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98" r:id="rId3"/>
    <p:sldId id="317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56" r:id="rId17"/>
    <p:sldId id="457" r:id="rId18"/>
    <p:sldId id="401" r:id="rId19"/>
    <p:sldId id="426" r:id="rId20"/>
    <p:sldId id="435" r:id="rId21"/>
    <p:sldId id="431" r:id="rId22"/>
    <p:sldId id="436" r:id="rId23"/>
    <p:sldId id="437" r:id="rId24"/>
    <p:sldId id="439" r:id="rId25"/>
    <p:sldId id="427" r:id="rId26"/>
    <p:sldId id="428" r:id="rId27"/>
    <p:sldId id="429" r:id="rId28"/>
    <p:sldId id="463" r:id="rId29"/>
    <p:sldId id="430" r:id="rId30"/>
    <p:sldId id="432" r:id="rId31"/>
    <p:sldId id="434" r:id="rId32"/>
    <p:sldId id="438" r:id="rId33"/>
    <p:sldId id="433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8" r:id="rId50"/>
    <p:sldId id="459" r:id="rId51"/>
    <p:sldId id="460" r:id="rId52"/>
    <p:sldId id="455" r:id="rId53"/>
    <p:sldId id="461" r:id="rId54"/>
    <p:sldId id="462" r:id="rId55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33CC"/>
    <a:srgbClr val="FF6600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08121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31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0676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32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6143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33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4485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46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9922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47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47179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48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563468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49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50092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011578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51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85748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52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76184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53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3196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54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39915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18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20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0233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21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799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22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45040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23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1865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24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6788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1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 6146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8" name="文本占位符 61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9" name="日期占位符 6148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页脚占位符 61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151" name="灯片编号占位符 61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85" name="文本框 6184"/>
          <p:cNvSpPr txBox="1"/>
          <p:nvPr/>
        </p:nvSpPr>
        <p:spPr>
          <a:xfrm>
            <a:off x="0" y="0"/>
            <a:ext cx="2195736" cy="313932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一、 </a:t>
            </a:r>
            <a:r>
              <a:rPr lang="en-US" altLang="zh-CN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程序设计基础</a:t>
            </a:r>
            <a:endParaRPr lang="zh-CN" altLang="en-US" sz="1200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86" name="直接连接符 6185"/>
          <p:cNvSpPr/>
          <p:nvPr/>
        </p:nvSpPr>
        <p:spPr>
          <a:xfrm>
            <a:off x="0" y="260350"/>
            <a:ext cx="2195736" cy="0"/>
          </a:xfrm>
          <a:prstGeom prst="line">
            <a:avLst/>
          </a:prstGeom>
          <a:ln w="44450" cap="flat" cmpd="dbl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4" name="图片 53" descr="C:\teaching\stanford\download.jpgdownload"/>
          <p:cNvPicPr/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100392" y="-22896"/>
            <a:ext cx="1386508" cy="78489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884369" y="2468439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2052" name="矩形 2051"/>
          <p:cNvSpPr/>
          <p:nvPr/>
        </p:nvSpPr>
        <p:spPr>
          <a:xfrm>
            <a:off x="689006" y="332656"/>
            <a:ext cx="7345281" cy="90486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一、 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程序设计基础</a:t>
            </a:r>
            <a:endParaRPr lang="zh-CN" altLang="en-US" sz="4400" b="0" dirty="0">
              <a:latin typeface="华文彩云" pitchFamily="2" charset="-122"/>
              <a:ea typeface="华文彩云" pitchFamily="2" charset="-122"/>
            </a:endParaRPr>
          </a:p>
        </p:txBody>
      </p:sp>
      <p:grpSp>
        <p:nvGrpSpPr>
          <p:cNvPr id="2055" name="组合 2054"/>
          <p:cNvGrpSpPr/>
          <p:nvPr/>
        </p:nvGrpSpPr>
        <p:grpSpPr>
          <a:xfrm>
            <a:off x="683568" y="1484213"/>
            <a:ext cx="720725" cy="579438"/>
            <a:chOff x="1155" y="665"/>
            <a:chExt cx="565" cy="455"/>
          </a:xfrm>
        </p:grpSpPr>
        <p:sp>
          <p:nvSpPr>
            <p:cNvPr id="2056" name="矩形 2055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文本框 2056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4" name="组合 2093"/>
          <p:cNvGrpSpPr/>
          <p:nvPr/>
        </p:nvGrpSpPr>
        <p:grpSpPr>
          <a:xfrm>
            <a:off x="2051670" y="2135088"/>
            <a:ext cx="4320480" cy="717550"/>
            <a:chOff x="1565" y="1300"/>
            <a:chExt cx="2685" cy="452"/>
          </a:xfrm>
        </p:grpSpPr>
        <p:sp>
          <p:nvSpPr>
            <p:cNvPr id="2053" name="直接连接符 2052"/>
            <p:cNvSpPr/>
            <p:nvPr/>
          </p:nvSpPr>
          <p:spPr>
            <a:xfrm flipV="1">
              <a:off x="1655" y="1709"/>
              <a:ext cx="2595" cy="4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058" name="文本框 2057"/>
            <p:cNvSpPr txBox="1"/>
            <p:nvPr/>
          </p:nvSpPr>
          <p:spPr>
            <a:xfrm>
              <a:off x="1565" y="1300"/>
              <a:ext cx="268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程序开发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IDE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3" name="组合 2092"/>
          <p:cNvGrpSpPr/>
          <p:nvPr/>
        </p:nvGrpSpPr>
        <p:grpSpPr>
          <a:xfrm>
            <a:off x="1691630" y="1412776"/>
            <a:ext cx="2664296" cy="649287"/>
            <a:chOff x="1567" y="890"/>
            <a:chExt cx="3445" cy="409"/>
          </a:xfrm>
        </p:grpSpPr>
        <p:sp>
          <p:nvSpPr>
            <p:cNvPr id="2054" name="文本框 2053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简介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1" name="直接连接符 206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66" name="组合 2065"/>
          <p:cNvGrpSpPr/>
          <p:nvPr/>
        </p:nvGrpSpPr>
        <p:grpSpPr>
          <a:xfrm>
            <a:off x="1043930" y="2204938"/>
            <a:ext cx="720725" cy="579438"/>
            <a:chOff x="1155" y="665"/>
            <a:chExt cx="565" cy="455"/>
          </a:xfrm>
        </p:grpSpPr>
        <p:sp>
          <p:nvSpPr>
            <p:cNvPr id="2067" name="矩形 206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文本框 206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.2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5" name="组合 2094"/>
          <p:cNvGrpSpPr/>
          <p:nvPr/>
        </p:nvGrpSpPr>
        <p:grpSpPr>
          <a:xfrm>
            <a:off x="2411710" y="2852638"/>
            <a:ext cx="5892527" cy="649288"/>
            <a:chOff x="1610" y="1752"/>
            <a:chExt cx="2424" cy="409"/>
          </a:xfrm>
        </p:grpSpPr>
        <p:sp>
          <p:nvSpPr>
            <p:cNvPr id="2071" name="文本框 2070"/>
            <p:cNvSpPr txBox="1"/>
            <p:nvPr/>
          </p:nvSpPr>
          <p:spPr>
            <a:xfrm>
              <a:off x="1610" y="1752"/>
              <a:ext cx="24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 Form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WPF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应用程序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5" name="直接连接符 2074"/>
            <p:cNvSpPr/>
            <p:nvPr/>
          </p:nvSpPr>
          <p:spPr>
            <a:xfrm flipV="1">
              <a:off x="1655" y="2123"/>
              <a:ext cx="2379" cy="3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76" name="组合 2075"/>
          <p:cNvGrpSpPr/>
          <p:nvPr/>
        </p:nvGrpSpPr>
        <p:grpSpPr>
          <a:xfrm>
            <a:off x="1404293" y="2924076"/>
            <a:ext cx="720725" cy="579437"/>
            <a:chOff x="1155" y="665"/>
            <a:chExt cx="565" cy="455"/>
          </a:xfrm>
        </p:grpSpPr>
        <p:sp>
          <p:nvSpPr>
            <p:cNvPr id="2077" name="矩形 207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文本框 207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.3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35746" y="3641650"/>
            <a:ext cx="720725" cy="584532"/>
            <a:chOff x="1155" y="665"/>
            <a:chExt cx="565" cy="459"/>
          </a:xfrm>
        </p:grpSpPr>
        <p:sp>
          <p:nvSpPr>
            <p:cNvPr id="23" name="矩形 22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.4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3570213"/>
            <a:ext cx="1944216" cy="649287"/>
            <a:chOff x="1567" y="890"/>
            <a:chExt cx="3445" cy="409"/>
          </a:xfrm>
        </p:grpSpPr>
        <p:sp>
          <p:nvSpPr>
            <p:cNvPr id="26" name="文本框 25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字节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编码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267794" y="4356636"/>
            <a:ext cx="720725" cy="584532"/>
            <a:chOff x="1155" y="665"/>
            <a:chExt cx="565" cy="459"/>
          </a:xfrm>
        </p:grpSpPr>
        <p:sp>
          <p:nvSpPr>
            <p:cNvPr id="29" name="矩形 28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.5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75856" y="4285199"/>
            <a:ext cx="1944216" cy="649287"/>
            <a:chOff x="1567" y="890"/>
            <a:chExt cx="3445" cy="409"/>
          </a:xfrm>
        </p:grpSpPr>
        <p:sp>
          <p:nvSpPr>
            <p:cNvPr id="32" name="文本框 31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文件合并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34" name="矩形 33"/>
          <p:cNvSpPr/>
          <p:nvPr/>
        </p:nvSpPr>
        <p:spPr>
          <a:xfrm>
            <a:off x="4850009" y="3297162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35" name="矩形 34"/>
          <p:cNvSpPr/>
          <p:nvPr/>
        </p:nvSpPr>
        <p:spPr>
          <a:xfrm>
            <a:off x="5324737" y="4099655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771850" y="5148724"/>
            <a:ext cx="720725" cy="584532"/>
            <a:chOff x="1155" y="665"/>
            <a:chExt cx="565" cy="459"/>
          </a:xfrm>
        </p:grpSpPr>
        <p:sp>
          <p:nvSpPr>
            <p:cNvPr id="37" name="矩形 3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.6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79911" y="5077287"/>
            <a:ext cx="4104458" cy="649287"/>
            <a:chOff x="1567" y="890"/>
            <a:chExt cx="3445" cy="409"/>
          </a:xfrm>
        </p:grpSpPr>
        <p:sp>
          <p:nvSpPr>
            <p:cNvPr id="40" name="文本框 39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UWP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FLUENT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介绍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42" name="矩形 41"/>
          <p:cNvSpPr/>
          <p:nvPr/>
        </p:nvSpPr>
        <p:spPr>
          <a:xfrm>
            <a:off x="7852743" y="4982821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补充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152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051" y="2662650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800" dirty="0" smtClean="0"/>
              <a:t>抢先式多任务操作系统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应用程序之间共享系统资源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63888" y="4005064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000" dirty="0" smtClean="0">
                <a:solidFill>
                  <a:srgbClr val="C00000"/>
                </a:solidFill>
              </a:rPr>
              <a:t>编程时</a:t>
            </a:r>
            <a:r>
              <a:rPr lang="zh-CN" altLang="en-US" sz="2000" dirty="0">
                <a:solidFill>
                  <a:srgbClr val="C00000"/>
                </a:solidFill>
              </a:rPr>
              <a:t>，必须时刻</a:t>
            </a:r>
            <a:r>
              <a:rPr lang="zh-CN" altLang="en-US" sz="2000" dirty="0" smtClean="0">
                <a:solidFill>
                  <a:srgbClr val="C00000"/>
                </a:solidFill>
              </a:rPr>
              <a:t>记住尽早释放不再使用的系统资源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C00000"/>
                </a:solidFill>
              </a:rPr>
              <a:t>避免系统资源</a:t>
            </a:r>
            <a:r>
              <a:rPr lang="zh-CN" altLang="en-US" sz="2000" dirty="0">
                <a:solidFill>
                  <a:srgbClr val="C00000"/>
                </a:solidFill>
              </a:rPr>
              <a:t>耗尽</a:t>
            </a:r>
            <a:r>
              <a:rPr lang="zh-CN" altLang="en-US" sz="2000" dirty="0" smtClean="0">
                <a:solidFill>
                  <a:srgbClr val="C00000"/>
                </a:solidFill>
              </a:rPr>
              <a:t>而造成效率急剧降低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设备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无关的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GDI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636912"/>
            <a:ext cx="4788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提供了与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无关的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应用程序可以通过调用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函数，在不同显</a:t>
            </a:r>
            <a:r>
              <a:rPr lang="zh-CN" altLang="en-US" sz="2400" dirty="0"/>
              <a:t>卡、打印机和显示器上</a:t>
            </a:r>
            <a:r>
              <a:rPr lang="zh-CN" altLang="en-US" sz="2400" dirty="0" smtClean="0"/>
              <a:t>输出图形或文本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1.2 </a:t>
            </a:r>
            <a:r>
              <a:rPr lang="en-US" altLang="zh-CN" sz="4400" b="0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>
                <a:latin typeface="华文彩云" pitchFamily="2" charset="-122"/>
                <a:ea typeface="华文彩云" pitchFamily="2" charset="-122"/>
              </a:rPr>
              <a:t>程序开发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IDE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IDE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( Integrated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Development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，集成开发环境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Visual Studio 2017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升级到最新版本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15.8.2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4.7.2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VisualStudio</a:t>
            </a:r>
            <a:r>
              <a:rPr lang="en-US" altLang="zh-CN" dirty="0" smtClean="0">
                <a:solidFill>
                  <a:schemeClr val="bg1"/>
                </a:solidFill>
              </a:rPr>
              <a:t> Code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应该掌握的一个优秀的开源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259" y="322029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https://www.microsoft.com/net/download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549958" y="2654534"/>
            <a:ext cx="3560837" cy="39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Help =&gt; Check for Update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校园网登录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my.whu.edu.cn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一浏览器中打开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http://plg.whu.edu.cn/dreamspark/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点击网页中的链接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Web Store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根据提示安装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VS Enterprise 2017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注册用户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升级到最新版本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到最新版本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  <a:r>
              <a:rPr lang="zh-CN" altLang="en-US" dirty="0"/>
              <a:t>语言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5074" y="1124744"/>
            <a:ext cx="8219374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提供的各种语言工具中，只有用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C++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才能编写传统的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应用程序。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VC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也是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中唯一的一种可以同时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混合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编写非托管（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MFC/ATL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）程序和托管（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）程序的工具，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中的其他语言工具（如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F# 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等）则只能编写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环境下的</a:t>
            </a:r>
            <a:r>
              <a:rPr lang="zh-CN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托管程序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本课程同时使用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与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来进行教学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参考阅读材料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https://docs.microsoft.com/zh-cn/windows/desktop/choose-your-technology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多多动手练习是学习本课程的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唯一诀窍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59632" y="1412776"/>
            <a:ext cx="7571302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建议选修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课程，随着计算智能的进步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大有用武之地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是本课程的先修课程，建议选修或自学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逐步熟练掌握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5194" y="1340768"/>
            <a:ext cx="7571302" cy="5328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stands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eXtensible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 Application Markup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Language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is a type of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XML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nodes ( also known as tags, or elements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Page -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has numerous attributes which help to further describe the element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Nested Elements -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The &lt;Page&gt;&lt;/Page&gt; contain the &lt;Grid&gt;&lt;/Grid&gt;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element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01482" cy="221963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593813" y="4149080"/>
            <a:ext cx="1476164" cy="444215"/>
          </a:xfrm>
          <a:prstGeom prst="cloudCallout">
            <a:avLst>
              <a:gd name="adj1" fmla="val 84467"/>
              <a:gd name="adj2" fmla="val -4854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64162" y="3638940"/>
            <a:ext cx="1476164" cy="444215"/>
          </a:xfrm>
          <a:prstGeom prst="cloudCallout">
            <a:avLst>
              <a:gd name="adj1" fmla="val 108706"/>
              <a:gd name="adj2" fmla="val 7390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6" y="405130"/>
            <a:ext cx="9252659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0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1.3 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Form</a:t>
            </a:r>
            <a:r>
              <a:rPr lang="zh-CN" altLang="en-US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40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应用程序</a:t>
            </a:r>
            <a:endParaRPr lang="zh-CN" altLang="en-US" sz="40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56792"/>
            <a:ext cx="8229600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homework: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surf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following web pages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docs.microsoft.com/en-us/windows/desktop/rpc/the-programming-model http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://programmingexamples.wikidot.com/windows-programming-model    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编程模型有较大的改变，云计算快速普及的时代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现在主推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Azure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https://azure.microsoft.com/zh-cn/overview/what-is-azure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传统的桌面开发模式依然有市场，但在快速向云端迁移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计算、移动计算、边缘计算、桌面计算、普适计算将群雄逐鹿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在不断发展，新的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编程模型依然在逐渐形成过程中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48680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Windows </a:t>
            </a:r>
            <a:r>
              <a:rPr lang="zh-CN" altLang="en-US" dirty="0"/>
              <a:t>应用程序类型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00" y="2477692"/>
            <a:ext cx="3292996" cy="29105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VC++</a:t>
            </a: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基于控制台的应用程序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基于对话框的应用程序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单文档应用程序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56" y="1124744"/>
            <a:ext cx="60981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应用程序类型与开发语言有一定的关系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19024" y="2477692"/>
            <a:ext cx="3293336" cy="29105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  <a:p>
            <a:pPr lvl="1"/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控制台应用程序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窗体应用程序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ASP.NET Web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WCF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服务应用程序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</a:p>
          <a:p>
            <a:pPr lvl="1"/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圆角矩形 185345"/>
          <p:cNvSpPr/>
          <p:nvPr/>
        </p:nvSpPr>
        <p:spPr>
          <a:xfrm>
            <a:off x="1403350" y="105410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编程模型和框架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7" name="圆角矩形 185346"/>
          <p:cNvSpPr/>
          <p:nvPr/>
        </p:nvSpPr>
        <p:spPr>
          <a:xfrm>
            <a:off x="1474788" y="5375275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WPF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C#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XAML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MFC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8" name="圆角矩形 185347"/>
          <p:cNvSpPr/>
          <p:nvPr/>
        </p:nvSpPr>
        <p:spPr>
          <a:xfrm>
            <a:off x="2627313" y="2493963"/>
            <a:ext cx="6229350" cy="1008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  <a:tileRect/>
          </a:gradFill>
          <a:ln w="19050">
            <a:noFill/>
          </a:ln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                 Visual Studio Enterprise 2017</a:t>
            </a:r>
          </a:p>
        </p:txBody>
      </p:sp>
      <p:sp>
        <p:nvSpPr>
          <p:cNvPr id="185349" name="圆角矩形 185348"/>
          <p:cNvSpPr/>
          <p:nvPr/>
        </p:nvSpPr>
        <p:spPr>
          <a:xfrm>
            <a:off x="2881313" y="400685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双字节编码和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UNICODE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50" name="矩形 185349"/>
          <p:cNvSpPr/>
          <p:nvPr/>
        </p:nvSpPr>
        <p:spPr>
          <a:xfrm>
            <a:off x="2736850" y="-37306"/>
            <a:ext cx="392338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571500" lvl="0" indent="-571500"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4000" dirty="0">
                <a:solidFill>
                  <a:srgbClr val="003366"/>
                </a:solidFill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3366"/>
                </a:solidFill>
                <a:ea typeface="黑体" panose="02010609060101010101" pitchFamily="2" charset="-122"/>
              </a:rPr>
              <a:t>本次课要求</a:t>
            </a:r>
            <a:endParaRPr lang="zh-CN" altLang="en-US" sz="4000" dirty="0">
              <a:solidFill>
                <a:srgbClr val="003366"/>
              </a:solidFill>
              <a:ea typeface="黑体" panose="02010609060101010101" pitchFamily="2" charset="-122"/>
            </a:endParaRPr>
          </a:p>
        </p:txBody>
      </p:sp>
      <p:grpSp>
        <p:nvGrpSpPr>
          <p:cNvPr id="185351" name="组合 185350"/>
          <p:cNvGrpSpPr/>
          <p:nvPr/>
        </p:nvGrpSpPr>
        <p:grpSpPr>
          <a:xfrm>
            <a:off x="2628900" y="2133600"/>
            <a:ext cx="1512888" cy="1511300"/>
            <a:chOff x="657" y="800"/>
            <a:chExt cx="953" cy="952"/>
          </a:xfrm>
        </p:grpSpPr>
        <p:grpSp>
          <p:nvGrpSpPr>
            <p:cNvPr id="185352" name="组合 185351"/>
            <p:cNvGrpSpPr/>
            <p:nvPr/>
          </p:nvGrpSpPr>
          <p:grpSpPr>
            <a:xfrm>
              <a:off x="657" y="800"/>
              <a:ext cx="953" cy="952"/>
              <a:chOff x="2200" y="1570"/>
              <a:chExt cx="1496" cy="1496"/>
            </a:xfrm>
          </p:grpSpPr>
          <p:sp>
            <p:nvSpPr>
              <p:cNvPr id="185353" name="椭圆 185352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椭圆 185353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980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椭圆 185354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6" name="椭圆 185355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7" name="椭圆 185356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8" name="矩形 185357"/>
            <p:cNvSpPr/>
            <p:nvPr/>
          </p:nvSpPr>
          <p:spPr>
            <a:xfrm>
              <a:off x="901" y="111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掌握</a:t>
              </a:r>
            </a:p>
          </p:txBody>
        </p:sp>
      </p:grpSp>
      <p:grpSp>
        <p:nvGrpSpPr>
          <p:cNvPr id="185359" name="组合 185358"/>
          <p:cNvGrpSpPr/>
          <p:nvPr/>
        </p:nvGrpSpPr>
        <p:grpSpPr>
          <a:xfrm>
            <a:off x="2736850" y="3717925"/>
            <a:ext cx="1512888" cy="1511300"/>
            <a:chOff x="975" y="2298"/>
            <a:chExt cx="953" cy="952"/>
          </a:xfrm>
        </p:grpSpPr>
        <p:grpSp>
          <p:nvGrpSpPr>
            <p:cNvPr id="185360" name="组合 185359"/>
            <p:cNvGrpSpPr/>
            <p:nvPr/>
          </p:nvGrpSpPr>
          <p:grpSpPr>
            <a:xfrm>
              <a:off x="975" y="2298"/>
              <a:ext cx="953" cy="952"/>
              <a:chOff x="2200" y="1570"/>
              <a:chExt cx="1496" cy="1496"/>
            </a:xfrm>
          </p:grpSpPr>
          <p:sp>
            <p:nvSpPr>
              <p:cNvPr id="185361" name="椭圆 185360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2" name="椭圆 185361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66667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3" name="椭圆 185362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4" name="椭圆 185363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5" name="椭圆 185364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66" name="矩形 185365"/>
            <p:cNvSpPr/>
            <p:nvPr/>
          </p:nvSpPr>
          <p:spPr>
            <a:xfrm>
              <a:off x="1174" y="260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熟悉</a:t>
              </a:r>
            </a:p>
          </p:txBody>
        </p:sp>
      </p:grpSp>
      <p:grpSp>
        <p:nvGrpSpPr>
          <p:cNvPr id="185367" name="组合 185366"/>
          <p:cNvGrpSpPr/>
          <p:nvPr/>
        </p:nvGrpSpPr>
        <p:grpSpPr>
          <a:xfrm>
            <a:off x="1403350" y="5086350"/>
            <a:ext cx="1512888" cy="1511300"/>
            <a:chOff x="1611" y="2750"/>
            <a:chExt cx="953" cy="952"/>
          </a:xfrm>
        </p:grpSpPr>
        <p:grpSp>
          <p:nvGrpSpPr>
            <p:cNvPr id="185368" name="组合 185367"/>
            <p:cNvGrpSpPr/>
            <p:nvPr/>
          </p:nvGrpSpPr>
          <p:grpSpPr>
            <a:xfrm>
              <a:off x="1611" y="2750"/>
              <a:ext cx="953" cy="952"/>
              <a:chOff x="2200" y="1570"/>
              <a:chExt cx="1496" cy="1496"/>
            </a:xfrm>
          </p:grpSpPr>
          <p:sp>
            <p:nvSpPr>
              <p:cNvPr id="185369" name="椭圆 185368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椭圆 185369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6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椭圆 185370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2" name="椭圆 185371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椭圆 185372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74" name="矩形 185373"/>
            <p:cNvSpPr/>
            <p:nvPr/>
          </p:nvSpPr>
          <p:spPr>
            <a:xfrm>
              <a:off x="1822" y="3055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了解</a:t>
              </a:r>
            </a:p>
          </p:txBody>
        </p:sp>
      </p:grpSp>
      <p:grpSp>
        <p:nvGrpSpPr>
          <p:cNvPr id="185375" name="组合 185374"/>
          <p:cNvGrpSpPr/>
          <p:nvPr/>
        </p:nvGrpSpPr>
        <p:grpSpPr>
          <a:xfrm>
            <a:off x="1331913" y="838200"/>
            <a:ext cx="1512887" cy="1511300"/>
            <a:chOff x="999" y="3249"/>
            <a:chExt cx="953" cy="952"/>
          </a:xfrm>
        </p:grpSpPr>
        <p:grpSp>
          <p:nvGrpSpPr>
            <p:cNvPr id="185376" name="组合 185375"/>
            <p:cNvGrpSpPr/>
            <p:nvPr/>
          </p:nvGrpSpPr>
          <p:grpSpPr>
            <a:xfrm>
              <a:off x="999" y="3249"/>
              <a:ext cx="953" cy="952"/>
              <a:chOff x="2200" y="1570"/>
              <a:chExt cx="1496" cy="1496"/>
            </a:xfrm>
          </p:grpSpPr>
          <p:sp>
            <p:nvSpPr>
              <p:cNvPr id="185377" name="椭圆 185376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8" name="椭圆 185377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9" name="椭圆 185378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椭圆 185379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1" name="椭圆 185380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82" name="矩形 185381"/>
            <p:cNvSpPr/>
            <p:nvPr/>
          </p:nvSpPr>
          <p:spPr>
            <a:xfrm>
              <a:off x="1202" y="3554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理解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7920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" y="1700808"/>
            <a:ext cx="9008150" cy="47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Windows Desktop =&gt; Windows Desktop Wizard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8" y="2000725"/>
            <a:ext cx="6704859" cy="46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Windows Desktop =&gt; Windows Desktop Wizard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2000725"/>
            <a:ext cx="5961842" cy="46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编译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F5 start debugging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51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9252" y="332656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窗体应用程序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08912" cy="5749741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3868" y="4221088"/>
            <a:ext cx="2520280" cy="1007666"/>
          </a:xfrm>
          <a:prstGeom prst="cloudCallout">
            <a:avLst>
              <a:gd name="adj1" fmla="val -70124"/>
              <a:gd name="adj2" fmla="val 6674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这里输入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项目名称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595485" y="4077072"/>
            <a:ext cx="2520280" cy="1007666"/>
          </a:xfrm>
          <a:prstGeom prst="cloudCallout">
            <a:avLst>
              <a:gd name="adj1" fmla="val -46462"/>
              <a:gd name="adj2" fmla="val 10146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这里选择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项目路径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79"/>
            <a:ext cx="9144000" cy="556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Presentation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Foundation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，用于生成较好视觉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体验的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既可创建独立桌面应用程序，也可创建浏览器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承载的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的核心是一个与分辨率无关并且基于向量的呈现引擎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包含在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中，作为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.NET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一个子集存在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，其类型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大多位于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System.Windows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命名空间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界面设计使用可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扩展应用程序标记语言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(XAML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实例化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类、设置属性、调用方法以及处理事件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512" y="1241002"/>
            <a:ext cx="69854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/>
              <a:t>程序界面：基于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</a:t>
            </a:r>
            <a:r>
              <a:rPr lang="en-US" altLang="zh-CN" sz="1600" dirty="0"/>
              <a:t>XAML</a:t>
            </a:r>
            <a:r>
              <a:rPr lang="zh-CN" altLang="en-US" sz="1600" dirty="0"/>
              <a:t>语言定制；         程序逻辑：</a:t>
            </a:r>
            <a:r>
              <a:rPr lang="en-US" altLang="zh-CN" sz="1600" dirty="0"/>
              <a:t>C#</a:t>
            </a:r>
            <a:r>
              <a:rPr lang="zh-CN" altLang="en-US" sz="1600" dirty="0"/>
              <a:t>语言实现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9372"/>
            <a:ext cx="7307284" cy="5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65312"/>
            <a:ext cx="8091448" cy="6192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是一个优秀的桌面操作系统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上被广泛使用和普及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大多数桌面应用程序基于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在智能制造的时代风口，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程序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设计大有用武之地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68"/>
            <a:ext cx="9144000" cy="51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Microsoft VS International Pack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下载地址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download.microsoft.com/download/5/7/3/57345088-ACF8-4E9B-A9A7-EBA35452DEF2/vsintlpack1.zip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解压安装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CHSPinYinConv.msi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作业：动手实现课本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p20-p21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上的程序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28083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p16-p18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问题：如何采用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VC++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实现类似功能？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.NET Framework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文件操作相关类：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Path, Directory,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DirectoryInfo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File,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FileInfo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StreamReader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FileStream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StreamWriter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直接连接符 3"/>
          <p:cNvSpPr/>
          <p:nvPr/>
        </p:nvSpPr>
        <p:spPr>
          <a:xfrm flipH="1" flipV="1">
            <a:off x="5508229" y="3789040"/>
            <a:ext cx="1079995" cy="632008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椭圆 4"/>
          <p:cNvSpPr/>
          <p:nvPr/>
        </p:nvSpPr>
        <p:spPr>
          <a:xfrm>
            <a:off x="1115616" y="2909550"/>
            <a:ext cx="4392612" cy="1511498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4421048"/>
            <a:ext cx="3456384" cy="1729704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多数是静态类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可直接调用其方法而无需创建对象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5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145615" cy="30861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设定要合并的文件的文件名特点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搜索符合标准的文件，得到源文件集合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文件顺序调整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设定目标文件名，创建目标文件；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根据文件集合，依次读入源文件，并写入到目标文件中。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关闭文件资源。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29" y="620688"/>
            <a:ext cx="2500462" cy="545621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源文件目录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471" y="1628800"/>
            <a:ext cx="7792969" cy="336778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folderBrowserDialog1.RootFolder = Environment.SpecialFolder.MyComputer;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if (folderBrowserDialog1.ShowDialog() == DialogResult.OK)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folder_path = folderBrowserDialog1.SelectedPath;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label3.Text = folder_path;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6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071"/>
            <a:ext cx="4616453" cy="60589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搜索目标文件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902" y="1549520"/>
            <a:ext cx="8205594" cy="288759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Directory.Exists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))//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检查文件目录是否存在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搜索给定字符串的文件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textBox1.Text,SearchOption.AllDirectories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listBox1.Items.Clear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listBox1.Items.Add (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listBox1.SetSelected(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}               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文件顺序调整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844824"/>
            <a:ext cx="6447501" cy="291058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listBox2.SelectedIndex;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=listBox2.SelectedItem.ToString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将当前选中的项与前一项交换，并交换列表框的选中序号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]=listBox2.Items[sel_index-1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sel_index,false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设定目标文件名，创建目标文件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772816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saveFileDialog1.Title = "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选择要合并后的文件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saveFileDialog1.InitialDirectory 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System.Environment.SpecialFolder.DesktopDirectory.ToString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saveFileDialog1.OverwritePrompt =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(saveFileDialog1.ShowDialog() ==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DialogResult.OK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saveFileDialog1.FileName;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label2.Text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4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76" y="764704"/>
            <a:ext cx="6447501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根据文件集合，依次读入源文件，并写入到目标文件中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2348880"/>
            <a:ext cx="2888651" cy="1879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写入文件名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文件顺序调整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读写文件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3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3" y="1340768"/>
            <a:ext cx="7888637" cy="411480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发展趋势：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融合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，内建对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的支持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拥抱开源，微软成为最大的开源社区贡献者，并收购了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github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，开源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VisualStudio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Code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形成应用分发的云端战略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Microsoft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365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Edge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卡点边缘计算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Studio Code Tools for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AI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来促使开发者将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训练任务提交到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Machine Learning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Batch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Open Platform for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工作站（例如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虚拟机）上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运行，开发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者可以使用统一的图形用户界面管理云端训练任务和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ONNX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项目及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ML.NET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打造开源跨平台人工智能开发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开源深度学习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CNTK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Computational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Network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Toolkit)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Fluent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布局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交互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，融合到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程序开发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96142" y="4276592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前端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072" y="2804239"/>
            <a:ext cx="34804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智能云和智能边缘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96142" y="4624208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后端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96336" y="1968101"/>
            <a:ext cx="163169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ea typeface="楷体_GB2312" pitchFamily="49" charset="-122"/>
              </a:rPr>
              <a:t>开发社区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2639" y="972302"/>
            <a:ext cx="596136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</a:rPr>
              <a:t>涵盖社区、云、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IoT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AI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VR…</a:t>
            </a:r>
          </a:p>
          <a:p>
            <a:r>
              <a:rPr lang="zh-CN" altLang="en-US" sz="3200" dirty="0" smtClean="0">
                <a:latin typeface="arial" panose="020B0604020202020204" pitchFamily="34" charset="0"/>
              </a:rPr>
              <a:t>提供易用的开发环境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996143" y="4938140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应用</a:t>
            </a:r>
            <a:endParaRPr lang="en-US" altLang="zh-CN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2482092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变量定义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628800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fs_dest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FileMode.CreateNew,FileAccess.Write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byte[100000];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file_name_buf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1950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1" y="764704"/>
            <a:ext cx="2978509" cy="48739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写入文件名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339882" cy="276609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(listBox2.Items[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].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Encoding.Default.GetBytes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fi_a.Name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写入文件名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fs_dest.Write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0,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file_name_buf.Length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换行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((byte)13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	// \r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((byte)10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	// \n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2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12" y="1003899"/>
            <a:ext cx="2219940" cy="5391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348880"/>
            <a:ext cx="8496944" cy="10839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fi_a.FullName,FileMode.Open,FileAccess.Read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(DataBuffer,0,100000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18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2" y="965867"/>
            <a:ext cx="2770124" cy="525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832"/>
            <a:ext cx="7937328" cy="21602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&gt;0)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{                        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fs_dest.Write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100000);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28008" y="3809306"/>
            <a:ext cx="813690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fs_dest.Dispose</a:t>
            </a:r>
            <a:r>
              <a:rPr lang="en-US" altLang="zh-CN" sz="2400" dirty="0" smtClean="0"/>
              <a:t>() Releases </a:t>
            </a:r>
            <a:r>
              <a:rPr lang="en-US" altLang="zh-CN" sz="2400" dirty="0"/>
              <a:t>all resources used by the Stream.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84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146" y="692696"/>
            <a:ext cx="3855874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文件合并项目</a:t>
            </a:r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7" y="1416347"/>
            <a:ext cx="519350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4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027" y="980728"/>
            <a:ext cx="2928759" cy="539151"/>
          </a:xfrm>
        </p:spPr>
        <p:txBody>
          <a:bodyPr/>
          <a:lstStyle/>
          <a:p>
            <a:pPr lvl="0"/>
            <a:r>
              <a:rPr lang="zh-CN" altLang="en-US" dirty="0"/>
              <a:t>思考与练习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6840760" cy="178267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本程序可以合并文本文件，可以用于合并其它类型的文件么，比如位图文件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CImage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类合并多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3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Fluent Design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介绍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338437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本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节是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近几年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技术发展介绍 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超出课程大纲不作掌握要求</a:t>
            </a:r>
            <a:endParaRPr lang="en-US" altLang="zh-CN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Universal Windows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Platform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（通用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平台）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微软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新提出的一种应用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种类：通过统一的开发平台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，使开发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者针对其开发的代码在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多种不同的设备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上实现共享，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并为用户提供统一的使用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体验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 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应用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商店里所有的程序都是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应用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NET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，也可用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VC++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开发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也可采用基于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Xamarin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框架，完成对安卓、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iOS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的跨平台支持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桌面应用程序转换器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(Desktop Application Converter)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，可以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把现有的桌面应用程序（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 4.6.1 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Win32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）转换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成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454227"/>
            <a:ext cx="5010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计算机学院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dreamSpark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运行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Visual Studio Installer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修改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勾选通用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平台开发和相关版本的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SDK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1.6.1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4" y="125412"/>
            <a:ext cx="3253518" cy="215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新建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UWP Project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28180"/>
            <a:ext cx="8888065" cy="620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" y="260648"/>
            <a:ext cx="8989155" cy="64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项目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文件显示在解决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方案资源管理器窗格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是应用所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使用的资源的位置。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的代码隐藏文件。 与所有代码隐藏页面一样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，包含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一个调用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方法的构造函数。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不必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编写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方法。 该方法由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生成，其主要作用是初始化在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文件中声明的元素。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是应用的入口点。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还包含一些处理应用激活和挂起的方法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为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应用定义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可以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直接使用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标记添加元素，也可以使用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提供的设计工具。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的代码隐藏页面。 你可以在其中添加应用逻辑和事件处理程序。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这两个文件一起定义称为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，该类继承自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uwpHelloWorld_cs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命名空间中的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Package.appxmanifest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描述应用的清单文件：应用的名称、描述、磁贴、起始页等等。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219"/>
            <a:ext cx="2274361" cy="620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" y="1115326"/>
            <a:ext cx="9036098" cy="55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3666507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的发展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DOS =&gt; GUI =&gt; GDI+ =&gt; WPF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16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32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64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ML, Fluent Design System, Mix Reality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6306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https://developer.microsoft.com/en-us/windows/windows-10-for-developers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双击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即可在设计视图中打开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它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图形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位于上部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位于下面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编辑图形视图中的控件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单击工具箱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，打开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控件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列表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展开常见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控件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将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拖动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到图形视图中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查看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代码窗口，你会发现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已添加到此窗口中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"Button"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改为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"Hello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, world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编译、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运行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添加按钮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96" y="683744"/>
            <a:ext cx="1963108" cy="6201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513"/>
            <a:ext cx="9095329" cy="6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980728"/>
            <a:ext cx="6552728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双击设计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画布中的按钮控件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会自动为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该按钮创建事件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处理方法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private void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Button_Click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object sender,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RoutedEventArgs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 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更改该方法：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Hello, world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按钮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出现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Text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Speech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332656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事件处理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86" y="2132856"/>
            <a:ext cx="64624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private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latin typeface="Consolas" panose="020B0609020204030204" pitchFamily="49" charset="0"/>
              </a:rPr>
              <a:t>object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synth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Windows.Media.SpeechSynthesis.SpeechSynthesizer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Windows.Media.SpeechSynthesis.SpeechSynthesisStream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altLang="zh-CN" sz="1600" dirty="0">
                <a:latin typeface="Consolas" panose="020B0609020204030204" pitchFamily="49" charset="0"/>
              </a:rPr>
              <a:t>await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synth.SynthesizeTextToStreamAsync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mediaElement.SetSource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stream.ContentType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mediaElement.Play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84784"/>
            <a:ext cx="3491880" cy="2310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61979"/>
            <a:ext cx="4644008" cy="2026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512" y="4173918"/>
            <a:ext cx="4494922" cy="14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/>
              <a:t>使用 </a:t>
            </a:r>
            <a:r>
              <a:rPr lang="en-US" altLang="zh-CN" sz="1400" dirty="0"/>
              <a:t>Windows API </a:t>
            </a:r>
            <a:r>
              <a:rPr lang="zh-CN" altLang="en-US" sz="1400" dirty="0"/>
              <a:t>创建一个语音合成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提供</a:t>
            </a:r>
            <a:r>
              <a:rPr lang="zh-CN" altLang="en-US" sz="1400" dirty="0"/>
              <a:t>给该对象一些要说的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有关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的详细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参阅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命名空间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algn="l"/>
            <a:r>
              <a:rPr lang="en-US" altLang="zh-CN" sz="1050" dirty="0"/>
              <a:t>https://docs.microsoft.com/en-us/uwp/api/Windows.Media.SpeechSynthesis</a:t>
            </a:r>
            <a:endParaRPr lang="zh-CN" altLang="en-US" sz="105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50600" y="6027720"/>
            <a:ext cx="4293400" cy="812530"/>
            <a:chOff x="4850600" y="6027720"/>
            <a:chExt cx="4293400" cy="812530"/>
          </a:xfrm>
        </p:grpSpPr>
        <p:sp>
          <p:nvSpPr>
            <p:cNvPr id="4" name="文本框 3"/>
            <p:cNvSpPr txBox="1"/>
            <p:nvPr/>
          </p:nvSpPr>
          <p:spPr>
            <a:xfrm>
              <a:off x="4850600" y="6027720"/>
              <a:ext cx="194421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/>
                <a:t>Voice synthesis</a:t>
              </a:r>
            </a:p>
            <a:p>
              <a:pPr algn="l"/>
              <a:r>
                <a:rPr lang="en-US" altLang="zh-CN" sz="1800" dirty="0" smtClean="0"/>
                <a:t>Texture synthesis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1550" y="6129286"/>
              <a:ext cx="253245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/>
                <a:t>近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年热点之一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08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官网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://www.microsoft.com/design/fluent/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docs.microsoft.com/en-us/windows/uwp/design/fluent-design-system/index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smtClean="0">
                <a:solidFill>
                  <a:schemeClr val="accent2">
                    <a:lumMod val="50000"/>
                  </a:schemeClr>
                </a:solidFill>
              </a:rPr>
              <a:t>   五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大核心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元素：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Light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（光感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Depth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（深度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Motion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（动画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Material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（材质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Scale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（缩放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1.6.2 Fluent Design System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nVidia</a:t>
            </a:r>
            <a:r>
              <a:rPr lang="zh-CN" altLang="en-US" dirty="0" smtClean="0">
                <a:solidFill>
                  <a:schemeClr val="bg1"/>
                </a:solidFill>
              </a:rPr>
              <a:t>最新的实时光线追踪技术与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机器学习使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的前景充满遐想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208536"/>
            <a:ext cx="6120680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熟悉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开发环境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简单的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几个示例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见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github.com/jichenghu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一些背景知识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本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次课总结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5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052736"/>
            <a:ext cx="6264696" cy="43322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texture synthesis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网上有较多的参考资料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如果涉及到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GPU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编程最好采用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CUDA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，意味着你的电脑需要有英伟达的图像卡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亦可采用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MKL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speech synthesis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codeproject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developer,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codeguru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加上英语单词本的功能则更佳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自拟题目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例如一个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综合程序包含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课程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的多个示例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也可以是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小程序，发布到应用商店时请包含武汉大学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程序设计字样，能搜到则有加分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综合实验报告必须包含文档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上传到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英语文档有加分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3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20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</a:t>
            </a:r>
            <a:endParaRPr lang="zh-CN" altLang="zh-CN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61186"/>
            <a:ext cx="7992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        </a:t>
            </a: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对话框与各种控件是一些特殊的窗口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对界面元素的操作和消息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/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事件的处理都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按照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进行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。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这些对象的属性和操作，由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相关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数据结构和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API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调用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函数（或由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其封装的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MFC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.NET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框架中的类）提供。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757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99" y="996414"/>
            <a:ext cx="3190875" cy="548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2" y="3212976"/>
            <a:ext cx="2600325" cy="250507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07504" y="3163715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API </a:t>
            </a:r>
            <a:r>
              <a:rPr lang="zh-CN" altLang="en-US" sz="1200" dirty="0" smtClean="0"/>
              <a:t>函数</a:t>
            </a:r>
            <a:endParaRPr lang="zh-CN" altLang="en-US" sz="1200" dirty="0"/>
          </a:p>
        </p:txBody>
      </p:sp>
      <p:sp>
        <p:nvSpPr>
          <p:cNvPr id="11" name="云形标注 10"/>
          <p:cNvSpPr/>
          <p:nvPr/>
        </p:nvSpPr>
        <p:spPr>
          <a:xfrm>
            <a:off x="4139952" y="1081577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数据结构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99592" y="226118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</a:t>
            </a:r>
            <a:r>
              <a:rPr lang="zh-CN" altLang="zh-CN" sz="3200" dirty="0" smtClean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 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2411760" y="2893813"/>
            <a:ext cx="6503313" cy="3043824"/>
            <a:chOff x="1980" y="10842"/>
            <a:chExt cx="7920" cy="2964"/>
          </a:xfrm>
        </p:grpSpPr>
        <p:sp>
          <p:nvSpPr>
            <p:cNvPr id="12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80" y="10842"/>
              <a:ext cx="792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086" y="10922"/>
              <a:ext cx="57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841" tIns="48920" rIns="97841" bIns="48920" anchor="ctr" anchorCtr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2"/>
            <p:cNvGrpSpPr/>
            <p:nvPr/>
          </p:nvGrpSpPr>
          <p:grpSpPr bwMode="auto">
            <a:xfrm>
              <a:off x="1980" y="10842"/>
              <a:ext cx="7920" cy="2964"/>
              <a:chOff x="1800" y="12360"/>
              <a:chExt cx="7920" cy="2964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980" y="12360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用户操作</a:t>
                </a:r>
              </a:p>
              <a:p>
                <a:pPr algn="ctr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系统事件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800" y="1360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系统消息队列</a:t>
                </a: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0" cy="1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500" y="1282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60" y="146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500" y="1438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20" y="13452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610" y="1314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420" y="13839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6480" y="1251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6120" y="1306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280" y="1236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280" y="1329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7740" y="1259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7740" y="1352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000" y="1293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480" y="1407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6120" y="1462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8280" y="1392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8280" y="1485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7740" y="1415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7740" y="1508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3"/>
              <p:cNvSpPr>
                <a:spLocks noChangeShapeType="1"/>
              </p:cNvSpPr>
              <p:nvPr/>
            </p:nvSpPr>
            <p:spPr bwMode="auto">
              <a:xfrm>
                <a:off x="9000" y="1449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2160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章 绪论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2604</Words>
  <Application>Microsoft Office PowerPoint</Application>
  <PresentationFormat>全屏显示(4:3)</PresentationFormat>
  <Paragraphs>488</Paragraphs>
  <Slides>54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黑体</vt:lpstr>
      <vt:lpstr>华文彩云</vt:lpstr>
      <vt:lpstr>华文行楷</vt:lpstr>
      <vt:lpstr>楷体_GB2312</vt:lpstr>
      <vt:lpstr>宋体</vt:lpstr>
      <vt:lpstr>微软雅黑</vt:lpstr>
      <vt:lpstr>微软雅黑 Light</vt:lpstr>
      <vt:lpstr>Arial</vt:lpstr>
      <vt:lpstr>Arial</vt:lpstr>
      <vt:lpstr>Consolas</vt:lpstr>
      <vt:lpstr>Times New Roman</vt:lpstr>
      <vt:lpstr>Wingdings</vt:lpstr>
      <vt:lpstr>Wingdings 3</vt:lpstr>
      <vt:lpstr>2_第一章 绪论</vt:lpstr>
      <vt:lpstr>PowerPoint 演示文稿</vt:lpstr>
      <vt:lpstr>PowerPoint 演示文稿</vt:lpstr>
      <vt:lpstr>PowerPoint 演示文稿</vt:lpstr>
      <vt:lpstr>PowerPoint 演示文稿</vt:lpstr>
      <vt:lpstr>Windows的发展</vt:lpstr>
      <vt:lpstr>Windows的主要特点</vt:lpstr>
      <vt:lpstr>Windows的主要特点</vt:lpstr>
      <vt:lpstr>Windows的主要特点</vt:lpstr>
      <vt:lpstr>Windows的主要特点</vt:lpstr>
      <vt:lpstr>Windows的主要特点</vt:lpstr>
      <vt:lpstr>Windows的主要特点</vt:lpstr>
      <vt:lpstr>PowerPoint 演示文稿</vt:lpstr>
      <vt:lpstr>Visual Studio Enterprise 2017 安装 </vt:lpstr>
      <vt:lpstr>Visual Studio Enterprise 2017 安装 </vt:lpstr>
      <vt:lpstr>Windows编程语言的选择</vt:lpstr>
      <vt:lpstr>Windows编程语言</vt:lpstr>
      <vt:lpstr>XAML</vt:lpstr>
      <vt:lpstr>PowerPoint 演示文稿</vt:lpstr>
      <vt:lpstr>VS中Windows 应用程序类型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Windows窗体应用程序</vt:lpstr>
      <vt:lpstr>PowerPoint 演示文稿</vt:lpstr>
      <vt:lpstr>WPF应用程序</vt:lpstr>
      <vt:lpstr>WPF应用程序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jd302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彭明霞</dc:creator>
  <cp:lastModifiedBy>Jicheng Hu</cp:lastModifiedBy>
  <cp:revision>233</cp:revision>
  <dcterms:created xsi:type="dcterms:W3CDTF">2010-04-05T14:31:00Z</dcterms:created>
  <dcterms:modified xsi:type="dcterms:W3CDTF">2018-09-05T11:57:09Z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