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398" r:id="rId3"/>
    <p:sldId id="317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56" r:id="rId17"/>
    <p:sldId id="457" r:id="rId18"/>
    <p:sldId id="401" r:id="rId19"/>
    <p:sldId id="426" r:id="rId20"/>
    <p:sldId id="435" r:id="rId21"/>
    <p:sldId id="431" r:id="rId22"/>
    <p:sldId id="436" r:id="rId23"/>
    <p:sldId id="437" r:id="rId24"/>
    <p:sldId id="439" r:id="rId25"/>
    <p:sldId id="427" r:id="rId26"/>
    <p:sldId id="428" r:id="rId27"/>
    <p:sldId id="429" r:id="rId28"/>
    <p:sldId id="463" r:id="rId29"/>
    <p:sldId id="430" r:id="rId30"/>
    <p:sldId id="432" r:id="rId31"/>
    <p:sldId id="434" r:id="rId32"/>
    <p:sldId id="438" r:id="rId33"/>
    <p:sldId id="433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52" r:id="rId47"/>
    <p:sldId id="453" r:id="rId48"/>
    <p:sldId id="454" r:id="rId49"/>
    <p:sldId id="458" r:id="rId50"/>
    <p:sldId id="459" r:id="rId51"/>
    <p:sldId id="460" r:id="rId52"/>
    <p:sldId id="455" r:id="rId53"/>
    <p:sldId id="461" r:id="rId54"/>
    <p:sldId id="462" r:id="rId55"/>
    <p:sldId id="464" r:id="rId56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FF33CC"/>
    <a:srgbClr val="FF6600"/>
    <a:srgbClr val="FF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32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眉占位符 921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b="0" dirty="0"/>
          </a:p>
        </p:txBody>
      </p:sp>
      <p:sp>
        <p:nvSpPr>
          <p:cNvPr id="92163" name="日期占位符 9216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b="0" dirty="0"/>
          </a:p>
        </p:txBody>
      </p:sp>
      <p:sp>
        <p:nvSpPr>
          <p:cNvPr id="92164" name="幻灯片图像占位符 9216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165" name="文本占位符 9216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166" name="页脚占位符 9216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b="0" dirty="0"/>
          </a:p>
        </p:txBody>
      </p:sp>
      <p:sp>
        <p:nvSpPr>
          <p:cNvPr id="92167" name="灯片编号占位符 9216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b="0" dirty="0"/>
              <a:t>‹#›</a:t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30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081217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31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06768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32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261434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33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74485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46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99227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47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471794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48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563468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49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050092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50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011578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51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85748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52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976184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53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131962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54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399158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55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202991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12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18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20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002331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21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67993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22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450403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23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18651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24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66788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14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标题 6146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8" name="文本占位符 6147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9" name="日期占位符 6148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0" name="页脚占位符 6149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151" name="灯片编号占位符 615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85" name="文本框 6184"/>
          <p:cNvSpPr txBox="1"/>
          <p:nvPr/>
        </p:nvSpPr>
        <p:spPr>
          <a:xfrm>
            <a:off x="0" y="0"/>
            <a:ext cx="2195736" cy="313932"/>
          </a:xfrm>
          <a:prstGeom prst="rect">
            <a:avLst/>
          </a:prstGeom>
          <a:noFill/>
          <a:ln w="38100">
            <a:noFill/>
          </a:ln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一、 </a:t>
            </a:r>
            <a:r>
              <a:rPr lang="en-US" altLang="zh-CN" sz="12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WINDOWS</a:t>
            </a:r>
            <a:r>
              <a:rPr lang="zh-CN" altLang="en-US" sz="12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程序设计基础</a:t>
            </a:r>
            <a:endParaRPr lang="zh-CN" altLang="en-US" sz="1200" b="1" dirty="0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86" name="直接连接符 6185"/>
          <p:cNvSpPr/>
          <p:nvPr/>
        </p:nvSpPr>
        <p:spPr>
          <a:xfrm>
            <a:off x="0" y="260350"/>
            <a:ext cx="2195736" cy="0"/>
          </a:xfrm>
          <a:prstGeom prst="line">
            <a:avLst/>
          </a:prstGeom>
          <a:ln w="44450" cap="flat" cmpd="dbl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54" name="图片 53" descr="C:\teaching\stanford\download.jpgdownload"/>
          <p:cNvPicPr/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100392" y="-22896"/>
            <a:ext cx="1386508" cy="784896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884369" y="2468439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重点</a:t>
            </a:r>
          </a:p>
        </p:txBody>
      </p:sp>
      <p:sp>
        <p:nvSpPr>
          <p:cNvPr id="2052" name="矩形 2051"/>
          <p:cNvSpPr/>
          <p:nvPr/>
        </p:nvSpPr>
        <p:spPr>
          <a:xfrm>
            <a:off x="689006" y="332656"/>
            <a:ext cx="7345281" cy="904863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4400" b="0" dirty="0" smtClean="0">
                <a:latin typeface="华文彩云" pitchFamily="2" charset="-122"/>
                <a:ea typeface="华文彩云" pitchFamily="2" charset="-122"/>
              </a:rPr>
              <a:t>一、 </a:t>
            </a:r>
            <a:r>
              <a:rPr lang="en-US" altLang="zh-CN" sz="4400" b="0" dirty="0" smtClean="0">
                <a:latin typeface="华文彩云" pitchFamily="2" charset="-122"/>
                <a:ea typeface="华文彩云" pitchFamily="2" charset="-122"/>
              </a:rPr>
              <a:t>WINDOWS</a:t>
            </a:r>
            <a:r>
              <a:rPr lang="zh-CN" altLang="en-US" sz="4400" b="0" dirty="0" smtClean="0">
                <a:latin typeface="华文彩云" pitchFamily="2" charset="-122"/>
                <a:ea typeface="华文彩云" pitchFamily="2" charset="-122"/>
              </a:rPr>
              <a:t>程序设计基础</a:t>
            </a:r>
            <a:endParaRPr lang="zh-CN" altLang="en-US" sz="4400" b="0" dirty="0">
              <a:latin typeface="华文彩云" pitchFamily="2" charset="-122"/>
              <a:ea typeface="华文彩云" pitchFamily="2" charset="-122"/>
            </a:endParaRPr>
          </a:p>
        </p:txBody>
      </p:sp>
      <p:grpSp>
        <p:nvGrpSpPr>
          <p:cNvPr id="2055" name="组合 2054"/>
          <p:cNvGrpSpPr/>
          <p:nvPr/>
        </p:nvGrpSpPr>
        <p:grpSpPr>
          <a:xfrm>
            <a:off x="683568" y="1484213"/>
            <a:ext cx="720725" cy="579438"/>
            <a:chOff x="1155" y="665"/>
            <a:chExt cx="565" cy="455"/>
          </a:xfrm>
        </p:grpSpPr>
        <p:sp>
          <p:nvSpPr>
            <p:cNvPr id="2056" name="矩形 2055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文本框 2056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.1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4" name="组合 2093"/>
          <p:cNvGrpSpPr/>
          <p:nvPr/>
        </p:nvGrpSpPr>
        <p:grpSpPr>
          <a:xfrm>
            <a:off x="2051670" y="2135088"/>
            <a:ext cx="4320480" cy="717550"/>
            <a:chOff x="1565" y="1300"/>
            <a:chExt cx="2685" cy="452"/>
          </a:xfrm>
        </p:grpSpPr>
        <p:sp>
          <p:nvSpPr>
            <p:cNvPr id="2053" name="直接连接符 2052"/>
            <p:cNvSpPr/>
            <p:nvPr/>
          </p:nvSpPr>
          <p:spPr>
            <a:xfrm flipV="1">
              <a:off x="1655" y="1709"/>
              <a:ext cx="2595" cy="43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  <p:sp>
          <p:nvSpPr>
            <p:cNvPr id="2058" name="文本框 2057"/>
            <p:cNvSpPr txBox="1"/>
            <p:nvPr/>
          </p:nvSpPr>
          <p:spPr>
            <a:xfrm>
              <a:off x="1565" y="1300"/>
              <a:ext cx="268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Windows</a:t>
              </a: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程序开发</a:t>
              </a: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IDE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3" name="组合 2092"/>
          <p:cNvGrpSpPr/>
          <p:nvPr/>
        </p:nvGrpSpPr>
        <p:grpSpPr>
          <a:xfrm>
            <a:off x="1691630" y="1412776"/>
            <a:ext cx="2664296" cy="649287"/>
            <a:chOff x="1567" y="890"/>
            <a:chExt cx="3445" cy="409"/>
          </a:xfrm>
        </p:grpSpPr>
        <p:sp>
          <p:nvSpPr>
            <p:cNvPr id="2054" name="文本框 2053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 smtClean="0">
                  <a:solidFill>
                    <a:schemeClr val="accent2"/>
                  </a:solidFill>
                  <a:ea typeface="楷体_GB2312" pitchFamily="49" charset="-122"/>
                </a:rPr>
                <a:t>Windows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简介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1" name="直接连接符 2060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066" name="组合 2065"/>
          <p:cNvGrpSpPr/>
          <p:nvPr/>
        </p:nvGrpSpPr>
        <p:grpSpPr>
          <a:xfrm>
            <a:off x="1043930" y="2204938"/>
            <a:ext cx="720725" cy="579438"/>
            <a:chOff x="1155" y="665"/>
            <a:chExt cx="565" cy="455"/>
          </a:xfrm>
        </p:grpSpPr>
        <p:sp>
          <p:nvSpPr>
            <p:cNvPr id="2067" name="矩形 206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文本框 2067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.2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5" name="组合 2094"/>
          <p:cNvGrpSpPr/>
          <p:nvPr/>
        </p:nvGrpSpPr>
        <p:grpSpPr>
          <a:xfrm>
            <a:off x="2411710" y="2852638"/>
            <a:ext cx="5892527" cy="649288"/>
            <a:chOff x="1610" y="1752"/>
            <a:chExt cx="2424" cy="409"/>
          </a:xfrm>
        </p:grpSpPr>
        <p:sp>
          <p:nvSpPr>
            <p:cNvPr id="2071" name="文本框 2070"/>
            <p:cNvSpPr txBox="1"/>
            <p:nvPr/>
          </p:nvSpPr>
          <p:spPr>
            <a:xfrm>
              <a:off x="1610" y="1752"/>
              <a:ext cx="242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Windows Form</a:t>
              </a: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与</a:t>
              </a: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WPF</a:t>
              </a: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应用程序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5" name="直接连接符 2074"/>
            <p:cNvSpPr/>
            <p:nvPr/>
          </p:nvSpPr>
          <p:spPr>
            <a:xfrm flipV="1">
              <a:off x="1655" y="2123"/>
              <a:ext cx="2379" cy="38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076" name="组合 2075"/>
          <p:cNvGrpSpPr/>
          <p:nvPr/>
        </p:nvGrpSpPr>
        <p:grpSpPr>
          <a:xfrm>
            <a:off x="1404293" y="2924076"/>
            <a:ext cx="720725" cy="579437"/>
            <a:chOff x="1155" y="665"/>
            <a:chExt cx="565" cy="455"/>
          </a:xfrm>
        </p:grpSpPr>
        <p:sp>
          <p:nvSpPr>
            <p:cNvPr id="2077" name="矩形 207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文本框 2077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.3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35746" y="3641650"/>
            <a:ext cx="720725" cy="584532"/>
            <a:chOff x="1155" y="665"/>
            <a:chExt cx="565" cy="459"/>
          </a:xfrm>
        </p:grpSpPr>
        <p:sp>
          <p:nvSpPr>
            <p:cNvPr id="23" name="矩形 22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.4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3570213"/>
            <a:ext cx="1944216" cy="649287"/>
            <a:chOff x="1567" y="890"/>
            <a:chExt cx="3445" cy="409"/>
          </a:xfrm>
        </p:grpSpPr>
        <p:sp>
          <p:nvSpPr>
            <p:cNvPr id="26" name="文本框 25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字节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编码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" name="直接连接符 26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8" name="组合 27"/>
          <p:cNvGrpSpPr/>
          <p:nvPr/>
        </p:nvGrpSpPr>
        <p:grpSpPr>
          <a:xfrm>
            <a:off x="2267794" y="4356636"/>
            <a:ext cx="720725" cy="584532"/>
            <a:chOff x="1155" y="665"/>
            <a:chExt cx="565" cy="459"/>
          </a:xfrm>
        </p:grpSpPr>
        <p:sp>
          <p:nvSpPr>
            <p:cNvPr id="29" name="矩形 28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.5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75856" y="4285199"/>
            <a:ext cx="1944216" cy="649287"/>
            <a:chOff x="1567" y="890"/>
            <a:chExt cx="3445" cy="409"/>
          </a:xfrm>
        </p:grpSpPr>
        <p:sp>
          <p:nvSpPr>
            <p:cNvPr id="32" name="文本框 31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文件合并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" name="直接连接符 32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sp>
        <p:nvSpPr>
          <p:cNvPr id="34" name="矩形 33"/>
          <p:cNvSpPr/>
          <p:nvPr/>
        </p:nvSpPr>
        <p:spPr>
          <a:xfrm>
            <a:off x="4850009" y="3297162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重点</a:t>
            </a:r>
          </a:p>
        </p:txBody>
      </p:sp>
      <p:sp>
        <p:nvSpPr>
          <p:cNvPr id="35" name="矩形 34"/>
          <p:cNvSpPr/>
          <p:nvPr/>
        </p:nvSpPr>
        <p:spPr>
          <a:xfrm>
            <a:off x="5324737" y="4099655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难点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771850" y="5148724"/>
            <a:ext cx="720725" cy="584532"/>
            <a:chOff x="1155" y="665"/>
            <a:chExt cx="565" cy="459"/>
          </a:xfrm>
        </p:grpSpPr>
        <p:sp>
          <p:nvSpPr>
            <p:cNvPr id="37" name="矩形 3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.6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79911" y="5077287"/>
            <a:ext cx="4104458" cy="649287"/>
            <a:chOff x="1567" y="890"/>
            <a:chExt cx="3445" cy="409"/>
          </a:xfrm>
        </p:grpSpPr>
        <p:sp>
          <p:nvSpPr>
            <p:cNvPr id="40" name="文本框 39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 smtClean="0">
                  <a:solidFill>
                    <a:schemeClr val="accent2"/>
                  </a:solidFill>
                  <a:ea typeface="楷体_GB2312" pitchFamily="49" charset="-122"/>
                </a:rPr>
                <a:t>UWP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与</a:t>
              </a:r>
              <a:r>
                <a:rPr lang="en-US" altLang="zh-CN" sz="3200" dirty="0" smtClean="0">
                  <a:solidFill>
                    <a:schemeClr val="accent2"/>
                  </a:solidFill>
                  <a:ea typeface="楷体_GB2312" pitchFamily="49" charset="-122"/>
                </a:rPr>
                <a:t>FLUENT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介绍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" name="直接连接符 40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sp>
        <p:nvSpPr>
          <p:cNvPr id="42" name="矩形 41"/>
          <p:cNvSpPr/>
          <p:nvPr/>
        </p:nvSpPr>
        <p:spPr>
          <a:xfrm>
            <a:off x="7852743" y="4982821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 smtClean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补充</a:t>
            </a:r>
            <a:endParaRPr lang="zh-CN" altLang="en-US" sz="4400" dirty="0"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华文行楷" charset="0"/>
              <a:ea typeface="华文行楷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11521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85051" y="2662650"/>
            <a:ext cx="4572000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2800" dirty="0" smtClean="0"/>
              <a:t>抢先式多任务操作系统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应用程序之间共享系统资源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563888" y="4005064"/>
            <a:ext cx="4572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C00000"/>
                </a:solidFill>
              </a:rPr>
              <a:t>Windows </a:t>
            </a:r>
            <a:r>
              <a:rPr lang="zh-CN" altLang="en-US" sz="2000" dirty="0" smtClean="0">
                <a:solidFill>
                  <a:srgbClr val="C00000"/>
                </a:solidFill>
              </a:rPr>
              <a:t>编程时</a:t>
            </a:r>
            <a:r>
              <a:rPr lang="zh-CN" altLang="en-US" sz="2000" dirty="0">
                <a:solidFill>
                  <a:srgbClr val="C00000"/>
                </a:solidFill>
              </a:rPr>
              <a:t>，必须时刻</a:t>
            </a:r>
            <a:r>
              <a:rPr lang="zh-CN" altLang="en-US" sz="2000" dirty="0" smtClean="0">
                <a:solidFill>
                  <a:srgbClr val="C00000"/>
                </a:solidFill>
              </a:rPr>
              <a:t>记住尽早释放不再使用的系统资源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algn="l"/>
            <a:r>
              <a:rPr lang="zh-CN" altLang="en-US" sz="2000" dirty="0" smtClean="0">
                <a:solidFill>
                  <a:srgbClr val="C00000"/>
                </a:solidFill>
              </a:rPr>
              <a:t>避免系统资源</a:t>
            </a:r>
            <a:r>
              <a:rPr lang="zh-CN" altLang="en-US" sz="2000" dirty="0">
                <a:solidFill>
                  <a:srgbClr val="C00000"/>
                </a:solidFill>
              </a:rPr>
              <a:t>耗尽</a:t>
            </a:r>
            <a:r>
              <a:rPr lang="zh-CN" altLang="en-US" sz="2000" dirty="0" smtClean="0">
                <a:solidFill>
                  <a:srgbClr val="C00000"/>
                </a:solidFill>
              </a:rPr>
              <a:t>而造成效率急剧降低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13681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设备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无关的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GDI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60" y="2636912"/>
            <a:ext cx="47880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提供了与</a:t>
            </a:r>
            <a:r>
              <a:rPr lang="zh-CN" altLang="en-US" sz="2400" dirty="0"/>
              <a:t>设备</a:t>
            </a:r>
            <a:r>
              <a:rPr lang="zh-CN" altLang="en-US" sz="2400" dirty="0" smtClean="0"/>
              <a:t>无关的</a:t>
            </a:r>
            <a:r>
              <a:rPr lang="en-US" altLang="zh-CN" sz="2400" dirty="0" smtClean="0"/>
              <a:t>GDI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应用程序可以通过调用</a:t>
            </a:r>
            <a:r>
              <a:rPr lang="en-US" altLang="zh-CN" sz="2400" dirty="0" smtClean="0"/>
              <a:t>GDI</a:t>
            </a:r>
            <a:r>
              <a:rPr lang="zh-CN" altLang="en-US" sz="2400" dirty="0" smtClean="0"/>
              <a:t>函数，在不同显</a:t>
            </a:r>
            <a:r>
              <a:rPr lang="zh-CN" altLang="en-US" sz="2400" dirty="0"/>
              <a:t>卡、打印机和显示器上</a:t>
            </a:r>
            <a:r>
              <a:rPr lang="zh-CN" altLang="en-US" sz="2400" dirty="0" smtClean="0"/>
              <a:t>输出图形或文本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0" y="404813"/>
            <a:ext cx="82438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1.2 </a:t>
            </a:r>
            <a:r>
              <a:rPr lang="en-US" altLang="zh-CN" sz="4400" b="0" dirty="0">
                <a:latin typeface="华文彩云" pitchFamily="2" charset="-122"/>
                <a:ea typeface="华文彩云" pitchFamily="2" charset="-122"/>
              </a:rPr>
              <a:t>Windows</a:t>
            </a:r>
            <a:r>
              <a:rPr lang="zh-CN" altLang="en-US" sz="4400" b="0" dirty="0">
                <a:latin typeface="华文彩云" pitchFamily="2" charset="-122"/>
                <a:ea typeface="华文彩云" pitchFamily="2" charset="-122"/>
              </a:rPr>
              <a:t>程序开发</a:t>
            </a:r>
            <a:r>
              <a:rPr lang="en-US" altLang="zh-CN" sz="4400" b="0" dirty="0" smtClean="0">
                <a:latin typeface="华文彩云" pitchFamily="2" charset="-122"/>
                <a:ea typeface="华文彩云" pitchFamily="2" charset="-122"/>
              </a:rPr>
              <a:t>IDE</a:t>
            </a:r>
            <a:endParaRPr lang="zh-CN" altLang="en-US" sz="4400" b="0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340768"/>
            <a:ext cx="822960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IDE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( Integrated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Development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Environment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，集成开发环境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 Visual Studio 2017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安装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升级到最新版本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15.8.2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更新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.NET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4.7.2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添加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支持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VisualStudio</a:t>
            </a:r>
            <a:r>
              <a:rPr lang="en-US" altLang="zh-CN" dirty="0" smtClean="0">
                <a:solidFill>
                  <a:schemeClr val="bg1"/>
                </a:solidFill>
              </a:rPr>
              <a:t> Code</a:t>
            </a:r>
            <a:r>
              <a:rPr lang="zh-CN" altLang="en-US" dirty="0" smtClean="0">
                <a:solidFill>
                  <a:schemeClr val="bg1"/>
                </a:solidFill>
              </a:rPr>
              <a:t>是程序设计人员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应该掌握的一个优秀的开源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IDE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36259" y="3220292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/>
              <a:t>https://www.microsoft.com/net/download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5549958" y="2654534"/>
            <a:ext cx="3560837" cy="395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Help =&gt; Check for Update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13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1003899"/>
            <a:ext cx="6470092" cy="51974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Visual Studio Enterprise 2017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248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校园网登录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my.whu.edu.cn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同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一浏览器中打开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http://plg.whu.edu.cn/dreamspark/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点击网页中的链接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Web Store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根据提示安装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VS Enterprise 2017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武汉</a:t>
            </a:r>
            <a:r>
              <a:rPr lang="zh-CN" altLang="en-US" dirty="0" smtClean="0">
                <a:solidFill>
                  <a:schemeClr val="bg1"/>
                </a:solidFill>
              </a:rPr>
              <a:t>大学计算机学院为广大师生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提供了众多优秀正版开发工具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14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1003899"/>
            <a:ext cx="6470092" cy="51974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Visual Studio Enterprise 2017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248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注册用户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添加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支持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升级到最新版本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更新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.NET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到最新版本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武汉</a:t>
            </a:r>
            <a:r>
              <a:rPr lang="zh-CN" altLang="en-US" dirty="0" smtClean="0">
                <a:solidFill>
                  <a:schemeClr val="bg1"/>
                </a:solidFill>
              </a:rPr>
              <a:t>大学计算机学院为广大师生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提供了众多优秀正版开发工具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15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532994"/>
            <a:ext cx="6693354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Windows</a:t>
            </a:r>
            <a:r>
              <a:rPr lang="zh-CN" altLang="en-US" dirty="0" smtClean="0"/>
              <a:t>编程</a:t>
            </a:r>
            <a:r>
              <a:rPr lang="zh-CN" altLang="en-US" dirty="0"/>
              <a:t>语言</a:t>
            </a:r>
            <a:r>
              <a:rPr lang="zh-CN" altLang="en-US" dirty="0" smtClean="0"/>
              <a:t>的选择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5074" y="1124744"/>
            <a:ext cx="8219374" cy="31522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Visual Studio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提供的各种语言工具中，只有用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Visual C++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才能编写传统的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应用程序。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VC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也是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中唯一的一种可以同时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混合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]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编写非托管（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API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与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MFC/ATL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）程序和托管（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）程序的工具，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中的其他语言工具（如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C#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VB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和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F# 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等）则只能编写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环境下的</a:t>
            </a:r>
            <a:r>
              <a:rPr lang="zh-CN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托管程序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本课程同时使用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MFC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与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C#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来进行教学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参考阅读材料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https://docs.microsoft.com/zh-cn/windows/desktop/choose-your-technology</a:t>
            </a:r>
            <a:endParaRPr lang="zh-CN" altLang="zh-C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多多动手练习是学习本课程的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唯一诀窍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16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532994"/>
            <a:ext cx="6693354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Windows</a:t>
            </a:r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59632" y="1412776"/>
            <a:ext cx="7571302" cy="31522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建议选修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C++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课程，随着计算智能的进步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C++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大有用武之地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C#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是本课程的先修课程，建议选修或自学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逐步熟练掌握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XAML</a:t>
            </a:r>
            <a:endParaRPr lang="zh-CN" altLang="zh-C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17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532994"/>
            <a:ext cx="6693354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XAML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65194" y="1340768"/>
            <a:ext cx="7571302" cy="53285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stands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for 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</a:rPr>
              <a:t>eXtensible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 Application Markup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Language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is a type of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XML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nodes ( also known as tags, or elements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Page - 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has numerous attributes which help to further describe the element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Grid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Nested Elements -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The &lt;Page&gt;&lt;/Page&gt; contain the &lt;Grid&gt;&lt;/Grid&gt;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element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5601482" cy="2219635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593813" y="4149080"/>
            <a:ext cx="1476164" cy="444215"/>
          </a:xfrm>
          <a:prstGeom prst="cloudCallout">
            <a:avLst>
              <a:gd name="adj1" fmla="val 84467"/>
              <a:gd name="adj2" fmla="val -4854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</a:rPr>
              <a:t>closing tag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564162" y="3638940"/>
            <a:ext cx="1476164" cy="444215"/>
          </a:xfrm>
          <a:prstGeom prst="cloudCallout">
            <a:avLst>
              <a:gd name="adj1" fmla="val 108706"/>
              <a:gd name="adj2" fmla="val 7390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</a:rPr>
              <a:t>closing tag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2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6" y="405130"/>
            <a:ext cx="9252659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0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1.3 </a:t>
            </a:r>
            <a:r>
              <a:rPr lang="en-US" altLang="zh-CN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WINDOWS Form</a:t>
            </a:r>
            <a:r>
              <a:rPr lang="zh-CN" altLang="en-US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与</a:t>
            </a:r>
            <a:r>
              <a:rPr lang="en-US" altLang="zh-CN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WPF</a:t>
            </a:r>
            <a:r>
              <a:rPr lang="zh-CN" altLang="en-US" sz="40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应用程序</a:t>
            </a:r>
            <a:endParaRPr lang="zh-CN" altLang="en-US" sz="40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556792"/>
            <a:ext cx="8229600" cy="46085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 homework: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surf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the following web pages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docs.microsoft.com/en-us/windows/desktop/rpc/the-programming-model http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://programmingexamples.wikidot.com/windows-programming-model     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Windows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编程模型有较大的改变，云计算快速普及的时代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现在主推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Azure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https://azure.microsoft.com/zh-cn/overview/what-is-azure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传统的桌面开发模式依然有市场，但在快速向云端迁移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云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计算、移动计算、边缘计算、桌面计算、普适计算将群雄逐鹿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Win10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在不断发展，新的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编程模型依然在逐渐形成过程中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19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548680"/>
            <a:ext cx="5782690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VS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Windows </a:t>
            </a:r>
            <a:r>
              <a:rPr lang="zh-CN" altLang="en-US" dirty="0"/>
              <a:t>应用程序类型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900" y="2477692"/>
            <a:ext cx="3292996" cy="29105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VC++</a:t>
            </a: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基于控制台的应用程序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基于对话框的应用程序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单文档应用程序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多文档应用程序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html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056" y="1124744"/>
            <a:ext cx="609814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/>
              <a:t>应用程序类型与开发语言有一定的关系</a:t>
            </a:r>
          </a:p>
        </p:txBody>
      </p:sp>
      <p:sp>
        <p:nvSpPr>
          <p:cNvPr id="6" name="内容占位符 1"/>
          <p:cNvSpPr txBox="1"/>
          <p:nvPr/>
        </p:nvSpPr>
        <p:spPr>
          <a:xfrm>
            <a:off x="4519024" y="2477692"/>
            <a:ext cx="3293336" cy="291058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C#</a:t>
            </a:r>
          </a:p>
          <a:p>
            <a:pPr lvl="1"/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控制台应用程序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窗体应用程序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WPF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ASP.NET Web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WCF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服务应用程序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……</a:t>
            </a:r>
          </a:p>
          <a:p>
            <a:pPr lvl="1"/>
            <a:endParaRPr lang="zh-CN" alt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圆角矩形 185345"/>
          <p:cNvSpPr/>
          <p:nvPr/>
        </p:nvSpPr>
        <p:spPr>
          <a:xfrm>
            <a:off x="1403350" y="1054100"/>
            <a:ext cx="60833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4314"/>
                  <a:invGamma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WINDOWS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编程模型和框架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47" name="圆角矩形 185346"/>
          <p:cNvSpPr/>
          <p:nvPr/>
        </p:nvSpPr>
        <p:spPr>
          <a:xfrm>
            <a:off x="1474788" y="5375275"/>
            <a:ext cx="60833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 WPF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C#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XAML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MFC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48" name="圆角矩形 185347"/>
          <p:cNvSpPr/>
          <p:nvPr/>
        </p:nvSpPr>
        <p:spPr>
          <a:xfrm>
            <a:off x="2627313" y="2493963"/>
            <a:ext cx="6229350" cy="1008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4314"/>
                  <a:invGamma/>
                </a:schemeClr>
              </a:gs>
              <a:gs pos="100000">
                <a:schemeClr val="hlink"/>
              </a:gs>
            </a:gsLst>
            <a:lin ang="0" scaled="1"/>
            <a:tileRect/>
          </a:gradFill>
          <a:ln w="19050">
            <a:noFill/>
          </a:ln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</a:rPr>
              <a:t>                 Visual Studio Enterprise 2017</a:t>
            </a:r>
          </a:p>
        </p:txBody>
      </p:sp>
      <p:sp>
        <p:nvSpPr>
          <p:cNvPr id="185349" name="圆角矩形 185348"/>
          <p:cNvSpPr/>
          <p:nvPr/>
        </p:nvSpPr>
        <p:spPr>
          <a:xfrm>
            <a:off x="2881313" y="4006850"/>
            <a:ext cx="60833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4314"/>
                  <a:invGamma/>
                </a:schemeClr>
              </a:gs>
              <a:gs pos="100000">
                <a:schemeClr val="folHlink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 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双字节编码和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UNICODE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50" name="矩形 185349"/>
          <p:cNvSpPr/>
          <p:nvPr/>
        </p:nvSpPr>
        <p:spPr>
          <a:xfrm>
            <a:off x="2736850" y="-37306"/>
            <a:ext cx="3923382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u="none" kern="1200" baseline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571500" lvl="0" indent="-571500"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4000" dirty="0">
                <a:solidFill>
                  <a:srgbClr val="003366"/>
                </a:solidFill>
                <a:ea typeface="黑体" panose="02010609060101010101" pitchFamily="2" charset="-122"/>
              </a:rPr>
              <a:t> </a:t>
            </a:r>
            <a:r>
              <a:rPr lang="zh-CN" altLang="en-US" sz="4000" dirty="0" smtClean="0">
                <a:solidFill>
                  <a:srgbClr val="003366"/>
                </a:solidFill>
                <a:ea typeface="黑体" panose="02010609060101010101" pitchFamily="2" charset="-122"/>
              </a:rPr>
              <a:t>本次课要求</a:t>
            </a:r>
            <a:endParaRPr lang="zh-CN" altLang="en-US" sz="4000" dirty="0">
              <a:solidFill>
                <a:srgbClr val="003366"/>
              </a:solidFill>
              <a:ea typeface="黑体" panose="02010609060101010101" pitchFamily="2" charset="-122"/>
            </a:endParaRPr>
          </a:p>
        </p:txBody>
      </p:sp>
      <p:grpSp>
        <p:nvGrpSpPr>
          <p:cNvPr id="185351" name="组合 185350"/>
          <p:cNvGrpSpPr/>
          <p:nvPr/>
        </p:nvGrpSpPr>
        <p:grpSpPr>
          <a:xfrm>
            <a:off x="2628900" y="2133600"/>
            <a:ext cx="1512888" cy="1511300"/>
            <a:chOff x="657" y="800"/>
            <a:chExt cx="953" cy="952"/>
          </a:xfrm>
        </p:grpSpPr>
        <p:grpSp>
          <p:nvGrpSpPr>
            <p:cNvPr id="185352" name="组合 185351"/>
            <p:cNvGrpSpPr/>
            <p:nvPr/>
          </p:nvGrpSpPr>
          <p:grpSpPr>
            <a:xfrm>
              <a:off x="657" y="800"/>
              <a:ext cx="953" cy="952"/>
              <a:chOff x="2200" y="1570"/>
              <a:chExt cx="1496" cy="1496"/>
            </a:xfrm>
          </p:grpSpPr>
          <p:sp>
            <p:nvSpPr>
              <p:cNvPr id="185353" name="椭圆 185352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4" name="椭圆 185353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6980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5" name="椭圆 185354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6" name="椭圆 185355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7" name="椭圆 185356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58" name="矩形 185357"/>
            <p:cNvSpPr/>
            <p:nvPr/>
          </p:nvSpPr>
          <p:spPr>
            <a:xfrm>
              <a:off x="901" y="1111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掌握</a:t>
              </a:r>
            </a:p>
          </p:txBody>
        </p:sp>
      </p:grpSp>
      <p:grpSp>
        <p:nvGrpSpPr>
          <p:cNvPr id="185359" name="组合 185358"/>
          <p:cNvGrpSpPr/>
          <p:nvPr/>
        </p:nvGrpSpPr>
        <p:grpSpPr>
          <a:xfrm>
            <a:off x="2736850" y="3717925"/>
            <a:ext cx="1512888" cy="1511300"/>
            <a:chOff x="975" y="2298"/>
            <a:chExt cx="953" cy="952"/>
          </a:xfrm>
        </p:grpSpPr>
        <p:grpSp>
          <p:nvGrpSpPr>
            <p:cNvPr id="185360" name="组合 185359"/>
            <p:cNvGrpSpPr/>
            <p:nvPr/>
          </p:nvGrpSpPr>
          <p:grpSpPr>
            <a:xfrm>
              <a:off x="975" y="2298"/>
              <a:ext cx="953" cy="952"/>
              <a:chOff x="2200" y="1570"/>
              <a:chExt cx="1496" cy="1496"/>
            </a:xfrm>
          </p:grpSpPr>
          <p:sp>
            <p:nvSpPr>
              <p:cNvPr id="185361" name="椭圆 185360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2" name="椭圆 185361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66667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3" name="椭圆 185362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4" name="椭圆 185363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5" name="椭圆 185364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66" name="矩形 185365"/>
            <p:cNvSpPr/>
            <p:nvPr/>
          </p:nvSpPr>
          <p:spPr>
            <a:xfrm>
              <a:off x="1174" y="2601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熟悉</a:t>
              </a:r>
            </a:p>
          </p:txBody>
        </p:sp>
      </p:grpSp>
      <p:grpSp>
        <p:nvGrpSpPr>
          <p:cNvPr id="185367" name="组合 185366"/>
          <p:cNvGrpSpPr/>
          <p:nvPr/>
        </p:nvGrpSpPr>
        <p:grpSpPr>
          <a:xfrm>
            <a:off x="1403350" y="5086350"/>
            <a:ext cx="1512888" cy="1511300"/>
            <a:chOff x="1611" y="2750"/>
            <a:chExt cx="953" cy="952"/>
          </a:xfrm>
        </p:grpSpPr>
        <p:grpSp>
          <p:nvGrpSpPr>
            <p:cNvPr id="185368" name="组合 185367"/>
            <p:cNvGrpSpPr/>
            <p:nvPr/>
          </p:nvGrpSpPr>
          <p:grpSpPr>
            <a:xfrm>
              <a:off x="1611" y="2750"/>
              <a:ext cx="953" cy="952"/>
              <a:chOff x="2200" y="1570"/>
              <a:chExt cx="1496" cy="1496"/>
            </a:xfrm>
          </p:grpSpPr>
          <p:sp>
            <p:nvSpPr>
              <p:cNvPr id="185369" name="椭圆 185368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0" name="椭圆 185369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69804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1" name="椭圆 185370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2" name="椭圆 185371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3" name="椭圆 185372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74" name="矩形 185373"/>
            <p:cNvSpPr/>
            <p:nvPr/>
          </p:nvSpPr>
          <p:spPr>
            <a:xfrm>
              <a:off x="1822" y="3055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了解</a:t>
              </a:r>
            </a:p>
          </p:txBody>
        </p:sp>
      </p:grpSp>
      <p:grpSp>
        <p:nvGrpSpPr>
          <p:cNvPr id="185375" name="组合 185374"/>
          <p:cNvGrpSpPr/>
          <p:nvPr/>
        </p:nvGrpSpPr>
        <p:grpSpPr>
          <a:xfrm>
            <a:off x="1331913" y="838200"/>
            <a:ext cx="1512887" cy="1511300"/>
            <a:chOff x="999" y="3249"/>
            <a:chExt cx="953" cy="952"/>
          </a:xfrm>
        </p:grpSpPr>
        <p:grpSp>
          <p:nvGrpSpPr>
            <p:cNvPr id="185376" name="组合 185375"/>
            <p:cNvGrpSpPr/>
            <p:nvPr/>
          </p:nvGrpSpPr>
          <p:grpSpPr>
            <a:xfrm>
              <a:off x="999" y="3249"/>
              <a:ext cx="953" cy="952"/>
              <a:chOff x="2200" y="1570"/>
              <a:chExt cx="1496" cy="1496"/>
            </a:xfrm>
          </p:grpSpPr>
          <p:sp>
            <p:nvSpPr>
              <p:cNvPr id="185377" name="椭圆 185376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8" name="椭圆 185377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9" name="椭圆 185378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0" name="椭圆 185379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1" name="椭圆 185380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82" name="矩形 185381"/>
            <p:cNvSpPr/>
            <p:nvPr/>
          </p:nvSpPr>
          <p:spPr>
            <a:xfrm>
              <a:off x="1202" y="3554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理解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nimBg="1"/>
      <p:bldP spid="185347" grpId="0" animBg="1"/>
      <p:bldP spid="185348" grpId="0" animBg="1"/>
      <p:bldP spid="1853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7920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安装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4" y="1700808"/>
            <a:ext cx="9008150" cy="47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File =&gt; new =&gt; Project =&gt; Visual C++ =&gt; Windows Desktop =&gt; Windows Desktop Wizard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28" y="2000725"/>
            <a:ext cx="6704859" cy="46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File =&gt; new =&gt; Project =&gt; Visual C++ =&gt; Windows Desktop =&gt; Windows Desktop Wizard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36" y="2000725"/>
            <a:ext cx="5961842" cy="46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78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F7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编译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F5 start debugging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8136904" cy="519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25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9252" y="332656"/>
            <a:ext cx="5782690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/>
              <a:t>Windows</a:t>
            </a:r>
            <a:r>
              <a:rPr lang="zh-CN" altLang="en-US" dirty="0"/>
              <a:t>窗体应用程序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8208912" cy="5749741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3383868" y="4221088"/>
            <a:ext cx="2520280" cy="1007666"/>
          </a:xfrm>
          <a:prstGeom prst="cloudCallout">
            <a:avLst>
              <a:gd name="adj1" fmla="val -70124"/>
              <a:gd name="adj2" fmla="val 6674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这里输入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项目名称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6595485" y="4077072"/>
            <a:ext cx="2520280" cy="1007666"/>
          </a:xfrm>
          <a:prstGeom prst="cloudCallout">
            <a:avLst>
              <a:gd name="adj1" fmla="val -46462"/>
              <a:gd name="adj2" fmla="val 10146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这里选择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项目路径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879"/>
            <a:ext cx="9144000" cy="5569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27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620688"/>
            <a:ext cx="5782690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WPF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412776"/>
            <a:ext cx="7560840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Presentation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Foundation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，用于生成较好视觉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体验的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既可创建独立桌面应用程序，也可创建浏览器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承载的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WPF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的核心是一个与分辨率无关并且基于向量的呈现引擎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WPF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包含在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NET Framework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中，作为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.NET Framework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一个子集存在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，其类型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大多位于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System.Windows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命名空间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界面设计使用可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扩展应用程序标记语言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(XAML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使用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#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或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VB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实例化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类、设置属性、调用方法以及处理事件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28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620688"/>
            <a:ext cx="5782690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WPF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9512" y="1241002"/>
            <a:ext cx="698548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600" dirty="0"/>
              <a:t>程序界面：基于</a:t>
            </a:r>
            <a:r>
              <a:rPr lang="en-US" altLang="zh-CN" sz="1600" dirty="0"/>
              <a:t>XML</a:t>
            </a:r>
            <a:r>
              <a:rPr lang="zh-CN" altLang="en-US" sz="1600" dirty="0"/>
              <a:t>的</a:t>
            </a:r>
            <a:r>
              <a:rPr lang="en-US" altLang="zh-CN" sz="1600" dirty="0"/>
              <a:t>XAML</a:t>
            </a:r>
            <a:r>
              <a:rPr lang="zh-CN" altLang="en-US" sz="1600" dirty="0"/>
              <a:t>语言定制；         程序逻辑：</a:t>
            </a:r>
            <a:r>
              <a:rPr lang="en-US" altLang="zh-CN" sz="1600" dirty="0"/>
              <a:t>C#</a:t>
            </a:r>
            <a:r>
              <a:rPr lang="zh-CN" altLang="en-US" sz="1600" dirty="0"/>
              <a:t>语言实现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29372"/>
            <a:ext cx="7307284" cy="50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65312"/>
            <a:ext cx="8091448" cy="6192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0" y="404813"/>
            <a:ext cx="82438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1.1 WINDOWS</a:t>
            </a:r>
            <a:r>
              <a:rPr lang="zh-CN" altLang="en-US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简介</a:t>
            </a:r>
            <a:endParaRPr lang="zh-CN" altLang="en-US" sz="4400" b="0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340768"/>
            <a:ext cx="822960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 Windows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是一个优秀的桌面操作系统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PC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上被广泛使用和普及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大多数桌面应用程序基于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在智能制造的时代风口，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程序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设计大有用武之地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Windows</a:t>
            </a:r>
            <a:r>
              <a:rPr lang="zh-CN" altLang="en-US" dirty="0">
                <a:solidFill>
                  <a:schemeClr val="bg1"/>
                </a:solidFill>
              </a:rPr>
              <a:t>程序设计</a:t>
            </a:r>
            <a:r>
              <a:rPr lang="zh-CN" altLang="en-US" dirty="0" smtClean="0">
                <a:solidFill>
                  <a:schemeClr val="bg1"/>
                </a:solidFill>
              </a:rPr>
              <a:t>是编程技术人员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应该掌握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的一项基本技能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ASCII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码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多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字节编码（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Multi-Byte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UNICODE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Unicode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Project =&gt; Property =&gt;Configuration Properties =&gt; General =&gt; Project Defaults =&gt;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选择编码方式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ASCII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码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多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字节编码（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Multi-Byte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UNICODE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Unicode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Project =&gt; Property =&gt;Configuration Properties =&gt; General =&gt; Project Defaults =&gt;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选择编码方式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168"/>
            <a:ext cx="9144000" cy="513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Microsoft VS International Pack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下载地址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http://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download.microsoft.com/download/5/7/3/57345088-ACF8-4E9B-A9A7-EBA35452DEF2/vsintlpack1.zip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解压安装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CHSPinYinConv.msi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作业：动手实现课本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p20-p21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上的程序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1.5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文件合并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412776"/>
            <a:ext cx="8229600" cy="28083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课本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p16-p18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问题：如何采用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VC++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实现类似功能？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.NET Framework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文件操作相关类：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Path, Directory,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DirectoryInfo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File,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FileInfo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StreamReader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FileStream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StreamWriter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直接连接符 3"/>
          <p:cNvSpPr/>
          <p:nvPr/>
        </p:nvSpPr>
        <p:spPr>
          <a:xfrm flipH="1" flipV="1">
            <a:off x="5508229" y="3789040"/>
            <a:ext cx="1079995" cy="632008"/>
          </a:xfrm>
          <a:prstGeom prst="line">
            <a:avLst/>
          </a:prstGeom>
          <a:ln w="38100" cap="flat" cmpd="dbl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" name="椭圆 4"/>
          <p:cNvSpPr/>
          <p:nvPr/>
        </p:nvSpPr>
        <p:spPr>
          <a:xfrm>
            <a:off x="1115616" y="2909550"/>
            <a:ext cx="4392612" cy="1511498"/>
          </a:xfrm>
          <a:prstGeom prst="ellipse">
            <a:avLst/>
          </a:prstGeom>
          <a:noFill/>
          <a:ln w="38100" cap="flat" cmpd="dbl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92080" y="4421048"/>
            <a:ext cx="3456384" cy="1729704"/>
          </a:xfrm>
          <a:prstGeom prst="rect">
            <a:avLst/>
          </a:prstGeom>
          <a:noFill/>
          <a:ln w="38100" cap="flat" cmpd="dbl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多数是静态类</a:t>
            </a:r>
            <a:endParaRPr lang="en-US" altLang="zh-CN" sz="2800" dirty="0" smtClean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2060"/>
                </a:solidFill>
                <a:ea typeface="楷体_GB2312" pitchFamily="49" charset="-122"/>
              </a:rPr>
              <a:t>可直接调用其方法而无需创建对象</a:t>
            </a:r>
            <a:endParaRPr lang="zh-CN" altLang="en-US" sz="2800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5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145615" cy="30861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设定要合并的文件的文件名特点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搜索符合标准的文件，得到源文件集合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文件顺序调整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设定目标文件名，创建目标文件；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根据文件集合，依次读入源文件，并写入到目标文件中。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关闭文件资源。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1.5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文件合并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4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3329" y="620688"/>
            <a:ext cx="2500462" cy="545621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源文件目录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471" y="1628800"/>
            <a:ext cx="7792969" cy="336778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private void button1_Click(object sender, EventArgs e)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folderBrowserDialog1.RootFolder = Environment.SpecialFolder.MyComputer;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if (folderBrowserDialog1.ShowDialog() == DialogResult.OK)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 folder_path = folderBrowserDialog1.SelectedPath;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 label3.Text = folder_path;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65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48071"/>
            <a:ext cx="4616453" cy="60589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搜索目标文件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902" y="1549520"/>
            <a:ext cx="8205594" cy="288759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if 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Directory.Exists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folder_path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))//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检查文件目录是否存在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搜索给定字符串的文件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folder_files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Directory.GetFiles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folder_path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	textBox1.Text,SearchOption.AllDirectories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listBox1.Items.Clear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= 0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in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folder_files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)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= listBox1.Items.Add (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);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listBox1.SetSelected(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true);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}               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}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文件顺序调整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688" y="1844824"/>
            <a:ext cx="6447501" cy="291058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listBox2.SelectedIndex;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sel_str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=listBox2.SelectedItem.ToString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if(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&gt;0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将当前选中的项与前一项交换，并交换列表框的选中序号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listBox2.Items[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]=listBox2.Items[sel_index-1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listBox2.Items[sel_index-1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sel_str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listBox2.SetSelected(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sel_index,false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listBox2.SetSelected(sel_index-1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true);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}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/>
              <a:t>设定目标文件名，创建目标文件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688" y="1772816"/>
            <a:ext cx="6447501" cy="291058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saveFileDialog1.Title = "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选择要合并后的文件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saveFileDialog1.InitialDirectory 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System.Environment.SpecialFolder.DesktopDirectory.ToString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saveFileDialog1.OverwritePrompt = false;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if (saveFileDialog1.ShowDialog() ==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DialogResult.OK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saveFileDialog1.FileName;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label2.Text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4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63276" y="764704"/>
            <a:ext cx="6447501" cy="990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根据文件集合，依次读入源文件，并写入到目标文件中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816" y="2348880"/>
            <a:ext cx="2888651" cy="18797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变量定义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写入文件名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文件顺序调整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读写文件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3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0" y="404813"/>
            <a:ext cx="82438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1.1 WINDOWS</a:t>
            </a:r>
            <a:r>
              <a:rPr lang="zh-CN" altLang="en-US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简介</a:t>
            </a:r>
            <a:endParaRPr lang="zh-CN" altLang="en-US" sz="4400" b="0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503" y="1340768"/>
            <a:ext cx="7888637" cy="411480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Windows</a:t>
            </a: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发展趋势：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融合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，内建对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的支持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拥抱开源，微软成为最大的开源社区贡献者，并收购了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github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，开源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VisualStudio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Code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形成应用分发的云端战略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Microsoft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365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Edge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卡点边缘计算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Visual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Studio Code Tools for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AI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来促使开发者将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训练任务提交到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Machine Learning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Batch AI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Open Platform for AI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或者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 GPU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工作站（例如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GPU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虚拟机）上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运行，开发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者可以使用统一的图形用户界面管理云端训练任务和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文件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ONNX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项目及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ML.NET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打造开源跨平台人工智能开发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框架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开源深度学习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框架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CNTK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Computational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Network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Toolkit)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Fluent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布局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交互，融合到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WINDOWS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程序开发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Windows</a:t>
            </a:r>
            <a:r>
              <a:rPr lang="zh-CN" altLang="en-US" dirty="0">
                <a:solidFill>
                  <a:schemeClr val="bg1"/>
                </a:solidFill>
              </a:rPr>
              <a:t>程序设计</a:t>
            </a:r>
            <a:r>
              <a:rPr lang="zh-CN" altLang="en-US" dirty="0" smtClean="0">
                <a:solidFill>
                  <a:schemeClr val="bg1"/>
                </a:solidFill>
              </a:rPr>
              <a:t>是编程技术人员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应该掌握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的一项基本技能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996142" y="4276592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前端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00072" y="2804239"/>
            <a:ext cx="348044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智能云和智能边缘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996142" y="4624208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后端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96336" y="1968101"/>
            <a:ext cx="163169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800" dirty="0" smtClean="0">
                <a:ea typeface="楷体_GB2312" pitchFamily="49" charset="-122"/>
              </a:rPr>
              <a:t>开发社区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82639" y="972302"/>
            <a:ext cx="5961361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arial" panose="020B0604020202020204" pitchFamily="34" charset="0"/>
              </a:rPr>
              <a:t>涵盖社区、云、</a:t>
            </a:r>
            <a:r>
              <a:rPr lang="en-US" altLang="zh-CN" sz="3200" dirty="0" err="1" smtClean="0">
                <a:latin typeface="arial" panose="020B0604020202020204" pitchFamily="34" charset="0"/>
              </a:rPr>
              <a:t>IoT</a:t>
            </a:r>
            <a:r>
              <a:rPr lang="zh-CN" altLang="en-US" sz="3200" dirty="0" smtClean="0">
                <a:latin typeface="arial" panose="020B0604020202020204" pitchFamily="34" charset="0"/>
              </a:rPr>
              <a:t>、</a:t>
            </a:r>
            <a:r>
              <a:rPr lang="en-US" altLang="zh-CN" sz="3200" dirty="0" smtClean="0">
                <a:latin typeface="arial" panose="020B0604020202020204" pitchFamily="34" charset="0"/>
              </a:rPr>
              <a:t>AI</a:t>
            </a:r>
            <a:r>
              <a:rPr lang="zh-CN" altLang="en-US" sz="3200" dirty="0" smtClean="0">
                <a:latin typeface="arial" panose="020B0604020202020204" pitchFamily="34" charset="0"/>
              </a:rPr>
              <a:t>、</a:t>
            </a:r>
            <a:r>
              <a:rPr lang="en-US" altLang="zh-CN" sz="3200" dirty="0" smtClean="0">
                <a:latin typeface="arial" panose="020B0604020202020204" pitchFamily="34" charset="0"/>
              </a:rPr>
              <a:t>VR…</a:t>
            </a:r>
          </a:p>
          <a:p>
            <a:r>
              <a:rPr lang="zh-CN" altLang="en-US" sz="3200" dirty="0" smtClean="0">
                <a:latin typeface="arial" panose="020B0604020202020204" pitchFamily="34" charset="0"/>
              </a:rPr>
              <a:t>提供易用的开发环境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7996143" y="4938140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应用</a:t>
            </a:r>
            <a:endParaRPr lang="en-US" altLang="zh-CN" sz="18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20688"/>
            <a:ext cx="2482092" cy="59090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变量定义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1628800"/>
            <a:ext cx="6447501" cy="291058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fs_dest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FileMode.CreateNew,FileAccess.Write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byte[]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new byte[100000];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byte[]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file_name_buf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file_name_len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=0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fs_source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=null;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FileInfo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fi_a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=null;</a:t>
            </a:r>
          </a:p>
        </p:txBody>
      </p:sp>
    </p:spTree>
    <p:extLst>
      <p:ext uri="{BB962C8B-B14F-4D97-AF65-F5344CB8AC3E}">
        <p14:creationId xmlns:p14="http://schemas.microsoft.com/office/powerpoint/2010/main" val="19502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91" y="764704"/>
            <a:ext cx="2978509" cy="48739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写入文件名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7339882" cy="2766091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fi_a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=new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FileInfo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(listBox2.Items[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].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ToString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file_name_buf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Encoding.Default.GetBytes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fi_a.Name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写入文件名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fs_dest.Write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file_name_buf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0,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file_name_buf.Length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换行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fs_dest.WriteByte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((byte)13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	// \r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fs_dest.WriteByte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((byte)10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	// \n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2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12" y="1003899"/>
            <a:ext cx="2219940" cy="53915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读写文件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348880"/>
            <a:ext cx="8496944" cy="10839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fs_source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fi_a.FullName,FileMode.Open,FileAccess.Read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fs_source.Read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(DataBuffer,0,100000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18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92" y="965867"/>
            <a:ext cx="2770124" cy="5254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读写文件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916832"/>
            <a:ext cx="7937328" cy="21602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while (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&gt;0)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{                        </a:t>
            </a:r>
          </a:p>
          <a:p>
            <a:pPr marL="0" indent="0" eaLnBrk="1" hangingPunct="1">
              <a:buNone/>
            </a:pP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fs_dest.Write</a:t>
            </a: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, 0, 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fs_source.Read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, 0, 100000);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628008" y="3809306"/>
            <a:ext cx="813690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fs_dest.Dispose</a:t>
            </a:r>
            <a:r>
              <a:rPr lang="en-US" altLang="zh-CN" sz="2400" dirty="0" smtClean="0"/>
              <a:t>() Releases </a:t>
            </a:r>
            <a:r>
              <a:rPr lang="en-US" altLang="zh-CN" sz="2400" dirty="0"/>
              <a:t>all resources used by the Stream.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84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146" y="692696"/>
            <a:ext cx="3855874" cy="59090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文件合并项目</a:t>
            </a:r>
          </a:p>
        </p:txBody>
      </p:sp>
      <p:pic>
        <p:nvPicPr>
          <p:cNvPr id="17412" name="Picture 5" descr="he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67" y="1416347"/>
            <a:ext cx="5193506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4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5027" y="980728"/>
            <a:ext cx="2928759" cy="539151"/>
          </a:xfrm>
        </p:spPr>
        <p:txBody>
          <a:bodyPr/>
          <a:lstStyle/>
          <a:p>
            <a:pPr lvl="0"/>
            <a:r>
              <a:rPr lang="zh-CN" altLang="en-US" dirty="0"/>
              <a:t>思考与练习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844824"/>
            <a:ext cx="6840760" cy="178267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本程序可以合并文本文件，可以用于合并其它类型的文件么，比如位图文件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err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CImage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类合并多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幅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3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与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Fluent Design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介绍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338437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本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节是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近几年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技术发展介绍  </a:t>
            </a:r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超出课程大纲不作掌握要求</a:t>
            </a:r>
            <a:endParaRPr lang="en-US" altLang="zh-CN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Universal Windows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Platform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（通用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平台）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微软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新提出的一种应用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种类：通过统一的开发平台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，使开发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者针对其开发的代码在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多种不同的设备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上实现共享，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并为用户提供统一的使用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体验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 10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应用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商店里所有的程序都是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应用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基于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NET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Framework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，也可用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VC++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开发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也可采用基于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Xamarin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框架，完成对安卓、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iOS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的跨平台支持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桌面应用程序转换器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(Desktop Application Converter)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，可以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把现有的桌面应用程序（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.NET 4.6.1 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或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Win32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）转换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成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454227"/>
            <a:ext cx="50101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283500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注册微软开发者账户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计算机学院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dreamSpark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training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安装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Win 10 SDK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运行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Visual Studio Installer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【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修改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】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勾选通用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平台开发和相关版本的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SDK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1.6.1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44" y="125412"/>
            <a:ext cx="3253518" cy="21514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6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283500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注册微软开发者账户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安装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Win 10 SDK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新建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UWP Project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" y="328180"/>
            <a:ext cx="8888065" cy="6201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" y="260648"/>
            <a:ext cx="8989155" cy="640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1124744"/>
            <a:ext cx="6552728" cy="561662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项目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文件显示在解决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方案资源管理器窗格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中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和 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是应用所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使用的资源的位置。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的代码隐藏文件。 与所有代码隐藏页面一样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，包含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一个调用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InitializeComponent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方法的构造函数。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不必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编写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InitializeComponent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方法。 该方法由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生成，其主要作用是初始化在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文件中声明的元素。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是应用的入口点。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还包含一些处理应用激活和挂起的方法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为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应用定义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UI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—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可以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直接使用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标记添加元素，也可以使用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提供的设计工具。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的代码隐藏页面。 你可以在其中添加应用逻辑和事件处理程序。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这两个文件一起定义称为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类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，该类继承自 </a:t>
            </a:r>
            <a:r>
              <a:rPr lang="en-US" altLang="zh-CN" sz="1400" b="1" dirty="0" err="1" smtClean="0">
                <a:solidFill>
                  <a:schemeClr val="accent2">
                    <a:lumMod val="50000"/>
                  </a:schemeClr>
                </a:solidFill>
              </a:rPr>
              <a:t>uwpHelloWorld_cs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命名空间中的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Page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Package.appxmanifest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描述应用的清单文件：应用的名称、描述、磁贴、起始页等等。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包括应用包含的文件列表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97219"/>
            <a:ext cx="2274361" cy="6201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" y="1115326"/>
            <a:ext cx="9036098" cy="55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5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1003899"/>
            <a:ext cx="3666507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的发展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981200"/>
            <a:ext cx="7846640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DOS =&gt; GUI =&gt; GDI+ =&gt; WPF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16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32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64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ML, Fluent Design System, Mix Reality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3356992"/>
            <a:ext cx="763061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https://developer.microsoft.com/en-us/windows/windows-10-for-developers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1124744"/>
            <a:ext cx="6552728" cy="561662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双击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即可在设计视图中打开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它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图形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视图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位于上部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代码视图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位于下面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编辑图形视图中的控件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单击工具箱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，打开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UI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控件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列表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展开常见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控件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将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Button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拖动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到图形视图中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查看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代码窗口，你会发现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Button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已添加到此窗口中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编辑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XAML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代码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将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"Button"</a:t>
            </a: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改为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"Hello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, world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!"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包括应用包含的文件列表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F7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编译、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F5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运行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– 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添加按钮</a:t>
            </a:r>
            <a:endParaRPr lang="zh-CN" altLang="en-US" sz="18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96" y="683744"/>
            <a:ext cx="1963108" cy="6201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9513"/>
            <a:ext cx="9095329" cy="65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6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980728"/>
            <a:ext cx="6552728" cy="46085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双击设计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画布中的按钮控件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会自动为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该按钮创建事件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处理方法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private void </a:t>
            </a:r>
            <a:r>
              <a:rPr lang="en-US" altLang="zh-CN" sz="1400" b="1" dirty="0" err="1" smtClean="0">
                <a:solidFill>
                  <a:schemeClr val="accent2">
                    <a:lumMod val="50000"/>
                  </a:schemeClr>
                </a:solidFill>
              </a:rPr>
              <a:t>Button_Click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object sender,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RoutedEventArgs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e 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更改该方法：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F5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F7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Hello, world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按钮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出现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Text To Speech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效果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332656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– </a:t>
            </a:r>
            <a:r>
              <a:rPr lang="zh-CN" altLang="en-US" sz="1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事件处理</a:t>
            </a:r>
            <a:endParaRPr lang="zh-CN" altLang="en-US" sz="18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086" y="2132856"/>
            <a:ext cx="6462464" cy="20621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latin typeface="Consolas" panose="020B0609020204030204" pitchFamily="49" charset="0"/>
              </a:rPr>
              <a:t>private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async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latin typeface="Consolas" panose="020B0609020204030204" pitchFamily="49" charset="0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>
                <a:latin typeface="Consolas" panose="020B0609020204030204" pitchFamily="49" charset="0"/>
              </a:rPr>
              <a:t>object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algn="l"/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dirty="0">
                <a:latin typeface="Consolas" panose="020B0609020204030204" pitchFamily="49" charset="0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/>
            <a:r>
              <a:rPr lang="en-US" altLang="zh-CN" sz="900" dirty="0" err="1" smtClean="0">
                <a:latin typeface="Consolas" panose="020B0609020204030204" pitchFamily="49" charset="0"/>
              </a:rPr>
              <a:t>var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synth = </a:t>
            </a:r>
            <a:r>
              <a:rPr lang="en-US" altLang="zh-CN" sz="900" dirty="0">
                <a:latin typeface="Consolas" panose="020B0609020204030204" pitchFamily="49" charset="0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Windows.Media.SpeechSynthesis.SpeechSynthesizer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Windows.Media.SpeechSynthesis.SpeechSynthesisStream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stream = </a:t>
            </a:r>
            <a:r>
              <a:rPr lang="en-US" altLang="zh-CN" sz="1600" dirty="0">
                <a:latin typeface="Consolas" panose="020B0609020204030204" pitchFamily="49" charset="0"/>
              </a:rPr>
              <a:t>await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synth.SynthesizeTextToStreamAsync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mediaElement.SetSource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stream.ContentType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mediaElement.Play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84784"/>
            <a:ext cx="3491880" cy="23103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861979"/>
            <a:ext cx="4644008" cy="20260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36512" y="4173918"/>
            <a:ext cx="4494922" cy="148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 smtClean="0"/>
              <a:t>使用 </a:t>
            </a:r>
            <a:r>
              <a:rPr lang="en-US" altLang="zh-CN" sz="1400" dirty="0"/>
              <a:t>Windows API </a:t>
            </a:r>
            <a:r>
              <a:rPr lang="zh-CN" altLang="en-US" sz="1400" dirty="0"/>
              <a:t>创建一个语音合成</a:t>
            </a:r>
            <a:r>
              <a:rPr lang="zh-CN" altLang="en-US" sz="1400" dirty="0" smtClean="0"/>
              <a:t>对象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提供</a:t>
            </a:r>
            <a:r>
              <a:rPr lang="zh-CN" altLang="en-US" sz="1400" dirty="0"/>
              <a:t>给该对象一些要说的</a:t>
            </a:r>
            <a:r>
              <a:rPr lang="zh-CN" altLang="en-US" sz="1400" dirty="0" smtClean="0"/>
              <a:t>文本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有关</a:t>
            </a:r>
            <a:r>
              <a:rPr lang="zh-CN" altLang="en-US" sz="1400" dirty="0"/>
              <a:t>使用 </a:t>
            </a:r>
            <a:r>
              <a:rPr lang="en-US" altLang="zh-CN" sz="1400" dirty="0" err="1"/>
              <a:t>SpeechSynthesis</a:t>
            </a:r>
            <a:r>
              <a:rPr lang="en-US" altLang="zh-CN" sz="1400" dirty="0"/>
              <a:t> </a:t>
            </a:r>
            <a:r>
              <a:rPr lang="zh-CN" altLang="en-US" sz="1400" dirty="0"/>
              <a:t>的详细</a:t>
            </a:r>
            <a:r>
              <a:rPr lang="zh-CN" altLang="en-US" sz="1400" dirty="0" smtClean="0"/>
              <a:t>信息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参阅 </a:t>
            </a:r>
            <a:r>
              <a:rPr lang="en-US" altLang="zh-CN" sz="1400" dirty="0" err="1"/>
              <a:t>SpeechSynthesis</a:t>
            </a:r>
            <a:r>
              <a:rPr lang="en-US" altLang="zh-CN" sz="1400" dirty="0"/>
              <a:t> </a:t>
            </a:r>
            <a:r>
              <a:rPr lang="zh-CN" altLang="en-US" sz="1400" dirty="0"/>
              <a:t>命名空间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algn="l"/>
            <a:r>
              <a:rPr lang="en-US" altLang="zh-CN" sz="1050" dirty="0"/>
              <a:t>https://docs.microsoft.com/en-us/uwp/api/Windows.Media.SpeechSynthesis</a:t>
            </a:r>
            <a:endParaRPr lang="zh-CN" altLang="en-US" sz="1050" dirty="0"/>
          </a:p>
        </p:txBody>
      </p:sp>
      <p:grpSp>
        <p:nvGrpSpPr>
          <p:cNvPr id="5" name="组合 4"/>
          <p:cNvGrpSpPr/>
          <p:nvPr/>
        </p:nvGrpSpPr>
        <p:grpSpPr>
          <a:xfrm>
            <a:off x="4850600" y="6027720"/>
            <a:ext cx="4293400" cy="812530"/>
            <a:chOff x="4850600" y="6027720"/>
            <a:chExt cx="4293400" cy="812530"/>
          </a:xfrm>
        </p:grpSpPr>
        <p:sp>
          <p:nvSpPr>
            <p:cNvPr id="4" name="文本框 3"/>
            <p:cNvSpPr txBox="1"/>
            <p:nvPr/>
          </p:nvSpPr>
          <p:spPr>
            <a:xfrm>
              <a:off x="4850600" y="6027720"/>
              <a:ext cx="194421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dirty="0" smtClean="0"/>
                <a:t>Voice synthesis</a:t>
              </a:r>
            </a:p>
            <a:p>
              <a:pPr algn="l"/>
              <a:r>
                <a:rPr lang="en-US" altLang="zh-CN" sz="1800" dirty="0" smtClean="0"/>
                <a:t>Texture synthesis</a:t>
              </a:r>
              <a:endParaRPr lang="zh-CN" altLang="en-US" sz="18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11550" y="6129286"/>
              <a:ext cx="2532450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 smtClean="0"/>
                <a:t>近</a:t>
              </a:r>
              <a:r>
                <a:rPr lang="en-US" altLang="zh-CN" sz="2800" dirty="0" smtClean="0"/>
                <a:t>2</a:t>
              </a:r>
              <a:r>
                <a:rPr lang="zh-CN" altLang="en-US" sz="2800" dirty="0" smtClean="0"/>
                <a:t>年热点之一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084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9512" y="1124744"/>
            <a:ext cx="8856984" cy="41764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参考阅读网页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FLUENT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官网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://www.microsoft.com/design/fluent/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docs.microsoft.com/en-us/windows/uwp/design/fluent-design-system/index 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smtClean="0">
                <a:solidFill>
                  <a:schemeClr val="accent2">
                    <a:lumMod val="50000"/>
                  </a:schemeClr>
                </a:solidFill>
              </a:rPr>
              <a:t>   五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大核心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元素：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Light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（光感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Depth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（深度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Motion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（动画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Material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（材质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Scale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（缩放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1.6.2 Fluent Design System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nVidia</a:t>
            </a:r>
            <a:r>
              <a:rPr lang="zh-CN" altLang="en-US" dirty="0" smtClean="0">
                <a:solidFill>
                  <a:schemeClr val="bg1"/>
                </a:solidFill>
              </a:rPr>
              <a:t>最新的实时光线追踪技术与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机器学习使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Fluent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的前景充满遐想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63688" y="1208536"/>
            <a:ext cx="6120680" cy="41764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熟悉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Visual Studio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开发环境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简单的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MFC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WPF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几个示例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见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github.com/jichenghu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一些背景知识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本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次课总结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5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63688" y="1052736"/>
            <a:ext cx="6264696" cy="43322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texture synthesis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网上有较多的参考资料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如果涉及到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GPU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编程最好采用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CUDA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，意味着你的电脑需要有英伟达的图像卡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亦可采用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intel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MKL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speech synthesis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codeproject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developer,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codeguru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加上英语单词本的功能则更佳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自拟题目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例如一个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综合程序包含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课程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的多个示例程序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也可以是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小程序，发布到应用商店时请包含武汉大学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程序设计字样，能搜到则有加分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综合实验报告问题推荐：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综合实验报告必须包含文档 </a:t>
            </a:r>
            <a:r>
              <a:rPr lang="en-US" altLang="zh-CN" dirty="0" smtClean="0">
                <a:solidFill>
                  <a:schemeClr val="bg1"/>
                </a:solidFill>
              </a:rPr>
              <a:t>+ </a:t>
            </a:r>
            <a:r>
              <a:rPr lang="zh-CN" altLang="en-US" dirty="0" smtClean="0">
                <a:solidFill>
                  <a:schemeClr val="bg1"/>
                </a:solidFill>
              </a:rPr>
              <a:t>代码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/>
              <a:t>上传到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, </a:t>
            </a:r>
            <a:r>
              <a:rPr lang="zh-CN" altLang="en-US" dirty="0" smtClean="0"/>
              <a:t>英语文档有加分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93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89056" y="1412775"/>
            <a:ext cx="8331415" cy="3941217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平台显卡矩阵乘法效率调查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背景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caffe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中卷积运算转化为矩阵乘法时将小矩阵拼装成大矩阵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背景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Pete Warden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a friend of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Yangqing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Jia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https://petewarden.com/2015/04/20/why-gemm-is-at-the-heart-of-deep-learning/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See the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response comment by Scott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Gray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Problem: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Instead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of thinking of convolution as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one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large </a:t>
            </a:r>
            <a:r>
              <a:rPr lang="en-US" altLang="zh-CN" sz="1800" b="1" dirty="0" err="1">
                <a:solidFill>
                  <a:schemeClr val="accent2">
                    <a:lumMod val="50000"/>
                  </a:schemeClr>
                </a:solidFill>
              </a:rPr>
              <a:t>gemm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 operation, it’s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much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more efficient as many small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gems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平台上重现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Scott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Gray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的结论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把小矩阵拼装成大矩阵在显卡上进行矩阵乘法运算，不如直接用小矩阵进行乘法运算来的快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综合实验报告问题推荐：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综合实验</a:t>
            </a:r>
            <a:r>
              <a:rPr lang="zh-CN" altLang="en-US" dirty="0" smtClean="0">
                <a:solidFill>
                  <a:schemeClr val="bg1"/>
                </a:solidFill>
              </a:rPr>
              <a:t>报告若包含算法或新技术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/>
              <a:t>BIG PLUS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12360" y="744537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难点</a:t>
            </a:r>
          </a:p>
        </p:txBody>
      </p:sp>
    </p:spTree>
    <p:extLst>
      <p:ext uri="{BB962C8B-B14F-4D97-AF65-F5344CB8AC3E}">
        <p14:creationId xmlns:p14="http://schemas.microsoft.com/office/powerpoint/2010/main" val="127928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7200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r>
              <a:rPr lang="en-US" altLang="zh-CN" dirty="0" smtClean="0"/>
              <a:t>    </a:t>
            </a:r>
            <a:endParaRPr lang="zh-CN" altLang="zh-CN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2261186"/>
            <a:ext cx="799288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窗口、菜单、事件皆是对象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        </a:t>
            </a: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对话框与各种控件是一些特殊的窗口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对界面元素的操作和消息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/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事件的处理都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按照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对象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进行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。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这些对象的属性和操作，由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相关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数据结构和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API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调用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函数（或由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其封装的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MFC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.NET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框架中的类）提供。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7757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r>
              <a:rPr lang="en-US" altLang="zh-CN" dirty="0" smtClean="0"/>
              <a:t>     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699" y="996414"/>
            <a:ext cx="3190875" cy="548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32" y="3212976"/>
            <a:ext cx="2600325" cy="2505075"/>
          </a:xfrm>
          <a:prstGeom prst="rect">
            <a:avLst/>
          </a:prstGeom>
        </p:spPr>
      </p:pic>
      <p:sp>
        <p:nvSpPr>
          <p:cNvPr id="9" name="云形标注 8"/>
          <p:cNvSpPr/>
          <p:nvPr/>
        </p:nvSpPr>
        <p:spPr>
          <a:xfrm>
            <a:off x="107504" y="3163715"/>
            <a:ext cx="1224136" cy="877759"/>
          </a:xfrm>
          <a:prstGeom prst="cloudCallout">
            <a:avLst>
              <a:gd name="adj1" fmla="val 80493"/>
              <a:gd name="adj2" fmla="val 35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API </a:t>
            </a:r>
            <a:r>
              <a:rPr lang="zh-CN" altLang="en-US" sz="1200" dirty="0" smtClean="0"/>
              <a:t>函数</a:t>
            </a:r>
            <a:endParaRPr lang="zh-CN" altLang="en-US" sz="1200" dirty="0"/>
          </a:p>
        </p:txBody>
      </p:sp>
      <p:sp>
        <p:nvSpPr>
          <p:cNvPr id="11" name="云形标注 10"/>
          <p:cNvSpPr/>
          <p:nvPr/>
        </p:nvSpPr>
        <p:spPr>
          <a:xfrm>
            <a:off x="4139952" y="1081577"/>
            <a:ext cx="1224136" cy="877759"/>
          </a:xfrm>
          <a:prstGeom prst="cloudCallout">
            <a:avLst>
              <a:gd name="adj1" fmla="val 80493"/>
              <a:gd name="adj2" fmla="val 35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数据结构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899592" y="2261186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窗口、菜单、事件皆是</a:t>
            </a:r>
            <a:r>
              <a:rPr lang="zh-CN" altLang="zh-CN" sz="3200" dirty="0" smtClean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对象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13681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3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/>
              <a:t>      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" name="Group 1"/>
          <p:cNvGrpSpPr>
            <a:grpSpLocks noChangeAspect="1"/>
          </p:cNvGrpSpPr>
          <p:nvPr/>
        </p:nvGrpSpPr>
        <p:grpSpPr bwMode="auto">
          <a:xfrm>
            <a:off x="2411760" y="2893813"/>
            <a:ext cx="6503313" cy="3043824"/>
            <a:chOff x="1980" y="10842"/>
            <a:chExt cx="7920" cy="2964"/>
          </a:xfrm>
        </p:grpSpPr>
        <p:sp>
          <p:nvSpPr>
            <p:cNvPr id="12" name="AutoShape 28"/>
            <p:cNvSpPr>
              <a:spLocks noChangeAspect="1" noChangeArrowheads="1" noTextEdit="1"/>
            </p:cNvSpPr>
            <p:nvPr/>
          </p:nvSpPr>
          <p:spPr bwMode="auto">
            <a:xfrm>
              <a:off x="1980" y="10842"/>
              <a:ext cx="7920" cy="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/>
            <a:p>
              <a:endParaRPr lang="zh-CN" altLang="en-US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9086" y="10922"/>
              <a:ext cx="57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841" tIns="48920" rIns="97841" bIns="48920" anchor="ctr" anchorCtr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14" name="Group 2"/>
            <p:cNvGrpSpPr/>
            <p:nvPr/>
          </p:nvGrpSpPr>
          <p:grpSpPr bwMode="auto">
            <a:xfrm>
              <a:off x="1980" y="10842"/>
              <a:ext cx="7920" cy="2964"/>
              <a:chOff x="1800" y="12360"/>
              <a:chExt cx="7920" cy="2964"/>
            </a:xfrm>
          </p:grpSpPr>
          <p:sp>
            <p:nvSpPr>
              <p:cNvPr id="15" name="Text Box 26"/>
              <p:cNvSpPr txBox="1">
                <a:spLocks noChangeArrowheads="1"/>
              </p:cNvSpPr>
              <p:nvPr/>
            </p:nvSpPr>
            <p:spPr bwMode="auto">
              <a:xfrm>
                <a:off x="1980" y="12360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用户操作</a:t>
                </a:r>
              </a:p>
              <a:p>
                <a:pPr algn="ctr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系统事件</a:t>
                </a: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1800" y="1360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系统消息队列</a:t>
                </a:r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3960" y="13044"/>
                <a:ext cx="0" cy="15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3960" y="13044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4500" y="1282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应用消息</a:t>
                </a:r>
                <a:r>
                  <a:rPr lang="zh-CN" altLang="en-U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队列</a:t>
                </a:r>
                <a:endParaRPr lang="zh-CN" alt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3960" y="1464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4500" y="1438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应用消息</a:t>
                </a:r>
                <a:r>
                  <a:rPr lang="zh-CN" altLang="en-U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队列</a:t>
                </a:r>
                <a:endParaRPr lang="zh-CN" alt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5220" y="13452"/>
                <a:ext cx="0" cy="7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610" y="1314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3420" y="13839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6480" y="12516"/>
                <a:ext cx="1260" cy="10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应用程序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消息处理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函数</a:t>
                </a:r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6120" y="1306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8280" y="12360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8280" y="13296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7740" y="1259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Line 11"/>
              <p:cNvSpPr>
                <a:spLocks noChangeShapeType="1"/>
              </p:cNvSpPr>
              <p:nvPr/>
            </p:nvSpPr>
            <p:spPr bwMode="auto">
              <a:xfrm>
                <a:off x="7740" y="1352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9000" y="12939"/>
                <a:ext cx="0" cy="312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6480" y="14076"/>
                <a:ext cx="1260" cy="10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应用程序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消息处理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函数</a:t>
                </a:r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6120" y="1462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8280" y="13920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8280" y="14856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36" name="Line 5"/>
              <p:cNvSpPr>
                <a:spLocks noChangeShapeType="1"/>
              </p:cNvSpPr>
              <p:nvPr/>
            </p:nvSpPr>
            <p:spPr bwMode="auto">
              <a:xfrm>
                <a:off x="7740" y="1415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Line 4"/>
              <p:cNvSpPr>
                <a:spLocks noChangeShapeType="1"/>
              </p:cNvSpPr>
              <p:nvPr/>
            </p:nvSpPr>
            <p:spPr bwMode="auto">
              <a:xfrm>
                <a:off x="7740" y="1508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Line 3"/>
              <p:cNvSpPr>
                <a:spLocks noChangeShapeType="1"/>
              </p:cNvSpPr>
              <p:nvPr/>
            </p:nvSpPr>
            <p:spPr bwMode="auto">
              <a:xfrm>
                <a:off x="9000" y="14499"/>
                <a:ext cx="0" cy="312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21602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第一章 绪论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7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7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2729</Words>
  <Application>Microsoft Office PowerPoint</Application>
  <PresentationFormat>全屏显示(4:3)</PresentationFormat>
  <Paragraphs>500</Paragraphs>
  <Slides>55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9" baseType="lpstr">
      <vt:lpstr>黑体</vt:lpstr>
      <vt:lpstr>华文彩云</vt:lpstr>
      <vt:lpstr>华文行楷</vt:lpstr>
      <vt:lpstr>楷体_GB2312</vt:lpstr>
      <vt:lpstr>宋体</vt:lpstr>
      <vt:lpstr>微软雅黑</vt:lpstr>
      <vt:lpstr>微软雅黑 Light</vt:lpstr>
      <vt:lpstr>Arial</vt:lpstr>
      <vt:lpstr>Arial</vt:lpstr>
      <vt:lpstr>Consolas</vt:lpstr>
      <vt:lpstr>Times New Roman</vt:lpstr>
      <vt:lpstr>Wingdings</vt:lpstr>
      <vt:lpstr>Wingdings 3</vt:lpstr>
      <vt:lpstr>2_第一章 绪论</vt:lpstr>
      <vt:lpstr>PowerPoint 演示文稿</vt:lpstr>
      <vt:lpstr>PowerPoint 演示文稿</vt:lpstr>
      <vt:lpstr>PowerPoint 演示文稿</vt:lpstr>
      <vt:lpstr>PowerPoint 演示文稿</vt:lpstr>
      <vt:lpstr>Windows的发展</vt:lpstr>
      <vt:lpstr>Windows的主要特点</vt:lpstr>
      <vt:lpstr>Windows的主要特点</vt:lpstr>
      <vt:lpstr>Windows的主要特点</vt:lpstr>
      <vt:lpstr>Windows的主要特点</vt:lpstr>
      <vt:lpstr>Windows的主要特点</vt:lpstr>
      <vt:lpstr>Windows的主要特点</vt:lpstr>
      <vt:lpstr>PowerPoint 演示文稿</vt:lpstr>
      <vt:lpstr>Visual Studio Enterprise 2017 安装 </vt:lpstr>
      <vt:lpstr>Visual Studio Enterprise 2017 安装 </vt:lpstr>
      <vt:lpstr>Windows编程语言的选择</vt:lpstr>
      <vt:lpstr>Windows编程语言</vt:lpstr>
      <vt:lpstr>XAML</vt:lpstr>
      <vt:lpstr>PowerPoint 演示文稿</vt:lpstr>
      <vt:lpstr>VS中Windows 应用程序类型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Windows窗体应用程序</vt:lpstr>
      <vt:lpstr>PowerPoint 演示文稿</vt:lpstr>
      <vt:lpstr>WPF应用程序</vt:lpstr>
      <vt:lpstr>WPF应用程序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源文件目录</vt:lpstr>
      <vt:lpstr>搜索目标文件</vt:lpstr>
      <vt:lpstr>文件顺序调整</vt:lpstr>
      <vt:lpstr>设定目标文件名，创建目标文件</vt:lpstr>
      <vt:lpstr>根据文件集合，依次读入源文件，并写入到目标文件中</vt:lpstr>
      <vt:lpstr>变量定义</vt:lpstr>
      <vt:lpstr>写入文件名</vt:lpstr>
      <vt:lpstr>读写文件</vt:lpstr>
      <vt:lpstr>读写文件</vt:lpstr>
      <vt:lpstr>文件合并项目</vt:lpstr>
      <vt:lpstr>思考与练习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jd302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彭明霞</dc:creator>
  <cp:lastModifiedBy>Jicheng Hu</cp:lastModifiedBy>
  <cp:revision>238</cp:revision>
  <dcterms:created xsi:type="dcterms:W3CDTF">2010-04-05T14:31:00Z</dcterms:created>
  <dcterms:modified xsi:type="dcterms:W3CDTF">2018-09-06T01:27:14Z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