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16" r:id="rId4"/>
    <p:sldId id="317" r:id="rId5"/>
    <p:sldId id="304" r:id="rId6"/>
    <p:sldId id="305" r:id="rId7"/>
    <p:sldId id="307" r:id="rId8"/>
    <p:sldId id="308" r:id="rId9"/>
    <p:sldId id="309" r:id="rId10"/>
    <p:sldId id="312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zh-CN" altLang="en-US" dirty="0" smtClean="0"/>
            <a:t>课程性质</a:t>
          </a:r>
          <a:endParaRPr lang="zh-CN" altLang="en-US" dirty="0"/>
        </a:p>
      </dgm:t>
    </dgm:pt>
    <dgm:pt modelId="{AF02B0CB-D4D3-4689-AF3F-63B0CF0E9DB7}" cxnId="{86628A9E-22D6-4C60-8249-0BFE480BFF5A}" type="parTrans">
      <dgm:prSet/>
      <dgm:spPr/>
      <dgm:t>
        <a:bodyPr/>
        <a:lstStyle/>
        <a:p>
          <a:endParaRPr lang="zh-CN" altLang="en-US"/>
        </a:p>
      </dgm:t>
    </dgm:pt>
    <dgm:pt modelId="{E62A0279-F5C6-468D-A5C5-4AC2E078B623}" cxnId="{86628A9E-22D6-4C60-8249-0BFE480BFF5A}" type="sibTrans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zh-CN" altLang="en-US" dirty="0" smtClean="0"/>
            <a:t>内容安排</a:t>
          </a:r>
          <a:endParaRPr lang="zh-CN" altLang="en-US" dirty="0"/>
        </a:p>
      </dgm:t>
    </dgm:pt>
    <dgm:pt modelId="{42EC6CF3-FF18-437E-8D44-AA882D54CEE0}" cxnId="{851E7807-5DCB-450F-91CB-BC7CE976400B}" type="parTrans">
      <dgm:prSet/>
      <dgm:spPr/>
      <dgm:t>
        <a:bodyPr/>
        <a:lstStyle/>
        <a:p>
          <a:endParaRPr lang="zh-CN" altLang="en-US"/>
        </a:p>
      </dgm:t>
    </dgm:pt>
    <dgm:pt modelId="{9007DD70-9C54-4477-9E19-C04AF4AA79E1}" cxnId="{851E7807-5DCB-450F-91CB-BC7CE976400B}" type="sibTrans">
      <dgm:prSet/>
      <dgm:spPr/>
      <dgm:t>
        <a:bodyPr/>
        <a:lstStyle/>
        <a:p>
          <a:endParaRPr lang="zh-CN" altLang="en-US"/>
        </a:p>
      </dgm:t>
    </dgm:pt>
    <dgm:pt modelId="{19643720-2B40-4681-B6AA-424E0E901AAB}">
      <dgm:prSet phldrT="[文本]"/>
      <dgm:spPr/>
      <dgm:t>
        <a:bodyPr/>
        <a:lstStyle/>
        <a:p>
          <a:pPr algn="l"/>
          <a:r>
            <a:rPr lang="zh-CN" altLang="en-US" dirty="0" smtClean="0"/>
            <a:t>考核方式</a:t>
          </a:r>
          <a:endParaRPr lang="zh-CN" altLang="en-US" dirty="0"/>
        </a:p>
      </dgm:t>
    </dgm:pt>
    <dgm:pt modelId="{06FC63D7-59F4-4FCF-BA3C-82CA82021EE0}" cxnId="{33A53B55-5868-4CCC-85AD-17C7FB71C2FC}" type="parTrans">
      <dgm:prSet/>
      <dgm:spPr/>
      <dgm:t>
        <a:bodyPr/>
        <a:lstStyle/>
        <a:p>
          <a:endParaRPr lang="zh-CN" altLang="en-US"/>
        </a:p>
      </dgm:t>
    </dgm:pt>
    <dgm:pt modelId="{1397822D-B5D6-4C7A-B9A1-9207CFE945C4}" cxnId="{33A53B55-5868-4CCC-85AD-17C7FB71C2FC}" type="sibTrans">
      <dgm:prSet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/>
      <dgm:spPr/>
      <dgm:t>
        <a:bodyPr/>
        <a:lstStyle/>
        <a:p>
          <a:pPr algn="l"/>
          <a:r>
            <a:rPr lang="zh-CN" altLang="en-US" dirty="0" smtClean="0"/>
            <a:t>纪律要求</a:t>
          </a:r>
          <a:endParaRPr lang="zh-CN" altLang="en-US" dirty="0"/>
        </a:p>
      </dgm:t>
    </dgm:pt>
    <dgm:pt modelId="{78E91C60-98EE-4736-9F1F-0A4515469F8E}" cxnId="{57B5F7F3-A8A8-450D-BF33-D78E8B90296E}" type="parTrans">
      <dgm:prSet/>
      <dgm:spPr/>
      <dgm:t>
        <a:bodyPr/>
        <a:lstStyle/>
        <a:p>
          <a:endParaRPr lang="zh-CN" altLang="en-US"/>
        </a:p>
      </dgm:t>
    </dgm:pt>
    <dgm:pt modelId="{063BDEB1-4B9A-40B2-B26D-744EA8FDC352}" cxnId="{57B5F7F3-A8A8-450D-BF33-D78E8B90296E}" type="sibTrans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4"/>
      <dgm:spPr/>
    </dgm:pt>
    <dgm:pt modelId="{BDA9855D-7D78-437D-BD78-790FC97E081F}" type="pres">
      <dgm:prSet presAssocID="{0EB4CFA3-2877-4CD2-8638-6B78E74A3005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4"/>
      <dgm:spPr/>
    </dgm:pt>
    <dgm:pt modelId="{F907B27B-B246-4928-AC93-8A19B8E86AA6}" type="pres">
      <dgm:prSet presAssocID="{B39E45CA-4B90-4BA5-AC4B-EBDCA7F79487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4"/>
      <dgm:spPr/>
    </dgm:pt>
    <dgm:pt modelId="{34905F94-283E-4E2E-B949-4A5102C3F22E}" type="pres">
      <dgm:prSet presAssocID="{130D3908-710E-4E1A-B7D8-47B8EA36ED4A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4"/>
      <dgm:spPr/>
    </dgm:pt>
    <dgm:pt modelId="{4A90FFE2-DE88-4B0D-886D-0593F18265A5}" type="pres">
      <dgm:prSet presAssocID="{19643720-2B40-4681-B6AA-424E0E901AA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53497" y="869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纪律要求</a:t>
          </a:r>
          <a:endParaRPr lang="zh-CN" altLang="en-US" sz="4600" kern="1200" dirty="0"/>
        </a:p>
      </dsp:txBody>
      <dsp:txXfrm rot="10800000">
        <a:off x="1820475" y="869"/>
        <a:ext cx="4840696" cy="1067911"/>
      </dsp:txXfrm>
    </dsp:sp>
    <dsp:sp modelId="{083CB889-864A-48B4-A20B-3444EFBE5EE6}">
      <dsp:nvSpPr>
        <dsp:cNvPr id="0" name=""/>
        <dsp:cNvSpPr/>
      </dsp:nvSpPr>
      <dsp:spPr>
        <a:xfrm>
          <a:off x="1019541" y="869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53497" y="1387560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课程性质</a:t>
          </a:r>
          <a:endParaRPr lang="zh-CN" altLang="en-US" sz="4600" kern="1200" dirty="0"/>
        </a:p>
      </dsp:txBody>
      <dsp:txXfrm rot="10800000">
        <a:off x="1820475" y="1387560"/>
        <a:ext cx="4840696" cy="1067911"/>
      </dsp:txXfrm>
    </dsp:sp>
    <dsp:sp modelId="{BDA2664F-D760-4676-988D-9DECE8C71CCC}">
      <dsp:nvSpPr>
        <dsp:cNvPr id="0" name=""/>
        <dsp:cNvSpPr/>
      </dsp:nvSpPr>
      <dsp:spPr>
        <a:xfrm>
          <a:off x="1019541" y="1387560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53497" y="2774252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内容安排</a:t>
          </a:r>
          <a:endParaRPr lang="zh-CN" altLang="en-US" sz="4600" kern="1200" dirty="0"/>
        </a:p>
      </dsp:txBody>
      <dsp:txXfrm rot="10800000">
        <a:off x="1820475" y="2774252"/>
        <a:ext cx="4840696" cy="1067911"/>
      </dsp:txXfrm>
    </dsp:sp>
    <dsp:sp modelId="{7FE62E54-E85F-4DBB-997F-689B5CDFD62D}">
      <dsp:nvSpPr>
        <dsp:cNvPr id="0" name=""/>
        <dsp:cNvSpPr/>
      </dsp:nvSpPr>
      <dsp:spPr>
        <a:xfrm>
          <a:off x="1019541" y="2774252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553497" y="4160943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考核方式</a:t>
          </a:r>
          <a:endParaRPr lang="zh-CN" altLang="en-US" sz="4600" kern="1200" dirty="0"/>
        </a:p>
      </dsp:txBody>
      <dsp:txXfrm rot="10800000">
        <a:off x="1820475" y="4160943"/>
        <a:ext cx="4840696" cy="1067911"/>
      </dsp:txXfrm>
    </dsp:sp>
    <dsp:sp modelId="{9D48952A-8DE3-45EB-8CB6-5152C3B3C507}">
      <dsp:nvSpPr>
        <dsp:cNvPr id="0" name=""/>
        <dsp:cNvSpPr/>
      </dsp:nvSpPr>
      <dsp:spPr>
        <a:xfrm>
          <a:off x="1019541" y="4160943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591" y="1094971"/>
            <a:ext cx="8360230" cy="26125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</a:rPr>
              <a:t>编程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/Windows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编程实践</a:t>
            </a:r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  <a:r>
              <a:rPr lang="zh-CN" altLang="en-US" sz="8000" dirty="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4360" y="4392295"/>
            <a:ext cx="7083930" cy="2398119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胡继承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jicheng @ yahoo . Com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https://</a:t>
            </a:r>
            <a:r>
              <a:rPr lang="en-US" altLang="zh-CN" sz="2800" dirty="0" smtClean="0">
                <a:solidFill>
                  <a:schemeClr val="tx1"/>
                </a:solidFill>
              </a:rPr>
              <a:t>github.com/jichenghu/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1" descr="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0" y="8718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97091" y="6065112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  <a:endParaRPr lang="zh-CN" altLang="en-US" sz="6500">
              <a:solidFill>
                <a:schemeClr val="accent2"/>
              </a:solidFill>
              <a:ea typeface="华文行楷" panose="02010800040101010101" pitchFamily="2" charset="-122"/>
            </a:endParaRP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2160589"/>
            <a:ext cx="7219757" cy="2625167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4400" dirty="0" smtClean="0"/>
              <a:t>Windows</a:t>
            </a:r>
            <a:r>
              <a:rPr lang="zh-CN" altLang="en-US" sz="4400" dirty="0" smtClean="0"/>
              <a:t>底层事件机制</a:t>
            </a:r>
            <a:endParaRPr lang="zh-CN" altLang="en-US" sz="4400" dirty="0" smtClean="0"/>
          </a:p>
          <a:p>
            <a:pPr eaLnBrk="1" hangingPunct="1"/>
            <a:r>
              <a:rPr lang="zh-CN" altLang="en-US" sz="4400" dirty="0" smtClean="0"/>
              <a:t>回调函数</a:t>
            </a:r>
            <a:endParaRPr lang="zh-CN" altLang="en-US" sz="4400" dirty="0" smtClean="0"/>
          </a:p>
          <a:p>
            <a:pPr eaLnBrk="1" hangingPunct="1"/>
            <a:r>
              <a:rPr lang="zh-CN" altLang="en-US" sz="4400" dirty="0" smtClean="0"/>
              <a:t>服务程序开发</a:t>
            </a:r>
            <a:endParaRPr lang="en-US" altLang="zh-CN" sz="4400" dirty="0" smtClean="0"/>
          </a:p>
          <a:p>
            <a:pPr eaLnBrk="1" hangingPunct="1"/>
            <a:r>
              <a:rPr lang="en-US" altLang="zh-CN" sz="4400" smtClean="0"/>
              <a:t>Windows</a:t>
            </a:r>
            <a:r>
              <a:rPr lang="zh-CN" altLang="en-US" sz="4400" smtClean="0"/>
              <a:t>应用程序</a:t>
            </a:r>
            <a:r>
              <a:rPr lang="zh-CN" altLang="en-US" sz="4400" dirty="0" smtClean="0"/>
              <a:t>打包与部署</a:t>
            </a:r>
            <a:endParaRPr lang="zh-CN" alt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C54F-E7F3-40EF-9804-25B3E47546A7}" type="slidenum">
              <a:rPr lang="zh-CN" altLang="en-US"/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学习形式</a:t>
            </a:r>
            <a:endParaRPr lang="zh-CN" altLang="en-US" smtClean="0"/>
          </a:p>
        </p:txBody>
      </p:sp>
      <p:sp>
        <p:nvSpPr>
          <p:cNvPr id="2150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945" y="1930400"/>
            <a:ext cx="6786563" cy="3355975"/>
          </a:xfrm>
        </p:spPr>
        <p:txBody>
          <a:bodyPr/>
          <a:lstStyle/>
          <a:p>
            <a:pPr eaLnBrk="1" hangingPunct="1"/>
            <a:r>
              <a:rPr lang="zh-CN" altLang="en-US" sz="4400" b="1"/>
              <a:t>教师讲授与演示</a:t>
            </a:r>
            <a:endParaRPr lang="zh-CN" altLang="en-US" sz="4400" b="1"/>
          </a:p>
          <a:p>
            <a:pPr eaLnBrk="1" hangingPunct="1"/>
            <a:r>
              <a:rPr lang="zh-CN" altLang="en-US" sz="4400" b="1"/>
              <a:t>上机指导与</a:t>
            </a:r>
            <a:r>
              <a:rPr lang="zh-CN" altLang="en-US" sz="4400" b="1"/>
              <a:t>实操</a:t>
            </a:r>
            <a:endParaRPr lang="zh-CN" altLang="en-US" sz="4400" b="1"/>
          </a:p>
          <a:p>
            <a:pPr eaLnBrk="1" hangingPunct="1"/>
            <a:r>
              <a:rPr lang="zh-CN" altLang="en-US" sz="4400" b="1"/>
              <a:t>答疑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769AA-F29D-4E09-A2EB-48D3D0A55137}" type="slidenum">
              <a:rPr lang="zh-CN" altLang="en-US"/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89066" y="260350"/>
            <a:ext cx="1738498" cy="725302"/>
          </a:xfrm>
        </p:spPr>
        <p:txBody>
          <a:bodyPr/>
          <a:lstStyle/>
          <a:p>
            <a:pPr eaLnBrk="1" hangingPunct="1"/>
            <a:r>
              <a:rPr lang="zh-CN" altLang="en-US" smtClean="0"/>
              <a:t>联系我</a:t>
            </a:r>
            <a:endParaRPr lang="zh-CN" altLang="en-US" smtClean="0"/>
          </a:p>
        </p:txBody>
      </p:sp>
      <p:sp>
        <p:nvSpPr>
          <p:cNvPr id="2253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97470" y="1403350"/>
            <a:ext cx="8842375" cy="4637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4800" dirty="0" smtClean="0"/>
              <a:t>电话</a:t>
            </a:r>
            <a:r>
              <a:rPr lang="en-US" altLang="zh-CN" sz="4800" dirty="0" smtClean="0"/>
              <a:t>188-2762-8182</a:t>
            </a:r>
            <a:endParaRPr lang="en-US" altLang="zh-CN" sz="48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sz="4800" dirty="0" smtClean="0"/>
              <a:t>jicheng @ yahoo . com</a:t>
            </a:r>
            <a:endParaRPr lang="en-US" altLang="zh-CN" sz="4800" dirty="0" smtClean="0"/>
          </a:p>
          <a:p>
            <a:pPr>
              <a:lnSpc>
                <a:spcPct val="110000"/>
              </a:lnSpc>
            </a:pPr>
            <a:r>
              <a:rPr lang="en-US" altLang="zh-CN" sz="4800" dirty="0" smtClean="0">
                <a:latin typeface="华文新魏" panose="02010800040101010101" pitchFamily="2" charset="-122"/>
              </a:rPr>
              <a:t>Office:</a:t>
            </a:r>
            <a:r>
              <a:rPr lang="zh-CN" altLang="en-US" sz="4800" dirty="0" smtClean="0">
                <a:latin typeface="华文新魏" panose="02010800040101010101" pitchFamily="2" charset="-122"/>
              </a:rPr>
              <a:t>计算机学院</a:t>
            </a:r>
            <a:r>
              <a:rPr lang="en-US" altLang="zh-CN" sz="4800" dirty="0" smtClean="0">
                <a:latin typeface="华文新魏" panose="02010800040101010101" pitchFamily="2" charset="-122"/>
              </a:rPr>
              <a:t>E-315</a:t>
            </a:r>
            <a:endParaRPr lang="en-US" altLang="zh-CN" sz="4800" dirty="0">
              <a:latin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4800" dirty="0" smtClean="0">
                <a:latin typeface="华文新魏" panose="02010800040101010101" pitchFamily="2" charset="-122"/>
              </a:rPr>
              <a:t>大多数时间都能在当面答疑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74433" y="1041679"/>
          <a:ext cx="7680714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课程介绍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3934648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Basic Ground Rules</a:t>
            </a:r>
            <a:endParaRPr lang="zh-CN" altLang="en-US" dirty="0" smtClean="0"/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9620849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上课期间禁玩手机、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012939" y="19961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" r:id="rId1" imgW="3790950" imgH="2914650" progId="">
                  <p:embed/>
                </p:oleObj>
              </mc:Choice>
              <mc:Fallback>
                <p:oleObj name="" r:id="rId1" imgW="3790950" imgH="2914650" progId="">
                  <p:embed/>
                  <p:pic>
                    <p:nvPicPr>
                      <p:cNvPr id="0" name="图片 2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12939" y="19961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97E16-7DEB-4BEF-BF0B-12BA76785349}" type="slidenum">
              <a:rPr lang="zh-CN" altLang="en-US"/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1460389"/>
            <a:ext cx="8596668" cy="13208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ea typeface="楷体_GB2312" pitchFamily="49" charset="-122"/>
              </a:rPr>
              <a:t>课程</a:t>
            </a:r>
            <a:r>
              <a:rPr lang="zh-CN" altLang="en-US" sz="4000" b="1" dirty="0">
                <a:ea typeface="楷体_GB2312" pitchFamily="49" charset="-122"/>
              </a:rPr>
              <a:t>的性质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112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0457" y="3477052"/>
            <a:ext cx="8596668" cy="210476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编程实战能力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程序并发、同步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中不同应用程序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类型的基本开发技术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培养大型软件工程项目的规划与开发能力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课时内容</a:t>
            </a:r>
            <a:endParaRPr lang="zh-CN" altLang="en-US" smtClean="0"/>
          </a:p>
        </p:txBody>
      </p:sp>
      <p:sp>
        <p:nvSpPr>
          <p:cNvPr id="1229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77334" y="1432561"/>
            <a:ext cx="6693525" cy="44989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</a:t>
            </a:r>
            <a:r>
              <a:rPr lang="zh-CN" altLang="en-US" sz="2800" dirty="0" smtClean="0">
                <a:ea typeface="华文新魏" panose="02010800040101010101" pitchFamily="2" charset="-122"/>
              </a:rPr>
              <a:t>程序设计基础</a:t>
            </a:r>
            <a:endParaRPr lang="zh-CN" altLang="en-US" sz="26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 Com</a:t>
            </a:r>
            <a:r>
              <a:rPr lang="zh-CN" altLang="en-US" sz="2800" dirty="0" smtClean="0">
                <a:ea typeface="华文新魏" panose="02010800040101010101" pitchFamily="2" charset="-122"/>
              </a:rPr>
              <a:t>原理与技术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进程与线程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</a:t>
            </a:r>
            <a:r>
              <a:rPr lang="zh-CN" altLang="en-US" sz="2800" dirty="0" smtClean="0">
                <a:ea typeface="华文新魏" panose="02010800040101010101" pitchFamily="2" charset="-122"/>
              </a:rPr>
              <a:t>窗体原理与消息处理机制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动态</a:t>
            </a:r>
            <a:r>
              <a:rPr lang="zh-CN" altLang="en-US" sz="2800" dirty="0">
                <a:ea typeface="华文新魏" panose="02010800040101010101" pitchFamily="2" charset="-122"/>
              </a:rPr>
              <a:t>链接库的创建与</a:t>
            </a:r>
            <a:r>
              <a:rPr lang="zh-CN" altLang="en-US" sz="2800" dirty="0" smtClean="0">
                <a:ea typeface="华文新魏" panose="02010800040101010101" pitchFamily="2" charset="-122"/>
              </a:rPr>
              <a:t>使用</a:t>
            </a:r>
            <a:endParaRPr lang="en-US" altLang="zh-CN" sz="2800" dirty="0" smtClean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数据库应用程序</a:t>
            </a:r>
            <a:endParaRPr lang="zh-CN" altLang="en-US" sz="28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7E3E0-8461-4D13-9B1B-5953FA22ABBF}" type="slidenum">
              <a:rPr lang="zh-CN" altLang="en-US"/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先修课程</a:t>
            </a:r>
            <a:endParaRPr lang="zh-CN" altLang="en-US" smtClean="0"/>
          </a:p>
        </p:txBody>
      </p:sp>
      <p:sp>
        <p:nvSpPr>
          <p:cNvPr id="143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66508" y="1542099"/>
            <a:ext cx="5638800" cy="36290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Ｃ</a:t>
            </a:r>
            <a:r>
              <a:rPr lang="en-US" altLang="zh-CN" sz="4400" dirty="0" smtClean="0"/>
              <a:t>#</a:t>
            </a:r>
            <a:r>
              <a:rPr lang="zh-CN" altLang="en-US" sz="4400" dirty="0" smtClean="0"/>
              <a:t>程序设计</a:t>
            </a:r>
            <a:endParaRPr lang="zh-CN" altLang="en-US" sz="4400" dirty="0" smtClean="0"/>
          </a:p>
          <a:p>
            <a:pPr eaLnBrk="1" hangingPunct="1"/>
            <a:r>
              <a:rPr lang="zh-CN" altLang="en-US" sz="4400" dirty="0" smtClean="0"/>
              <a:t>数据结构</a:t>
            </a:r>
            <a:endParaRPr lang="zh-CN" alt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3B9E7-0572-49C7-9542-E4DF1B840E45}" type="slidenum">
              <a:rPr lang="zh-CN" altLang="en-US"/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课时计划</a:t>
            </a:r>
            <a:endParaRPr lang="zh-CN" altLang="en-US" smtClean="0"/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8691" y="1535458"/>
            <a:ext cx="6706610" cy="395094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1-12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  理论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课时，实验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课时</a:t>
            </a:r>
            <a:endPara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单周 周五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6-8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节课，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3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1-602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理论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 周五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-8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国软机房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A4-5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</a:rPr>
              <a:t>单周 周五 </a:t>
            </a:r>
            <a:r>
              <a:rPr lang="en-US" altLang="zh-CN" dirty="0" smtClean="0">
                <a:latin typeface="华文新魏" panose="02010800040101010101" pitchFamily="2" charset="-122"/>
              </a:rPr>
              <a:t>3-5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 </a:t>
            </a:r>
            <a:r>
              <a:rPr lang="en-US" altLang="zh-CN" dirty="0" smtClean="0">
                <a:latin typeface="华文新魏" panose="02010800040101010101" pitchFamily="2" charset="-122"/>
              </a:rPr>
              <a:t>3</a:t>
            </a:r>
            <a:r>
              <a:rPr lang="zh-CN" altLang="en-US" dirty="0">
                <a:latin typeface="华文新魏" panose="02010800040101010101" pitchFamily="2" charset="-122"/>
              </a:rPr>
              <a:t>区</a:t>
            </a:r>
            <a:r>
              <a:rPr lang="en-US" altLang="zh-CN" dirty="0" smtClean="0">
                <a:latin typeface="华文新魏" panose="02010800040101010101" pitchFamily="2" charset="-122"/>
              </a:rPr>
              <a:t>1-630 </a:t>
            </a:r>
            <a:r>
              <a:rPr lang="zh-CN" altLang="en-US" dirty="0">
                <a:latin typeface="华文新魏" panose="02010800040101010101" pitchFamily="2" charset="-122"/>
              </a:rPr>
              <a:t>理论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</a:rPr>
              <a:t>双周 周五 </a:t>
            </a:r>
            <a:r>
              <a:rPr lang="en-US" altLang="zh-CN" dirty="0">
                <a:latin typeface="华文新魏" panose="02010800040101010101" pitchFamily="2" charset="-122"/>
              </a:rPr>
              <a:t>3</a:t>
            </a:r>
            <a:r>
              <a:rPr lang="en-US" altLang="zh-CN" dirty="0" smtClean="0">
                <a:latin typeface="华文新魏" panose="02010800040101010101" pitchFamily="2" charset="-122"/>
              </a:rPr>
              <a:t>-5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</a:t>
            </a:r>
            <a:r>
              <a:rPr lang="zh-CN" altLang="en-US" dirty="0" smtClean="0">
                <a:latin typeface="华文新魏" panose="02010800040101010101" pitchFamily="2" charset="-122"/>
              </a:rPr>
              <a:t>原</a:t>
            </a:r>
            <a:r>
              <a:rPr lang="zh-CN" altLang="en-US" dirty="0">
                <a:latin typeface="华文新魏" panose="02010800040101010101" pitchFamily="2" charset="-122"/>
              </a:rPr>
              <a:t>国软机房</a:t>
            </a:r>
            <a:r>
              <a:rPr lang="en-US" altLang="zh-CN" dirty="0">
                <a:latin typeface="华文新魏" panose="02010800040101010101" pitchFamily="2" charset="-122"/>
              </a:rPr>
              <a:t>A4-5 </a:t>
            </a:r>
            <a:r>
              <a:rPr lang="zh-CN" altLang="en-US" dirty="0">
                <a:latin typeface="华文新魏" panose="02010800040101010101" pitchFamily="2" charset="-122"/>
              </a:rPr>
              <a:t>实验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83012-FB5E-47A4-8E23-2E6E8BA8AACF}" type="slidenum">
              <a:rPr lang="zh-CN" altLang="en-US"/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考核方式</a:t>
            </a:r>
            <a:endParaRPr lang="zh-CN" altLang="en-US" smtClean="0"/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4445" y="1617086"/>
            <a:ext cx="10307767" cy="33845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出勤 </a:t>
            </a:r>
            <a:r>
              <a:rPr lang="en-US" altLang="zh-CN" sz="4400" dirty="0" smtClean="0"/>
              <a:t>10</a:t>
            </a:r>
            <a:endParaRPr lang="en-US" altLang="zh-CN" sz="4400" dirty="0" smtClean="0"/>
          </a:p>
          <a:p>
            <a:pPr eaLnBrk="1" hangingPunct="1"/>
            <a:r>
              <a:rPr lang="zh-CN" altLang="en-US" sz="4400" dirty="0" smtClean="0"/>
              <a:t>上机 </a:t>
            </a:r>
            <a:r>
              <a:rPr lang="en-US" altLang="zh-CN" sz="4400" dirty="0" smtClean="0"/>
              <a:t>10</a:t>
            </a:r>
            <a:endParaRPr lang="en-US" altLang="zh-CN" sz="4400" dirty="0" smtClean="0"/>
          </a:p>
          <a:p>
            <a:pPr eaLnBrk="1" hangingPunct="1"/>
            <a:r>
              <a:rPr lang="zh-CN" altLang="en-US" sz="4400" dirty="0" smtClean="0"/>
              <a:t>互动讨论 </a:t>
            </a:r>
            <a:r>
              <a:rPr lang="en-US" altLang="zh-CN" sz="4400" dirty="0" smtClean="0"/>
              <a:t>10 </a:t>
            </a:r>
            <a:endParaRPr lang="zh-CN" altLang="en-US" sz="4400" dirty="0"/>
          </a:p>
          <a:p>
            <a:pPr eaLnBrk="1" hangingPunct="1"/>
            <a:r>
              <a:rPr lang="zh-CN" altLang="en-US" sz="4400" dirty="0"/>
              <a:t>期末考核</a:t>
            </a:r>
            <a:r>
              <a:rPr lang="en-US" altLang="zh-CN" sz="4400" dirty="0"/>
              <a:t>70  </a:t>
            </a:r>
            <a:r>
              <a:rPr lang="zh-CN" altLang="en-US" sz="4400" dirty="0" smtClean="0"/>
              <a:t>考试形式为综合实验报告</a:t>
            </a:r>
            <a:endParaRPr lang="en-US" altLang="zh-CN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8961" y="21431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  <a:endParaRPr lang="zh-CN" altLang="en-US" sz="6500">
              <a:solidFill>
                <a:schemeClr val="accent2"/>
              </a:solidFill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1" y="171941"/>
            <a:ext cx="4643253" cy="6500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633</Words>
  <Application>WPS 演示</Application>
  <PresentationFormat>宽屏</PresentationFormat>
  <Paragraphs>98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Wingdings 3</vt:lpstr>
      <vt:lpstr>Arial</vt:lpstr>
      <vt:lpstr>微软雅黑</vt:lpstr>
      <vt:lpstr>楷体_GB2312</vt:lpstr>
      <vt:lpstr>华文新魏</vt:lpstr>
      <vt:lpstr>华文行楷</vt:lpstr>
      <vt:lpstr>Trebuchet MS</vt:lpstr>
      <vt:lpstr>方正姚体</vt:lpstr>
      <vt:lpstr>Segoe Print</vt:lpstr>
      <vt:lpstr>Arial Unicode MS</vt:lpstr>
      <vt:lpstr>Calibri</vt:lpstr>
      <vt:lpstr>新宋体</vt:lpstr>
      <vt:lpstr>华文新魏</vt:lpstr>
      <vt:lpstr>平面</vt:lpstr>
      <vt:lpstr>Windows编程/Windows编程实践课程介绍</vt:lpstr>
      <vt:lpstr>课程介绍</vt:lpstr>
      <vt:lpstr>Basic Ground Rules</vt:lpstr>
      <vt:lpstr>课程的性质 </vt:lpstr>
      <vt:lpstr>课时内容</vt:lpstr>
      <vt:lpstr>先修课程</vt:lpstr>
      <vt:lpstr>课时计划</vt:lpstr>
      <vt:lpstr>考核方式</vt:lpstr>
      <vt:lpstr>教材</vt:lpstr>
      <vt:lpstr>重点补充的内容</vt:lpstr>
      <vt:lpstr>学习形式</vt:lpstr>
      <vt:lpstr>联系我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markoo</cp:lastModifiedBy>
  <cp:revision>167</cp:revision>
  <dcterms:created xsi:type="dcterms:W3CDTF">2014-12-05T07:09:00Z</dcterms:created>
  <dcterms:modified xsi:type="dcterms:W3CDTF">2018-09-07T00:24:11Z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