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sldIdLst>
    <p:sldId id="256" r:id="rId4"/>
    <p:sldId id="316" r:id="rId5"/>
    <p:sldId id="378" r:id="rId6"/>
    <p:sldId id="379" r:id="rId7"/>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baidu.com/item/%E7%BB%84%E4%BB%B6%E5%AF%B9%E8%B1%A1%E6%A8%A1%E5%9E%8B" TargetMode="External"/><Relationship Id="rId3" Type="http://schemas.openxmlformats.org/officeDocument/2006/relationships/hyperlink" Target="https://baike.baidu.com/item/%E4%BA%8C%E8%BF%9B%E5%88%B6%E4%BB%A3%E7%A0%81"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endParaRPr lang="zh-CN" altLang="en-US" sz="1200" dirty="0" smtClean="0"/>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3.1 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3.2 COM</a:t>
            </a:r>
            <a:r>
              <a:rPr lang="zh-CN" altLang="en-US" sz="2135"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3.3 COM</a:t>
            </a:r>
            <a:r>
              <a:rPr lang="zh-CN" altLang="en-US" sz="2135" b="1" dirty="0" smtClean="0">
                <a:solidFill>
                  <a:srgbClr val="1C4885"/>
                </a:solidFill>
                <a:latin typeface="微软雅黑" panose="020B0503020204020204" pitchFamily="34" charset="-122"/>
                <a:ea typeface="微软雅黑" panose="020B0503020204020204" pitchFamily="34" charset="-122"/>
              </a:rPr>
              <a:t>技术与</a:t>
            </a:r>
            <a:r>
              <a:rPr lang="en-US" altLang="zh-CN" sz="2135" b="1" dirty="0" smtClean="0">
                <a:solidFill>
                  <a:srgbClr val="1C4885"/>
                </a:solidFill>
                <a:latin typeface="微软雅黑" panose="020B0503020204020204" pitchFamily="34" charset="-122"/>
                <a:ea typeface="微软雅黑" panose="020B0503020204020204" pitchFamily="34" charset="-122"/>
              </a:rPr>
              <a:t>OFFICE</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3.4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WORD</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3.5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EXCEL</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3</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hyperlink" Target="https://baike.baidu.com/item/%E7%BB%93%E6%9E%84%E5%8C%96%E7%BC%96%E7%A8%8B" TargetMode="External"/><Relationship Id="rId3" Type="http://schemas.openxmlformats.org/officeDocument/2006/relationships/hyperlink" Target="https://baike.baidu.com/item/Microsoft%20Windows" TargetMode="External"/><Relationship Id="rId2" Type="http://schemas.openxmlformats.org/officeDocument/2006/relationships/hyperlink" Target="https://baike.baidu.com/item/%E9%9D%A2%E5%90%91%E5%AF%B9%E8%B1%A1" TargetMode="External"/><Relationship Id="rId1" Type="http://schemas.openxmlformats.org/officeDocument/2006/relationships/hyperlink" Target="https://baike.baidu.com/item/%E8%BD%AF%E4%BB%B6%E7%BB%84%E4%BB%B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8A%A8%E6%80%81%E9%93%BE%E6%8E%A5"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A4%9A%E9%87%8D%E7%BB%A7%E6%89%B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endParaRPr lang="en-US" altLang="zh-CN" sz="2400" dirty="0" smtClean="0"/>
          </a:p>
          <a:p>
            <a:pPr marL="457200"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200"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endParaRPr lang="en-US" altLang="zh-CN" b="1" dirty="0" smtClean="0">
              <a:solidFill>
                <a:schemeClr val="accent5"/>
              </a:solidFill>
            </a:endParaRP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endParaRPr lang="zh-CN" altLang="en-US" dirty="0" smtClean="0"/>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endParaRPr lang="en-US" altLang="zh-CN" sz="1800" dirty="0" smtClean="0"/>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endParaRPr lang="en-US" altLang="zh-CN" sz="1800" dirty="0" smtClean="0"/>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endParaRPr lang="en-US" altLang="zh-CN" sz="1800" dirty="0" smtClean="0"/>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endParaRPr lang="en-US" altLang="zh-CN" sz="1800" dirty="0"/>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endParaRPr lang="zh-CN" altLang="en-US" sz="3600" dirty="0" smtClean="0"/>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endParaRPr lang="en-US" altLang="zh-CN" sz="1800" dirty="0" smtClean="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endParaRPr lang="zh-CN" altLang="en-US" sz="3600" dirty="0" smtClean="0"/>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86608" y="2026209"/>
            <a:ext cx="7402513" cy="46386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endParaRPr lang="zh-CN" altLang="en-US" sz="3600" dirty="0" smtClean="0"/>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endParaRPr lang="en-US" altLang="zh-CN" sz="2800" dirty="0" smtClean="0"/>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endParaRPr lang="en-US" altLang="zh-CN" sz="2800" dirty="0" smtClean="0"/>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endParaRPr lang="en-US" altLang="zh-CN" sz="2800" dirty="0" smtClean="0"/>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endParaRPr lang="en-US" altLang="zh-CN" sz="2800" dirty="0" smtClean="0"/>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endParaRPr lang="zh-CN"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endParaRPr lang="zh-CN" altLang="en-US" dirty="0" smtClean="0"/>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Document</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Selection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endParaRPr lang="zh-CN" altLang="en-US" sz="3200" dirty="0" smtClean="0"/>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endParaRPr lang="zh-CN" altLang="en-US" sz="3200" dirty="0" smtClean="0"/>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endParaRPr lang="zh-CN" altLang="en-US"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endParaRPr lang="zh-CN" altLang="en-US" sz="3200" dirty="0" smtClean="0"/>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endParaRPr lang="zh-CN" altLang="en-US" sz="3200" dirty="0" smtClean="0"/>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endParaRPr lang="zh-CN" alt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endParaRPr lang="zh-CN" altLang="en-US" sz="3200" dirty="0" smtClean="0"/>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endParaRPr lang="zh-CN" altLang="en-US" sz="2000" dirty="0"/>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endParaRPr lang="zh-CN" altLang="en-US" sz="3200" dirty="0" smtClean="0"/>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endParaRPr lang="zh-CN" altLang="en-US" sz="2800" dirty="0" smtClean="0"/>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endParaRPr lang="zh-CN" altLang="en-US" sz="2800" dirty="0" smtClean="0"/>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endParaRPr lang="en-US" altLang="zh-CN" sz="3000" dirty="0" smtClean="0"/>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endParaRPr lang="zh-CN"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endParaRPr lang="zh-CN" altLang="en-US" dirty="0" smtClean="0"/>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endParaRPr lang="zh-CN" altLang="en-US" sz="2800" dirty="0" smtClean="0">
              <a:solidFill>
                <a:srgbClr val="002060"/>
              </a:solidFill>
            </a:endParaRP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33162" y="752509"/>
            <a:ext cx="8153400" cy="59817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endParaRPr lang="zh-CN" altLang="en-US" sz="3600" dirty="0" smtClean="0"/>
          </a:p>
        </p:txBody>
      </p:sp>
      <p:pic>
        <p:nvPicPr>
          <p:cNvPr id="2" name="图片 1"/>
          <p:cNvPicPr>
            <a:picLocks noChangeAspect="1"/>
          </p:cNvPicPr>
          <p:nvPr/>
        </p:nvPicPr>
        <p:blipFill>
          <a:blip r:embed="rId1"/>
          <a:stretch>
            <a:fillRect/>
          </a:stretch>
        </p:blipFill>
        <p:spPr>
          <a:xfrm>
            <a:off x="2808483" y="2468131"/>
            <a:ext cx="6962775" cy="21145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endParaRPr lang="zh-CN" altLang="en-US" dirty="0" smtClean="0"/>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endParaRPr lang="en-US" altLang="zh-CN" sz="4000" dirty="0"/>
          </a:p>
        </p:txBody>
      </p:sp>
      <p:pic>
        <p:nvPicPr>
          <p:cNvPr id="2" name="图片 1"/>
          <p:cNvPicPr>
            <a:picLocks noChangeAspect="1"/>
          </p:cNvPicPr>
          <p:nvPr/>
        </p:nvPicPr>
        <p:blipFill>
          <a:blip r:embed="rId1"/>
          <a:stretch>
            <a:fillRect/>
          </a:stretch>
        </p:blipFill>
        <p:spPr>
          <a:xfrm>
            <a:off x="2614612" y="3174807"/>
            <a:ext cx="6962775" cy="2114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endParaRPr lang="zh-CN" altLang="en-US" sz="3600" dirty="0" smtClean="0"/>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endParaRPr lang="zh-CN" altLang="en-US" sz="3600" dirty="0" smtClean="0"/>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endParaRPr lang="zh-CN" altLang="en-US" sz="3200" dirty="0" smtClean="0"/>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endParaRPr lang="zh-CN" altLang="en-US" sz="3600" dirty="0" smtClean="0"/>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endParaRPr lang="en-US" altLang="zh-CN" sz="1800" dirty="0" smtClean="0">
              <a:latin typeface="Consolas" panose="020B0609020204030204" pitchFamily="49" charset="0"/>
            </a:endParaRP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endParaRPr lang="zh-CN" altLang="en-US" sz="1800" dirty="0" smtClean="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endParaRPr lang="zh-CN" altLang="en-US" sz="3600" dirty="0" smtClean="0"/>
          </a:p>
        </p:txBody>
      </p:sp>
      <p:sp>
        <p:nvSpPr>
          <p:cNvPr id="25604" name="Text Box 3"/>
          <p:cNvSpPr txBox="1">
            <a:spLocks noChangeArrowheads="1"/>
          </p:cNvSpPr>
          <p:nvPr/>
        </p:nvSpPr>
        <p:spPr bwMode="auto">
          <a:xfrm>
            <a:off x="1143001" y="2534748"/>
            <a:ext cx="10848371" cy="219583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 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 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endParaRPr lang="en-US" altLang="zh-CN" sz="18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endParaRPr lang="zh-CN" altLang="en-US" sz="3600" dirty="0"/>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endParaRPr lang="zh-CN" altLang="en-US" smtClean="0"/>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1"/>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2"/>
              </a:rPr>
              <a:t>面向对象</a:t>
            </a:r>
            <a:r>
              <a:rPr lang="zh-CN" altLang="en-US" sz="1600" dirty="0"/>
              <a:t>的</a:t>
            </a:r>
            <a:r>
              <a:rPr lang="en-US" altLang="zh-CN" sz="1600" dirty="0" smtClean="0"/>
              <a:t>API</a:t>
            </a:r>
            <a:endParaRPr lang="en-US" altLang="zh-CN" sz="1600" dirty="0" smtClean="0"/>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endParaRPr lang="en-US" altLang="zh-CN" sz="2000" dirty="0" smtClean="0"/>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3"/>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4"/>
              </a:rPr>
              <a:t>结构化</a:t>
            </a:r>
            <a:r>
              <a:rPr lang="zh-CN" altLang="en-US" sz="1600" dirty="0">
                <a:hlinkClick r:id="rId4"/>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endParaRPr lang="zh-CN" altLang="en-US" sz="3600" dirty="0" smtClean="0"/>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endParaRPr lang="en-US" altLang="zh-CN" sz="3200" dirty="0" smtClean="0"/>
          </a:p>
          <a:p>
            <a:pPr eaLnBrk="1" hangingPunct="1">
              <a:buFont typeface="Wingdings" panose="05000000000000000000" pitchFamily="2" charset="2"/>
              <a:buChar char="p"/>
            </a:pPr>
            <a:r>
              <a:rPr lang="zh-CN" altLang="en-US" sz="3200" dirty="0" smtClean="0"/>
              <a:t> 使用替换方法</a:t>
            </a:r>
            <a:endParaRPr lang="zh-CN" altLang="en-US" sz="3200" dirty="0" smtClean="0"/>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endParaRPr lang="zh-CN" altLang="en-US" sz="32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endParaRPr lang="en-US" altLang="zh-CN" sz="3600" dirty="0" smtClean="0"/>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smtClean="0">
                <a:solidFill>
                  <a:schemeClr val="bg1"/>
                </a:solidFill>
                <a:latin typeface="Consolas" panose="020B0609020204030204" pitchFamily="49" charset="0"/>
              </a:rPr>
              <a:t>object end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endParaRPr lang="en-US" altLang="zh-CN" sz="2000" dirty="0" smtClean="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endParaRPr lang="zh-CN" altLang="en-US" dirty="0"/>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endParaRPr lang="zh-CN" altLang="en-US" dirty="0" smtClean="0"/>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endParaRPr lang="zh-CN" altLang="en-US" sz="2800" dirty="0" smtClean="0"/>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endParaRPr lang="en-US" altLang="zh-CN"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endParaRPr lang="zh-CN" altLang="en-US" sz="2000" dirty="0">
              <a:solidFill>
                <a:srgbClr val="002060"/>
              </a:solidFill>
            </a:endParaRP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测试当前选择是否是插入点</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endParaRPr lang="zh-CN" altLang="en-US" sz="3600" dirty="0" smtClean="0"/>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endParaRPr lang="zh-CN" alt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endParaRPr lang="zh-CN" altLang="en-US" dirty="0" smtClean="0"/>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Set the Range to the first paragraph. </a:t>
            </a:r>
            <a:endParaRPr lang="en-US" altLang="en-US" sz="1800" dirty="0"/>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endParaRPr lang="en-US" altLang="en-US" sz="1800" dirty="0"/>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endParaRPr lang="en-US" altLang="en-US" sz="1800" dirty="0"/>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endParaRPr lang="en-US" altLang="en-US" sz="1800" dirty="0"/>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endParaRPr lang="en-US" altLang="en-US" sz="1800" dirty="0"/>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Apply the Normal Indent style. </a:t>
            </a:r>
            <a:endParaRPr lang="en-US" altLang="en-US" sz="1800" dirty="0"/>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endParaRPr lang="en-US" altLang="en-US" sz="1800" dirty="0"/>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endParaRPr lang="en-US" altLang="en-US" sz="1800" dirty="0"/>
          </a:p>
          <a:p>
            <a:pPr eaLnBrk="1" hangingPunct="1">
              <a:spcBef>
                <a:spcPct val="0"/>
              </a:spcBef>
              <a:buClrTx/>
              <a:buSzTx/>
              <a:buFontTx/>
              <a:buNone/>
            </a:pPr>
            <a:r>
              <a:rPr lang="en-US" altLang="en-US" sz="1800" dirty="0"/>
              <a:t>}</a:t>
            </a:r>
            <a:endParaRPr lang="en-US" altLang="zh-CN"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endParaRPr lang="zh-CN" altLang="en-US" dirty="0" smtClean="0"/>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endParaRPr lang="zh-CN" altLang="en-US" sz="2400" dirty="0"/>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endParaRPr lang="zh-CN" altLang="en-US" sz="2400" dirty="0"/>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endParaRPr lang="zh-CN" altLang="en-US" sz="2400" dirty="0"/>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组件必须是动态链接的</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组件必须隐藏（封装）其内部实现细节</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组件必须将其实现的语言隐藏</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组件必须以二进制的形式发布</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endParaRPr lang="zh-CN" altLang="en-US" dirty="0" smtClean="0"/>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endParaRPr lang="zh-CN" altLang="en-US" sz="3200" dirty="0" smtClean="0"/>
          </a:p>
          <a:p>
            <a:pPr eaLnBrk="1" hangingPunct="1"/>
            <a:r>
              <a:rPr lang="zh-CN" altLang="en-US" sz="3200" dirty="0" smtClean="0"/>
              <a:t>首行缩进</a:t>
            </a:r>
            <a:endParaRPr lang="zh-CN" altLang="en-US" sz="32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endParaRPr lang="zh-CN" altLang="en-US" dirty="0" smtClean="0"/>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endParaRPr lang="zh-CN" altLang="en-US" sz="3200" dirty="0" smtClean="0"/>
          </a:p>
          <a:p>
            <a:pPr eaLnBrk="1" hangingPunct="1"/>
            <a:r>
              <a:rPr lang="zh-CN" altLang="en-US" sz="3200" dirty="0" smtClean="0"/>
              <a:t>文档结构与标题</a:t>
            </a:r>
            <a:endParaRPr lang="zh-CN" alt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endParaRPr lang="zh-CN" altLang="en-US" dirty="0" smtClean="0"/>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endParaRPr lang="zh-CN" altLang="en-US" sz="3600" dirty="0" smtClean="0"/>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endParaRPr lang="zh-CN" altLang="en-US" dirty="0" smtClean="0"/>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endParaRPr lang="zh-CN" altLang="en-US" sz="3200" dirty="0" smtClean="0"/>
          </a:p>
          <a:p>
            <a:pPr eaLnBrk="1" hangingPunct="1"/>
            <a:r>
              <a:rPr lang="zh-CN" altLang="en-US" sz="3200" dirty="0" smtClean="0"/>
              <a:t>分页符</a:t>
            </a:r>
            <a:endParaRPr lang="zh-CN" altLang="en-US" sz="32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endParaRPr lang="zh-CN" altLang="en-US" dirty="0" smtClean="0"/>
          </a:p>
        </p:txBody>
      </p:sp>
      <p:pic>
        <p:nvPicPr>
          <p:cNvPr id="43012" name="Picture 4" descr="a47496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endParaRPr lang="zh-CN" altLang="en-US" dirty="0" smtClean="0"/>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endParaRPr lang="zh-CN" altLang="en-US" sz="3600" dirty="0" smtClean="0"/>
          </a:p>
          <a:p>
            <a:pPr eaLnBrk="1" hangingPunct="1"/>
            <a:r>
              <a:rPr lang="zh-CN" altLang="en-US" sz="3600" dirty="0" smtClean="0"/>
              <a:t>去掉页眉线</a:t>
            </a:r>
            <a:endParaRPr lang="zh-CN" altLang="en-US" sz="3600" dirty="0" smtClean="0"/>
          </a:p>
          <a:p>
            <a:pPr eaLnBrk="1" hangingPunct="1"/>
            <a:r>
              <a:rPr lang="zh-CN" altLang="en-US" sz="3600" dirty="0" smtClean="0"/>
              <a:t>插入页码</a:t>
            </a:r>
            <a:endParaRPr lang="zh-CN" altLang="en-US" sz="360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endParaRPr lang="zh-CN" altLang="en-US" dirty="0" smtClean="0"/>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endParaRPr lang="zh-CN" altLang="en-US" sz="3200" dirty="0" smtClean="0"/>
          </a:p>
          <a:p>
            <a:pPr eaLnBrk="1" hangingPunct="1"/>
            <a:r>
              <a:rPr lang="zh-CN" altLang="en-US" sz="3200" dirty="0" smtClean="0"/>
              <a:t>页码对齐</a:t>
            </a:r>
            <a:endParaRPr lang="zh-CN" altLang="en-US" sz="32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endParaRPr lang="zh-CN" altLang="en-US" dirty="0" smtClean="0"/>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endParaRPr lang="zh-CN" altLang="en-US" sz="3200" dirty="0" smtClean="0"/>
          </a:p>
          <a:p>
            <a:pPr eaLnBrk="1" hangingPunct="1"/>
            <a:r>
              <a:rPr lang="zh-CN" altLang="en-US" sz="3200" dirty="0" smtClean="0"/>
              <a:t>设置表格行列宽度</a:t>
            </a:r>
            <a:endParaRPr lang="zh-CN" altLang="en-US" sz="3200" dirty="0" smtClean="0"/>
          </a:p>
          <a:p>
            <a:pPr eaLnBrk="1" hangingPunct="1"/>
            <a:r>
              <a:rPr lang="zh-CN" altLang="en-US" sz="3200" dirty="0" smtClean="0"/>
              <a:t>单元格对齐方式</a:t>
            </a:r>
            <a:endParaRPr lang="zh-CN" altLang="en-US" sz="3200" dirty="0" smtClean="0"/>
          </a:p>
          <a:p>
            <a:pPr eaLnBrk="1" hangingPunct="1"/>
            <a:r>
              <a:rPr lang="zh-CN" altLang="en-US" sz="3200" dirty="0" smtClean="0"/>
              <a:t>表格单元格内容</a:t>
            </a:r>
            <a:endParaRPr lang="zh-CN" altLang="en-US"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endParaRPr lang="zh-CN" altLang="en-US" dirty="0" smtClean="0"/>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endParaRPr lang="zh-CN" altLang="en-US" sz="3200" dirty="0" smtClean="0"/>
          </a:p>
          <a:p>
            <a:pPr eaLnBrk="1" hangingPunct="1"/>
            <a:r>
              <a:rPr lang="en-US" altLang="zh-CN" sz="3200" dirty="0" err="1" smtClean="0"/>
              <a:t>System.Runtime.InteropServices.Marshal</a:t>
            </a:r>
            <a:br>
              <a:rPr lang="en-US" altLang="zh-CN" sz="3200" dirty="0" smtClean="0"/>
            </a:br>
            <a:r>
              <a:rPr lang="en-US" altLang="zh-CN" sz="3200" dirty="0" smtClean="0"/>
              <a:t>.</a:t>
            </a:r>
            <a:r>
              <a:rPr lang="en-US" altLang="zh-CN" sz="3200" dirty="0" err="1" smtClean="0"/>
              <a:t>ReleaseComObject</a:t>
            </a:r>
            <a:r>
              <a:rPr lang="en-US" altLang="zh-CN" sz="3200" dirty="0" smtClean="0"/>
              <a:t>()</a:t>
            </a:r>
            <a:endParaRPr lang="en-US" altLang="zh-CN" sz="3200" dirty="0" smtClean="0"/>
          </a:p>
          <a:p>
            <a:pPr eaLnBrk="1" hangingPunct="1"/>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endParaRPr lang="zh-CN" altLang="en-US" dirty="0" smtClean="0"/>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1"/>
              </a:rPr>
              <a:t>动态链接</a:t>
            </a:r>
            <a:r>
              <a:rPr lang="zh-CN" altLang="en-US" sz="2800" dirty="0"/>
              <a:t>的能力</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endParaRPr lang="zh-CN" altLang="en-US" dirty="0" smtClean="0"/>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endParaRPr lang="zh-CN" altLang="en-US" dirty="0" smtClean="0"/>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endParaRPr lang="zh-CN" altLang="en-US" sz="3600" dirty="0" smtClean="0"/>
          </a:p>
          <a:p>
            <a:pPr eaLnBrk="1" hangingPunct="1"/>
            <a:r>
              <a:rPr lang="zh-CN" altLang="en-US" sz="3600" dirty="0" smtClean="0"/>
              <a:t>读入文件是否存在</a:t>
            </a:r>
            <a:endParaRPr lang="zh-CN" altLang="en-US" sz="3600" dirty="0" smtClean="0"/>
          </a:p>
          <a:p>
            <a:pPr eaLnBrk="1" hangingPunct="1"/>
            <a:r>
              <a:rPr lang="zh-CN" altLang="en-US" sz="3600" dirty="0" smtClean="0"/>
              <a:t>掌握断点调试技能</a:t>
            </a:r>
            <a:endParaRPr lang="zh-CN" altLang="en-US" sz="3600" dirty="0" smtClean="0"/>
          </a:p>
          <a:p>
            <a:pPr eaLnBrk="1" hangingPunct="1"/>
            <a:r>
              <a:rPr lang="zh-CN" altLang="en-US" sz="3600" dirty="0" smtClean="0"/>
              <a:t>对</a:t>
            </a:r>
            <a:r>
              <a:rPr lang="en-US" altLang="zh-CN" sz="3600" dirty="0" smtClean="0"/>
              <a:t>Word</a:t>
            </a:r>
            <a:r>
              <a:rPr lang="zh-CN" altLang="en-US" sz="3600" dirty="0" smtClean="0"/>
              <a:t>文档当前位置的定位</a:t>
            </a:r>
            <a:endParaRPr lang="zh-CN" altLang="en-US" sz="3600" dirty="0" smtClean="0"/>
          </a:p>
          <a:p>
            <a:pPr eaLnBrk="1" hangingPunct="1"/>
            <a:r>
              <a:rPr lang="zh-CN" altLang="en-US" sz="3600" dirty="0" smtClean="0"/>
              <a:t>插入节类型与下一页区别</a:t>
            </a:r>
            <a:endParaRPr lang="zh-CN" altLang="en-US" sz="36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endParaRPr lang="zh-CN" altLang="en-US" dirty="0" smtClean="0"/>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endParaRPr lang="zh-CN" altLang="en-US" sz="4000" dirty="0" smtClean="0"/>
          </a:p>
          <a:p>
            <a:pPr eaLnBrk="1" hangingPunct="1"/>
            <a:r>
              <a:rPr lang="en-US" altLang="zh-CN" sz="4000" dirty="0" smtClean="0"/>
              <a:t>Workbooks</a:t>
            </a:r>
            <a:r>
              <a:rPr lang="zh-CN" altLang="en-US" sz="4000" dirty="0" smtClean="0"/>
              <a:t>工作簿</a:t>
            </a:r>
            <a:endParaRPr lang="zh-CN" altLang="en-US" sz="4000" dirty="0" smtClean="0"/>
          </a:p>
          <a:p>
            <a:pPr eaLnBrk="1" hangingPunct="1"/>
            <a:r>
              <a:rPr lang="en-US" altLang="zh-CN" sz="4000" dirty="0" smtClean="0"/>
              <a:t>Worksheet</a:t>
            </a:r>
            <a:r>
              <a:rPr lang="zh-CN" altLang="en-US" sz="4000" dirty="0" smtClean="0"/>
              <a:t>工作表</a:t>
            </a:r>
            <a:endParaRPr lang="zh-CN" altLang="en-US" sz="4000" dirty="0" smtClean="0"/>
          </a:p>
          <a:p>
            <a:pPr eaLnBrk="1" hangingPunct="1"/>
            <a:r>
              <a:rPr lang="en-US" altLang="zh-CN" sz="4000" dirty="0" smtClean="0"/>
              <a:t>Range</a:t>
            </a:r>
            <a:r>
              <a:rPr lang="zh-CN" altLang="en-US" sz="4000" dirty="0" smtClean="0"/>
              <a:t>对象 </a:t>
            </a:r>
            <a:endParaRPr lang="zh-CN" altLang="en-US" sz="4000" dirty="0" smtClean="0"/>
          </a:p>
          <a:p>
            <a:pPr eaLnBrk="1" hangingPunct="1"/>
            <a:r>
              <a:rPr lang="en-US" altLang="zh-CN" sz="4000" dirty="0" smtClean="0"/>
              <a:t>Charts</a:t>
            </a:r>
            <a:r>
              <a:rPr lang="zh-CN" altLang="en-US" sz="4000" dirty="0" smtClean="0"/>
              <a:t>图表</a:t>
            </a:r>
            <a:endParaRPr lang="zh-CN" altLang="en-US" sz="4000" dirty="0" smtClean="0"/>
          </a:p>
        </p:txBody>
      </p:sp>
      <p:pic>
        <p:nvPicPr>
          <p:cNvPr id="6149" name="Picture 4" descr="Exce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endParaRPr lang="zh-CN" altLang="en-US" sz="2800" dirty="0"/>
          </a:p>
          <a:p>
            <a:pPr eaLnBrk="1" hangingPunct="1"/>
            <a:r>
              <a:rPr lang="zh-CN" altLang="en-US" sz="2800" dirty="0"/>
              <a:t>包含大量属性及方法，用于操作</a:t>
            </a:r>
            <a:r>
              <a:rPr lang="en-US" altLang="zh-CN" sz="2800" dirty="0"/>
              <a:t>Excel</a:t>
            </a:r>
            <a:r>
              <a:rPr lang="zh-CN" altLang="en-US" sz="2800" dirty="0"/>
              <a:t>表格</a:t>
            </a:r>
            <a:endParaRPr lang="zh-CN" altLang="en-US" sz="2800" dirty="0"/>
          </a:p>
          <a:p>
            <a:pPr lvl="1" eaLnBrk="1" hangingPunct="1"/>
            <a:r>
              <a:rPr lang="en-US" altLang="zh-CN" sz="2800" dirty="0"/>
              <a:t>Cells</a:t>
            </a:r>
            <a:r>
              <a:rPr lang="zh-CN" altLang="en-US" sz="2800" dirty="0"/>
              <a:t>属性</a:t>
            </a:r>
            <a:endParaRPr lang="zh-CN" altLang="en-US" sz="2800" dirty="0"/>
          </a:p>
          <a:p>
            <a:pPr lvl="1" eaLnBrk="1" hangingPunct="1"/>
            <a:r>
              <a:rPr lang="en-US" altLang="zh-CN" sz="2800" dirty="0"/>
              <a:t>Columns</a:t>
            </a:r>
            <a:r>
              <a:rPr lang="zh-CN" altLang="en-US" sz="2800" dirty="0"/>
              <a:t>属性</a:t>
            </a:r>
            <a:endParaRPr lang="zh-CN" altLang="en-US" sz="2800" dirty="0"/>
          </a:p>
          <a:p>
            <a:pPr lvl="1" eaLnBrk="1" hangingPunct="1"/>
            <a:r>
              <a:rPr lang="en-US" altLang="zh-CN" sz="2800" dirty="0"/>
              <a:t>Rows</a:t>
            </a:r>
            <a:r>
              <a:rPr lang="zh-CN" altLang="en-US" sz="2800" dirty="0"/>
              <a:t>属性</a:t>
            </a:r>
            <a:endParaRPr lang="zh-CN" altLang="en-US" sz="2800" dirty="0"/>
          </a:p>
          <a:p>
            <a:pPr eaLnBrk="1" hangingPunct="1"/>
            <a:endParaRPr lang="en-US" altLang="zh-CN"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endParaRPr lang="zh-CN" altLang="en-US" sz="36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endParaRPr lang="zh-CN" altLang="en-US" sz="2400" dirty="0"/>
          </a:p>
          <a:p>
            <a:pPr eaLnBrk="1" hangingPunct="1">
              <a:lnSpc>
                <a:spcPct val="90000"/>
              </a:lnSpc>
            </a:pPr>
            <a:r>
              <a:rPr lang="en-US" altLang="zh-CN" sz="2400" dirty="0"/>
              <a:t>Open</a:t>
            </a:r>
            <a:r>
              <a:rPr lang="zh-CN" altLang="en-US" sz="2400" dirty="0"/>
              <a:t>方法 打开工作簿。</a:t>
            </a:r>
            <a:endParaRPr lang="zh-CN" altLang="en-US" sz="2400" dirty="0"/>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endParaRPr lang="zh-CN" altLang="en-US" sz="2400" dirty="0"/>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endParaRPr lang="zh-CN" altLang="en-US" sz="2400" dirty="0"/>
          </a:p>
          <a:p>
            <a:pPr eaLnBrk="1" hangingPunct="1">
              <a:lnSpc>
                <a:spcPct val="90000"/>
              </a:lnSpc>
            </a:pPr>
            <a:r>
              <a:rPr lang="en-US" altLang="zh-CN" sz="2400" dirty="0" err="1"/>
              <a:t>SaveAs</a:t>
            </a:r>
            <a:r>
              <a:rPr lang="zh-CN" altLang="en-US" sz="2400" dirty="0"/>
              <a:t>方法 首次保存工作簿或用另一名称保存工作簿。</a:t>
            </a:r>
            <a:endParaRPr lang="zh-CN" altLang="en-US" sz="2400" dirty="0"/>
          </a:p>
          <a:p>
            <a:pPr eaLnBrk="1" hangingPunct="1">
              <a:lnSpc>
                <a:spcPct val="90000"/>
              </a:lnSpc>
            </a:pPr>
            <a:r>
              <a:rPr lang="en-US" altLang="zh-CN" sz="2400" dirty="0"/>
              <a:t>Close</a:t>
            </a:r>
            <a:r>
              <a:rPr lang="zh-CN" altLang="en-US" sz="2400" dirty="0"/>
              <a:t>方法 关闭工作簿。</a:t>
            </a:r>
            <a:endParaRPr lang="zh-CN" altLang="en-US" sz="2400" dirty="0"/>
          </a:p>
          <a:p>
            <a:pPr eaLnBrk="1" hangingPunct="1">
              <a:lnSpc>
                <a:spcPct val="90000"/>
              </a:lnSpc>
            </a:pPr>
            <a:r>
              <a:rPr lang="en-US" altLang="zh-CN" sz="2400" dirty="0" err="1"/>
              <a:t>PrintOut</a:t>
            </a:r>
            <a:r>
              <a:rPr lang="zh-CN" altLang="en-US" sz="2400" dirty="0"/>
              <a:t>方法 打印工作簿</a:t>
            </a:r>
            <a:endParaRPr lang="zh-CN" alt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endParaRPr lang="en-US" altLang="zh-CN" sz="28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endParaRPr lang="zh-CN" altLang="en-US" dirty="0" smtClean="0"/>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endParaRPr lang="zh-CN" altLang="en-US" sz="36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endParaRPr lang="zh-CN" altLang="en-US" dirty="0" smtClean="0"/>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endParaRPr lang="en-US" altLang="en-US" sz="2800" dirty="0"/>
          </a:p>
          <a:p>
            <a:pPr eaLnBrk="1" hangingPunct="1"/>
            <a:r>
              <a:rPr lang="en-US" altLang="en-US" sz="2800" dirty="0" err="1"/>
              <a:t>Name属性</a:t>
            </a:r>
            <a:r>
              <a:rPr lang="en-US" altLang="en-US" sz="2800" dirty="0"/>
              <a:t> </a:t>
            </a:r>
            <a:r>
              <a:rPr lang="en-US" altLang="en-US" sz="2800" dirty="0" err="1"/>
              <a:t>工作表更名</a:t>
            </a:r>
            <a:r>
              <a:rPr lang="en-US" altLang="en-US" sz="2800" dirty="0"/>
              <a:t>。</a:t>
            </a:r>
            <a:endParaRPr lang="en-US" altLang="en-US" sz="2800" dirty="0"/>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endParaRPr lang="en-US" altLang="en-US" sz="2800" dirty="0"/>
          </a:p>
          <a:p>
            <a:pPr eaLnBrk="1" hangingPunct="1"/>
            <a:r>
              <a:rPr lang="en-US" altLang="en-US" sz="2800" dirty="0" err="1"/>
              <a:t>Select方法</a:t>
            </a:r>
            <a:r>
              <a:rPr lang="en-US" altLang="en-US" sz="2800" dirty="0"/>
              <a:t> </a:t>
            </a:r>
            <a:r>
              <a:rPr lang="en-US" altLang="en-US" sz="2800" dirty="0" err="1"/>
              <a:t>选择工作表</a:t>
            </a:r>
            <a:r>
              <a:rPr lang="en-US" altLang="en-US" sz="2800" dirty="0"/>
              <a:t>。</a:t>
            </a:r>
            <a:endParaRPr lang="en-US" altLang="en-US" sz="2800" dirty="0"/>
          </a:p>
          <a:p>
            <a:pPr eaLnBrk="1" hangingPunct="1"/>
            <a:r>
              <a:rPr lang="en-US" altLang="en-US" sz="2800" dirty="0" err="1"/>
              <a:t>Copy方法</a:t>
            </a:r>
            <a:r>
              <a:rPr lang="en-US" altLang="en-US" sz="2800" dirty="0"/>
              <a:t> </a:t>
            </a:r>
            <a:r>
              <a:rPr lang="en-US" altLang="en-US" sz="2800" dirty="0" err="1"/>
              <a:t>复制工作表</a:t>
            </a:r>
            <a:r>
              <a:rPr lang="en-US" altLang="en-US" sz="2800" dirty="0"/>
              <a:t>。</a:t>
            </a:r>
            <a:endParaRPr lang="en-US" altLang="en-US" sz="2800" dirty="0"/>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endParaRPr lang="en-US" altLang="en-US" sz="2800" dirty="0"/>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endParaRPr lang="en-US" altLang="en-US"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endParaRPr lang="en-US" altLang="zh-CN" dirty="0" smtClean="0"/>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endParaRPr lang="zh-CN" altLang="en-US" dirty="0" smtClean="0"/>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endParaRPr lang="zh-CN" altLang="en-US" dirty="0" smtClean="0"/>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endParaRPr lang="zh-CN" altLang="en-US" sz="3200" dirty="0" smtClean="0"/>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endParaRPr lang="en-US" altLang="en-US" sz="2000" dirty="0"/>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endParaRPr lang="en-US" altLang="en-US" sz="2000" dirty="0"/>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endParaRPr lang="en-US" altLang="en-US" sz="2000" dirty="0"/>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endParaRPr lang="en-US" altLang="en-US" sz="2000" dirty="0"/>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endParaRPr lang="en-US" altLang="en-US" sz="2000" dirty="0"/>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endParaRPr lang="en-US" altLang="en-US" sz="2000" dirty="0"/>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endParaRPr lang="en-US" altLang="en-US" sz="2000" dirty="0"/>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endParaRPr lang="en-US" altLang="en-US" sz="2000" dirty="0"/>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endParaRPr lang="en-US" altLang="en-US" sz="2000" dirty="0"/>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endParaRPr lang="zh-CN" altLang="en-US" sz="3200" dirty="0" smtClean="0"/>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endParaRPr lang="zh-CN" altLang="en-US" sz="3200" dirty="0" smtClean="0"/>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endParaRPr lang="en-US" altLang="en-US" sz="2800" dirty="0"/>
          </a:p>
          <a:p>
            <a:pPr eaLnBrk="1" hangingPunct="1"/>
            <a:r>
              <a:rPr lang="en-US" altLang="en-US" sz="2800" dirty="0" err="1"/>
              <a:t>PrineOut方法</a:t>
            </a:r>
            <a:r>
              <a:rPr lang="en-US" altLang="en-US" sz="2800" dirty="0"/>
              <a:t> </a:t>
            </a:r>
            <a:r>
              <a:rPr lang="en-US" altLang="en-US" sz="2800" dirty="0" err="1"/>
              <a:t>打印图表</a:t>
            </a:r>
            <a:r>
              <a:rPr lang="en-US" altLang="en-US" sz="2800" dirty="0"/>
              <a:t>。</a:t>
            </a:r>
            <a:endParaRPr lang="en-US" altLang="en-US" sz="2800" dirty="0"/>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endParaRPr lang="zh-CN" altLang="en-US" sz="3200" dirty="0" smtClean="0"/>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endParaRPr lang="zh-CN" altLang="en-US" dirty="0" smtClean="0"/>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endParaRPr lang="zh-CN" altLang="en-US" dirty="0" smtClean="0"/>
          </a:p>
        </p:txBody>
      </p:sp>
      <p:pic>
        <p:nvPicPr>
          <p:cNvPr id="2" name="图片 1"/>
          <p:cNvPicPr>
            <a:picLocks noChangeAspect="1"/>
          </p:cNvPicPr>
          <p:nvPr/>
        </p:nvPicPr>
        <p:blipFill>
          <a:blip r:embed="rId1"/>
          <a:stretch>
            <a:fillRect/>
          </a:stretch>
        </p:blipFill>
        <p:spPr>
          <a:xfrm>
            <a:off x="1631491" y="2537023"/>
            <a:ext cx="8952118" cy="3747727"/>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endParaRPr lang="zh-CN" altLang="en-US" dirty="0" smtClean="0"/>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endParaRPr lang="zh-CN" altLang="en-US" sz="2200" dirty="0"/>
          </a:p>
          <a:p>
            <a:pPr lvl="1"/>
            <a:r>
              <a:rPr lang="en-US" altLang="zh-CN" sz="2200" dirty="0"/>
              <a:t>3. </a:t>
            </a:r>
            <a:r>
              <a:rPr lang="zh-CN" altLang="en-US" sz="2200" dirty="0"/>
              <a:t>向每小节页眉添加文本信息。</a:t>
            </a:r>
            <a:endParaRPr lang="zh-CN" altLang="en-US" sz="2200" dirty="0"/>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endParaRPr lang="zh-CN" altLang="en-US"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endParaRPr lang="zh-CN" altLang="en-US" dirty="0" smtClean="0"/>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1"/>
              </a:rPr>
              <a:t>多重继承</a:t>
            </a:r>
            <a:r>
              <a:rPr lang="zh-CN" altLang="en-US" sz="2000" dirty="0"/>
              <a:t>来实现一个支持多个接口的</a:t>
            </a:r>
            <a:r>
              <a:rPr lang="zh-CN" altLang="en-US" sz="2000" dirty="0" smtClean="0"/>
              <a:t>组件</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endParaRPr lang="zh-CN" altLang="en-US" dirty="0" smtClean="0"/>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200"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200"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200"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200"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200"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200"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200"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11634</Words>
  <Application>WPS 演示</Application>
  <PresentationFormat>宽屏</PresentationFormat>
  <Paragraphs>705</Paragraphs>
  <Slides>80</Slides>
  <Notes>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80</vt:i4>
      </vt:variant>
    </vt:vector>
  </HeadingPairs>
  <TitlesOfParts>
    <vt:vector size="94" baseType="lpstr">
      <vt:lpstr>Arial</vt:lpstr>
      <vt:lpstr>宋体</vt:lpstr>
      <vt:lpstr>Wingdings</vt:lpstr>
      <vt:lpstr>微软雅黑</vt:lpstr>
      <vt:lpstr>Calibri Light</vt:lpstr>
      <vt:lpstr>Wingdings</vt:lpstr>
      <vt:lpstr>Arial Unicode MS</vt:lpstr>
      <vt:lpstr>Calibri</vt:lpstr>
      <vt:lpstr>Consolas</vt:lpstr>
      <vt:lpstr>新宋体</vt:lpstr>
      <vt:lpstr>Tahoma</vt:lpstr>
      <vt:lpstr>Wingdings 3</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markoo</cp:lastModifiedBy>
  <cp:revision>317</cp:revision>
  <dcterms:created xsi:type="dcterms:W3CDTF">2014-12-05T07:09:00Z</dcterms:created>
  <dcterms:modified xsi:type="dcterms:W3CDTF">2018-09-30T01:13:41Z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