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69"/>
  </p:notesMasterIdLst>
  <p:sldIdLst>
    <p:sldId id="256" r:id="rId3"/>
    <p:sldId id="316" r:id="rId4"/>
    <p:sldId id="458" r:id="rId5"/>
    <p:sldId id="459" r:id="rId6"/>
    <p:sldId id="460" r:id="rId7"/>
    <p:sldId id="461" r:id="rId8"/>
    <p:sldId id="462" r:id="rId9"/>
    <p:sldId id="463" r:id="rId10"/>
    <p:sldId id="464" r:id="rId11"/>
    <p:sldId id="465" r:id="rId12"/>
    <p:sldId id="466" r:id="rId13"/>
    <p:sldId id="467" r:id="rId14"/>
    <p:sldId id="468" r:id="rId15"/>
    <p:sldId id="469" r:id="rId16"/>
    <p:sldId id="470" r:id="rId17"/>
    <p:sldId id="471" r:id="rId18"/>
    <p:sldId id="472" r:id="rId19"/>
    <p:sldId id="473" r:id="rId20"/>
    <p:sldId id="474" r:id="rId21"/>
    <p:sldId id="475" r:id="rId22"/>
    <p:sldId id="476" r:id="rId23"/>
    <p:sldId id="477" r:id="rId24"/>
    <p:sldId id="478" r:id="rId25"/>
    <p:sldId id="479" r:id="rId26"/>
    <p:sldId id="480" r:id="rId27"/>
    <p:sldId id="481" r:id="rId28"/>
    <p:sldId id="482" r:id="rId29"/>
    <p:sldId id="483" r:id="rId30"/>
    <p:sldId id="484" r:id="rId31"/>
    <p:sldId id="485" r:id="rId32"/>
    <p:sldId id="486" r:id="rId33"/>
    <p:sldId id="487" r:id="rId34"/>
    <p:sldId id="488" r:id="rId35"/>
    <p:sldId id="489" r:id="rId36"/>
    <p:sldId id="490" r:id="rId37"/>
    <p:sldId id="491" r:id="rId38"/>
    <p:sldId id="492" r:id="rId39"/>
    <p:sldId id="493" r:id="rId40"/>
    <p:sldId id="494" r:id="rId41"/>
    <p:sldId id="495" r:id="rId42"/>
    <p:sldId id="496" r:id="rId43"/>
    <p:sldId id="497" r:id="rId44"/>
    <p:sldId id="498" r:id="rId45"/>
    <p:sldId id="499" r:id="rId46"/>
    <p:sldId id="500" r:id="rId47"/>
    <p:sldId id="520" r:id="rId48"/>
    <p:sldId id="501" r:id="rId49"/>
    <p:sldId id="502" r:id="rId50"/>
    <p:sldId id="503" r:id="rId51"/>
    <p:sldId id="504" r:id="rId52"/>
    <p:sldId id="505" r:id="rId53"/>
    <p:sldId id="506" r:id="rId54"/>
    <p:sldId id="507" r:id="rId55"/>
    <p:sldId id="508" r:id="rId56"/>
    <p:sldId id="509" r:id="rId57"/>
    <p:sldId id="510" r:id="rId58"/>
    <p:sldId id="511" r:id="rId59"/>
    <p:sldId id="512" r:id="rId60"/>
    <p:sldId id="513" r:id="rId61"/>
    <p:sldId id="514" r:id="rId62"/>
    <p:sldId id="515" r:id="rId63"/>
    <p:sldId id="516" r:id="rId64"/>
    <p:sldId id="517" r:id="rId65"/>
    <p:sldId id="518" r:id="rId66"/>
    <p:sldId id="519" r:id="rId67"/>
    <p:sldId id="455" r:id="rId68"/>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5.1 Windows</a:t>
          </a:r>
          <a:r>
            <a:rPr lang="zh-CN" altLang="zh-CN" sz="2800" dirty="0" smtClean="0">
              <a:latin typeface="微软雅黑" panose="020B0503020204020204" pitchFamily="34" charset="-122"/>
              <a:ea typeface="微软雅黑" panose="020B0503020204020204" pitchFamily="34" charset="-122"/>
            </a:rPr>
            <a:t>简介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5.2 </a:t>
          </a:r>
          <a:r>
            <a:rPr lang="zh-CN" altLang="zh-CN" sz="2800" dirty="0" smtClean="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5.3 </a:t>
          </a:r>
          <a:r>
            <a:rPr lang="zh-CN" altLang="zh-CN" sz="2800" dirty="0" smtClean="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5.4 </a:t>
          </a:r>
          <a:r>
            <a:rPr lang="zh-CN" altLang="zh-CN" sz="2800" dirty="0" smtClean="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5.5 </a:t>
          </a:r>
          <a:r>
            <a:rPr lang="zh-CN" altLang="zh-CN" sz="2800" dirty="0" smtClean="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5.1 Windows</a:t>
          </a:r>
          <a:r>
            <a:rPr lang="zh-CN" altLang="zh-CN" sz="2800" kern="1200" dirty="0" smtClean="0">
              <a:latin typeface="微软雅黑" panose="020B0503020204020204" pitchFamily="34" charset="-122"/>
              <a:ea typeface="微软雅黑" panose="020B0503020204020204" pitchFamily="34" charset="-122"/>
            </a:rPr>
            <a:t>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5.2 </a:t>
          </a:r>
          <a:r>
            <a:rPr lang="zh-CN" altLang="zh-CN" sz="2800" kern="1200" dirty="0" smtClean="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5.3 </a:t>
          </a:r>
          <a:r>
            <a:rPr lang="zh-CN" altLang="zh-CN" sz="2800" kern="1200" dirty="0" smtClean="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5.4 </a:t>
          </a:r>
          <a:r>
            <a:rPr lang="zh-CN" altLang="zh-CN" sz="2800" kern="1200" dirty="0" smtClean="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5.5 </a:t>
          </a:r>
          <a:r>
            <a:rPr lang="zh-CN" altLang="zh-CN" sz="2800" kern="1200" dirty="0" smtClean="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2018/11/9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smtClean="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endPar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extLst>
      <p:ext uri="{BB962C8B-B14F-4D97-AF65-F5344CB8AC3E}">
        <p14:creationId xmlns:p14="http://schemas.microsoft.com/office/powerpoint/2010/main" val="3952800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5.1 Windows</a:t>
            </a:r>
            <a:r>
              <a:rPr lang="zh-CN" altLang="en-US" sz="2133" b="1" dirty="0" smtClean="0">
                <a:solidFill>
                  <a:srgbClr val="1C4885"/>
                </a:solidFill>
                <a:latin typeface="微软雅黑" panose="020B0503020204020204" pitchFamily="34" charset="-122"/>
                <a:ea typeface="微软雅黑" panose="020B0503020204020204" pitchFamily="34" charset="-122"/>
              </a:rPr>
              <a:t>简介</a:t>
            </a:r>
          </a:p>
        </p:txBody>
      </p:sp>
    </p:spTree>
    <p:extLst>
      <p:ext uri="{BB962C8B-B14F-4D97-AF65-F5344CB8AC3E}">
        <p14:creationId xmlns:p14="http://schemas.microsoft.com/office/powerpoint/2010/main" val="4181057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5.2 </a:t>
            </a:r>
            <a:r>
              <a:rPr lang="zh-CN" altLang="en-US" sz="2133" b="1" dirty="0" smtClean="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5.3 </a:t>
            </a:r>
            <a:r>
              <a:rPr lang="zh-CN" altLang="en-US" sz="2133" b="1" dirty="0" smtClean="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5.4 </a:t>
            </a:r>
            <a:r>
              <a:rPr lang="zh-CN" altLang="en-US" sz="2133" b="1" dirty="0" smtClean="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5.5 </a:t>
            </a:r>
            <a:r>
              <a:rPr lang="zh-CN" altLang="en-US" sz="2133" b="1" dirty="0" smtClean="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WINDOWS</a:t>
              </a:r>
              <a:r>
                <a:rPr lang="zh-CN" altLang="en-US" sz="2133" b="1" dirty="0" smtClean="0">
                  <a:solidFill>
                    <a:srgbClr val="1C4885"/>
                  </a:solidFill>
                  <a:latin typeface="微软雅黑" panose="020B0503020204020204" pitchFamily="34" charset="-122"/>
                  <a:ea typeface="微软雅黑" panose="020B0503020204020204" pitchFamily="34" charset="-122"/>
                </a:rPr>
                <a:t>消息与事件机制</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5</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p>
          <a:p>
            <a:pPr marL="0" indent="0" algn="r">
              <a:buNone/>
            </a:pPr>
            <a:r>
              <a:rPr lang="en-US" altLang="zh-CN" sz="2400" dirty="0">
                <a:solidFill>
                  <a:schemeClr val="tx1"/>
                </a:solidFill>
              </a:rPr>
              <a:t>https://</a:t>
            </a:r>
            <a:r>
              <a:rPr lang="en-US" altLang="zh-CN" sz="2400" dirty="0" smtClean="0">
                <a:solidFill>
                  <a:schemeClr val="tx1"/>
                </a:solidFill>
              </a:rPr>
              <a:t>github.com/jichenghu/</a:t>
            </a:r>
          </a:p>
        </p:txBody>
      </p:sp>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smtClean="0">
                <a:solidFill>
                  <a:schemeClr val="accent1">
                    <a:lumMod val="75000"/>
                  </a:schemeClr>
                </a:solidFill>
                <a:latin typeface="微软雅黑" panose="020B0503020204020204" pitchFamily="34" charset="-122"/>
                <a:ea typeface="微软雅黑" panose="020B0503020204020204" pitchFamily="34" charset="-122"/>
              </a:rPr>
              <a:t>5 WINDOWS</a:t>
            </a:r>
            <a:r>
              <a:rPr lang="zh-CN" altLang="en-US" sz="4400" dirty="0" smtClean="0">
                <a:solidFill>
                  <a:schemeClr val="accent1">
                    <a:lumMod val="75000"/>
                  </a:schemeClr>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与事件</a:t>
            </a:r>
            <a:r>
              <a:rPr lang="zh-CN" altLang="en-US" sz="4400" dirty="0" smtClean="0">
                <a:solidFill>
                  <a:schemeClr val="accent1">
                    <a:lumMod val="75000"/>
                  </a:schemeClr>
                </a:solidFill>
                <a:latin typeface="微软雅黑" panose="020B0503020204020204" pitchFamily="34" charset="-122"/>
                <a:ea typeface="微软雅黑" panose="020B0503020204020204" pitchFamily="34" charset="-122"/>
              </a:rPr>
              <a:t>机制</a:t>
            </a:r>
            <a:endParaRPr lang="zh-CN" altLang="en-US" sz="4400"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652992"/>
            <a:ext cx="10515600" cy="1325563"/>
          </a:xfrm>
        </p:spPr>
        <p:txBody>
          <a:bodyPr/>
          <a:lstStyle/>
          <a:p>
            <a:pPr eaLnBrk="1" hangingPunct="1"/>
            <a:r>
              <a:rPr lang="en-US" altLang="zh-CN" dirty="0" smtClean="0"/>
              <a:t>MSG</a:t>
            </a:r>
            <a:r>
              <a:rPr lang="zh-CN" altLang="en-US" dirty="0" smtClean="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a:t>
            </a:r>
            <a:r>
              <a:rPr lang="en-US" altLang="zh-CN" sz="3600" dirty="0" smtClean="0">
                <a:solidFill>
                  <a:srgbClr val="002060"/>
                </a:solidFill>
                <a:latin typeface="微软雅黑" panose="020B0503020204020204" pitchFamily="34" charset="-122"/>
                <a:ea typeface="微软雅黑" panose="020B0503020204020204" pitchFamily="34" charset="-122"/>
              </a:rPr>
              <a:t>. </a:t>
            </a:r>
            <a:r>
              <a:rPr lang="zh-CN" altLang="en-US" sz="3600" dirty="0" smtClean="0">
                <a:solidFill>
                  <a:srgbClr val="002060"/>
                </a:solidFill>
                <a:latin typeface="微软雅黑" panose="020B0503020204020204" pitchFamily="34" charset="-122"/>
                <a:ea typeface="微软雅黑" panose="020B0503020204020204" pitchFamily="34" charset="-122"/>
              </a:rPr>
              <a:t>不区分</a:t>
            </a:r>
            <a:r>
              <a:rPr lang="zh-CN" altLang="en-US" sz="3600" dirty="0">
                <a:solidFill>
                  <a:srgbClr val="002060"/>
                </a:solidFill>
                <a:latin typeface="微软雅黑" panose="020B0503020204020204" pitchFamily="34" charset="-122"/>
                <a:ea typeface="微软雅黑" panose="020B0503020204020204" pitchFamily="34" charset="-122"/>
              </a:rPr>
              <a:t>是驱动生成或软件</a:t>
            </a:r>
            <a:r>
              <a:rPr lang="zh-CN" altLang="en-US" sz="3600" dirty="0" smtClean="0">
                <a:solidFill>
                  <a:srgbClr val="002060"/>
                </a:solidFill>
                <a:latin typeface="微软雅黑" panose="020B0503020204020204" pitchFamily="34" charset="-122"/>
                <a:ea typeface="微软雅黑" panose="020B0503020204020204" pitchFamily="34" charset="-122"/>
              </a:rPr>
              <a:t>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a:t>
            </a:r>
            <a:r>
              <a:rPr lang="en-US" altLang="zh-CN" sz="3600" dirty="0" smtClean="0">
                <a:solidFill>
                  <a:srgbClr val="002060"/>
                </a:solidFill>
                <a:latin typeface="微软雅黑" panose="020B0503020204020204" pitchFamily="34" charset="-122"/>
                <a:ea typeface="微软雅黑" panose="020B0503020204020204" pitchFamily="34" charset="-122"/>
              </a:rPr>
              <a:t>. </a:t>
            </a:r>
            <a:r>
              <a:rPr lang="zh-CN" altLang="en-US" sz="3600" dirty="0" smtClean="0">
                <a:solidFill>
                  <a:srgbClr val="002060"/>
                </a:solidFill>
                <a:latin typeface="微软雅黑" panose="020B0503020204020204" pitchFamily="34" charset="-122"/>
                <a:ea typeface="微软雅黑" panose="020B0503020204020204" pitchFamily="34" charset="-122"/>
              </a:rPr>
              <a:t>其它程序可</a:t>
            </a:r>
            <a:r>
              <a:rPr lang="zh-CN" altLang="en-US" sz="3600" dirty="0">
                <a:solidFill>
                  <a:srgbClr val="002060"/>
                </a:solidFill>
                <a:latin typeface="微软雅黑" panose="020B0503020204020204" pitchFamily="34" charset="-122"/>
                <a:ea typeface="微软雅黑" panose="020B0503020204020204" pitchFamily="34" charset="-122"/>
              </a:rPr>
              <a:t>复制或修改</a:t>
            </a:r>
            <a:r>
              <a:rPr lang="zh-CN" altLang="en-US" sz="3600" dirty="0" smtClean="0">
                <a:solidFill>
                  <a:srgbClr val="002060"/>
                </a:solidFill>
                <a:latin typeface="微软雅黑" panose="020B0503020204020204" pitchFamily="34" charset="-122"/>
                <a:ea typeface="微软雅黑" panose="020B0503020204020204" pitchFamily="34" charset="-122"/>
              </a:rPr>
              <a:t>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smtClean="0"/>
              <a:t>消息机制与窗体资源</a:t>
            </a:r>
          </a:p>
        </p:txBody>
      </p:sp>
      <p:pic>
        <p:nvPicPr>
          <p:cNvPr id="22531" name="内容占位符 4"/>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smtClean="0"/>
              <a:t>5.2.1 C++</a:t>
            </a:r>
            <a:r>
              <a:rPr lang="zh-CN" altLang="en-US" dirty="0" smtClean="0"/>
              <a:t>窗体程序</a:t>
            </a:r>
          </a:p>
        </p:txBody>
      </p:sp>
      <p:sp>
        <p:nvSpPr>
          <p:cNvPr id="24580" name="Rectangle 3"/>
          <p:cNvSpPr>
            <a:spLocks noGrp="1" noChangeArrowheads="1"/>
          </p:cNvSpPr>
          <p:nvPr>
            <p:ph type="body" idx="4294967295"/>
          </p:nvPr>
        </p:nvSpPr>
        <p:spPr>
          <a:xfrm>
            <a:off x="0" y="2005541"/>
            <a:ext cx="3457575" cy="649288"/>
          </a:xfrm>
        </p:spPr>
        <p:txBody>
          <a:bodyPr/>
          <a:lstStyle/>
          <a:p>
            <a:pPr eaLnBrk="1" hangingPunct="1"/>
            <a:r>
              <a:rPr lang="en-US" altLang="zh-CN" dirty="0" err="1" smtClean="0"/>
              <a:t>samplewin</a:t>
            </a:r>
            <a:endParaRPr lang="en-US" altLang="zh-CN"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627" y="2072670"/>
            <a:ext cx="7567316" cy="4214225"/>
          </a:xfrm>
          <a:prstGeom prst="rect">
            <a:avLst/>
          </a:prstGeom>
        </p:spPr>
      </p:pic>
    </p:spTree>
    <p:extLst>
      <p:ext uri="{BB962C8B-B14F-4D97-AF65-F5344CB8AC3E}">
        <p14:creationId xmlns:p14="http://schemas.microsoft.com/office/powerpoint/2010/main" val="2713383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0" y="668866"/>
            <a:ext cx="5797550" cy="839788"/>
          </a:xfrm>
        </p:spPr>
        <p:txBody>
          <a:bodyPr/>
          <a:lstStyle/>
          <a:p>
            <a:pPr eaLnBrk="1" hangingPunct="1"/>
            <a:r>
              <a:rPr lang="zh-CN" altLang="en-US" smtClean="0"/>
              <a:t>选择程序类型</a:t>
            </a:r>
          </a:p>
        </p:txBody>
      </p:sp>
      <p:pic>
        <p:nvPicPr>
          <p:cNvPr id="25604" name="Picture 5" descr="samplew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050" y="15779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smtClean="0"/>
              <a:t>入口函数</a:t>
            </a:r>
          </a:p>
        </p:txBody>
      </p:sp>
      <p:pic>
        <p:nvPicPr>
          <p:cNvPr id="2662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28696" y="3308321"/>
            <a:ext cx="51752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p:cNvSpPr txBox="1">
            <a:spLocks noChangeArrowheads="1"/>
          </p:cNvSpPr>
          <p:nvPr/>
        </p:nvSpPr>
        <p:spPr bwMode="auto">
          <a:xfrm>
            <a:off x="292750" y="2054843"/>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Tree>
    <p:extLst>
      <p:ext uri="{BB962C8B-B14F-4D97-AF65-F5344CB8AC3E}">
        <p14:creationId xmlns:p14="http://schemas.microsoft.com/office/powerpoint/2010/main" val="1122813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smtClean="0"/>
              <a:t>GetMessage</a:t>
            </a:r>
            <a:endParaRPr lang="zh-CN" altLang="en-US" dirty="0" smtClean="0"/>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1330" y="3135153"/>
            <a:ext cx="7229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txBox="1">
            <a:spLocks noChangeArrowheads="1"/>
          </p:cNvSpPr>
          <p:nvPr/>
        </p:nvSpPr>
        <p:spPr bwMode="auto">
          <a:xfrm>
            <a:off x="4141330" y="2081588"/>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Tree>
    <p:extLst>
      <p:ext uri="{BB962C8B-B14F-4D97-AF65-F5344CB8AC3E}">
        <p14:creationId xmlns:p14="http://schemas.microsoft.com/office/powerpoint/2010/main" val="3426429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smtClean="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smtClean="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smtClean="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smtClean="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smtClean="0"/>
              <a:t>客户区域</a:t>
            </a:r>
          </a:p>
          <a:p>
            <a:pPr eaLnBrk="1" hangingPunct="1"/>
            <a:r>
              <a:rPr lang="en-US" altLang="zh-CN" sz="2800" dirty="0" err="1" smtClean="0"/>
              <a:t>OnDraw</a:t>
            </a:r>
            <a:r>
              <a:rPr lang="zh-CN" altLang="en-US" sz="2800" dirty="0" smtClean="0"/>
              <a:t>函数</a:t>
            </a:r>
          </a:p>
        </p:txBody>
      </p:sp>
    </p:spTree>
    <p:extLst>
      <p:ext uri="{BB962C8B-B14F-4D97-AF65-F5344CB8AC3E}">
        <p14:creationId xmlns:p14="http://schemas.microsoft.com/office/powerpoint/2010/main" val="3209551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fontScale="90000"/>
          </a:bodyPr>
          <a:lstStyle/>
          <a:p>
            <a:pPr eaLnBrk="1" hangingPunct="1"/>
            <a:r>
              <a:rPr lang="en-US" altLang="zh-CN" dirty="0" err="1" smtClean="0"/>
              <a:t>WinMain</a:t>
            </a:r>
            <a:r>
              <a:rPr lang="zh-CN" altLang="en-US" dirty="0" smtClean="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Tree>
    <p:extLst>
      <p:ext uri="{BB962C8B-B14F-4D97-AF65-F5344CB8AC3E}">
        <p14:creationId xmlns:p14="http://schemas.microsoft.com/office/powerpoint/2010/main" val="3640521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30144229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smtClean="0"/>
              <a:t>内容提要 </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smtClean="0"/>
              <a:t>WndProc</a:t>
            </a:r>
            <a:r>
              <a:rPr lang="zh-CN" altLang="en-US" dirty="0" smtClean="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case</a:t>
            </a:r>
            <a:r>
              <a:rPr lang="en-US" altLang="zh-CN" sz="1800" dirty="0" smtClean="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rgbClr val="00B050"/>
                </a:solidFill>
                <a:latin typeface="Consolas" panose="020B0609020204030204" pitchFamily="49" charset="0"/>
              </a:rPr>
              <a:t>MessageBox</a:t>
            </a:r>
            <a:r>
              <a:rPr lang="en-US" altLang="zh-CN" sz="1800" dirty="0" smtClean="0">
                <a:solidFill>
                  <a:schemeClr val="bg1"/>
                </a:solidFill>
                <a:latin typeface="Consolas" panose="020B0609020204030204" pitchFamily="49" charset="0"/>
              </a:rPr>
              <a:t> ( </a:t>
            </a:r>
            <a:r>
              <a:rPr lang="en-US" altLang="zh-CN" sz="1800" dirty="0" err="1" smtClean="0">
                <a:solidFill>
                  <a:srgbClr val="7030A0"/>
                </a:solidFill>
                <a:latin typeface="Consolas" panose="020B0609020204030204" pitchFamily="49" charset="0"/>
              </a:rPr>
              <a:t>NULL</a:t>
            </a:r>
            <a:r>
              <a:rPr lang="en-US" altLang="zh-CN" sz="1800" dirty="0" err="1" smtClean="0">
                <a:solidFill>
                  <a:schemeClr val="bg1"/>
                </a:solidFill>
                <a:latin typeface="Consolas" panose="020B0609020204030204" pitchFamily="49" charset="0"/>
              </a:rPr>
              <a:t>,szLMouseMsg,szTitleMsg</a:t>
            </a:r>
            <a:r>
              <a:rPr lang="en-US" altLang="zh-CN" sz="1800" dirty="0" smtClean="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a:t>
            </a:r>
            <a:r>
              <a:rPr lang="en-US" altLang="zh-CN" sz="1800" dirty="0" smtClean="0">
                <a:solidFill>
                  <a:srgbClr val="7030A0"/>
                </a:solidFill>
                <a:latin typeface="Consolas" panose="020B0609020204030204" pitchFamily="49" charset="0"/>
              </a:rPr>
              <a:t>MB_OK</a:t>
            </a: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a:t>
            </a:r>
            <a:r>
              <a:rPr lang="en-US" altLang="zh-CN" sz="1800" dirty="0" smtClean="0">
                <a:solidFill>
                  <a:schemeClr val="bg1"/>
                </a:solidFill>
                <a:latin typeface="Consolas" panose="020B0609020204030204" pitchFamily="49" charset="0"/>
              </a:rPr>
              <a:t> </a:t>
            </a:r>
            <a:r>
              <a:rPr lang="en-US" altLang="zh-CN" sz="1800" dirty="0" smtClean="0">
                <a:solidFill>
                  <a:srgbClr val="7030A0"/>
                </a:solidFill>
                <a:latin typeface="Consolas" panose="020B0609020204030204" pitchFamily="49" charset="0"/>
              </a:rPr>
              <a:t>MB_ICONINFORMATION </a:t>
            </a:r>
            <a:r>
              <a:rPr lang="en-US" altLang="zh-CN" sz="1800" dirty="0" smtClean="0">
                <a:solidFill>
                  <a:schemeClr val="bg1"/>
                </a:solidFill>
                <a:latin typeface="Consolas" panose="020B0609020204030204" pitchFamily="49" charset="0"/>
              </a:rPr>
              <a:t>);</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case</a:t>
            </a:r>
            <a:r>
              <a:rPr lang="en-US" altLang="zh-CN" sz="1800" dirty="0" smtClean="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rgbClr val="00B050"/>
                </a:solidFill>
                <a:latin typeface="Consolas" panose="020B0609020204030204" pitchFamily="49" charset="0"/>
              </a:rPr>
              <a:t>MessageBox</a:t>
            </a:r>
            <a:r>
              <a:rPr lang="en-US" altLang="zh-CN" sz="1800" dirty="0" smtClean="0">
                <a:solidFill>
                  <a:schemeClr val="bg1"/>
                </a:solidFill>
                <a:latin typeface="Consolas" panose="020B0609020204030204" pitchFamily="49" charset="0"/>
              </a:rPr>
              <a:t> ( </a:t>
            </a:r>
            <a:r>
              <a:rPr lang="en-US" altLang="zh-CN" sz="1800" dirty="0" err="1" smtClean="0">
                <a:solidFill>
                  <a:srgbClr val="7030A0"/>
                </a:solidFill>
                <a:latin typeface="Consolas" panose="020B0609020204030204" pitchFamily="49" charset="0"/>
              </a:rPr>
              <a:t>NULL</a:t>
            </a:r>
            <a:r>
              <a:rPr lang="en-US" altLang="zh-CN" sz="1800" dirty="0" err="1" smtClean="0">
                <a:solidFill>
                  <a:schemeClr val="bg1"/>
                </a:solidFill>
                <a:latin typeface="Consolas" panose="020B0609020204030204" pitchFamily="49" charset="0"/>
              </a:rPr>
              <a:t>,szRMouseMsg,szTitleMsg</a:t>
            </a:r>
            <a:r>
              <a:rPr lang="en-US" altLang="zh-CN" sz="1800" dirty="0" smtClean="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a:t>
            </a:r>
            <a:r>
              <a:rPr lang="en-US" altLang="zh-CN" sz="1800" dirty="0" smtClean="0">
                <a:solidFill>
                  <a:srgbClr val="7030A0"/>
                </a:solidFill>
                <a:latin typeface="Consolas" panose="020B0609020204030204" pitchFamily="49" charset="0"/>
              </a:rPr>
              <a:t>MB_OK</a:t>
            </a: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a:t>
            </a:r>
            <a:r>
              <a:rPr lang="en-US" altLang="zh-CN" sz="1800" dirty="0" smtClean="0">
                <a:solidFill>
                  <a:schemeClr val="bg1"/>
                </a:solidFill>
                <a:latin typeface="Consolas" panose="020B0609020204030204" pitchFamily="49" charset="0"/>
              </a:rPr>
              <a:t> </a:t>
            </a:r>
            <a:r>
              <a:rPr lang="en-US" altLang="zh-CN" sz="1800" dirty="0" smtClean="0">
                <a:solidFill>
                  <a:srgbClr val="7030A0"/>
                </a:solidFill>
                <a:latin typeface="Consolas" panose="020B0609020204030204" pitchFamily="49" charset="0"/>
              </a:rPr>
              <a:t>MB_ICONINFORMATION</a:t>
            </a:r>
            <a:r>
              <a:rPr lang="en-US" altLang="zh-CN" sz="1800" dirty="0" smtClean="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break</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case</a:t>
            </a:r>
            <a:r>
              <a:rPr lang="en-US" altLang="zh-CN" sz="1800" dirty="0" smtClean="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if</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wParam</a:t>
            </a:r>
            <a:r>
              <a:rPr lang="en-US" altLang="zh-CN" sz="1800" dirty="0" smtClean="0">
                <a:solidFill>
                  <a:schemeClr val="bg1"/>
                </a:solidFill>
                <a:latin typeface="Consolas" panose="020B0609020204030204" pitchFamily="49" charset="0"/>
              </a:rPr>
              <a:t> == </a:t>
            </a:r>
            <a:r>
              <a:rPr lang="en-US" altLang="zh-CN" sz="1800" dirty="0" smtClean="0">
                <a:solidFill>
                  <a:srgbClr val="7030A0"/>
                </a:solidFill>
                <a:latin typeface="Consolas" panose="020B0609020204030204" pitchFamily="49" charset="0"/>
              </a:rPr>
              <a:t>VK_LEFT</a:t>
            </a:r>
            <a:r>
              <a:rPr lang="en-US" altLang="zh-CN" sz="1800" dirty="0" smtClean="0">
                <a:solidFill>
                  <a:schemeClr val="bg1"/>
                </a:solidFill>
                <a:latin typeface="Consolas" panose="020B0609020204030204" pitchFamily="49" charset="0"/>
              </a:rPr>
              <a:t> )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rgbClr val="00B050"/>
                </a:solidFill>
                <a:latin typeface="Consolas" panose="020B0609020204030204" pitchFamily="49" charset="0"/>
              </a:rPr>
              <a:t>MessageBox</a:t>
            </a:r>
            <a:r>
              <a:rPr lang="en-US" altLang="zh-CN" sz="1800" dirty="0" smtClean="0">
                <a:solidFill>
                  <a:schemeClr val="bg1"/>
                </a:solidFill>
                <a:latin typeface="Consolas" panose="020B0609020204030204" pitchFamily="49" charset="0"/>
              </a:rPr>
              <a:t> ( </a:t>
            </a:r>
            <a:r>
              <a:rPr lang="en-US" altLang="zh-CN" sz="1800" dirty="0" smtClean="0">
                <a:solidFill>
                  <a:srgbClr val="7030A0"/>
                </a:solidFill>
                <a:latin typeface="Consolas" panose="020B0609020204030204" pitchFamily="49" charset="0"/>
              </a:rPr>
              <a:t>NULL</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szLeftKeyMsg,szTitleMsg</a:t>
            </a:r>
            <a:r>
              <a:rPr lang="en-US" altLang="zh-CN" sz="1800" dirty="0" smtClean="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a:t>
            </a:r>
            <a:r>
              <a:rPr lang="en-US" altLang="zh-CN" sz="1800" dirty="0" smtClean="0">
                <a:solidFill>
                  <a:srgbClr val="7030A0"/>
                </a:solidFill>
                <a:latin typeface="Consolas" panose="020B0609020204030204" pitchFamily="49" charset="0"/>
              </a:rPr>
              <a:t>MB_OK</a:t>
            </a:r>
            <a:r>
              <a:rPr lang="en-US" altLang="zh-CN" sz="1800" dirty="0" smtClean="0">
                <a:solidFill>
                  <a:schemeClr val="bg1"/>
                </a:solidFill>
                <a:latin typeface="Consolas" panose="020B0609020204030204" pitchFamily="49" charset="0"/>
              </a:rPr>
              <a:t> </a:t>
            </a:r>
            <a:r>
              <a:rPr lang="en-US" altLang="zh-CN" sz="1800" dirty="0" smtClean="0">
                <a:solidFill>
                  <a:srgbClr val="00B0F0"/>
                </a:solidFill>
                <a:latin typeface="Consolas" panose="020B0609020204030204" pitchFamily="49" charset="0"/>
              </a:rPr>
              <a:t>|</a:t>
            </a:r>
            <a:r>
              <a:rPr lang="en-US" altLang="zh-CN" sz="1800" dirty="0" smtClean="0">
                <a:solidFill>
                  <a:schemeClr val="bg1"/>
                </a:solidFill>
                <a:latin typeface="Consolas" panose="020B0609020204030204" pitchFamily="49" charset="0"/>
              </a:rPr>
              <a:t> </a:t>
            </a:r>
            <a:r>
              <a:rPr lang="en-US" altLang="zh-CN" sz="1800" dirty="0" smtClean="0">
                <a:solidFill>
                  <a:srgbClr val="7030A0"/>
                </a:solidFill>
                <a:latin typeface="Consolas" panose="020B0609020204030204" pitchFamily="49" charset="0"/>
              </a:rPr>
              <a:t>MB_ICONINFORMATION</a:t>
            </a:r>
            <a:r>
              <a:rPr lang="en-US" altLang="zh-CN" sz="1800" dirty="0" smtClean="0">
                <a:solidFill>
                  <a:schemeClr val="bg1"/>
                </a:solidFill>
                <a:latin typeface="Consolas" panose="020B0609020204030204" pitchFamily="49" charset="0"/>
              </a:rPr>
              <a:t>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smtClean="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err="1" smtClean="0">
                <a:latin typeface="微软雅黑" panose="020B0503020204020204" pitchFamily="34" charset="-122"/>
                <a:ea typeface="微软雅黑" panose="020B0503020204020204" pitchFamily="34" charset="-122"/>
              </a:rPr>
              <a:t>RegWndClass</a:t>
            </a:r>
            <a:endParaRPr lang="en-US" altLang="zh-CN" sz="2400" dirty="0" smtClean="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smtClean="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smtClean="0">
                <a:latin typeface="微软雅黑" panose="020B0503020204020204" pitchFamily="34" charset="-122"/>
                <a:ea typeface="微软雅黑" panose="020B0503020204020204" pitchFamily="34" charset="-122"/>
              </a:rPr>
              <a:t>InitWnd</a:t>
            </a: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smtClean="0"/>
              <a:t>windows</a:t>
            </a:r>
            <a:r>
              <a:rPr lang="zh-CN" altLang="en-US" sz="3200" dirty="0" smtClean="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a:t>
            </a:r>
            <a:r>
              <a:rPr lang="en-US" altLang="zh-CN" sz="2000" dirty="0" smtClean="0">
                <a:solidFill>
                  <a:schemeClr val="bg1"/>
                </a:solidFill>
                <a:latin typeface="Consolas" panose="020B0609020204030204" pitchFamily="49" charset="0"/>
              </a:rPr>
              <a:t>( </a:t>
            </a:r>
            <a:r>
              <a:rPr lang="en-US" altLang="zh-CN" sz="2000" dirty="0" err="1" smtClean="0">
                <a:solidFill>
                  <a:srgbClr val="00B050"/>
                </a:solidFill>
                <a:latin typeface="Consolas" panose="020B0609020204030204" pitchFamily="49" charset="0"/>
              </a:rPr>
              <a:t>GetMessage</a:t>
            </a:r>
            <a:r>
              <a:rPr lang="en-US" altLang="zh-CN" sz="2000" dirty="0" smtClean="0">
                <a:solidFill>
                  <a:schemeClr val="bg1"/>
                </a:solidFill>
                <a:latin typeface="Consolas" panose="020B0609020204030204" pitchFamily="49" charset="0"/>
              </a:rPr>
              <a:t> (</a:t>
            </a:r>
            <a:r>
              <a:rPr lang="en-US" altLang="zh-CN" sz="2000" dirty="0" smtClean="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smtClean="0">
                <a:solidFill>
                  <a:schemeClr val="bg1"/>
                </a:solidFill>
                <a:latin typeface="Consolas" panose="020B0609020204030204" pitchFamily="49" charset="0"/>
              </a:rPr>
              <a:t>) )</a:t>
            </a:r>
            <a:endParaRPr lang="en-US" altLang="zh-CN" sz="2000" dirty="0">
              <a:solidFill>
                <a:schemeClr val="bg1"/>
              </a:solidFill>
              <a:latin typeface="Consolas" panose="020B0609020204030204" pitchFamily="49" charset="0"/>
            </a:endParaRP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a:t>
            </a:r>
            <a:r>
              <a:rPr lang="en-US" altLang="zh-CN" sz="2000" dirty="0" smtClean="0">
                <a:solidFill>
                  <a:schemeClr val="bg1"/>
                </a:solidFill>
                <a:latin typeface="Consolas" panose="020B0609020204030204" pitchFamily="49" charset="0"/>
              </a:rPr>
              <a:t>( </a:t>
            </a:r>
            <a:r>
              <a:rPr lang="en-US" altLang="zh-CN" sz="2000" dirty="0" smtClean="0">
                <a:solidFill>
                  <a:srgbClr val="7030A0"/>
                </a:solidFill>
                <a:latin typeface="Consolas" panose="020B0609020204030204" pitchFamily="49" charset="0"/>
              </a:rPr>
              <a:t>!</a:t>
            </a:r>
            <a:r>
              <a:rPr lang="en-US" altLang="zh-CN" sz="2000" dirty="0" err="1" smtClean="0">
                <a:solidFill>
                  <a:srgbClr val="00B050"/>
                </a:solidFill>
                <a:latin typeface="Consolas" panose="020B0609020204030204" pitchFamily="49" charset="0"/>
              </a:rPr>
              <a:t>TranslateAccelerator</a:t>
            </a:r>
            <a:r>
              <a:rPr lang="en-US" altLang="zh-CN" sz="2000" dirty="0" smtClean="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smtClean="0">
                <a:solidFill>
                  <a:srgbClr val="00B050"/>
                </a:solidFill>
                <a:latin typeface="Consolas" panose="020B0609020204030204" pitchFamily="49" charset="0"/>
              </a:rPr>
              <a:t>TranslateMessage</a:t>
            </a:r>
            <a:r>
              <a:rPr lang="en-US" altLang="zh-CN" sz="2000" dirty="0" smtClean="0">
                <a:solidFill>
                  <a:schemeClr val="bg1"/>
                </a:solidFill>
                <a:latin typeface="Consolas" panose="020B0609020204030204" pitchFamily="49" charset="0"/>
              </a:rPr>
              <a:t> (</a:t>
            </a:r>
            <a:r>
              <a:rPr lang="en-US" altLang="zh-CN" sz="2000" dirty="0" smtClean="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smtClean="0">
                <a:solidFill>
                  <a:srgbClr val="00B050"/>
                </a:solidFill>
                <a:latin typeface="Consolas" panose="020B0609020204030204" pitchFamily="49" charset="0"/>
              </a:rPr>
              <a:t>DispatchMessage</a:t>
            </a:r>
            <a:r>
              <a:rPr lang="en-US" altLang="zh-CN" sz="2000" dirty="0" smtClean="0">
                <a:solidFill>
                  <a:schemeClr val="bg1"/>
                </a:solidFill>
                <a:latin typeface="Consolas" panose="020B0609020204030204" pitchFamily="49" charset="0"/>
              </a:rPr>
              <a:t> (</a:t>
            </a:r>
            <a:r>
              <a:rPr lang="en-US" altLang="zh-CN" sz="2000" dirty="0" smtClean="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smtClean="0"/>
              <a:t>windows</a:t>
            </a:r>
            <a:r>
              <a:rPr lang="zh-CN" altLang="en-US" smtClean="0"/>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smtClean="0">
                <a:solidFill>
                  <a:srgbClr val="00B050"/>
                </a:solidFill>
                <a:latin typeface="Consolas" panose="020B0609020204030204" pitchFamily="49" charset="0"/>
              </a:rPr>
              <a:t>CALLBACK</a:t>
            </a:r>
            <a:r>
              <a:rPr lang="en-US" altLang="en-US" sz="2000" dirty="0" smtClean="0">
                <a:solidFill>
                  <a:schemeClr val="bg1"/>
                </a:solidFill>
                <a:latin typeface="Consolas" panose="020B0609020204030204" pitchFamily="49" charset="0"/>
              </a:rPr>
              <a:t> </a:t>
            </a:r>
            <a:r>
              <a:rPr lang="en-US" altLang="en-US" sz="2000" dirty="0" err="1" smtClean="0">
                <a:solidFill>
                  <a:srgbClr val="7030A0"/>
                </a:solidFill>
                <a:latin typeface="Consolas" panose="020B0609020204030204" pitchFamily="49" charset="0"/>
              </a:rPr>
              <a:t>WndProc</a:t>
            </a:r>
            <a:r>
              <a:rPr lang="en-US" altLang="en-US" sz="2000" dirty="0" smtClean="0">
                <a:solidFill>
                  <a:schemeClr val="bg1"/>
                </a:solidFill>
                <a:latin typeface="Consolas" panose="020B0609020204030204" pitchFamily="49" charset="0"/>
              </a:rPr>
              <a:t> ( </a:t>
            </a:r>
            <a:r>
              <a:rPr lang="en-US" altLang="en-US" sz="2000" dirty="0" smtClean="0">
                <a:solidFill>
                  <a:srgbClr val="00B050"/>
                </a:solidFill>
                <a:latin typeface="Consolas" panose="020B0609020204030204" pitchFamily="49" charset="0"/>
              </a:rPr>
              <a:t>HWND</a:t>
            </a:r>
            <a:r>
              <a:rPr lang="en-US" altLang="en-US" sz="2000" dirty="0" smtClean="0">
                <a:solidFill>
                  <a:schemeClr val="bg1"/>
                </a:solidFill>
                <a:latin typeface="Consolas" panose="020B0609020204030204" pitchFamily="49" charset="0"/>
              </a:rPr>
              <a:t> </a:t>
            </a:r>
            <a:r>
              <a:rPr lang="en-US" altLang="en-US" sz="2000" dirty="0" err="1" smtClean="0">
                <a:solidFill>
                  <a:schemeClr val="bg1"/>
                </a:solidFill>
                <a:latin typeface="Consolas" panose="020B0609020204030204" pitchFamily="49" charset="0"/>
              </a:rPr>
              <a:t>hWnd</a:t>
            </a:r>
            <a:r>
              <a:rPr lang="en-US" altLang="en-US" sz="2000" dirty="0" smtClean="0">
                <a:solidFill>
                  <a:schemeClr val="bg1"/>
                </a:solidFill>
                <a:latin typeface="Consolas" panose="020B0609020204030204" pitchFamily="49" charset="0"/>
              </a:rPr>
              <a:t>, </a:t>
            </a:r>
            <a:r>
              <a:rPr lang="en-US" altLang="en-US" sz="2000" dirty="0" smtClean="0">
                <a:solidFill>
                  <a:srgbClr val="00B050"/>
                </a:solidFill>
                <a:latin typeface="Consolas" panose="020B0609020204030204" pitchFamily="49" charset="0"/>
              </a:rPr>
              <a:t>UINT</a:t>
            </a:r>
            <a:r>
              <a:rPr lang="en-US" altLang="en-US" sz="2000" dirty="0" smtClean="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smtClean="0">
                <a:solidFill>
                  <a:schemeClr val="bg1"/>
                </a:solidFill>
                <a:latin typeface="Consolas" panose="020B0609020204030204" pitchFamily="49" charset="0"/>
              </a:rPr>
              <a:t>		</a:t>
            </a:r>
            <a:r>
              <a:rPr lang="en-US" altLang="en-US" sz="2000" dirty="0" smtClean="0">
                <a:solidFill>
                  <a:srgbClr val="00B050"/>
                </a:solidFill>
                <a:latin typeface="Consolas" panose="020B0609020204030204" pitchFamily="49" charset="0"/>
              </a:rPr>
              <a:t>WPARAM</a:t>
            </a:r>
            <a:r>
              <a:rPr lang="en-US" altLang="en-US" sz="2000" dirty="0" smtClean="0">
                <a:solidFill>
                  <a:schemeClr val="bg1"/>
                </a:solidFill>
                <a:latin typeface="Consolas" panose="020B0609020204030204" pitchFamily="49" charset="0"/>
              </a:rPr>
              <a:t> </a:t>
            </a:r>
            <a:r>
              <a:rPr lang="en-US" altLang="en-US" sz="2000" dirty="0" err="1" smtClean="0">
                <a:solidFill>
                  <a:schemeClr val="bg1"/>
                </a:solidFill>
                <a:latin typeface="Consolas" panose="020B0609020204030204" pitchFamily="49" charset="0"/>
              </a:rPr>
              <a:t>wParam</a:t>
            </a:r>
            <a:r>
              <a:rPr lang="en-US" altLang="en-US" sz="2000" dirty="0" smtClean="0">
                <a:solidFill>
                  <a:schemeClr val="bg1"/>
                </a:solidFill>
                <a:latin typeface="Consolas" panose="020B0609020204030204" pitchFamily="49" charset="0"/>
              </a:rPr>
              <a:t>, </a:t>
            </a:r>
            <a:r>
              <a:rPr lang="en-US" altLang="en-US" sz="2000" dirty="0" smtClean="0">
                <a:solidFill>
                  <a:srgbClr val="00B050"/>
                </a:solidFill>
                <a:latin typeface="Consolas" panose="020B0609020204030204" pitchFamily="49" charset="0"/>
              </a:rPr>
              <a:t>LPARAM</a:t>
            </a:r>
            <a:r>
              <a:rPr lang="en-US" altLang="en-US" sz="2000" dirty="0" smtClean="0">
                <a:solidFill>
                  <a:schemeClr val="bg1"/>
                </a:solidFill>
                <a:latin typeface="Consolas" panose="020B0609020204030204" pitchFamily="49" charset="0"/>
              </a:rPr>
              <a:t> </a:t>
            </a:r>
            <a:r>
              <a:rPr lang="en-US" altLang="en-US" sz="2000" dirty="0" err="1" smtClean="0">
                <a:solidFill>
                  <a:schemeClr val="bg1"/>
                </a:solidFill>
                <a:latin typeface="Consolas" panose="020B0609020204030204" pitchFamily="49" charset="0"/>
              </a:rPr>
              <a:t>lParam</a:t>
            </a:r>
            <a:r>
              <a:rPr lang="en-US" altLang="en-US" sz="2000" dirty="0" smtClean="0">
                <a:solidFill>
                  <a:schemeClr val="bg1"/>
                </a:solidFill>
                <a:latin typeface="Consolas" panose="020B0609020204030204" pitchFamily="49" charset="0"/>
              </a:rPr>
              <a:t> )</a:t>
            </a:r>
          </a:p>
          <a:p>
            <a:pPr marL="0" indent="0" eaLnBrk="1" hangingPunct="1">
              <a:buNone/>
            </a:pPr>
            <a:r>
              <a:rPr lang="en-US" altLang="en-US" sz="2000" dirty="0" smtClean="0">
                <a:solidFill>
                  <a:schemeClr val="bg1"/>
                </a:solidFill>
                <a:latin typeface="Consolas" panose="020B0609020204030204" pitchFamily="49" charset="0"/>
              </a:rPr>
              <a:t>{</a:t>
            </a:r>
          </a:p>
          <a:p>
            <a:pPr marL="0" indent="0" eaLnBrk="1" hangingPunct="1">
              <a:buNone/>
            </a:pPr>
            <a:r>
              <a:rPr lang="en-US" altLang="en-US" sz="2000" dirty="0" smtClean="0">
                <a:solidFill>
                  <a:schemeClr val="bg1"/>
                </a:solidFill>
                <a:latin typeface="Consolas" panose="020B0609020204030204" pitchFamily="49" charset="0"/>
              </a:rPr>
              <a:t>	…</a:t>
            </a:r>
          </a:p>
          <a:p>
            <a:pPr marL="0" indent="0" eaLnBrk="1" hangingPunct="1">
              <a:buNone/>
            </a:pPr>
            <a:r>
              <a:rPr lang="en-US" altLang="en-US" sz="2000" dirty="0" smtClean="0">
                <a:solidFill>
                  <a:schemeClr val="bg1"/>
                </a:solidFill>
                <a:latin typeface="Consolas" panose="020B0609020204030204" pitchFamily="49" charset="0"/>
              </a:rPr>
              <a:t>	</a:t>
            </a:r>
            <a:r>
              <a:rPr lang="en-US" altLang="en-US" sz="2000" dirty="0" smtClean="0">
                <a:solidFill>
                  <a:srgbClr val="00B0F0"/>
                </a:solidFill>
                <a:latin typeface="Consolas" panose="020B0609020204030204" pitchFamily="49" charset="0"/>
              </a:rPr>
              <a:t>switch</a:t>
            </a:r>
            <a:r>
              <a:rPr lang="en-US" altLang="en-US" sz="2000" dirty="0" smtClean="0">
                <a:solidFill>
                  <a:schemeClr val="bg1"/>
                </a:solidFill>
                <a:latin typeface="Consolas" panose="020B0609020204030204" pitchFamily="49" charset="0"/>
              </a:rPr>
              <a:t> (message)</a:t>
            </a:r>
          </a:p>
          <a:p>
            <a:pPr marL="0" indent="0" eaLnBrk="1" hangingPunct="1">
              <a:buNone/>
            </a:pPr>
            <a:r>
              <a:rPr lang="en-US" altLang="en-US" sz="2000" dirty="0" smtClean="0">
                <a:solidFill>
                  <a:schemeClr val="bg1"/>
                </a:solidFill>
                <a:latin typeface="Consolas" panose="020B0609020204030204" pitchFamily="49" charset="0"/>
              </a:rPr>
              <a:t>	{</a:t>
            </a:r>
          </a:p>
          <a:p>
            <a:pPr marL="0" indent="0" eaLnBrk="1" hangingPunct="1">
              <a:buNone/>
            </a:pPr>
            <a:r>
              <a:rPr lang="en-US" altLang="en-US" sz="2000" dirty="0" smtClean="0">
                <a:solidFill>
                  <a:schemeClr val="bg1"/>
                </a:solidFill>
                <a:latin typeface="Consolas" panose="020B0609020204030204" pitchFamily="49" charset="0"/>
              </a:rPr>
              <a:t>		</a:t>
            </a:r>
            <a:r>
              <a:rPr lang="en-US" altLang="en-US" sz="2000" dirty="0" smtClean="0">
                <a:solidFill>
                  <a:srgbClr val="00B0F0"/>
                </a:solidFill>
                <a:latin typeface="Consolas" panose="020B0609020204030204" pitchFamily="49" charset="0"/>
              </a:rPr>
              <a:t>case</a:t>
            </a:r>
            <a:r>
              <a:rPr lang="en-US" altLang="en-US" sz="2000" dirty="0" smtClean="0">
                <a:solidFill>
                  <a:schemeClr val="bg1"/>
                </a:solidFill>
                <a:latin typeface="Consolas" panose="020B0609020204030204" pitchFamily="49" charset="0"/>
              </a:rPr>
              <a:t> WM_COMMAND:</a:t>
            </a:r>
          </a:p>
          <a:p>
            <a:pPr marL="0" indent="0" eaLnBrk="1" hangingPunct="1">
              <a:buNone/>
            </a:pPr>
            <a:r>
              <a:rPr lang="en-US" altLang="zh-CN" sz="2000" dirty="0" smtClean="0">
                <a:solidFill>
                  <a:schemeClr val="bg1"/>
                </a:solidFill>
                <a:latin typeface="Consolas" panose="020B0609020204030204" pitchFamily="49" charset="0"/>
              </a:rPr>
              <a:t>	} </a:t>
            </a:r>
          </a:p>
          <a:p>
            <a:pPr marL="0" indent="0" eaLnBrk="1" hangingPunct="1">
              <a:buNone/>
            </a:pPr>
            <a:r>
              <a:rPr lang="en-US" altLang="zh-CN" sz="2000" dirty="0" smtClean="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endParaRPr lang="en-US" altLang="zh-CN" sz="2000" dirty="0" smtClean="0">
              <a:solidFill>
                <a:schemeClr val="bg1"/>
              </a:solidFill>
              <a:latin typeface="Consolas" panose="020B0609020204030204" pitchFamily="49" charset="0"/>
            </a:endParaRP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smtClean="0"/>
              <a:t>windows</a:t>
            </a:r>
            <a:r>
              <a:rPr lang="zh-CN" altLang="en-US" dirty="0" smtClean="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smtClean="0"/>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a:p>
            <a:pPr eaLnBrk="1" hangingPunct="1">
              <a:spcBef>
                <a:spcPct val="0"/>
              </a:spcBef>
              <a:buClrTx/>
              <a:buSzTx/>
              <a:buFontTx/>
              <a:buNone/>
            </a:pPr>
            <a:r>
              <a:rPr lang="en-US" altLang="zh-CN" sz="1800"/>
              <a:t>{</a:t>
            </a:r>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r>
              <a:rPr lang="en-US" altLang="zh-CN" sz="1800"/>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主事件循环</a:t>
            </a:r>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en-US" altLang="zh-CN" sz="1800"/>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Game_Init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Game_main()</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Game_shutdown</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3" name="Rectangle 14"/>
          <p:cNvSpPr>
            <a:spLocks noChangeArrowheads="1"/>
          </p:cNvSpPr>
          <p:nvPr/>
        </p:nvSpPr>
        <p:spPr bwMode="auto">
          <a:xfrm>
            <a:off x="9480551" y="3429001"/>
            <a:ext cx="1008063" cy="360363"/>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输入</a:t>
            </a:r>
          </a:p>
        </p:txBody>
      </p:sp>
      <p:sp>
        <p:nvSpPr>
          <p:cNvPr id="32784" name="Rectangle 15"/>
          <p:cNvSpPr>
            <a:spLocks noChangeArrowheads="1"/>
          </p:cNvSpPr>
          <p:nvPr/>
        </p:nvSpPr>
        <p:spPr bwMode="auto">
          <a:xfrm>
            <a:off x="9480551" y="3933826"/>
            <a:ext cx="1008063" cy="360363"/>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smtClean="0"/>
              <a:t>5.2.2 C#</a:t>
            </a:r>
            <a:r>
              <a:rPr lang="zh-CN" altLang="en-US" dirty="0" smtClean="0"/>
              <a:t>窗体程序</a:t>
            </a:r>
          </a:p>
        </p:txBody>
      </p:sp>
      <p:sp>
        <p:nvSpPr>
          <p:cNvPr id="33796" name="Rectangle 3"/>
          <p:cNvSpPr>
            <a:spLocks noGrp="1" noChangeArrowheads="1"/>
          </p:cNvSpPr>
          <p:nvPr>
            <p:ph type="body" idx="4294967295"/>
          </p:nvPr>
        </p:nvSpPr>
        <p:spPr>
          <a:xfrm>
            <a:off x="1684867" y="2329392"/>
            <a:ext cx="9917113" cy="4433888"/>
          </a:xfrm>
        </p:spPr>
        <p:txBody>
          <a:bodyPr>
            <a:noAutofit/>
          </a:bodyPr>
          <a:lstStyle/>
          <a:p>
            <a:pPr eaLnBrk="1" hangingPunct="1"/>
            <a:r>
              <a:rPr lang="zh-CN" altLang="en-US" sz="3200" dirty="0" smtClean="0">
                <a:latin typeface="微软雅黑" panose="020B0503020204020204" pitchFamily="34" charset="-122"/>
                <a:ea typeface="微软雅黑" panose="020B0503020204020204" pitchFamily="34" charset="-122"/>
              </a:rPr>
              <a:t>窗体是对基础窗体的继承，具有消息机制的一切特征</a:t>
            </a:r>
          </a:p>
          <a:p>
            <a:pPr eaLnBrk="1" hangingPunct="1"/>
            <a:r>
              <a:rPr lang="zh-CN" altLang="en-US" sz="3200" dirty="0" smtClean="0">
                <a:latin typeface="微软雅黑" panose="020B0503020204020204" pitchFamily="34" charset="-122"/>
                <a:ea typeface="微软雅黑" panose="020B0503020204020204" pitchFamily="34" charset="-122"/>
              </a:rPr>
              <a:t>控件事件添加方式是对用户消息的映射</a:t>
            </a:r>
          </a:p>
          <a:p>
            <a:pPr eaLnBrk="1" hangingPunct="1"/>
            <a:r>
              <a:rPr lang="zh-CN" altLang="en-US" sz="3200" dirty="0" smtClean="0">
                <a:latin typeface="微软雅黑" panose="020B0503020204020204" pitchFamily="34" charset="-122"/>
                <a:ea typeface="微软雅黑" panose="020B0503020204020204" pitchFamily="34" charset="-122"/>
              </a:rPr>
              <a:t>可以对窗体消息处理函数重载，添加新消息值处理</a:t>
            </a:r>
          </a:p>
          <a:p>
            <a:pPr eaLnBrk="1" hangingPunct="1"/>
            <a:r>
              <a:rPr lang="zh-CN" altLang="en-US" sz="3200" dirty="0" smtClean="0">
                <a:latin typeface="微软雅黑" panose="020B0503020204020204" pitchFamily="34" charset="-122"/>
                <a:ea typeface="微软雅黑" panose="020B0503020204020204" pitchFamily="34" charset="-122"/>
              </a:rPr>
              <a:t>代理与回调是消息机制在</a:t>
            </a:r>
            <a:r>
              <a:rPr lang="en-US" altLang="zh-CN" sz="3200" dirty="0" smtClean="0">
                <a:latin typeface="微软雅黑" panose="020B0503020204020204" pitchFamily="34" charset="-122"/>
                <a:ea typeface="微软雅黑" panose="020B0503020204020204" pitchFamily="34" charset="-122"/>
              </a:rPr>
              <a:t>C#</a:t>
            </a:r>
            <a:r>
              <a:rPr lang="zh-CN" altLang="en-US" sz="3200" dirty="0" smtClean="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窗体消息处理过程</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95306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MFC</a:t>
            </a:r>
            <a:r>
              <a:rPr lang="zh-CN" altLang="en-US" sz="2400" dirty="0" smtClean="0">
                <a:latin typeface="微软雅黑" panose="020B0503020204020204" pitchFamily="34" charset="-122"/>
                <a:ea typeface="微软雅黑" panose="020B0503020204020204" pitchFamily="34" charset="-122"/>
              </a:rPr>
              <a:t>做法</a:t>
            </a:r>
            <a:endParaRPr lang="zh-CN" altLang="en-US"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smtClean="0"/>
              <a:t>5.1 Windows</a:t>
            </a:r>
            <a:r>
              <a:rPr lang="zh-CN" altLang="en-US" dirty="0" smtClean="0"/>
              <a:t>简介</a:t>
            </a:r>
          </a:p>
        </p:txBody>
      </p:sp>
      <p:sp>
        <p:nvSpPr>
          <p:cNvPr id="7172" name="Rectangle 3"/>
          <p:cNvSpPr>
            <a:spLocks noGrp="1" noChangeArrowheads="1"/>
          </p:cNvSpPr>
          <p:nvPr>
            <p:ph type="body" idx="1"/>
          </p:nvPr>
        </p:nvSpPr>
        <p:spPr>
          <a:xfrm>
            <a:off x="1761067" y="2598627"/>
            <a:ext cx="8790898" cy="1566973"/>
          </a:xfrm>
        </p:spPr>
        <p:txBody>
          <a:bodyPr>
            <a:normAutofit/>
          </a:bodyPr>
          <a:lstStyle/>
          <a:p>
            <a:pPr marL="0" indent="0" eaLnBrk="1" hangingPunct="1">
              <a:buNone/>
            </a:pPr>
            <a:r>
              <a:rPr lang="en-US" altLang="zh-CN" sz="3600" dirty="0" smtClean="0"/>
              <a:t>Windows</a:t>
            </a:r>
            <a:r>
              <a:rPr lang="zh-CN" altLang="en-US" sz="3600" dirty="0" smtClean="0"/>
              <a:t>程序特点</a:t>
            </a:r>
          </a:p>
          <a:p>
            <a:pPr lvl="1"/>
            <a:r>
              <a:rPr lang="zh-CN" altLang="en-US" sz="2800" dirty="0" smtClean="0"/>
              <a:t>消息驱动的可视化界面，支持鼠标键盘，实时响应</a:t>
            </a:r>
          </a:p>
          <a:p>
            <a:pPr lvl="1"/>
            <a:r>
              <a:rPr lang="zh-CN" altLang="en-US" sz="2800" dirty="0" smtClean="0"/>
              <a:t>如何实现？</a:t>
            </a:r>
          </a:p>
        </p:txBody>
      </p:sp>
    </p:spTree>
    <p:extLst>
      <p:ext uri="{BB962C8B-B14F-4D97-AF65-F5344CB8AC3E}">
        <p14:creationId xmlns:p14="http://schemas.microsoft.com/office/powerpoint/2010/main" val="2685198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smtClean="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MFC</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0366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.NET</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endParaRPr lang="en-US" altLang="zh-CN" sz="2400" smtClean="0">
              <a:solidFill>
                <a:schemeClr val="tx1"/>
              </a:solidFill>
            </a:endParaRPr>
          </a:p>
          <a:p>
            <a:r>
              <a:rPr lang="en-US" altLang="zh-CN" sz="2400" smtClean="0">
                <a:solidFill>
                  <a:schemeClr val="tx1"/>
                </a:solidFill>
              </a:rPr>
              <a:t>new </a:t>
            </a:r>
            <a:r>
              <a:rPr lang="en-US" altLang="zh-CN" sz="2400">
                <a:solidFill>
                  <a:schemeClr val="tx1"/>
                </a:solidFill>
              </a:rPr>
              <a:t>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smtClean="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.NET</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92811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smtClean="0">
                <a:latin typeface="微软雅黑" panose="020B0503020204020204" pitchFamily="34" charset="-122"/>
                <a:ea typeface="微软雅黑" panose="020B0503020204020204" pitchFamily="34" charset="-122"/>
              </a:rPr>
              <a:t>5.3 </a:t>
            </a:r>
            <a:r>
              <a:rPr lang="zh-CN" altLang="en-US" dirty="0" smtClean="0">
                <a:latin typeface="微软雅黑" panose="020B0503020204020204" pitchFamily="34" charset="-122"/>
                <a:ea typeface="微软雅黑" panose="020B0503020204020204" pitchFamily="34" charset="-122"/>
              </a:rPr>
              <a:t>窗体</a:t>
            </a:r>
            <a:r>
              <a:rPr lang="zh-CN" altLang="en-US" dirty="0">
                <a:latin typeface="微软雅黑" panose="020B0503020204020204" pitchFamily="34" charset="-122"/>
                <a:ea typeface="微软雅黑" panose="020B0503020204020204" pitchFamily="34" charset="-122"/>
              </a:rPr>
              <a:t>线程与工作线程</a:t>
            </a:r>
          </a:p>
        </p:txBody>
      </p:sp>
      <p:sp>
        <p:nvSpPr>
          <p:cNvPr id="23556" name="Rectangle 3"/>
          <p:cNvSpPr>
            <a:spLocks noGrp="1" noChangeArrowheads="1"/>
          </p:cNvSpPr>
          <p:nvPr>
            <p:ph type="body" idx="1"/>
          </p:nvPr>
        </p:nvSpPr>
        <p:spPr>
          <a:xfrm>
            <a:off x="2095431" y="2729382"/>
            <a:ext cx="8596668" cy="3880773"/>
          </a:xfrm>
        </p:spPr>
        <p:txBody>
          <a:bodyPr>
            <a:normAutofit/>
          </a:bodyPr>
          <a:lstStyle/>
          <a:p>
            <a:pPr eaLnBrk="1" hangingPunct="1"/>
            <a:r>
              <a:rPr lang="zh-CN" altLang="en-US" sz="3200" dirty="0" smtClean="0">
                <a:latin typeface="微软雅黑" panose="020B0503020204020204" pitchFamily="34" charset="-122"/>
                <a:ea typeface="微软雅黑" panose="020B0503020204020204" pitchFamily="34" charset="-122"/>
              </a:rPr>
              <a:t>窗体程序</a:t>
            </a:r>
          </a:p>
          <a:p>
            <a:pPr lvl="1" eaLnBrk="1" hangingPunct="1"/>
            <a:r>
              <a:rPr lang="zh-CN" altLang="en-US" sz="3200" dirty="0" smtClean="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smtClean="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smtClean="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smtClean="0"/>
              <a:t>线程</a:t>
            </a:r>
            <a:r>
              <a:rPr lang="en-US" altLang="zh-CN" sz="2800" dirty="0" smtClean="0"/>
              <a:t>---</a:t>
            </a:r>
            <a:r>
              <a:rPr lang="zh-CN" altLang="en-US" sz="2800" dirty="0" smtClean="0"/>
              <a:t>任务时间长，实质性要求</a:t>
            </a:r>
          </a:p>
          <a:p>
            <a:pPr eaLnBrk="1" hangingPunct="1"/>
            <a:r>
              <a:rPr lang="zh-CN" altLang="en-US" sz="2800" dirty="0" smtClean="0"/>
              <a:t>窗体</a:t>
            </a:r>
            <a:r>
              <a:rPr lang="en-US" altLang="zh-CN" sz="2800" dirty="0" smtClean="0"/>
              <a:t>---</a:t>
            </a:r>
            <a:r>
              <a:rPr lang="zh-CN" altLang="en-US" sz="2800" dirty="0" smtClean="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fontScale="90000"/>
          </a:bodyPr>
          <a:lstStyle/>
          <a:p>
            <a:pPr eaLnBrk="1" hangingPunct="1"/>
            <a:r>
              <a:rPr lang="zh-CN" altLang="en-US" dirty="0" smtClean="0"/>
              <a:t>窗体线程与工作线程任务分工</a:t>
            </a:r>
          </a:p>
        </p:txBody>
      </p:sp>
      <p:sp>
        <p:nvSpPr>
          <p:cNvPr id="22532" name="Rectangle 3"/>
          <p:cNvSpPr>
            <a:spLocks noGrp="1" noChangeArrowheads="1"/>
          </p:cNvSpPr>
          <p:nvPr>
            <p:ph type="body" idx="4294967295"/>
          </p:nvPr>
        </p:nvSpPr>
        <p:spPr>
          <a:xfrm>
            <a:off x="2650067" y="1854200"/>
            <a:ext cx="8623300"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机器执行工作任务的同时，窗体以异步方式响应用户的输入，也可异步对结果显示，程序的响应性可用性较高。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34075062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smtClean="0"/>
              <a:t>工作线程概述</a:t>
            </a:r>
          </a:p>
        </p:txBody>
      </p:sp>
      <p:sp>
        <p:nvSpPr>
          <p:cNvPr id="23556" name="Rectangle 3"/>
          <p:cNvSpPr>
            <a:spLocks noGrp="1" noChangeArrowheads="1"/>
          </p:cNvSpPr>
          <p:nvPr>
            <p:ph type="body" idx="4294967295"/>
          </p:nvPr>
        </p:nvSpPr>
        <p:spPr>
          <a:xfrm>
            <a:off x="2794000" y="2792942"/>
            <a:ext cx="8415338" cy="1820863"/>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2609322"/>
            <a:ext cx="1273175" cy="727075"/>
          </a:xfrm>
        </p:spPr>
        <p:txBody>
          <a:bodyPr/>
          <a:lstStyle/>
          <a:p>
            <a:pPr eaLnBrk="1" hangingPunct="1"/>
            <a:r>
              <a:rPr lang="zh-CN" altLang="en-US" dirty="0" smtClean="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2192867" y="2911475"/>
            <a:ext cx="8775700" cy="3049588"/>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所有的窗体控件是属于窗体线程的，窗体线程负责接收用户输入，更新</a:t>
            </a:r>
            <a:r>
              <a:rPr lang="zh-CN" altLang="en-US" sz="2800" dirty="0">
                <a:latin typeface="微软雅黑" panose="020B0503020204020204" pitchFamily="34" charset="-122"/>
                <a:ea typeface="微软雅黑" panose="020B0503020204020204" pitchFamily="34" charset="-122"/>
              </a:rPr>
              <a:t>显示信息到</a:t>
            </a:r>
            <a:r>
              <a:rPr lang="zh-CN" altLang="en-US" sz="2800" dirty="0" smtClean="0">
                <a:latin typeface="微软雅黑" panose="020B0503020204020204" pitchFamily="34" charset="-122"/>
                <a:ea typeface="微软雅黑" panose="020B0503020204020204" pitchFamily="34" charset="-122"/>
              </a:rPr>
              <a:t>窗体上。</a:t>
            </a: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工作线程不</a:t>
            </a:r>
            <a:r>
              <a:rPr lang="zh-CN" altLang="en-US" sz="2800" dirty="0">
                <a:latin typeface="微软雅黑" panose="020B0503020204020204" pitchFamily="34" charset="-122"/>
                <a:ea typeface="微软雅黑" panose="020B0503020204020204" pitchFamily="34" charset="-122"/>
              </a:rPr>
              <a:t>允许使用</a:t>
            </a:r>
            <a:r>
              <a:rPr lang="zh-CN" altLang="en-US" sz="2800" dirty="0" smtClean="0">
                <a:latin typeface="微软雅黑" panose="020B0503020204020204" pitchFamily="34" charset="-122"/>
                <a:ea typeface="微软雅黑" panose="020B0503020204020204" pitchFamily="34" charset="-122"/>
              </a:rPr>
              <a:t>窗体控件其属性和方法。</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实现数据的线程安全，避免访问冲突。</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smtClean="0"/>
              <a:t>窗体自定义消息处理</a:t>
            </a:r>
          </a:p>
        </p:txBody>
      </p:sp>
      <p:sp>
        <p:nvSpPr>
          <p:cNvPr id="22532" name="Rectangle 3"/>
          <p:cNvSpPr>
            <a:spLocks noGrp="1" noChangeArrowheads="1"/>
          </p:cNvSpPr>
          <p:nvPr>
            <p:ph type="body" idx="4294967295"/>
          </p:nvPr>
        </p:nvSpPr>
        <p:spPr>
          <a:xfrm>
            <a:off x="2429934" y="2158472"/>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机器</a:t>
            </a:r>
            <a:r>
              <a:rPr lang="zh-CN" altLang="en-US" sz="2800" dirty="0">
                <a:latin typeface="微软雅黑" panose="020B0503020204020204" pitchFamily="34" charset="-122"/>
                <a:ea typeface="微软雅黑" panose="020B0503020204020204" pitchFamily="34" charset="-122"/>
              </a:rPr>
              <a:t>执行工作任务的同时，窗体以异步方式响应用户的输入，也可异步对结果显示，程序的响应性可用性较高</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应用程序</a:t>
            </a:r>
            <a:r>
              <a:rPr lang="zh-CN" altLang="en-US" sz="2800" dirty="0">
                <a:latin typeface="微软雅黑" panose="020B0503020204020204" pitchFamily="34" charset="-122"/>
                <a:ea typeface="微软雅黑" panose="020B0503020204020204" pitchFamily="34" charset="-122"/>
              </a:rPr>
              <a:t>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742789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68345" y="26011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1992314" y="4941888"/>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248526" y="4221164"/>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a:latin typeface="微软雅黑" panose="020B0503020204020204" pitchFamily="34" charset="-122"/>
                <a:ea typeface="微软雅黑" panose="020B0503020204020204" pitchFamily="34" charset="-122"/>
              </a:rPr>
              <a:t>窗体程序</a:t>
            </a:r>
            <a:r>
              <a:rPr lang="zh-CN" altLang="en-US" sz="2500" smtClean="0">
                <a:latin typeface="微软雅黑" panose="020B0503020204020204" pitchFamily="34" charset="-122"/>
                <a:ea typeface="微软雅黑" panose="020B0503020204020204" pitchFamily="34" charset="-122"/>
              </a:rPr>
              <a:t>特点简介</a:t>
            </a:r>
            <a:endParaRPr lang="zh-CN" altLang="en-US" sz="25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 calcmode="lin" valueType="num">
                                      <p:cBhvr additive="base">
                                        <p:cTn id="7" dur="1250" fill="hold"/>
                                        <p:tgtEl>
                                          <p:spTgt spid="9230"/>
                                        </p:tgtEl>
                                        <p:attrNameLst>
                                          <p:attrName>ppt_x</p:attrName>
                                        </p:attrNameLst>
                                      </p:cBhvr>
                                      <p:tavLst>
                                        <p:tav tm="0">
                                          <p:val>
                                            <p:strVal val="#ppt_x"/>
                                          </p:val>
                                        </p:tav>
                                        <p:tav tm="100000">
                                          <p:val>
                                            <p:strVal val="#ppt_x"/>
                                          </p:val>
                                        </p:tav>
                                      </p:tavLst>
                                    </p:anim>
                                    <p:anim calcmode="lin" valueType="num">
                                      <p:cBhvr additive="base">
                                        <p:cTn id="8" dur="1250" fill="hold"/>
                                        <p:tgtEl>
                                          <p:spTgt spid="92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ppt_x"/>
                                          </p:val>
                                        </p:tav>
                                        <p:tav tm="100000">
                                          <p:val>
                                            <p:strVal val="#ppt_x"/>
                                          </p:val>
                                        </p:tav>
                                      </p:tavLst>
                                    </p:anim>
                                    <p:anim calcmode="lin" valueType="num">
                                      <p:cBhvr additive="base">
                                        <p:cTn id="14"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92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smtClean="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smtClean="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smtClean="0">
                <a:latin typeface="微软雅黑" panose="020B0503020204020204" pitchFamily="34" charset="-122"/>
                <a:ea typeface="微软雅黑" panose="020B0503020204020204" pitchFamily="34" charset="-122"/>
              </a:rPr>
              <a:t>SendMessage</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窗体接收消息</a:t>
            </a:r>
          </a:p>
          <a:p>
            <a:pPr lvl="1"/>
            <a:r>
              <a:rPr lang="zh-CN" altLang="en-US" sz="2800" dirty="0" smtClean="0">
                <a:latin typeface="微软雅黑" panose="020B0503020204020204" pitchFamily="34" charset="-122"/>
                <a:ea typeface="微软雅黑" panose="020B0503020204020204" pitchFamily="34" charset="-122"/>
              </a:rPr>
              <a:t>对消息处理重载</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800" noProof="1" smtClean="0"/>
              <a:t>protected </a:t>
            </a:r>
            <a:r>
              <a:rPr lang="en-US" altLang="zh-CN" sz="2800" noProof="1"/>
              <a:t>override void DefWndProc</a:t>
            </a:r>
            <a:endParaRPr lang="en-US" altLang="zh-CN" sz="2800" dirty="0"/>
          </a:p>
          <a:p>
            <a:pPr lvl="1" eaLnBrk="1" hangingPunct="1"/>
            <a:endParaRPr lang="zh-CN" altLang="en-US"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smtClean="0"/>
              <a:t>线程间通信</a:t>
            </a:r>
            <a:endParaRPr lang="zh-CN" altLang="en-US" dirty="0"/>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latin typeface="微软雅黑" panose="020B0503020204020204" pitchFamily="34" charset="-122"/>
                <a:ea typeface="微软雅黑" panose="020B0503020204020204" pitchFamily="34" charset="-122"/>
              </a:rPr>
              <a:t>发</a:t>
            </a:r>
            <a:endParaRPr lang="zh-CN" altLang="en-US" sz="2800">
              <a:latin typeface="微软雅黑" panose="020B0503020204020204" pitchFamily="34" charset="-122"/>
              <a:ea typeface="微软雅黑" panose="020B0503020204020204" pitchFamily="34" charset="-122"/>
            </a:endParaRP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smtClean="0">
                <a:latin typeface="微软雅黑" panose="020B0503020204020204" pitchFamily="34" charset="-122"/>
                <a:ea typeface="微软雅黑" panose="020B0503020204020204" pitchFamily="34" charset="-122"/>
              </a:rPr>
              <a:t>收</a:t>
            </a:r>
            <a:endParaRPr lang="zh-CN" altLang="en-US" sz="3200">
              <a:latin typeface="微软雅黑" panose="020B0503020204020204" pitchFamily="34" charset="-122"/>
              <a:ea typeface="微软雅黑" panose="020B0503020204020204" pitchFamily="34" charset="-122"/>
            </a:endParaRP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信息</a:t>
            </a:r>
            <a:endParaRPr lang="zh-CN" altLang="en-US" sz="2000">
              <a:latin typeface="微软雅黑" panose="020B0503020204020204" pitchFamily="34" charset="-122"/>
              <a:ea typeface="微软雅黑" panose="020B0503020204020204" pitchFamily="34" charset="-122"/>
            </a:endParaRP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smtClean="0">
                <a:latin typeface="微软雅黑" panose="020B0503020204020204" pitchFamily="34" charset="-122"/>
                <a:ea typeface="微软雅黑" panose="020B0503020204020204" pitchFamily="34" charset="-122"/>
              </a:rPr>
              <a:t>一次成功的通信包括：发送，接收，信息</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1626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smtClean="0"/>
              <a:t>SendMessage</a:t>
            </a:r>
            <a:endParaRPr lang="en-US" altLang="zh-CN" dirty="0" smtClean="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smtClean="0">
                <a:latin typeface="微软雅黑" panose="020B0503020204020204" pitchFamily="34" charset="-122"/>
                <a:ea typeface="微软雅黑" panose="020B0503020204020204" pitchFamily="34" charset="-122"/>
              </a:rPr>
              <a:t>SendMessage(</a:t>
            </a:r>
            <a:r>
              <a:rPr lang="en-US" altLang="zh-CN" sz="2000" dirty="0" smtClean="0">
                <a:latin typeface="微软雅黑" panose="020B0503020204020204" pitchFamily="34" charset="-122"/>
                <a:ea typeface="微软雅黑" panose="020B0503020204020204" pitchFamily="34" charset="-122"/>
              </a:rPr>
              <a:t/>
            </a:r>
            <a:br>
              <a:rPr lang="en-US" altLang="zh-CN" sz="2000" dirty="0" smtClean="0">
                <a:latin typeface="微软雅黑" panose="020B0503020204020204" pitchFamily="34" charset="-122"/>
                <a:ea typeface="微软雅黑" panose="020B0503020204020204" pitchFamily="34" charset="-122"/>
              </a:rPr>
            </a:br>
            <a:r>
              <a:rPr lang="en-US" altLang="zh-CN" sz="2000" noProof="1" smtClean="0">
                <a:latin typeface="微软雅黑" panose="020B0503020204020204" pitchFamily="34" charset="-122"/>
                <a:ea typeface="微软雅黑" panose="020B0503020204020204" pitchFamily="34" charset="-122"/>
              </a:rPr>
              <a:t>main_wnd_handle,</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目标</a:t>
            </a:r>
            <a:r>
              <a:rPr lang="zh-CN"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a:r>
            <a:br>
              <a:rPr lang="zh-CN" altLang="en-US" sz="2000" dirty="0" smtClean="0">
                <a:latin typeface="微软雅黑" panose="020B0503020204020204" pitchFamily="34" charset="-122"/>
                <a:ea typeface="微软雅黑" panose="020B0503020204020204" pitchFamily="34" charset="-122"/>
              </a:rPr>
            </a:br>
            <a:r>
              <a:rPr lang="en-US" altLang="zh-CN" sz="2000" noProof="1" smtClean="0">
                <a:latin typeface="微软雅黑" panose="020B0503020204020204" pitchFamily="34" charset="-122"/>
                <a:ea typeface="微软雅黑" panose="020B0503020204020204" pitchFamily="34" charset="-122"/>
              </a:rPr>
              <a:t>BEGIN_LISTEN,</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消息值，自定义常量</a:t>
            </a:r>
            <a:r>
              <a:rPr lang="zh-CN"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a:r>
            <a:br>
              <a:rPr lang="zh-CN" altLang="en-US" sz="2000" dirty="0" smtClean="0">
                <a:latin typeface="微软雅黑" panose="020B0503020204020204" pitchFamily="34" charset="-122"/>
                <a:ea typeface="微软雅黑" panose="020B0503020204020204" pitchFamily="34" charset="-122"/>
              </a:rPr>
            </a:br>
            <a:r>
              <a:rPr lang="zh-CN" altLang="zh-CN" sz="2000" noProof="1" smtClean="0">
                <a:latin typeface="微软雅黑" panose="020B0503020204020204" pitchFamily="34" charset="-122"/>
                <a:ea typeface="微软雅黑" panose="020B0503020204020204" pitchFamily="34" charset="-122"/>
              </a:rPr>
              <a:t>100,</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消息参数</a:t>
            </a:r>
            <a:r>
              <a:rPr lang="en-US" altLang="zh-CN" sz="2000" dirty="0" smtClean="0">
                <a:latin typeface="微软雅黑" panose="020B0503020204020204" pitchFamily="34" charset="-122"/>
                <a:ea typeface="微软雅黑" panose="020B0503020204020204" pitchFamily="34" charset="-122"/>
              </a:rPr>
              <a:t>1</a:t>
            </a:r>
            <a:r>
              <a:rPr lang="en-US" altLang="zh-CN" sz="2000" noProof="1"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r>
            <a:br>
              <a:rPr lang="en-US" alt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 </a:t>
            </a:r>
            <a:r>
              <a:rPr lang="en-US" altLang="zh-CN" sz="2000" noProof="1" smtClean="0">
                <a:latin typeface="微软雅黑" panose="020B0503020204020204" pitchFamily="34" charset="-122"/>
                <a:ea typeface="微软雅黑" panose="020B0503020204020204" pitchFamily="34" charset="-122"/>
              </a:rPr>
              <a:t>200);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消息参数</a:t>
            </a:r>
            <a:r>
              <a:rPr lang="en-US" altLang="zh-CN" sz="2000" dirty="0" smtClean="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smtClean="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smtClean="0">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smtClean="0">
                <a:latin typeface="微软雅黑" panose="020B0503020204020204" pitchFamily="34" charset="-122"/>
                <a:ea typeface="微软雅黑" panose="020B0503020204020204" pitchFamily="34" charset="-122"/>
              </a:rPr>
              <a:t>public const int END_LISTEN = 0x501;</a:t>
            </a:r>
            <a:endParaRPr lang="en-US" altLang="zh-CN" sz="2000" dirty="0" smtClean="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smtClean="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smtClean="0"/>
              <a:t>线程间同步模式</a:t>
            </a:r>
            <a:endParaRPr lang="zh-CN" altLang="en-US" dirty="0"/>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这个怎么做？</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46378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工作线程</a:t>
              </a:r>
              <a:endParaRPr lang="zh-CN" altLang="en-US" dirty="0">
                <a:latin typeface="微软雅黑" panose="020B0503020204020204" pitchFamily="34" charset="-122"/>
                <a:ea typeface="微软雅黑" panose="020B0503020204020204" pitchFamily="34" charset="-122"/>
              </a:endParaRP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发</a:t>
              </a:r>
              <a:endParaRPr lang="zh-CN" altLang="en-US" dirty="0">
                <a:latin typeface="微软雅黑" panose="020B0503020204020204" pitchFamily="34" charset="-122"/>
                <a:ea typeface="微软雅黑" panose="020B0503020204020204" pitchFamily="34" charset="-122"/>
              </a:endParaRP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底层事件循环</a:t>
              </a:r>
              <a:endParaRPr lang="zh-CN" altLang="en-US" dirty="0">
                <a:latin typeface="微软雅黑" panose="020B0503020204020204" pitchFamily="34" charset="-122"/>
                <a:ea typeface="微软雅黑" panose="020B0503020204020204" pitchFamily="34" charset="-122"/>
              </a:endParaRP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smtClean="0"/>
              <a:t>线程间同步模式</a:t>
            </a:r>
            <a:endParaRPr lang="zh-CN" altLang="en-US" dirty="0"/>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1692543" y="5886360"/>
            <a:ext cx="2807815"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a:t>
            </a:r>
            <a:r>
              <a:rPr lang="zh-CN" altLang="en-US" sz="1200" dirty="0" smtClean="0">
                <a:solidFill>
                  <a:srgbClr val="FF0000"/>
                </a:solidFill>
                <a:latin typeface="微软雅黑" panose="020B0503020204020204" pitchFamily="34" charset="-122"/>
                <a:ea typeface="微软雅黑" panose="020B0503020204020204" pitchFamily="34" charset="-122"/>
              </a:rPr>
              <a:t>上一次课 </a:t>
            </a:r>
            <a:r>
              <a:rPr lang="en-US" altLang="zh-CN" sz="1200" dirty="0" err="1" smtClean="0">
                <a:solidFill>
                  <a:srgbClr val="FF0000"/>
                </a:solidFill>
                <a:latin typeface="微软雅黑" panose="020B0503020204020204" pitchFamily="34" charset="-122"/>
                <a:ea typeface="微软雅黑" panose="020B0503020204020204" pitchFamily="34" charset="-122"/>
              </a:rPr>
              <a:t>ppt</a:t>
            </a:r>
            <a:r>
              <a:rPr lang="en-US" altLang="zh-CN" sz="1200" dirty="0" smtClean="0">
                <a:solidFill>
                  <a:srgbClr val="FF0000"/>
                </a:solidFill>
                <a:latin typeface="微软雅黑" panose="020B0503020204020204" pitchFamily="34" charset="-122"/>
                <a:ea typeface="微软雅黑" panose="020B0503020204020204" pitchFamily="34" charset="-122"/>
              </a:rPr>
              <a:t> 80 – 82 </a:t>
            </a:r>
            <a:r>
              <a:rPr lang="zh-CN" altLang="en-US" sz="1200" dirty="0" smtClean="0">
                <a:solidFill>
                  <a:srgbClr val="FF0000"/>
                </a:solidFill>
                <a:latin typeface="微软雅黑" panose="020B0503020204020204" pitchFamily="34" charset="-122"/>
                <a:ea typeface="微软雅黑" panose="020B0503020204020204" pitchFamily="34" charset="-122"/>
              </a:rPr>
              <a:t>内容</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8392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1236132" y="1319742"/>
            <a:ext cx="6714067" cy="787400"/>
          </a:xfrm>
        </p:spPr>
        <p:txBody>
          <a:bodyPr/>
          <a:lstStyle/>
          <a:p>
            <a:pPr eaLnBrk="1" hangingPunct="1"/>
            <a:r>
              <a:rPr lang="zh-CN" altLang="en-US" dirty="0" smtClean="0"/>
              <a:t>重载的窗体消息处理函数</a:t>
            </a:r>
          </a:p>
        </p:txBody>
      </p:sp>
      <p:sp>
        <p:nvSpPr>
          <p:cNvPr id="28676" name="Rectangle 3"/>
          <p:cNvSpPr>
            <a:spLocks noGrp="1" noChangeArrowheads="1"/>
          </p:cNvSpPr>
          <p:nvPr>
            <p:ph type="body" idx="4294967295"/>
          </p:nvPr>
        </p:nvSpPr>
        <p:spPr>
          <a:xfrm>
            <a:off x="2311400" y="2609850"/>
            <a:ext cx="8596313" cy="3879850"/>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线程要显示信息到窗体界面上</a:t>
            </a: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线程不能直接引用窗体控件名方式</a:t>
            </a: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线程发送自定义消息到窗体</a:t>
            </a: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窗体必须对自定义消息进行匹配</a:t>
            </a: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重载的窗体消息处理函数</a:t>
            </a:r>
          </a:p>
        </p:txBody>
      </p:sp>
    </p:spTree>
    <p:extLst>
      <p:ext uri="{BB962C8B-B14F-4D97-AF65-F5344CB8AC3E}">
        <p14:creationId xmlns:p14="http://schemas.microsoft.com/office/powerpoint/2010/main" val="25593728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smtClean="0"/>
              <a:t>5.4 </a:t>
            </a:r>
            <a:r>
              <a:rPr lang="zh-CN" altLang="en-US" dirty="0" smtClean="0"/>
              <a:t>窗体自定义消息处理</a:t>
            </a:r>
          </a:p>
        </p:txBody>
      </p:sp>
      <p:sp>
        <p:nvSpPr>
          <p:cNvPr id="36868" name="Rectangle 3"/>
          <p:cNvSpPr>
            <a:spLocks noGrp="1" noChangeArrowheads="1"/>
          </p:cNvSpPr>
          <p:nvPr>
            <p:ph type="body" idx="1"/>
          </p:nvPr>
        </p:nvSpPr>
        <p:spPr>
          <a:xfrm>
            <a:off x="409904" y="1236453"/>
            <a:ext cx="9264407" cy="2565109"/>
          </a:xfrm>
        </p:spPr>
        <p:txBody>
          <a:bodyPr>
            <a:normAutofit/>
          </a:bodyPr>
          <a:lstStyle/>
          <a:p>
            <a:pPr eaLnBrk="1" hangingPunct="1">
              <a:lnSpc>
                <a:spcPct val="125000"/>
              </a:lnSpc>
            </a:pPr>
            <a:r>
              <a:rPr lang="en-US" altLang="zh-CN" sz="2800" smtClean="0">
                <a:latin typeface="微软雅黑" panose="020B0503020204020204" pitchFamily="34" charset="-122"/>
                <a:ea typeface="微软雅黑" panose="020B0503020204020204" pitchFamily="34" charset="-122"/>
              </a:rPr>
              <a:t>Windows</a:t>
            </a:r>
            <a:r>
              <a:rPr lang="zh-CN" altLang="en-US" sz="2800" smtClean="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smtClean="0">
                <a:latin typeface="微软雅黑" panose="020B0503020204020204" pitchFamily="34" charset="-122"/>
                <a:ea typeface="微软雅黑" panose="020B0503020204020204" pitchFamily="34" charset="-122"/>
              </a:rPr>
              <a:t>线程需要安全地与窗体界面及时有效交互</a:t>
            </a:r>
          </a:p>
          <a:p>
            <a:pPr eaLnBrk="1" hangingPunct="1">
              <a:lnSpc>
                <a:spcPct val="125000"/>
              </a:lnSpc>
            </a:pPr>
            <a:r>
              <a:rPr lang="zh-CN" altLang="en-US" sz="2800" smtClean="0">
                <a:latin typeface="微软雅黑" panose="020B0503020204020204" pitchFamily="34" charset="-122"/>
                <a:ea typeface="微软雅黑" panose="020B0503020204020204" pitchFamily="34" charset="-122"/>
              </a:rPr>
              <a:t>工作线程不能直接访问窗体控件</a:t>
            </a:r>
          </a:p>
          <a:p>
            <a:pPr eaLnBrk="1" hangingPunct="1"/>
            <a:endParaRPr lang="en-US" altLang="zh-CN" smtClean="0"/>
          </a:p>
        </p:txBody>
      </p:sp>
    </p:spTree>
    <p:extLst>
      <p:ext uri="{BB962C8B-B14F-4D97-AF65-F5344CB8AC3E}">
        <p14:creationId xmlns:p14="http://schemas.microsoft.com/office/powerpoint/2010/main" val="27595820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smtClean="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系统定义消息值常量</a:t>
            </a:r>
          </a:p>
          <a:p>
            <a:pPr eaLnBrk="1" hangingPunct="1"/>
            <a:r>
              <a:rPr lang="zh-CN" altLang="en-US" sz="2800" dirty="0" smtClean="0">
                <a:latin typeface="微软雅黑" panose="020B0503020204020204" pitchFamily="34" charset="-122"/>
                <a:ea typeface="微软雅黑" panose="020B0503020204020204" pitchFamily="34" charset="-122"/>
              </a:rPr>
              <a:t>线程发送消息值到窗体对象</a:t>
            </a:r>
          </a:p>
          <a:p>
            <a:pPr eaLnBrk="1" hangingPunct="1"/>
            <a:r>
              <a:rPr lang="zh-CN" altLang="en-US" sz="2800" dirty="0" smtClean="0">
                <a:latin typeface="微软雅黑" panose="020B0503020204020204" pitchFamily="34" charset="-122"/>
                <a:ea typeface="微软雅黑" panose="020B0503020204020204" pitchFamily="34" charset="-122"/>
              </a:rPr>
              <a:t>窗体消息匹配</a:t>
            </a:r>
          </a:p>
          <a:p>
            <a:pPr eaLnBrk="1" hangingPunct="1"/>
            <a:r>
              <a:rPr lang="zh-CN" altLang="en-US" sz="2800" dirty="0" smtClean="0">
                <a:latin typeface="微软雅黑" panose="020B0503020204020204" pitchFamily="34" charset="-122"/>
                <a:ea typeface="微软雅黑" panose="020B0503020204020204" pitchFamily="34" charset="-122"/>
              </a:rPr>
              <a:t>执行相应任务，刷新显示等</a:t>
            </a:r>
          </a:p>
        </p:txBody>
      </p:sp>
    </p:spTree>
    <p:extLst>
      <p:ext uri="{BB962C8B-B14F-4D97-AF65-F5344CB8AC3E}">
        <p14:creationId xmlns:p14="http://schemas.microsoft.com/office/powerpoint/2010/main" val="3369262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smtClean="0">
                <a:latin typeface="微软雅黑" panose="020B0503020204020204" pitchFamily="34" charset="-122"/>
                <a:ea typeface="微软雅黑" panose="020B0503020204020204" pitchFamily="34" charset="-122"/>
              </a:rPr>
              <a:t>5.2 </a:t>
            </a:r>
            <a:r>
              <a:rPr lang="zh-CN" altLang="en-US" dirty="0" smtClean="0">
                <a:latin typeface="微软雅黑" panose="020B0503020204020204" pitchFamily="34" charset="-122"/>
                <a:ea typeface="微软雅黑" panose="020B0503020204020204" pitchFamily="34" charset="-122"/>
              </a:rPr>
              <a:t>窗体</a:t>
            </a:r>
            <a:r>
              <a:rPr lang="zh-CN" altLang="en-US" dirty="0">
                <a:latin typeface="微软雅黑" panose="020B0503020204020204" pitchFamily="34" charset="-122"/>
                <a:ea typeface="微软雅黑" panose="020B0503020204020204" pitchFamily="34" charset="-122"/>
              </a:rPr>
              <a:t>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smtClean="0"/>
              <a:t> VS</a:t>
            </a:r>
            <a:r>
              <a:rPr lang="zh-CN" altLang="en-US" sz="3600" dirty="0" smtClean="0"/>
              <a:t>使用</a:t>
            </a:r>
            <a:r>
              <a:rPr lang="en-US" altLang="zh-CN" sz="3600" dirty="0" smtClean="0"/>
              <a:t>C++</a:t>
            </a:r>
            <a:r>
              <a:rPr lang="zh-CN" altLang="en-US" sz="3600" dirty="0" smtClean="0"/>
              <a:t>语言建立</a:t>
            </a:r>
            <a:r>
              <a:rPr lang="en-US" altLang="zh-CN" sz="3600" dirty="0" smtClean="0"/>
              <a:t>MFC</a:t>
            </a:r>
            <a:r>
              <a:rPr lang="zh-CN" altLang="en-US" sz="3600" dirty="0" smtClean="0"/>
              <a:t>窗体程序</a:t>
            </a:r>
            <a:endParaRPr lang="en-US" altLang="zh-CN" sz="3600" dirty="0" smtClean="0"/>
          </a:p>
          <a:p>
            <a:pPr eaLnBrk="1" hangingPunct="1"/>
            <a:r>
              <a:rPr lang="en-US" altLang="zh-CN" sz="3600" dirty="0" smtClean="0"/>
              <a:t> VS</a:t>
            </a:r>
            <a:r>
              <a:rPr lang="zh-CN" altLang="en-US" sz="3600" dirty="0" smtClean="0"/>
              <a:t>使用</a:t>
            </a:r>
            <a:r>
              <a:rPr lang="en-US" altLang="zh-CN" sz="3600" dirty="0"/>
              <a:t>C</a:t>
            </a:r>
            <a:r>
              <a:rPr lang="en-US" altLang="zh-CN" sz="3600" dirty="0" smtClean="0"/>
              <a:t>#</a:t>
            </a:r>
            <a:r>
              <a:rPr lang="zh-CN" altLang="en-US" sz="3600" dirty="0" smtClean="0"/>
              <a:t>语言建立</a:t>
            </a:r>
            <a:r>
              <a:rPr lang="en-US" altLang="zh-CN" sz="3600" dirty="0" err="1" smtClean="0"/>
              <a:t>WinForm</a:t>
            </a:r>
            <a:r>
              <a:rPr lang="zh-CN" altLang="en-US" sz="3600" dirty="0" smtClean="0"/>
              <a:t>窗体程序</a:t>
            </a:r>
            <a:endParaRPr lang="en-US" altLang="zh-CN" sz="3600" dirty="0" smtClean="0"/>
          </a:p>
          <a:p>
            <a:r>
              <a:rPr lang="en-US" altLang="zh-CN" sz="3600" dirty="0" smtClean="0"/>
              <a:t> VB/Delphi</a:t>
            </a:r>
            <a:r>
              <a:rPr lang="zh-CN" altLang="en-US" sz="3600" dirty="0"/>
              <a:t>可以</a:t>
            </a:r>
            <a:r>
              <a:rPr lang="zh-CN" altLang="en-US" sz="3600" dirty="0" smtClean="0"/>
              <a:t>建立自己的窗体程序</a:t>
            </a:r>
            <a:endParaRPr lang="en-US" altLang="zh-CN" sz="3600" dirty="0"/>
          </a:p>
          <a:p>
            <a:pPr eaLnBrk="1" hangingPunct="1"/>
            <a:endParaRPr lang="zh-CN" altLang="en-US" sz="3600" dirty="0" smtClean="0"/>
          </a:p>
          <a:p>
            <a:pPr eaLnBrk="1" hangingPunct="1"/>
            <a:r>
              <a:rPr lang="zh-CN" altLang="en-US" sz="3600" dirty="0" smtClean="0"/>
              <a:t> 窗体程序的输入与输出</a:t>
            </a:r>
          </a:p>
          <a:p>
            <a:pPr lvl="1" eaLnBrk="1" hangingPunct="1"/>
            <a:r>
              <a:rPr lang="zh-CN" altLang="en-US" sz="3600" dirty="0" smtClean="0"/>
              <a:t>输入：消息队列</a:t>
            </a:r>
          </a:p>
          <a:p>
            <a:pPr lvl="1" eaLnBrk="1" hangingPunct="1"/>
            <a:r>
              <a:rPr lang="zh-CN" altLang="en-US" sz="3600" dirty="0" smtClean="0"/>
              <a:t>输出：刷新显示</a:t>
            </a:r>
          </a:p>
          <a:p>
            <a:pPr eaLnBrk="1" hangingPunct="1"/>
            <a:r>
              <a:rPr lang="zh-CN" altLang="en-US" sz="3600" dirty="0" smtClean="0"/>
              <a:t> 窗体中的线程与资源</a:t>
            </a:r>
          </a:p>
        </p:txBody>
      </p:sp>
    </p:spTree>
    <p:extLst>
      <p:ext uri="{BB962C8B-B14F-4D97-AF65-F5344CB8AC3E}">
        <p14:creationId xmlns:p14="http://schemas.microsoft.com/office/powerpoint/2010/main" val="4145801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smtClean="0"/>
              <a:t>C#</a:t>
            </a:r>
            <a:r>
              <a:rPr lang="zh-CN" altLang="en-US" dirty="0" smtClean="0"/>
              <a:t>调用</a:t>
            </a:r>
            <a:r>
              <a:rPr lang="en-US" altLang="zh-CN" dirty="0" err="1" smtClean="0"/>
              <a:t>SendMessage</a:t>
            </a:r>
            <a:endParaRPr lang="en-US" altLang="zh-CN" dirty="0" smtClean="0"/>
          </a:p>
        </p:txBody>
      </p:sp>
      <p:sp>
        <p:nvSpPr>
          <p:cNvPr id="43012" name="Rectangle 3"/>
          <p:cNvSpPr>
            <a:spLocks noGrp="1" noChangeArrowheads="1"/>
          </p:cNvSpPr>
          <p:nvPr>
            <p:ph type="body" idx="4294967295"/>
          </p:nvPr>
        </p:nvSpPr>
        <p:spPr>
          <a:xfrm>
            <a:off x="4038600" y="2741613"/>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11266079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smtClean="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smtClean="0"/>
              <a:t>线程与窗体约定消息常量</a:t>
            </a:r>
          </a:p>
          <a:p>
            <a:pPr eaLnBrk="1" hangingPunct="1"/>
            <a:r>
              <a:rPr lang="zh-CN" altLang="en-US" sz="3200" dirty="0" smtClean="0"/>
              <a:t>线程发送消息</a:t>
            </a:r>
          </a:p>
          <a:p>
            <a:pPr eaLnBrk="1" hangingPunct="1"/>
            <a:r>
              <a:rPr lang="zh-CN" altLang="en-US" sz="3200" dirty="0" smtClean="0"/>
              <a:t>窗体消息匹配</a:t>
            </a:r>
          </a:p>
          <a:p>
            <a:pPr eaLnBrk="1" hangingPunct="1"/>
            <a:r>
              <a:rPr lang="zh-CN" altLang="en-US" sz="3200" dirty="0" smtClean="0"/>
              <a:t>窗体控件属性修改</a:t>
            </a:r>
          </a:p>
        </p:txBody>
      </p:sp>
    </p:spTree>
    <p:extLst>
      <p:ext uri="{BB962C8B-B14F-4D97-AF65-F5344CB8AC3E}">
        <p14:creationId xmlns:p14="http://schemas.microsoft.com/office/powerpoint/2010/main" val="3197838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smtClean="0"/>
              <a:t>WinForm</a:t>
            </a:r>
            <a:r>
              <a:rPr lang="zh-CN" altLang="en-US" dirty="0" smtClean="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smtClean="0"/>
              <a:t>消息常量定义</a:t>
            </a:r>
            <a:endParaRPr lang="en-US" altLang="zh-CN" sz="2800" dirty="0" smtClean="0"/>
          </a:p>
          <a:p>
            <a:r>
              <a:rPr lang="zh-CN" altLang="en-US" sz="2800" dirty="0" smtClean="0"/>
              <a:t>发送线程查找</a:t>
            </a:r>
            <a:r>
              <a:rPr lang="zh-CN" altLang="en-US" sz="2800" dirty="0"/>
              <a:t>窗体</a:t>
            </a:r>
          </a:p>
          <a:p>
            <a:pPr eaLnBrk="1" hangingPunct="1"/>
            <a:endParaRPr lang="zh-CN" altLang="en-US" sz="2800" dirty="0" smtClean="0"/>
          </a:p>
          <a:p>
            <a:pPr eaLnBrk="1" hangingPunct="1"/>
            <a:r>
              <a:rPr lang="zh-CN" altLang="en-US" sz="2800" dirty="0" smtClean="0"/>
              <a:t>线程发送消息给窗体</a:t>
            </a:r>
          </a:p>
          <a:p>
            <a:pPr eaLnBrk="1" hangingPunct="1"/>
            <a:r>
              <a:rPr lang="zh-CN" altLang="en-US" sz="2800" dirty="0" smtClean="0"/>
              <a:t>窗体接收消息</a:t>
            </a:r>
          </a:p>
          <a:p>
            <a:pPr eaLnBrk="1" hangingPunct="1"/>
            <a:r>
              <a:rPr lang="zh-CN" altLang="en-US" sz="2800" dirty="0" smtClean="0"/>
              <a:t>修改控件属性</a:t>
            </a:r>
          </a:p>
        </p:txBody>
      </p:sp>
      <p:sp>
        <p:nvSpPr>
          <p:cNvPr id="2" name="文本框 1"/>
          <p:cNvSpPr txBox="1"/>
          <p:nvPr/>
        </p:nvSpPr>
        <p:spPr>
          <a:xfrm>
            <a:off x="2606737" y="5598957"/>
            <a:ext cx="6510115" cy="369332"/>
          </a:xfrm>
          <a:prstGeom prst="rect">
            <a:avLst/>
          </a:prstGeom>
          <a:noFill/>
        </p:spPr>
        <p:txBody>
          <a:bodyPr wrap="none" rtlCol="0">
            <a:spAutoFit/>
          </a:bodyPr>
          <a:lstStyle/>
          <a:p>
            <a:r>
              <a:rPr lang="zh-CN" altLang="en-US" dirty="0" smtClean="0"/>
              <a:t>参考</a:t>
            </a:r>
            <a:r>
              <a:rPr lang="en-US" altLang="zh-CN" dirty="0" smtClean="0"/>
              <a:t>https</a:t>
            </a:r>
            <a:r>
              <a:rPr lang="en-US" altLang="zh-CN" dirty="0"/>
              <a:t>://blog.csdn.net/yl2isoft/article/details/20222679</a:t>
            </a:r>
            <a:endParaRPr lang="zh-CN" altLang="en-US" dirty="0"/>
          </a:p>
        </p:txBody>
      </p:sp>
    </p:spTree>
    <p:extLst>
      <p:ext uri="{BB962C8B-B14F-4D97-AF65-F5344CB8AC3E}">
        <p14:creationId xmlns:p14="http://schemas.microsoft.com/office/powerpoint/2010/main" val="20097250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smtClean="0"/>
              <a:t>WPF</a:t>
            </a:r>
            <a:r>
              <a:rPr lang="zh-CN" altLang="en-US" dirty="0" smtClean="0"/>
              <a:t>窗体</a:t>
            </a:r>
            <a:r>
              <a:rPr lang="zh-CN" altLang="en-US" dirty="0"/>
              <a:t>代码</a:t>
            </a:r>
            <a:r>
              <a:rPr lang="zh-CN" altLang="en-US" dirty="0" smtClean="0"/>
              <a:t>示例</a:t>
            </a:r>
            <a:r>
              <a:rPr lang="en-US" altLang="zh-CN" dirty="0" smtClean="0"/>
              <a:t>-</a:t>
            </a:r>
            <a:r>
              <a:rPr lang="zh-CN" altLang="en-US" dirty="0" smtClean="0"/>
              <a:t>实验</a:t>
            </a:r>
            <a:r>
              <a:rPr lang="en-US" altLang="zh-CN" dirty="0"/>
              <a:t>1</a:t>
            </a:r>
            <a:endParaRPr lang="zh-CN" altLang="en-US" dirty="0" smtClean="0"/>
          </a:p>
        </p:txBody>
      </p:sp>
      <p:sp>
        <p:nvSpPr>
          <p:cNvPr id="48132" name="Rectangle 3"/>
          <p:cNvSpPr>
            <a:spLocks noGrp="1" noChangeArrowheads="1"/>
          </p:cNvSpPr>
          <p:nvPr>
            <p:ph type="body" idx="4294967295"/>
          </p:nvPr>
        </p:nvSpPr>
        <p:spPr>
          <a:xfrm>
            <a:off x="0" y="1573213"/>
            <a:ext cx="4122738" cy="3881437"/>
          </a:xfrm>
        </p:spPr>
        <p:txBody>
          <a:bodyPr>
            <a:normAutofit lnSpcReduction="10000"/>
          </a:bodyPr>
          <a:lstStyle/>
          <a:p>
            <a:r>
              <a:rPr lang="zh-CN" altLang="en-US" sz="3200" dirty="0"/>
              <a:t>消息常量定义</a:t>
            </a:r>
            <a:endParaRPr lang="en-US" altLang="zh-CN" sz="3200" dirty="0"/>
          </a:p>
          <a:p>
            <a:r>
              <a:rPr lang="zh-CN" altLang="en-US" sz="3200" dirty="0"/>
              <a:t>发送线程查找窗体</a:t>
            </a:r>
          </a:p>
          <a:p>
            <a:endParaRPr lang="zh-CN" altLang="en-US" sz="3200" dirty="0"/>
          </a:p>
          <a:p>
            <a:r>
              <a:rPr lang="zh-CN" altLang="en-US" sz="3200" dirty="0"/>
              <a:t>线程发送消息给窗体</a:t>
            </a:r>
          </a:p>
          <a:p>
            <a:r>
              <a:rPr lang="zh-CN" altLang="en-US" sz="3200" dirty="0" smtClean="0"/>
              <a:t>窗体定义钩子接收</a:t>
            </a:r>
            <a:endParaRPr lang="en-US" altLang="zh-CN" sz="3200" dirty="0" smtClean="0"/>
          </a:p>
          <a:p>
            <a:pPr marL="0" indent="0">
              <a:buNone/>
            </a:pPr>
            <a:r>
              <a:rPr lang="en-US" altLang="zh-CN" sz="3200" dirty="0"/>
              <a:t> </a:t>
            </a:r>
            <a:r>
              <a:rPr lang="en-US" altLang="zh-CN" sz="3200" dirty="0" smtClean="0"/>
              <a:t>   </a:t>
            </a:r>
            <a:r>
              <a:rPr lang="zh-CN" altLang="en-US" sz="3200" dirty="0" smtClean="0"/>
              <a:t>，并处理消息</a:t>
            </a:r>
            <a:endParaRPr lang="zh-CN" altLang="en-US" sz="3200" dirty="0"/>
          </a:p>
          <a:p>
            <a:r>
              <a:rPr lang="zh-CN" altLang="en-US" sz="3200" dirty="0"/>
              <a:t>修改控件属性</a:t>
            </a:r>
          </a:p>
          <a:p>
            <a:pPr eaLnBrk="1" hangingPunct="1"/>
            <a:endParaRPr lang="zh-CN" altLang="en-US" sz="32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439522"/>
            <a:ext cx="7555364" cy="4725101"/>
          </a:xfrm>
          <a:prstGeom prst="rect">
            <a:avLst/>
          </a:prstGeom>
        </p:spPr>
      </p:pic>
    </p:spTree>
    <p:extLst>
      <p:ext uri="{BB962C8B-B14F-4D97-AF65-F5344CB8AC3E}">
        <p14:creationId xmlns:p14="http://schemas.microsoft.com/office/powerpoint/2010/main" val="20359442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77334" y="1312333"/>
            <a:ext cx="8596668" cy="899155"/>
          </a:xfrm>
        </p:spPr>
        <p:txBody>
          <a:bodyPr/>
          <a:lstStyle/>
          <a:p>
            <a:pPr eaLnBrk="1" hangingPunct="1"/>
            <a:r>
              <a:rPr lang="en-US" altLang="zh-CN" dirty="0" smtClean="0"/>
              <a:t>5.5</a:t>
            </a:r>
            <a:r>
              <a:rPr lang="zh-CN" altLang="en-US" dirty="0" smtClean="0"/>
              <a:t>事件机制</a:t>
            </a:r>
          </a:p>
        </p:txBody>
      </p:sp>
      <p:sp>
        <p:nvSpPr>
          <p:cNvPr id="46084" name="Rectangle 3"/>
          <p:cNvSpPr>
            <a:spLocks noGrp="1" noChangeArrowheads="1"/>
          </p:cNvSpPr>
          <p:nvPr>
            <p:ph type="body" idx="1"/>
          </p:nvPr>
        </p:nvSpPr>
        <p:spPr>
          <a:xfrm>
            <a:off x="3693295" y="2770289"/>
            <a:ext cx="6411432" cy="2683683"/>
          </a:xfrm>
        </p:spPr>
        <p:txBody>
          <a:bodyPr>
            <a:noAutofit/>
          </a:bodyPr>
          <a:lstStyle/>
          <a:p>
            <a:pPr eaLnBrk="1" hangingPunct="1"/>
            <a:r>
              <a:rPr lang="zh-CN" altLang="en-US" sz="3200" dirty="0" smtClean="0"/>
              <a:t>事件介绍</a:t>
            </a:r>
            <a:endParaRPr lang="en-US" altLang="zh-CN" sz="3200" dirty="0" smtClean="0"/>
          </a:p>
          <a:p>
            <a:pPr eaLnBrk="1" hangingPunct="1"/>
            <a:r>
              <a:rPr lang="zh-CN" altLang="en-US" sz="3200" dirty="0" smtClean="0"/>
              <a:t>函数指针</a:t>
            </a:r>
            <a:endParaRPr lang="en-US" altLang="zh-CN" sz="3200" dirty="0" smtClean="0"/>
          </a:p>
          <a:p>
            <a:pPr eaLnBrk="1" hangingPunct="1"/>
            <a:r>
              <a:rPr lang="zh-CN" altLang="en-US" sz="3200" dirty="0" smtClean="0"/>
              <a:t>委托</a:t>
            </a:r>
            <a:endParaRPr lang="en-US" altLang="zh-CN" sz="3200" dirty="0" smtClean="0"/>
          </a:p>
          <a:p>
            <a:pPr eaLnBrk="1" hangingPunct="1"/>
            <a:r>
              <a:rPr lang="zh-CN" altLang="en-US" sz="3200" dirty="0" smtClean="0"/>
              <a:t>事件的实现步骤</a:t>
            </a:r>
            <a:endParaRPr lang="en-US" altLang="zh-CN" sz="3200" dirty="0" smtClean="0"/>
          </a:p>
          <a:p>
            <a:pPr eaLnBrk="1" hangingPunct="1"/>
            <a:r>
              <a:rPr lang="zh-CN" altLang="en-US" sz="3200" dirty="0" smtClean="0"/>
              <a:t>事件机制程序示例</a:t>
            </a:r>
          </a:p>
        </p:txBody>
      </p:sp>
    </p:spTree>
    <p:extLst>
      <p:ext uri="{BB962C8B-B14F-4D97-AF65-F5344CB8AC3E}">
        <p14:creationId xmlns:p14="http://schemas.microsoft.com/office/powerpoint/2010/main" val="20586019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smtClean="0"/>
              <a:t>事件介绍</a:t>
            </a:r>
          </a:p>
        </p:txBody>
      </p:sp>
      <p:sp>
        <p:nvSpPr>
          <p:cNvPr id="6148" name="Rectangle 3"/>
          <p:cNvSpPr>
            <a:spLocks noGrp="1" noChangeArrowheads="1"/>
          </p:cNvSpPr>
          <p:nvPr>
            <p:ph type="body" idx="4294967295"/>
          </p:nvPr>
        </p:nvSpPr>
        <p:spPr>
          <a:xfrm>
            <a:off x="3205163" y="2854325"/>
            <a:ext cx="8986837" cy="1849438"/>
          </a:xfrm>
        </p:spPr>
        <p:txBody>
          <a:bodyPr>
            <a:noAutofit/>
          </a:bodyPr>
          <a:lstStyle/>
          <a:p>
            <a:pPr eaLnBrk="1" hangingPunct="1"/>
            <a:r>
              <a:rPr lang="zh-CN" altLang="en-US" sz="2800" dirty="0" smtClean="0">
                <a:latin typeface="微软雅黑" panose="020B0503020204020204" pitchFamily="34" charset="-122"/>
                <a:ea typeface="微软雅黑" panose="020B0503020204020204" pitchFamily="34" charset="-122"/>
              </a:rPr>
              <a:t>对象调用方法，可由其它对象方法来实现</a:t>
            </a:r>
          </a:p>
          <a:p>
            <a:pPr eaLnBrk="1" hangingPunct="1"/>
            <a:r>
              <a:rPr lang="zh-CN" altLang="en-US" sz="2800" dirty="0" smtClean="0">
                <a:latin typeface="微软雅黑" panose="020B0503020204020204" pitchFamily="34" charset="-122"/>
                <a:ea typeface="微软雅黑" panose="020B0503020204020204" pitchFamily="34" charset="-122"/>
              </a:rPr>
              <a:t>允许一个对象的某个行为可以有多个独立的方法执行</a:t>
            </a:r>
          </a:p>
          <a:p>
            <a:pPr eaLnBrk="1" hangingPunct="1"/>
            <a:r>
              <a:rPr lang="zh-CN" altLang="en-US" sz="2800" dirty="0" smtClean="0">
                <a:latin typeface="微软雅黑" panose="020B0503020204020204" pitchFamily="34" charset="-122"/>
                <a:ea typeface="微软雅黑" panose="020B0503020204020204" pitchFamily="34" charset="-122"/>
              </a:rPr>
              <a:t>多路广播委托实现事件机制</a:t>
            </a:r>
          </a:p>
        </p:txBody>
      </p:sp>
    </p:spTree>
    <p:extLst>
      <p:ext uri="{BB962C8B-B14F-4D97-AF65-F5344CB8AC3E}">
        <p14:creationId xmlns:p14="http://schemas.microsoft.com/office/powerpoint/2010/main" val="19261135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992842"/>
            <a:ext cx="3767667" cy="731838"/>
          </a:xfrm>
        </p:spPr>
        <p:txBody>
          <a:bodyPr/>
          <a:lstStyle/>
          <a:p>
            <a:pPr eaLnBrk="1" hangingPunct="1"/>
            <a:r>
              <a:rPr lang="zh-CN" altLang="en-US" dirty="0" smtClean="0"/>
              <a:t>函数指针</a:t>
            </a:r>
          </a:p>
        </p:txBody>
      </p:sp>
      <p:sp>
        <p:nvSpPr>
          <p:cNvPr id="7172" name="Rectangle 3"/>
          <p:cNvSpPr>
            <a:spLocks noGrp="1" noChangeArrowheads="1"/>
          </p:cNvSpPr>
          <p:nvPr>
            <p:ph type="body" idx="4294967295"/>
          </p:nvPr>
        </p:nvSpPr>
        <p:spPr>
          <a:xfrm>
            <a:off x="2192866" y="3627438"/>
            <a:ext cx="7923213" cy="1177925"/>
          </a:xfrm>
        </p:spPr>
        <p:txBody>
          <a:bodyPr>
            <a:normAutofit/>
          </a:bodyPr>
          <a:lstStyle/>
          <a:p>
            <a:pPr eaLnBrk="1" hangingPunct="1"/>
            <a:r>
              <a:rPr lang="zh-CN" altLang="en-US" sz="3200" dirty="0" smtClean="0">
                <a:latin typeface="微软雅黑" panose="020B0503020204020204" pitchFamily="34" charset="-122"/>
                <a:ea typeface="微软雅黑" panose="020B0503020204020204" pitchFamily="34" charset="-122"/>
              </a:rPr>
              <a:t>代码段的入口地址</a:t>
            </a:r>
          </a:p>
          <a:p>
            <a:pPr eaLnBrk="1" hangingPunct="1"/>
            <a:r>
              <a:rPr lang="zh-CN" altLang="en-US" sz="3200" dirty="0" smtClean="0">
                <a:latin typeface="微软雅黑" panose="020B0503020204020204" pitchFamily="34" charset="-122"/>
                <a:ea typeface="微软雅黑" panose="020B0503020204020204" pitchFamily="34" charset="-122"/>
              </a:rPr>
              <a:t>将函数作为参数或变量使用</a:t>
            </a:r>
          </a:p>
        </p:txBody>
      </p:sp>
    </p:spTree>
    <p:extLst>
      <p:ext uri="{BB962C8B-B14F-4D97-AF65-F5344CB8AC3E}">
        <p14:creationId xmlns:p14="http://schemas.microsoft.com/office/powerpoint/2010/main" val="31950906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smtClean="0"/>
              <a:t>委托</a:t>
            </a:r>
            <a:r>
              <a:rPr lang="en-GB" altLang="zh-CN" dirty="0" smtClean="0"/>
              <a:t>(delegate)</a:t>
            </a:r>
            <a:endParaRPr lang="en-US" altLang="zh-CN" dirty="0" smtClean="0"/>
          </a:p>
        </p:txBody>
      </p:sp>
      <p:sp>
        <p:nvSpPr>
          <p:cNvPr id="8196" name="Rectangle 3"/>
          <p:cNvSpPr>
            <a:spLocks noGrp="1" noChangeArrowheads="1"/>
          </p:cNvSpPr>
          <p:nvPr>
            <p:ph type="body" idx="4294967295"/>
          </p:nvPr>
        </p:nvSpPr>
        <p:spPr>
          <a:xfrm>
            <a:off x="1039812" y="2706158"/>
            <a:ext cx="9475788" cy="2420938"/>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它是一个引用类型，内容是方法名称，规定了参数列表</a:t>
            </a:r>
          </a:p>
          <a:p>
            <a:pPr eaLnBrk="1" hangingPunct="1"/>
            <a:r>
              <a:rPr lang="zh-CN" altLang="en-US" sz="2800" dirty="0" smtClean="0">
                <a:latin typeface="微软雅黑" panose="020B0503020204020204" pitchFamily="34" charset="-122"/>
                <a:ea typeface="微软雅黑" panose="020B0503020204020204" pitchFamily="34" charset="-122"/>
              </a:rPr>
              <a:t>参照</a:t>
            </a:r>
            <a:r>
              <a:rPr lang="en-US" altLang="zh-CN" sz="2800" dirty="0" smtClean="0">
                <a:latin typeface="微软雅黑" panose="020B0503020204020204" pitchFamily="34" charset="-122"/>
                <a:ea typeface="微软雅黑" panose="020B0503020204020204" pitchFamily="34" charset="-122"/>
              </a:rPr>
              <a:t>C\C++</a:t>
            </a:r>
            <a:r>
              <a:rPr lang="zh-CN" altLang="en-US" sz="2800" dirty="0" smtClean="0">
                <a:latin typeface="微软雅黑" panose="020B0503020204020204" pitchFamily="34" charset="-122"/>
                <a:ea typeface="微软雅黑" panose="020B0503020204020204" pitchFamily="34" charset="-122"/>
              </a:rPr>
              <a:t>语言的函数指针</a:t>
            </a:r>
          </a:p>
          <a:p>
            <a:pPr eaLnBrk="1" hangingPunct="1"/>
            <a:r>
              <a:rPr lang="zh-CN" altLang="en-US" sz="2800" dirty="0" smtClean="0">
                <a:latin typeface="微软雅黑" panose="020B0503020204020204" pitchFamily="34" charset="-122"/>
                <a:ea typeface="微软雅黑" panose="020B0503020204020204" pitchFamily="34" charset="-122"/>
              </a:rPr>
              <a:t>委托保证安全，避免越界与地址无效</a:t>
            </a:r>
          </a:p>
          <a:p>
            <a:pPr eaLnBrk="1" hangingPunct="1"/>
            <a:r>
              <a:rPr lang="zh-CN" altLang="en-US" sz="2800" dirty="0" smtClean="0">
                <a:latin typeface="微软雅黑" panose="020B0503020204020204" pitchFamily="34" charset="-122"/>
                <a:ea typeface="微软雅黑" panose="020B0503020204020204" pitchFamily="34" charset="-122"/>
              </a:rPr>
              <a:t>委托的基类是</a:t>
            </a:r>
            <a:r>
              <a:rPr lang="en-US" altLang="zh-CN" sz="2800" dirty="0" err="1" smtClean="0">
                <a:latin typeface="微软雅黑" panose="020B0503020204020204" pitchFamily="34" charset="-122"/>
                <a:ea typeface="微软雅黑" panose="020B0503020204020204" pitchFamily="34" charset="-122"/>
              </a:rPr>
              <a:t>System.Delegate</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smtClean="0"/>
              <a:t>委托</a:t>
            </a:r>
            <a:r>
              <a:rPr lang="en-GB" altLang="zh-CN" dirty="0" smtClean="0"/>
              <a:t>(delegate)</a:t>
            </a:r>
            <a:endParaRPr lang="en-US" altLang="zh-CN" dirty="0" smtClean="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a:t>
            </a:r>
            <a:r>
              <a:rPr lang="zh-CN" altLang="en-US" sz="2800" dirty="0" smtClean="0">
                <a:solidFill>
                  <a:srgbClr val="002060"/>
                </a:solidFill>
                <a:latin typeface="微软雅黑" panose="020B0503020204020204" pitchFamily="34" charset="-122"/>
                <a:ea typeface="微软雅黑" panose="020B0503020204020204" pitchFamily="34" charset="-122"/>
              </a:rPr>
              <a:t>实例化</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MulticastDelegate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101801" y="974725"/>
            <a:ext cx="5223933" cy="1325563"/>
          </a:xfrm>
        </p:spPr>
        <p:txBody>
          <a:bodyPr/>
          <a:lstStyle/>
          <a:p>
            <a:pPr eaLnBrk="1" hangingPunct="1"/>
            <a:r>
              <a:rPr lang="zh-CN" altLang="en-GB" dirty="0" smtClean="0"/>
              <a:t>委托</a:t>
            </a:r>
            <a:r>
              <a:rPr lang="en-GB" altLang="zh-CN" dirty="0" smtClean="0"/>
              <a:t>(delegate)</a:t>
            </a:r>
            <a:endParaRPr lang="en-US" altLang="zh-CN" dirty="0" smtClean="0"/>
          </a:p>
        </p:txBody>
      </p:sp>
      <p:sp>
        <p:nvSpPr>
          <p:cNvPr id="10244" name="Text Box 3"/>
          <p:cNvSpPr txBox="1">
            <a:spLocks noChangeArrowheads="1"/>
          </p:cNvSpPr>
          <p:nvPr/>
        </p:nvSpPr>
        <p:spPr bwMode="auto">
          <a:xfrm>
            <a:off x="2101801" y="2855743"/>
            <a:ext cx="7651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委托是异步（回调）操作和事件处理的重要环节</a:t>
            </a:r>
          </a:p>
        </p:txBody>
      </p:sp>
    </p:spTree>
    <p:extLst>
      <p:ext uri="{BB962C8B-B14F-4D97-AF65-F5344CB8AC3E}">
        <p14:creationId xmlns:p14="http://schemas.microsoft.com/office/powerpoint/2010/main" val="3913498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97828" y="1914525"/>
            <a:ext cx="4555067" cy="1325563"/>
          </a:xfrm>
        </p:spPr>
        <p:txBody>
          <a:bodyPr/>
          <a:lstStyle/>
          <a:p>
            <a:pPr eaLnBrk="1" hangingPunct="1"/>
            <a:r>
              <a:rPr lang="zh-CN" altLang="en-US" dirty="0" smtClean="0"/>
              <a:t>窗体的输入</a:t>
            </a:r>
          </a:p>
        </p:txBody>
      </p:sp>
      <p:sp>
        <p:nvSpPr>
          <p:cNvPr id="10244" name="Rectangle 3"/>
          <p:cNvSpPr>
            <a:spLocks noGrp="1" noChangeArrowheads="1"/>
          </p:cNvSpPr>
          <p:nvPr>
            <p:ph type="body" idx="4294967295"/>
          </p:nvPr>
        </p:nvSpPr>
        <p:spPr>
          <a:xfrm>
            <a:off x="4318000" y="3868738"/>
            <a:ext cx="3514725" cy="1454150"/>
          </a:xfrm>
        </p:spPr>
        <p:txBody>
          <a:bodyPr>
            <a:normAutofit/>
          </a:bodyPr>
          <a:lstStyle/>
          <a:p>
            <a:pPr eaLnBrk="1" hangingPunct="1"/>
            <a:r>
              <a:rPr lang="zh-CN" altLang="en-US" sz="3600" dirty="0" smtClean="0"/>
              <a:t> 消息队列</a:t>
            </a:r>
          </a:p>
          <a:p>
            <a:pPr eaLnBrk="1" hangingPunct="1"/>
            <a:r>
              <a:rPr lang="zh-CN" altLang="en-US" sz="3600" dirty="0" smtClean="0"/>
              <a:t> 消息循环</a:t>
            </a:r>
          </a:p>
        </p:txBody>
      </p:sp>
    </p:spTree>
    <p:extLst>
      <p:ext uri="{BB962C8B-B14F-4D97-AF65-F5344CB8AC3E}">
        <p14:creationId xmlns:p14="http://schemas.microsoft.com/office/powerpoint/2010/main" val="9055073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0" y="365125"/>
            <a:ext cx="10515600" cy="1325563"/>
          </a:xfrm>
        </p:spPr>
        <p:txBody>
          <a:bodyPr/>
          <a:lstStyle/>
          <a:p>
            <a:pPr eaLnBrk="1" hangingPunct="1"/>
            <a:r>
              <a:rPr lang="zh-CN" altLang="en-US" dirty="0" smtClean="0"/>
              <a:t>事件的实现步骤</a:t>
            </a:r>
          </a:p>
        </p:txBody>
      </p:sp>
      <p:sp>
        <p:nvSpPr>
          <p:cNvPr id="11268" name="Rectangle 3"/>
          <p:cNvSpPr>
            <a:spLocks noGrp="1" noChangeArrowheads="1"/>
          </p:cNvSpPr>
          <p:nvPr>
            <p:ph type="body" idx="4294967295"/>
          </p:nvPr>
        </p:nvSpPr>
        <p:spPr>
          <a:xfrm>
            <a:off x="0" y="1270000"/>
            <a:ext cx="11149013" cy="3957638"/>
          </a:xfrm>
        </p:spPr>
        <p:txBody>
          <a:bodyPr>
            <a:normAutofit fontScale="92500"/>
          </a:bodyPr>
          <a:lstStyle/>
          <a:p>
            <a:pPr>
              <a:lnSpc>
                <a:spcPct val="125000"/>
              </a:lnSpc>
            </a:pPr>
            <a:r>
              <a:rPr lang="zh-CN" altLang="en-US" sz="2600" dirty="0">
                <a:latin typeface="微软雅黑" panose="020B0503020204020204" pitchFamily="34" charset="-122"/>
                <a:ea typeface="微软雅黑" panose="020B0503020204020204" pitchFamily="34" charset="-122"/>
              </a:rPr>
              <a:t>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a:t>
            </a:r>
            <a:r>
              <a:rPr lang="zh-CN" altLang="en-US" sz="2600" dirty="0" smtClean="0">
                <a:latin typeface="微软雅黑" panose="020B0503020204020204" pitchFamily="34" charset="-122"/>
                <a:ea typeface="微软雅黑" panose="020B0503020204020204" pitchFamily="34" charset="-122"/>
              </a:rPr>
              <a:t>派生</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r>
              <a:rPr lang="en-US" altLang="zh-CN" sz="2100" dirty="0" smtClean="0">
                <a:latin typeface="微软雅黑" panose="020B0503020204020204" pitchFamily="34" charset="-122"/>
                <a:ea typeface="微软雅黑" panose="020B0503020204020204" pitchFamily="34" charset="-122"/>
              </a:rPr>
              <a:t>Public </a:t>
            </a:r>
            <a:r>
              <a:rPr lang="en-US" altLang="zh-CN" sz="2100" dirty="0" err="1" smtClean="0"/>
              <a:t>FireEventArgs</a:t>
            </a:r>
            <a:r>
              <a:rPr lang="zh-CN" altLang="en-US" sz="2100" dirty="0" smtClean="0"/>
              <a:t>：</a:t>
            </a:r>
            <a:r>
              <a:rPr lang="en-US" altLang="zh-CN" sz="2100" dirty="0" err="1" smtClean="0"/>
              <a:t>EventArgs</a:t>
            </a:r>
            <a:endParaRPr lang="zh-CN" altLang="en-US" sz="21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600" dirty="0" smtClean="0">
                <a:latin typeface="微软雅黑" panose="020B0503020204020204" pitchFamily="34" charset="-122"/>
                <a:ea typeface="微软雅黑" panose="020B0503020204020204" pitchFamily="34" charset="-122"/>
              </a:rPr>
              <a:t>用</a:t>
            </a:r>
            <a:r>
              <a:rPr lang="en-US" altLang="zh-CN" sz="2600" dirty="0" smtClean="0">
                <a:latin typeface="微软雅黑" panose="020B0503020204020204" pitchFamily="34" charset="-122"/>
                <a:ea typeface="微软雅黑" panose="020B0503020204020204" pitchFamily="34" charset="-122"/>
              </a:rPr>
              <a:t>delegate </a:t>
            </a:r>
            <a:r>
              <a:rPr lang="zh-CN" altLang="en-US" sz="2600" dirty="0" smtClean="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r>
              <a:rPr lang="en-US" altLang="zh-CN" sz="2600" dirty="0" smtClean="0">
                <a:latin typeface="微软雅黑" panose="020B0503020204020204" pitchFamily="34" charset="-122"/>
                <a:ea typeface="微软雅黑" panose="020B0503020204020204" pitchFamily="34" charset="-122"/>
              </a:rPr>
              <a:t>Public delegate void </a:t>
            </a:r>
            <a:r>
              <a:rPr lang="en-US" altLang="zh-CN" sz="2600" dirty="0" err="1" smtClean="0">
                <a:latin typeface="微软雅黑" panose="020B0503020204020204" pitchFamily="34" charset="-122"/>
                <a:ea typeface="微软雅黑" panose="020B0503020204020204" pitchFamily="34" charset="-122"/>
              </a:rPr>
              <a:t>FireEventHandler</a:t>
            </a:r>
            <a:r>
              <a:rPr lang="en-US" altLang="zh-CN" sz="2600" dirty="0" smtClean="0">
                <a:latin typeface="微软雅黑" panose="020B0503020204020204" pitchFamily="34" charset="-122"/>
                <a:ea typeface="微软雅黑" panose="020B0503020204020204" pitchFamily="34" charset="-122"/>
              </a:rPr>
              <a:t>(object </a:t>
            </a:r>
            <a:r>
              <a:rPr lang="en-US" altLang="zh-CN" sz="2600" dirty="0" err="1" smtClean="0">
                <a:latin typeface="微软雅黑" panose="020B0503020204020204" pitchFamily="34" charset="-122"/>
                <a:ea typeface="微软雅黑" panose="020B0503020204020204" pitchFamily="34" charset="-122"/>
              </a:rPr>
              <a:t>sender,FireEventArgs</a:t>
            </a:r>
            <a:r>
              <a:rPr lang="en-US" altLang="zh-CN" sz="2600" dirty="0" smtClean="0">
                <a:latin typeface="微软雅黑" panose="020B0503020204020204" pitchFamily="34" charset="-122"/>
                <a:ea typeface="微软雅黑" panose="020B0503020204020204" pitchFamily="34" charset="-122"/>
              </a:rPr>
              <a:t> </a:t>
            </a:r>
            <a:r>
              <a:rPr lang="en-US" altLang="zh-CN" sz="2600" dirty="0" err="1" smtClean="0">
                <a:latin typeface="微软雅黑" panose="020B0503020204020204" pitchFamily="34" charset="-122"/>
                <a:ea typeface="微软雅黑" panose="020B0503020204020204" pitchFamily="34" charset="-122"/>
              </a:rPr>
              <a:t>fe</a:t>
            </a:r>
            <a:r>
              <a:rPr lang="en-US" altLang="zh-CN" sz="2600" dirty="0" smtClean="0">
                <a:latin typeface="微软雅黑" panose="020B0503020204020204" pitchFamily="34" charset="-122"/>
                <a:ea typeface="微软雅黑" panose="020B0503020204020204" pitchFamily="34" charset="-122"/>
              </a:rPr>
              <a:t>);</a:t>
            </a:r>
          </a:p>
          <a:p>
            <a:pPr>
              <a:lnSpc>
                <a:spcPct val="125000"/>
              </a:lnSpc>
            </a:pPr>
            <a:r>
              <a:rPr lang="zh-CN" altLang="en-US" sz="2600" dirty="0">
                <a:latin typeface="微软雅黑" panose="020B0503020204020204" pitchFamily="34" charset="-122"/>
                <a:ea typeface="微软雅黑" panose="020B0503020204020204" pitchFamily="34" charset="-122"/>
              </a:rPr>
              <a:t>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smtClean="0">
                <a:latin typeface="微软雅黑" panose="020B0503020204020204" pitchFamily="34" charset="-122"/>
                <a:ea typeface="微软雅黑" panose="020B0503020204020204" pitchFamily="34" charset="-122"/>
              </a:rPr>
              <a:t>对象（引用）</a:t>
            </a:r>
            <a:endParaRPr lang="zh-CN" altLang="en-US" sz="2600" dirty="0">
              <a:latin typeface="微软雅黑" panose="020B0503020204020204" pitchFamily="34" charset="-122"/>
              <a:ea typeface="微软雅黑" panose="020B0503020204020204" pitchFamily="34" charset="-122"/>
            </a:endParaRPr>
          </a:p>
          <a:p>
            <a:pPr lvl="1">
              <a:lnSpc>
                <a:spcPct val="125000"/>
              </a:lnSpc>
            </a:pPr>
            <a:r>
              <a:rPr lang="en-US" altLang="zh-CN" sz="2600" dirty="0" smtClean="0">
                <a:latin typeface="微软雅黑" panose="020B0503020204020204" pitchFamily="34" charset="-122"/>
                <a:ea typeface="微软雅黑" panose="020B0503020204020204" pitchFamily="34" charset="-122"/>
              </a:rPr>
              <a:t>Public </a:t>
            </a:r>
            <a:r>
              <a:rPr lang="en-US" altLang="zh-CN" sz="2600" dirty="0">
                <a:latin typeface="微软雅黑" panose="020B0503020204020204" pitchFamily="34" charset="-122"/>
                <a:ea typeface="微软雅黑" panose="020B0503020204020204" pitchFamily="34" charset="-122"/>
              </a:rPr>
              <a:t>event </a:t>
            </a:r>
            <a:r>
              <a:rPr lang="en-US" altLang="zh-CN" sz="2600" dirty="0" err="1" smtClean="0">
                <a:latin typeface="微软雅黑" panose="020B0503020204020204" pitchFamily="34" charset="-122"/>
                <a:ea typeface="微软雅黑" panose="020B0503020204020204" pitchFamily="34" charset="-122"/>
              </a:rPr>
              <a:t>FireEventHandler</a:t>
            </a:r>
            <a:r>
              <a:rPr lang="en-US" altLang="zh-CN" sz="2600" dirty="0">
                <a:latin typeface="微软雅黑" panose="020B0503020204020204" pitchFamily="34" charset="-122"/>
                <a:ea typeface="微软雅黑" panose="020B0503020204020204" pitchFamily="34" charset="-122"/>
              </a:rPr>
              <a:t> </a:t>
            </a:r>
            <a:r>
              <a:rPr lang="en-US" altLang="zh-CN" sz="2600" dirty="0" err="1" smtClean="0">
                <a:latin typeface="微软雅黑" panose="020B0503020204020204" pitchFamily="34" charset="-122"/>
                <a:ea typeface="微软雅黑" panose="020B0503020204020204" pitchFamily="34" charset="-122"/>
              </a:rPr>
              <a:t>FireEvent</a:t>
            </a:r>
            <a:r>
              <a:rPr lang="zh-CN" altLang="en-US"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a:p>
            <a:pPr>
              <a:lnSpc>
                <a:spcPct val="125000"/>
              </a:lnSpc>
            </a:pPr>
            <a:r>
              <a:rPr lang="zh-CN" altLang="en-US" sz="2600" dirty="0" smtClean="0">
                <a:latin typeface="微软雅黑" panose="020B0503020204020204" pitchFamily="34" charset="-122"/>
                <a:ea typeface="微软雅黑" panose="020B0503020204020204" pitchFamily="34" charset="-122"/>
              </a:rPr>
              <a:t>定义事件发起者类</a:t>
            </a:r>
            <a:endParaRPr lang="en-US" altLang="zh-CN" sz="2600" dirty="0" smtClean="0">
              <a:latin typeface="微软雅黑" panose="020B0503020204020204" pitchFamily="34" charset="-122"/>
              <a:ea typeface="微软雅黑" panose="020B0503020204020204" pitchFamily="34" charset="-122"/>
            </a:endParaRPr>
          </a:p>
          <a:p>
            <a:pPr>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3541057" y="4549676"/>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smtClean="0">
                <a:solidFill>
                  <a:srgbClr val="2B91AF"/>
                </a:solidFill>
                <a:latin typeface="Consolas" panose="020B0609020204030204" pitchFamily="49" charset="0"/>
                <a:ea typeface="新宋体" panose="02010609030101010101" pitchFamily="49" charset="-122"/>
              </a:rPr>
              <a:t>FireAlarm</a:t>
            </a:r>
            <a:r>
              <a:rPr lang="en-US" altLang="zh-CN" sz="1200" dirty="0" smtClean="0">
                <a:solidFill>
                  <a:srgbClr val="000000"/>
                </a:solidFill>
                <a:latin typeface="Consolas" panose="020B0609020204030204" pitchFamily="49" charset="0"/>
                <a:ea typeface="新宋体" panose="02010609030101010101" pitchFamily="49" charset="-122"/>
              </a:rPr>
              <a:t>  {</a:t>
            </a:r>
            <a:endParaRPr lang="en-US" altLang="zh-CN"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0000FF"/>
                </a:solidFill>
                <a:latin typeface="Consolas" panose="020B0609020204030204" pitchFamily="49" charset="0"/>
                <a:ea typeface="新宋体" panose="02010609030101010101" pitchFamily="49" charset="-122"/>
              </a:rPr>
              <a:t>    public</a:t>
            </a:r>
            <a:r>
              <a:rPr lang="en-US" altLang="zh-CN" sz="1200" dirty="0" smtClean="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smtClean="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0000FF"/>
                </a:solidFill>
                <a:latin typeface="Consolas" panose="020B0609020204030204" pitchFamily="49" charset="0"/>
                <a:ea typeface="新宋体" panose="02010609030101010101" pitchFamily="49" charset="-122"/>
              </a:rPr>
              <a:t>    public</a:t>
            </a:r>
            <a:r>
              <a:rPr lang="en-US" altLang="zh-CN" sz="1200" dirty="0" smtClean="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smtClean="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0000FF"/>
                </a:solidFill>
                <a:latin typeface="Consolas" panose="020B0609020204030204" pitchFamily="49" charset="0"/>
                <a:ea typeface="新宋体" panose="02010609030101010101" pitchFamily="49" charset="-122"/>
              </a:rPr>
              <a:t>   public</a:t>
            </a:r>
            <a:r>
              <a:rPr lang="en-US" altLang="zh-CN" sz="1200" dirty="0" smtClean="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en-US" altLang="zh-CN" sz="1200" dirty="0" smtClean="0">
                <a:solidFill>
                  <a:srgbClr val="000000"/>
                </a:solidFill>
                <a:latin typeface="Consolas" panose="020B0609020204030204" pitchFamily="49" charset="0"/>
                <a:ea typeface="新宋体" panose="02010609030101010101" pitchFamily="49" charset="-122"/>
              </a:rPr>
              <a:t>)</a:t>
            </a:r>
            <a:r>
              <a:rPr lang="zh-CN" altLang="en-US" sz="1200" dirty="0" smtClean="0">
                <a:solidFill>
                  <a:srgbClr val="000000"/>
                </a:solidFill>
                <a:latin typeface="Consolas" panose="020B0609020204030204" pitchFamily="49" charset="0"/>
                <a:ea typeface="新宋体" panose="02010609030101010101" pitchFamily="49" charset="-122"/>
              </a:rPr>
              <a:t>   </a:t>
            </a:r>
            <a:r>
              <a:rPr lang="en-US" altLang="zh-CN" sz="1200" dirty="0" smtClean="0">
                <a:solidFill>
                  <a:srgbClr val="000000"/>
                </a:solidFill>
                <a:latin typeface="Consolas" panose="020B0609020204030204" pitchFamily="49" charset="0"/>
                <a:ea typeface="新宋体" panose="02010609030101010101" pitchFamily="49" charset="-122"/>
              </a:rPr>
              <a:t>{</a:t>
            </a:r>
            <a:endParaRPr lang="en-US" altLang="zh-CN"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2B91AF"/>
                </a:solidFill>
                <a:latin typeface="Consolas" panose="020B0609020204030204" pitchFamily="49" charset="0"/>
                <a:ea typeface="新宋体" panose="02010609030101010101" pitchFamily="49" charset="-122"/>
              </a:rPr>
              <a:t>        </a:t>
            </a:r>
            <a:r>
              <a:rPr lang="en-US" altLang="zh-CN" sz="1200" dirty="0" err="1" smtClean="0">
                <a:solidFill>
                  <a:srgbClr val="2B91AF"/>
                </a:solidFill>
                <a:latin typeface="Consolas" panose="020B0609020204030204" pitchFamily="49" charset="0"/>
                <a:ea typeface="新宋体" panose="02010609030101010101" pitchFamily="49" charset="-122"/>
              </a:rPr>
              <a:t>FireEventArgs</a:t>
            </a:r>
            <a:r>
              <a:rPr lang="en-US" altLang="zh-CN" sz="1200" dirty="0" smtClean="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smtClean="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000000"/>
                </a:solidFill>
                <a:latin typeface="Consolas" panose="020B0609020204030204" pitchFamily="49" charset="0"/>
                <a:ea typeface="新宋体" panose="02010609030101010101" pitchFamily="49" charset="-122"/>
              </a:rPr>
              <a:t>       </a:t>
            </a:r>
            <a:r>
              <a:rPr lang="en-US" altLang="zh-CN" sz="1200" dirty="0" err="1" smtClean="0">
                <a:solidFill>
                  <a:srgbClr val="000000"/>
                </a:solidFill>
                <a:latin typeface="Consolas" panose="020B0609020204030204" pitchFamily="49" charset="0"/>
                <a:ea typeface="新宋体" panose="02010609030101010101" pitchFamily="49" charset="-122"/>
              </a:rPr>
              <a:t>FireEvent</a:t>
            </a:r>
            <a:r>
              <a:rPr lang="en-US" altLang="zh-CN" sz="1200" dirty="0" smtClean="0">
                <a:solidFill>
                  <a:srgbClr val="000000"/>
                </a:solidFill>
                <a:latin typeface="Consolas" panose="020B0609020204030204" pitchFamily="49" charset="0"/>
                <a:ea typeface="新宋体" panose="02010609030101010101" pitchFamily="49" charset="-122"/>
              </a:rPr>
              <a:t>(</a:t>
            </a:r>
            <a:r>
              <a:rPr lang="en-US" altLang="zh-CN" sz="1200" dirty="0" smtClean="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smtClean="0">
                <a:solidFill>
                  <a:srgbClr val="000000"/>
                </a:solidFill>
                <a:latin typeface="Consolas" panose="020B0609020204030204" pitchFamily="49" charset="0"/>
                <a:ea typeface="新宋体" panose="02010609030101010101" pitchFamily="49" charset="-122"/>
              </a:rPr>
              <a:t>);</a:t>
            </a:r>
          </a:p>
          <a:p>
            <a:r>
              <a:rPr lang="en-US" altLang="zh-CN" sz="1200" dirty="0" smtClean="0">
                <a:solidFill>
                  <a:srgbClr val="000000"/>
                </a:solidFill>
                <a:latin typeface="Consolas" panose="020B0609020204030204" pitchFamily="49" charset="0"/>
                <a:ea typeface="新宋体" panose="02010609030101010101" pitchFamily="49" charset="-122"/>
              </a:rPr>
              <a:t>   }</a:t>
            </a:r>
            <a:endParaRPr lang="en-US" altLang="zh-CN" sz="1200" dirty="0">
              <a:solidFill>
                <a:srgbClr val="000000"/>
              </a:solidFill>
              <a:latin typeface="Consolas" panose="020B0609020204030204" pitchFamily="49" charset="0"/>
              <a:ea typeface="新宋体" panose="02010609030101010101" pitchFamily="49" charset="-122"/>
            </a:endParaRPr>
          </a:p>
          <a:p>
            <a:r>
              <a:rPr lang="en-US" altLang="zh-CN" sz="1200" dirty="0" smtClean="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smtClean="0"/>
              <a:t>事件的实现步骤</a:t>
            </a:r>
          </a:p>
        </p:txBody>
      </p:sp>
      <p:sp>
        <p:nvSpPr>
          <p:cNvPr id="12292" name="Rectangle 3"/>
          <p:cNvSpPr>
            <a:spLocks noGrp="1" noChangeArrowheads="1"/>
          </p:cNvSpPr>
          <p:nvPr>
            <p:ph type="body" idx="4294967295"/>
          </p:nvPr>
        </p:nvSpPr>
        <p:spPr>
          <a:xfrm>
            <a:off x="804333" y="2214563"/>
            <a:ext cx="10552113" cy="4367212"/>
          </a:xfrm>
        </p:spPr>
        <p:txBody>
          <a:bodyPr>
            <a:noAutofit/>
          </a:bodyPr>
          <a:lstStyle/>
          <a:p>
            <a:r>
              <a:rPr lang="zh-CN" altLang="en-US" sz="2400" dirty="0">
                <a:latin typeface="微软雅黑" panose="020B0503020204020204" pitchFamily="34" charset="-122"/>
                <a:ea typeface="微软雅黑" panose="020B0503020204020204" pitchFamily="34" charset="-122"/>
              </a:rPr>
              <a:t>定义事件处理方法，也就是普通的</a:t>
            </a:r>
            <a:r>
              <a:rPr lang="zh-CN" altLang="en-US" sz="2400" dirty="0" smtClean="0">
                <a:latin typeface="微软雅黑" panose="020B0503020204020204" pitchFamily="34" charset="-122"/>
                <a:ea typeface="微软雅黑" panose="020B0503020204020204" pitchFamily="34" charset="-122"/>
              </a:rPr>
              <a:t>类的</a:t>
            </a:r>
            <a:r>
              <a:rPr lang="zh-CN" altLang="en-US" sz="2400" dirty="0">
                <a:latin typeface="微软雅黑" panose="020B0503020204020204" pitchFamily="34" charset="-122"/>
                <a:ea typeface="微软雅黑" panose="020B0503020204020204" pitchFamily="34" charset="-122"/>
              </a:rPr>
              <a:t>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a:t>void </a:t>
            </a:r>
            <a:r>
              <a:rPr lang="en-US" altLang="zh-CN" dirty="0" err="1"/>
              <a:t>ExtinguishFire</a:t>
            </a:r>
            <a:r>
              <a:rPr lang="en-US" altLang="zh-CN" dirty="0"/>
              <a:t>(object sender, </a:t>
            </a:r>
            <a:r>
              <a:rPr lang="en-US" altLang="zh-CN" dirty="0" err="1"/>
              <a:t>FireEventArgs</a:t>
            </a:r>
            <a:r>
              <a:rPr lang="en-US" altLang="zh-CN" dirty="0"/>
              <a:t> </a:t>
            </a:r>
            <a:r>
              <a:rPr lang="en-US" altLang="zh-CN" dirty="0" err="1"/>
              <a:t>fe</a:t>
            </a:r>
            <a:r>
              <a:rPr lang="en-US" altLang="zh-CN" dirty="0"/>
              <a:t>)</a:t>
            </a:r>
            <a:endParaRPr lang="zh-CN" altLang="en-US" sz="3400" dirty="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用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操作符添加事件到事件队列中，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操作符能够将事件从队列中删除。</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err="1"/>
              <a:t>fireAlarm.FireEvent</a:t>
            </a:r>
            <a:r>
              <a:rPr lang="en-US" altLang="zh-CN" dirty="0"/>
              <a:t> += new </a:t>
            </a:r>
            <a:r>
              <a:rPr lang="en-US" altLang="zh-CN" dirty="0" err="1"/>
              <a:t>FireAlarm.FireEventHandler</a:t>
            </a:r>
            <a:r>
              <a:rPr lang="en-US" altLang="zh-CN" dirty="0"/>
              <a:t>(</a:t>
            </a:r>
            <a:r>
              <a:rPr lang="en-US" altLang="zh-CN" dirty="0" err="1"/>
              <a:t>ExtinguishFire</a:t>
            </a:r>
            <a:r>
              <a:rPr lang="en-US" altLang="zh-CN" dirty="0"/>
              <a:t>);</a:t>
            </a:r>
            <a:endParaRPr lang="en-US" altLang="zh-CN" sz="3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触发事件的地方用调用 </a:t>
            </a:r>
            <a:r>
              <a:rPr lang="en-US" altLang="zh-CN" sz="2400" dirty="0" smtClean="0">
                <a:latin typeface="微软雅黑" panose="020B0503020204020204" pitchFamily="34" charset="-122"/>
                <a:ea typeface="微软雅黑" panose="020B0503020204020204" pitchFamily="34" charset="-122"/>
              </a:rPr>
              <a:t>delegate </a:t>
            </a:r>
            <a:r>
              <a:rPr lang="zh-CN" altLang="en-US" sz="2400" dirty="0" smtClean="0">
                <a:latin typeface="微软雅黑" panose="020B0503020204020204" pitchFamily="34" charset="-122"/>
                <a:ea typeface="微软雅黑" panose="020B0503020204020204" pitchFamily="34" charset="-122"/>
              </a:rPr>
              <a:t>的方式写事件触发方法。</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err="1"/>
              <a:t>fireAlarm.</a:t>
            </a:r>
            <a:r>
              <a:rPr lang="en-US" altLang="zh-CN" dirty="0" err="1" smtClean="0">
                <a:solidFill>
                  <a:srgbClr val="000000"/>
                </a:solidFill>
                <a:latin typeface="新宋体" panose="02010609030101010101" pitchFamily="49" charset="-122"/>
                <a:ea typeface="新宋体" panose="02010609030101010101" pitchFamily="49" charset="-122"/>
              </a:rPr>
              <a:t>FireEvent</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smtClean="0">
                <a:solidFill>
                  <a:srgbClr val="0000FF"/>
                </a:solidFill>
                <a:latin typeface="新宋体" panose="02010609030101010101" pitchFamily="49" charset="-122"/>
                <a:ea typeface="新宋体" panose="02010609030101010101" pitchFamily="49" charset="-122"/>
              </a:rPr>
              <a:t>this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fireArgs</a:t>
            </a:r>
            <a:r>
              <a:rPr lang="en-US" altLang="zh-CN" dirty="0" smtClean="0">
                <a:solidFill>
                  <a:srgbClr val="000000"/>
                </a:solidFill>
                <a:latin typeface="新宋体" panose="02010609030101010101" pitchFamily="49" charset="-122"/>
                <a:ea typeface="新宋体" panose="02010609030101010101" pitchFamily="49" charset="-122"/>
              </a:rPr>
              <a:t>);</a:t>
            </a:r>
          </a:p>
          <a:p>
            <a:pPr lvl="1"/>
            <a:endParaRPr lang="zh-CN" altLang="en-US" sz="22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调用事件方法触发事件。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err="1" smtClean="0"/>
              <a:t>fireAlarm</a:t>
            </a:r>
            <a:r>
              <a:rPr lang="en-US" altLang="zh-CN" dirty="0" err="1"/>
              <a:t>.</a:t>
            </a:r>
            <a:r>
              <a:rPr lang="en-US" altLang="zh-CN" dirty="0" err="1" smtClean="0">
                <a:solidFill>
                  <a:srgbClr val="000000"/>
                </a:solidFill>
                <a:latin typeface="新宋体" panose="02010609030101010101" pitchFamily="49" charset="-122"/>
                <a:ea typeface="新宋体" panose="02010609030101010101" pitchFamily="49" charset="-122"/>
              </a:rPr>
              <a:t>ActivateFireAlarm</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smtClean="0">
                <a:solidFill>
                  <a:srgbClr val="0000FF"/>
                </a:solidFill>
                <a:latin typeface="新宋体" panose="02010609030101010101" pitchFamily="49" charset="-122"/>
                <a:ea typeface="新宋体" panose="02010609030101010101" pitchFamily="49" charset="-122"/>
              </a:rPr>
              <a:t>string</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room,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ferocity)</a:t>
            </a:r>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10115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338518"/>
            <a:ext cx="8780992" cy="5519481"/>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smtClean="0"/>
              <a:t>事件机制程序示例</a:t>
            </a:r>
            <a:r>
              <a:rPr lang="en-US" altLang="zh-CN" sz="3600" dirty="0" smtClean="0"/>
              <a:t>1-</a:t>
            </a:r>
            <a:r>
              <a:rPr lang="zh-CN" altLang="en-US" sz="3600" dirty="0" smtClean="0"/>
              <a:t>实验</a:t>
            </a:r>
            <a:r>
              <a:rPr lang="en-US" altLang="zh-CN" sz="3600" dirty="0" smtClean="0"/>
              <a:t>2</a:t>
            </a:r>
            <a:endParaRPr lang="zh-CN" altLang="en-US" sz="3600" dirty="0" smtClean="0"/>
          </a:p>
        </p:txBody>
      </p:sp>
    </p:spTree>
    <p:extLst>
      <p:ext uri="{BB962C8B-B14F-4D97-AF65-F5344CB8AC3E}">
        <p14:creationId xmlns:p14="http://schemas.microsoft.com/office/powerpoint/2010/main" val="8958956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smtClean="0"/>
              <a:t>事件机制程序示例</a:t>
            </a:r>
            <a:r>
              <a:rPr lang="en-US" altLang="zh-CN" sz="2800" dirty="0" smtClean="0"/>
              <a:t>2-</a:t>
            </a:r>
            <a:r>
              <a:rPr lang="zh-CN" altLang="en-US" sz="2800" dirty="0"/>
              <a:t>程序</a:t>
            </a:r>
            <a:r>
              <a:rPr lang="zh-CN" altLang="en-US" sz="2800" dirty="0" smtClean="0"/>
              <a:t>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fontScale="90000"/>
          </a:bodyPr>
          <a:lstStyle/>
          <a:p>
            <a:r>
              <a:rPr lang="zh-CN" altLang="en-US" dirty="0" smtClean="0"/>
              <a:t>回调是</a:t>
            </a:r>
            <a:r>
              <a:rPr lang="zh-CN" altLang="en-US" dirty="0"/>
              <a:t>由</a:t>
            </a:r>
            <a:r>
              <a:rPr lang="zh-CN" altLang="en-US" dirty="0" smtClean="0"/>
              <a:t>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a:t>
            </a:r>
            <a:r>
              <a:rPr lang="zh-CN" altLang="en-US" dirty="0" smtClean="0">
                <a:latin typeface="微软雅黑" panose="020B0503020204020204" pitchFamily="34" charset="-122"/>
                <a:ea typeface="微软雅黑" panose="020B0503020204020204" pitchFamily="34" charset="-122"/>
              </a:rPr>
              <a:t>封装的函数指针</a:t>
            </a:r>
          </a:p>
        </p:txBody>
      </p:sp>
    </p:spTree>
    <p:extLst>
      <p:ext uri="{BB962C8B-B14F-4D97-AF65-F5344CB8AC3E}">
        <p14:creationId xmlns:p14="http://schemas.microsoft.com/office/powerpoint/2010/main" val="25294896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smtClean="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r>
              <a:rPr lang="en-US" altLang="zh-CN" sz="3200" noProof="1" smtClean="0">
                <a:latin typeface="微软雅黑" panose="020B0503020204020204" pitchFamily="34" charset="-122"/>
                <a:ea typeface="微软雅黑" panose="020B0503020204020204" pitchFamily="34" charset="-122"/>
              </a:rPr>
              <a:t>WinForm</a:t>
            </a:r>
            <a:r>
              <a:rPr lang="zh-CN" altLang="en-US" sz="3200" noProof="1" smtClean="0">
                <a:latin typeface="微软雅黑" panose="020B0503020204020204" pitchFamily="34" charset="-122"/>
                <a:ea typeface="微软雅黑" panose="020B0503020204020204" pitchFamily="34" charset="-122"/>
              </a:rPr>
              <a:t>实现两个窗体应用程序的消息传递</a:t>
            </a:r>
            <a:endParaRPr lang="en-US" altLang="zh-CN" sz="3200" noProof="1" smtClean="0">
              <a:latin typeface="微软雅黑" panose="020B0503020204020204" pitchFamily="34" charset="-122"/>
              <a:ea typeface="微软雅黑" panose="020B0503020204020204" pitchFamily="34" charset="-122"/>
            </a:endParaRPr>
          </a:p>
          <a:p>
            <a:pPr eaLnBrk="1" hangingPunct="1"/>
            <a:r>
              <a:rPr lang="en-US" altLang="zh-CN" sz="3200" noProof="1" smtClean="0">
                <a:latin typeface="微软雅黑" panose="020B0503020204020204" pitchFamily="34" charset="-122"/>
                <a:ea typeface="微软雅黑" panose="020B0503020204020204" pitchFamily="34" charset="-122"/>
              </a:rPr>
              <a:t>WinForm</a:t>
            </a:r>
            <a:r>
              <a:rPr lang="zh-CN" altLang="en-US" sz="3200" noProof="1" smtClean="0">
                <a:latin typeface="微软雅黑" panose="020B0503020204020204" pitchFamily="34" charset="-122"/>
                <a:ea typeface="微软雅黑" panose="020B0503020204020204" pitchFamily="34" charset="-122"/>
              </a:rPr>
              <a:t>窗体实现事件的定义、触发与处理</a:t>
            </a:r>
            <a:endParaRPr lang="en-US" altLang="zh-CN" sz="3200" noProof="1" smtClean="0">
              <a:latin typeface="微软雅黑" panose="020B0503020204020204" pitchFamily="34" charset="-122"/>
              <a:ea typeface="微软雅黑" panose="020B0503020204020204" pitchFamily="34" charset="-122"/>
            </a:endParaRPr>
          </a:p>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smtClean="0">
                <a:latin typeface="微软雅黑" panose="020B0503020204020204" pitchFamily="34" charset="-122"/>
                <a:ea typeface="微软雅黑" panose="020B0503020204020204" pitchFamily="34" charset="-122"/>
              </a:rPr>
              <a:t>WPF</a:t>
            </a:r>
            <a:r>
              <a:rPr lang="zh-CN" altLang="en-US" sz="3200" noProof="1" smtClean="0">
                <a:latin typeface="微软雅黑" panose="020B0503020204020204" pitchFamily="34" charset="-122"/>
                <a:ea typeface="微软雅黑" panose="020B0503020204020204" pitchFamily="34" charset="-122"/>
              </a:rPr>
              <a:t>实现两个窗体应用程序的消息传递</a:t>
            </a:r>
            <a:endParaRPr lang="en-US" altLang="zh-CN" sz="3200" noProof="1" smtClean="0">
              <a:latin typeface="微软雅黑" panose="020B0503020204020204" pitchFamily="34" charset="-122"/>
              <a:ea typeface="微软雅黑" panose="020B0503020204020204" pitchFamily="34" charset="-122"/>
            </a:endParaRPr>
          </a:p>
          <a:p>
            <a:pPr eaLnBrk="1" hangingPunct="1"/>
            <a:r>
              <a:rPr lang="en-US" altLang="zh-CN" sz="3200" noProof="1" smtClean="0">
                <a:latin typeface="微软雅黑" panose="020B0503020204020204" pitchFamily="34" charset="-122"/>
                <a:ea typeface="微软雅黑" panose="020B0503020204020204" pitchFamily="34" charset="-122"/>
              </a:rPr>
              <a:t>WPF</a:t>
            </a:r>
            <a:r>
              <a:rPr lang="zh-CN" altLang="en-US" sz="3200" noProof="1" smtClean="0">
                <a:latin typeface="微软雅黑" panose="020B0503020204020204" pitchFamily="34" charset="-122"/>
                <a:ea typeface="微软雅黑" panose="020B0503020204020204" pitchFamily="34" charset="-122"/>
              </a:rPr>
              <a:t>窗体实现事件的定义、触发与处理</a:t>
            </a:r>
            <a:endParaRPr lang="zh-CN" altLang="en-US" sz="3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smtClean="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1431043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eaLnBrk="1" hangingPunct="1"/>
            <a:r>
              <a:rPr lang="zh-CN" altLang="en-US" dirty="0" smtClean="0"/>
              <a:t>消息队列</a:t>
            </a:r>
          </a:p>
        </p:txBody>
      </p:sp>
      <p:sp>
        <p:nvSpPr>
          <p:cNvPr id="11268" name="Rectangle 3"/>
          <p:cNvSpPr>
            <a:spLocks noGrp="1" noChangeArrowheads="1"/>
          </p:cNvSpPr>
          <p:nvPr>
            <p:ph type="body" idx="4294967295"/>
          </p:nvPr>
        </p:nvSpPr>
        <p:spPr>
          <a:xfrm>
            <a:off x="1919287" y="2709863"/>
            <a:ext cx="8596313" cy="2463800"/>
          </a:xfrm>
        </p:spPr>
        <p:txBody>
          <a:bodyPr>
            <a:normAutofit/>
          </a:bodyPr>
          <a:lstStyle/>
          <a:p>
            <a:pPr eaLnBrk="1" hangingPunct="1">
              <a:lnSpc>
                <a:spcPct val="125000"/>
              </a:lnSpc>
            </a:pP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能够为每个窗体应用程序维护一个消息队列。应用程序必须从消息队列中获取消息，然后分派给某个窗口。 </a:t>
            </a:r>
          </a:p>
        </p:txBody>
      </p:sp>
    </p:spTree>
    <p:extLst>
      <p:ext uri="{BB962C8B-B14F-4D97-AF65-F5344CB8AC3E}">
        <p14:creationId xmlns:p14="http://schemas.microsoft.com/office/powerpoint/2010/main" val="1227107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677334" y="1747044"/>
            <a:ext cx="3318933" cy="811213"/>
          </a:xfrm>
        </p:spPr>
        <p:txBody>
          <a:bodyPr/>
          <a:lstStyle/>
          <a:p>
            <a:pPr eaLnBrk="1" hangingPunct="1"/>
            <a:r>
              <a:rPr lang="zh-CN" altLang="en-US" dirty="0" smtClean="0"/>
              <a:t>消息队列</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076" y="1094318"/>
            <a:ext cx="60102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56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59267" y="971021"/>
            <a:ext cx="4191000" cy="755650"/>
          </a:xfrm>
        </p:spPr>
        <p:txBody>
          <a:bodyPr/>
          <a:lstStyle/>
          <a:p>
            <a:pPr eaLnBrk="1" hangingPunct="1"/>
            <a:r>
              <a:rPr lang="en-US" altLang="zh-CN" dirty="0" smtClean="0"/>
              <a:t>MSG</a:t>
            </a:r>
            <a:r>
              <a:rPr lang="zh-CN" altLang="en-US" dirty="0" smtClean="0"/>
              <a:t>消息结构</a:t>
            </a:r>
          </a:p>
        </p:txBody>
      </p:sp>
      <p:sp>
        <p:nvSpPr>
          <p:cNvPr id="13316" name="Text Box 3"/>
          <p:cNvSpPr txBox="1">
            <a:spLocks noChangeArrowheads="1"/>
          </p:cNvSpPr>
          <p:nvPr/>
        </p:nvSpPr>
        <p:spPr bwMode="auto">
          <a:xfrm>
            <a:off x="5224413" y="971021"/>
            <a:ext cx="5637213" cy="5016758"/>
          </a:xfrm>
          <a:prstGeom prst="rect">
            <a:avLst/>
          </a:prstGeom>
          <a:solidFill>
            <a:schemeClr val="tx1"/>
          </a:solidFill>
          <a:ln>
            <a:noFill/>
          </a:ln>
          <a:effectLs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smtClean="0">
                <a:solidFill>
                  <a:srgbClr val="FFC000"/>
                </a:solidFill>
                <a:latin typeface="Consolas" panose="020B0609020204030204" pitchFamily="49" charset="0"/>
              </a:rPr>
              <a:t>WinUser.h</a:t>
            </a:r>
            <a:endParaRPr lang="en-US" altLang="zh-CN" dirty="0" smtClean="0">
              <a:solidFill>
                <a:srgbClr val="FFC000"/>
              </a:solidFill>
              <a:latin typeface="Consolas" panose="020B0609020204030204" pitchFamily="49" charset="0"/>
            </a:endParaRPr>
          </a:p>
          <a:p>
            <a:pPr eaLnBrk="1" hangingPunct="1">
              <a:spcBef>
                <a:spcPct val="0"/>
              </a:spcBef>
              <a:buClrTx/>
              <a:buSzTx/>
              <a:buFontTx/>
              <a:buNone/>
            </a:pPr>
            <a:endParaRPr lang="en-US" altLang="zh-CN" dirty="0" smtClean="0">
              <a:solidFill>
                <a:schemeClr val="bg1"/>
              </a:solidFill>
              <a:latin typeface="Consolas" panose="020B0609020204030204" pitchFamily="49" charset="0"/>
            </a:endParaRPr>
          </a:p>
          <a:p>
            <a:pPr eaLnBrk="1" hangingPunct="1">
              <a:spcBef>
                <a:spcPct val="0"/>
              </a:spcBef>
              <a:buClrTx/>
              <a:buSzTx/>
              <a:buFontTx/>
              <a:buNone/>
            </a:pPr>
            <a:r>
              <a:rPr lang="en-US" altLang="zh-CN" dirty="0" err="1" smtClean="0">
                <a:solidFill>
                  <a:srgbClr val="0070C0"/>
                </a:solidFill>
                <a:latin typeface="Consolas" panose="020B0609020204030204" pitchFamily="49" charset="0"/>
              </a:rPr>
              <a:t>typedef</a:t>
            </a:r>
            <a:r>
              <a:rPr lang="en-US" altLang="zh-CN" dirty="0" smtClean="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smtClean="0">
                <a:solidFill>
                  <a:srgbClr val="00B0F0"/>
                </a:solidFill>
                <a:latin typeface="Consolas" panose="020B0609020204030204" pitchFamily="49" charset="0"/>
              </a:rPr>
              <a:t>HWND</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smtClean="0">
                <a:solidFill>
                  <a:schemeClr val="bg1"/>
                </a:solidFill>
                <a:latin typeface="Consolas" panose="020B0609020204030204" pitchFamily="49" charset="0"/>
              </a:rPr>
              <a:t>	</a:t>
            </a:r>
            <a:r>
              <a:rPr lang="en-US" altLang="zh-CN" dirty="0" smtClean="0">
                <a:solidFill>
                  <a:srgbClr val="00B0F0"/>
                </a:solidFill>
                <a:latin typeface="Consolas" panose="020B0609020204030204" pitchFamily="49" charset="0"/>
              </a:rPr>
              <a:t>UINT</a:t>
            </a:r>
            <a:r>
              <a:rPr lang="en-US" altLang="zh-CN" dirty="0" smtClean="0">
                <a:solidFill>
                  <a:schemeClr val="bg1"/>
                </a:solidFill>
                <a:latin typeface="Consolas" panose="020B0609020204030204" pitchFamily="49" charset="0"/>
              </a:rPr>
              <a:t> 		message</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smtClean="0">
                <a:solidFill>
                  <a:schemeClr val="bg1"/>
                </a:solidFill>
                <a:latin typeface="Consolas" panose="020B0609020204030204" pitchFamily="49" charset="0"/>
              </a:rPr>
              <a:t>	</a:t>
            </a:r>
            <a:r>
              <a:rPr lang="en-US" altLang="zh-CN" dirty="0" smtClean="0">
                <a:solidFill>
                  <a:srgbClr val="00B0F0"/>
                </a:solidFill>
                <a:latin typeface="Consolas" panose="020B0609020204030204" pitchFamily="49" charset="0"/>
              </a:rPr>
              <a:t>WPARAM</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smtClean="0">
                <a:solidFill>
                  <a:schemeClr val="bg1"/>
                </a:solidFill>
                <a:latin typeface="Consolas" panose="020B0609020204030204" pitchFamily="49" charset="0"/>
              </a:rPr>
              <a:t>	</a:t>
            </a:r>
            <a:r>
              <a:rPr lang="en-US" altLang="zh-CN" dirty="0" smtClean="0">
                <a:solidFill>
                  <a:srgbClr val="00B0F0"/>
                </a:solidFill>
                <a:latin typeface="Consolas" panose="020B0609020204030204" pitchFamily="49" charset="0"/>
              </a:rPr>
              <a:t>LPARAM</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smtClean="0">
                <a:solidFill>
                  <a:schemeClr val="bg1"/>
                </a:solidFill>
                <a:latin typeface="Consolas" panose="020B0609020204030204" pitchFamily="49" charset="0"/>
              </a:rPr>
              <a:t>	</a:t>
            </a:r>
            <a:r>
              <a:rPr lang="en-US" altLang="zh-CN" dirty="0" smtClean="0">
                <a:solidFill>
                  <a:srgbClr val="00B0F0"/>
                </a:solidFill>
                <a:latin typeface="Consolas" panose="020B0609020204030204" pitchFamily="49" charset="0"/>
              </a:rPr>
              <a:t>DWORD</a:t>
            </a:r>
            <a:r>
              <a:rPr lang="en-US" altLang="zh-CN" dirty="0" smtClean="0">
                <a:solidFill>
                  <a:schemeClr val="bg1"/>
                </a:solidFill>
                <a:latin typeface="Consolas" panose="020B0609020204030204" pitchFamily="49" charset="0"/>
              </a:rPr>
              <a:t> 	time</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smtClean="0">
                <a:solidFill>
                  <a:schemeClr val="bg1"/>
                </a:solidFill>
                <a:latin typeface="Consolas" panose="020B0609020204030204" pitchFamily="49" charset="0"/>
              </a:rPr>
              <a:t>	</a:t>
            </a:r>
            <a:r>
              <a:rPr lang="en-US" altLang="zh-CN" dirty="0" smtClean="0">
                <a:solidFill>
                  <a:srgbClr val="00B0F0"/>
                </a:solidFill>
                <a:latin typeface="Consolas" panose="020B0609020204030204" pitchFamily="49" charset="0"/>
              </a:rPr>
              <a:t>POINT</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endParaRPr lang="en-US" altLang="zh-CN" dirty="0" smtClean="0">
              <a:solidFill>
                <a:schemeClr val="bg1"/>
              </a:solidFill>
              <a:latin typeface="Consolas" panose="020B0609020204030204" pitchFamily="49" charset="0"/>
            </a:endParaRPr>
          </a:p>
          <a:p>
            <a:pPr eaLnBrk="1" hangingPunct="1">
              <a:spcBef>
                <a:spcPct val="0"/>
              </a:spcBef>
              <a:buClrTx/>
              <a:buSzTx/>
              <a:buFontTx/>
              <a:buNone/>
            </a:pPr>
            <a:r>
              <a:rPr lang="en-US" altLang="zh-CN" dirty="0" smtClean="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670541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6844</TotalTime>
  <Words>2010</Words>
  <Application>Microsoft Office PowerPoint</Application>
  <PresentationFormat>宽屏</PresentationFormat>
  <Paragraphs>436</Paragraphs>
  <Slides>66</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66</vt:i4>
      </vt:variant>
    </vt:vector>
  </HeadingPairs>
  <TitlesOfParts>
    <vt:vector size="79"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Windows编程实践</vt:lpstr>
      <vt:lpstr>内容提要 </vt:lpstr>
      <vt:lpstr>5.1 Windows简介</vt:lpstr>
      <vt:lpstr>PowerPoint 演示文稿</vt:lpstr>
      <vt:lpstr>5.2 窗体程序与消息机制 </vt:lpstr>
      <vt:lpstr>窗体的输入</vt:lpstr>
      <vt:lpstr>消息队列</vt:lpstr>
      <vt:lpstr>消息队列</vt:lpstr>
      <vt:lpstr>MSG消息结构</vt:lpstr>
      <vt:lpstr>MSG消息结构</vt:lpstr>
      <vt:lpstr>消息机制与窗体资源</vt:lpstr>
      <vt:lpstr>5.2.1 C++窗体程序</vt:lpstr>
      <vt:lpstr>选择程序类型</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5.2.2 C#窗体程序</vt:lpstr>
      <vt:lpstr>PowerPoint 演示文稿</vt:lpstr>
      <vt:lpstr>PowerPoint 演示文稿</vt:lpstr>
      <vt:lpstr>PowerPoint 演示文稿</vt:lpstr>
      <vt:lpstr>PowerPoint 演示文稿</vt:lpstr>
      <vt:lpstr>PowerPoint 演示文稿</vt:lpstr>
      <vt:lpstr>5.3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重载的窗体消息处理函数</vt:lpstr>
      <vt:lpstr>5.4 窗体自定义消息处理</vt:lpstr>
      <vt:lpstr>自定义消息应用流程</vt:lpstr>
      <vt:lpstr>C#调用SendMessage</vt:lpstr>
      <vt:lpstr>应用过程</vt:lpstr>
      <vt:lpstr>WinForm窗体代码示例</vt:lpstr>
      <vt:lpstr>WPF窗体代码示例-实验1</vt:lpstr>
      <vt:lpstr>5.5事件机制</vt:lpstr>
      <vt:lpstr>事件介绍</vt:lpstr>
      <vt:lpstr>函数指针</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jicheng@yahoo.com</cp:lastModifiedBy>
  <cp:revision>435</cp:revision>
  <dcterms:created xsi:type="dcterms:W3CDTF">2014-12-05T07:09:50Z</dcterms:created>
  <dcterms:modified xsi:type="dcterms:W3CDTF">2018-11-08T23:54:34Z</dcterms:modified>
</cp:coreProperties>
</file>