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0"/>
  </p:notesMasterIdLst>
  <p:handoutMasterIdLst>
    <p:handoutMasterId r:id="rId21"/>
  </p:handoutMasterIdLst>
  <p:sldIdLst>
    <p:sldId id="256" r:id="rId2"/>
    <p:sldId id="521" r:id="rId3"/>
    <p:sldId id="496" r:id="rId4"/>
    <p:sldId id="518" r:id="rId5"/>
    <p:sldId id="538" r:id="rId6"/>
    <p:sldId id="537" r:id="rId7"/>
    <p:sldId id="396" r:id="rId8"/>
    <p:sldId id="430" r:id="rId9"/>
    <p:sldId id="402" r:id="rId10"/>
    <p:sldId id="520" r:id="rId11"/>
    <p:sldId id="528" r:id="rId12"/>
    <p:sldId id="541" r:id="rId13"/>
    <p:sldId id="501" r:id="rId14"/>
    <p:sldId id="401" r:id="rId15"/>
    <p:sldId id="413" r:id="rId16"/>
    <p:sldId id="547" r:id="rId17"/>
    <p:sldId id="406" r:id="rId18"/>
    <p:sldId id="55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3" autoAdjust="0"/>
    <p:restoredTop sz="79381" autoAdjust="0"/>
  </p:normalViewPr>
  <p:slideViewPr>
    <p:cSldViewPr>
      <p:cViewPr>
        <p:scale>
          <a:sx n="80" d="100"/>
          <a:sy n="80" d="100"/>
        </p:scale>
        <p:origin x="-2000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752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C70-30DB-174A-8584-59C6FA74AB59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DE58-2318-D143-BD31-C15B47C46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9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94B56-2F59-48C9-B695-DAA690891168}" type="datetimeFigureOut">
              <a:rPr lang="en-US" smtClean="0"/>
              <a:t>9/11/16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0B3EB-07BD-448A-8787-652232A4C4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14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1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3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3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9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3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9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9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0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1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6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1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0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166D17D-4B50-834A-B4A2-ED3126DC8F26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BC3-6773-1B4C-B737-2D607466E7DE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3D04-B279-A94D-82C4-CE2B2004EEC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488E-0F0F-7E46-93F2-005BD1F1D09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4A51FDD-ABE5-0146-A46C-D918851F7226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3F23C47-6E2F-AD4D-83F3-1B1EA19A479D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B6C9-CE27-EF40-9693-8EDF3F3E5B7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344A88-9BD0-1449-A106-357314D4BCA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809EA9-0EBF-544F-B291-41CD39C8F3A5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D96706F-F45B-BF49-A331-F13FA55AE1C8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D00-B4C0-4545-9DC1-23C98E05B8C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7A0B-9A5B-A546-80E7-C7FFE9D75D7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9F89-8DDC-964A-B9D1-BC7056B6C6F2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F089-CF94-184C-90BA-035238220460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C46F4B1-0D36-7549-AB33-96134BFBFFE9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44C5A23-5446-924D-87FA-FA2ABAAE1437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8D8A-0DB0-DF42-A306-AD84C1BB226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B62C-2138-8E4E-9C44-420AC37AA8DF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A49D-D3B4-C645-8895-DCFCF1A34161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7B0E-32CC-EB43-8AE4-13C1CA806B84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09422-80FA-C44A-A100-B8B9667CE12C}" type="datetime1">
              <a:rPr lang="en-US" smtClean="0"/>
              <a:t>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89A015A-1AD9-46F4-A47D-C723C7F63AF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624668"/>
            <a:ext cx="8136904" cy="676540"/>
          </a:xfrm>
        </p:spPr>
        <p:txBody>
          <a:bodyPr>
            <a:noAutofit/>
          </a:bodyPr>
          <a:lstStyle/>
          <a:p>
            <a:r>
              <a:rPr lang="en-US" dirty="0"/>
              <a:t>Compiler-Assisted Overlapping of Communication and </a:t>
            </a:r>
            <a:r>
              <a:rPr lang="en-US" dirty="0" smtClean="0"/>
              <a:t>Computation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MPI Applications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76256" y="5661248"/>
            <a:ext cx="1512168" cy="504056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ucc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" y="-216024"/>
            <a:ext cx="6727616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analysis with annotation-based </a:t>
            </a:r>
            <a:r>
              <a:rPr lang="en-US" dirty="0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annotation</a:t>
            </a:r>
            <a:r>
              <a:rPr lang="en-US" dirty="0"/>
              <a:t>-based </a:t>
            </a:r>
            <a:r>
              <a:rPr lang="en-US" dirty="0" smtClean="0"/>
              <a:t>inlining to enhance accuracy of dependence analysis</a:t>
            </a:r>
          </a:p>
          <a:p>
            <a:pPr lvl="1"/>
            <a:r>
              <a:rPr lang="en-US" dirty="0"/>
              <a:t>Select branches </a:t>
            </a:r>
            <a:r>
              <a:rPr lang="en-US" dirty="0" smtClean="0"/>
              <a:t>taken</a:t>
            </a:r>
            <a:endParaRPr lang="en-US" dirty="0"/>
          </a:p>
          <a:p>
            <a:pPr lvl="2"/>
            <a:r>
              <a:rPr lang="en-US" dirty="0"/>
              <a:t>NAS FT: 0D, 1D, or 2D </a:t>
            </a:r>
            <a:r>
              <a:rPr lang="en-US" dirty="0" smtClean="0"/>
              <a:t>layout</a:t>
            </a:r>
            <a:r>
              <a:rPr lang="en-US" dirty="0"/>
              <a:t> </a:t>
            </a:r>
            <a:r>
              <a:rPr lang="en-US" dirty="0" smtClean="0"/>
              <a:t>is runtime-dependent</a:t>
            </a:r>
          </a:p>
          <a:p>
            <a:pPr lvl="1"/>
            <a:r>
              <a:rPr lang="en-US" dirty="0" smtClean="0"/>
              <a:t>Express memory side effects for </a:t>
            </a:r>
            <a:r>
              <a:rPr lang="en-US" dirty="0"/>
              <a:t>MPI API </a:t>
            </a:r>
            <a:r>
              <a:rPr lang="en-US" dirty="0" smtClean="0"/>
              <a:t>through </a:t>
            </a:r>
            <a:r>
              <a:rPr lang="en-US" dirty="0"/>
              <a:t>array accesses </a:t>
            </a:r>
            <a:endParaRPr lang="en-US" dirty="0" smtClean="0"/>
          </a:p>
          <a:p>
            <a:pPr lvl="2"/>
            <a:r>
              <a:rPr lang="en-US" dirty="0" smtClean="0"/>
              <a:t>MPICH source code is encapsulated and hidden from compiler</a:t>
            </a:r>
            <a:endParaRPr lang="en-US" dirty="0"/>
          </a:p>
          <a:p>
            <a:pPr lvl="1"/>
            <a:r>
              <a:rPr lang="en-US" dirty="0" smtClean="0"/>
              <a:t>Normalize </a:t>
            </a:r>
            <a:r>
              <a:rPr lang="en-US" dirty="0"/>
              <a:t>array dimensions</a:t>
            </a:r>
          </a:p>
          <a:p>
            <a:pPr lvl="2"/>
            <a:r>
              <a:rPr lang="en-US" dirty="0" smtClean="0"/>
              <a:t>Arrays used by computation </a:t>
            </a:r>
            <a:r>
              <a:rPr lang="en-US" dirty="0"/>
              <a:t>and </a:t>
            </a:r>
            <a:r>
              <a:rPr lang="en-US" dirty="0" smtClean="0"/>
              <a:t>communication could </a:t>
            </a:r>
            <a:r>
              <a:rPr lang="en-US" dirty="0"/>
              <a:t>have different </a:t>
            </a:r>
            <a:r>
              <a:rPr lang="en-US" dirty="0" smtClean="0"/>
              <a:t>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560839" cy="1944216"/>
          </a:xfrm>
        </p:spPr>
        <p:txBody>
          <a:bodyPr/>
          <a:lstStyle/>
          <a:p>
            <a:r>
              <a:rPr lang="en-US" dirty="0" smtClean="0"/>
              <a:t>Outline and specialize function calls based on the location of the communication (</a:t>
            </a:r>
            <a:r>
              <a:rPr lang="en-US" i="1" dirty="0" smtClean="0"/>
              <a:t>Before(I)</a:t>
            </a:r>
            <a:r>
              <a:rPr lang="en-US" dirty="0" smtClean="0"/>
              <a:t>, </a:t>
            </a:r>
            <a:r>
              <a:rPr lang="en-US" i="1" dirty="0" smtClean="0"/>
              <a:t>After(I), </a:t>
            </a:r>
            <a:r>
              <a:rPr lang="en-US" i="1" dirty="0" err="1" smtClean="0"/>
              <a:t>Comm</a:t>
            </a:r>
            <a:r>
              <a:rPr lang="en-US" i="1" dirty="0" smtClean="0"/>
              <a:t>(I)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Reorder communication and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536" y="2996952"/>
            <a:ext cx="1977370" cy="3312368"/>
            <a:chOff x="683568" y="2204864"/>
            <a:chExt cx="1977370" cy="3312368"/>
          </a:xfrm>
        </p:grpSpPr>
        <p:sp>
          <p:nvSpPr>
            <p:cNvPr id="6" name="Rectangle 5"/>
            <p:cNvSpPr/>
            <p:nvPr/>
          </p:nvSpPr>
          <p:spPr>
            <a:xfrm>
              <a:off x="683568" y="3611173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2852936"/>
              <a:ext cx="1368152" cy="491156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Before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568" y="4434660"/>
              <a:ext cx="1368152" cy="506507"/>
            </a:xfrm>
            <a:prstGeom prst="rect">
              <a:avLst/>
            </a:prstGeom>
            <a:noFill/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Elbow Connector 8"/>
            <p:cNvCxnSpPr>
              <a:stCxn id="7" idx="0"/>
              <a:endCxn id="8" idx="2"/>
            </p:cNvCxnSpPr>
            <p:nvPr/>
          </p:nvCxnSpPr>
          <p:spPr>
            <a:xfrm rot="16200000" flipH="1">
              <a:off x="323528" y="3897051"/>
              <a:ext cx="2088231" cy="12700"/>
            </a:xfrm>
            <a:prstGeom prst="bentConnector5">
              <a:avLst>
                <a:gd name="adj1" fmla="val -10947"/>
                <a:gd name="adj2" fmla="val 7186425"/>
                <a:gd name="adj3" fmla="val 11094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 flipH="1">
              <a:off x="1367644" y="2276872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Straight Arrow Connector 10"/>
            <p:cNvCxnSpPr>
              <a:stCxn id="7" idx="2"/>
              <a:endCxn id="6" idx="0"/>
            </p:cNvCxnSpPr>
            <p:nvPr/>
          </p:nvCxnSpPr>
          <p:spPr>
            <a:xfrm>
              <a:off x="1367644" y="3344092"/>
              <a:ext cx="0" cy="26708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>
              <a:off x="1367644" y="4163869"/>
              <a:ext cx="0" cy="27079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1331642" y="4941167"/>
              <a:ext cx="36002" cy="57606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731517" y="2354570"/>
              <a:ext cx="364102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533" y="5013176"/>
              <a:ext cx="536099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7263" y="2204864"/>
              <a:ext cx="116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= 1 … N</a:t>
              </a:r>
              <a:endParaRPr lang="en-US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195736" y="4437112"/>
            <a:ext cx="1224136" cy="648072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91880" y="2568142"/>
            <a:ext cx="1955763" cy="4173226"/>
            <a:chOff x="3491880" y="2132856"/>
            <a:chExt cx="1955763" cy="4173226"/>
          </a:xfrm>
        </p:grpSpPr>
        <p:sp>
          <p:nvSpPr>
            <p:cNvPr id="19" name="Rectangle 18"/>
            <p:cNvSpPr/>
            <p:nvPr/>
          </p:nvSpPr>
          <p:spPr>
            <a:xfrm>
              <a:off x="3491880" y="2775238"/>
              <a:ext cx="1368152" cy="491156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Before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endCxn id="19" idx="0"/>
            </p:cNvCxnSpPr>
            <p:nvPr/>
          </p:nvCxnSpPr>
          <p:spPr>
            <a:xfrm flipH="1">
              <a:off x="4175956" y="2199174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Rectangle 20"/>
            <p:cNvSpPr/>
            <p:nvPr/>
          </p:nvSpPr>
          <p:spPr>
            <a:xfrm>
              <a:off x="3491880" y="3533475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Icomm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1880" y="5223510"/>
              <a:ext cx="1368152" cy="506507"/>
            </a:xfrm>
            <a:prstGeom prst="rect">
              <a:avLst/>
            </a:prstGeom>
            <a:noFill/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Elbow Connector 22"/>
            <p:cNvCxnSpPr>
              <a:stCxn id="19" idx="0"/>
              <a:endCxn id="22" idx="2"/>
            </p:cNvCxnSpPr>
            <p:nvPr/>
          </p:nvCxnSpPr>
          <p:spPr>
            <a:xfrm rot="16200000" flipH="1">
              <a:off x="2698566" y="4252627"/>
              <a:ext cx="2954779" cy="12700"/>
            </a:xfrm>
            <a:prstGeom prst="bentConnector5">
              <a:avLst>
                <a:gd name="adj1" fmla="val -7737"/>
                <a:gd name="adj2" fmla="val 7186425"/>
                <a:gd name="adj3" fmla="val 10773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4" name="Straight Arrow Connector 23"/>
            <p:cNvCxnSpPr>
              <a:stCxn id="19" idx="2"/>
              <a:endCxn id="21" idx="0"/>
            </p:cNvCxnSpPr>
            <p:nvPr/>
          </p:nvCxnSpPr>
          <p:spPr>
            <a:xfrm>
              <a:off x="4175956" y="3266394"/>
              <a:ext cx="0" cy="26708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/>
            <p:cNvCxnSpPr>
              <a:stCxn id="29" idx="2"/>
              <a:endCxn id="22" idx="0"/>
            </p:cNvCxnSpPr>
            <p:nvPr/>
          </p:nvCxnSpPr>
          <p:spPr>
            <a:xfrm>
              <a:off x="4175956" y="4912110"/>
              <a:ext cx="0" cy="3114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Arrow Connector 25"/>
            <p:cNvCxnSpPr>
              <a:stCxn id="22" idx="2"/>
            </p:cNvCxnSpPr>
            <p:nvPr/>
          </p:nvCxnSpPr>
          <p:spPr>
            <a:xfrm flipH="1">
              <a:off x="4139954" y="5730017"/>
              <a:ext cx="36002" cy="57606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7" name="TextBox 26"/>
            <p:cNvSpPr txBox="1"/>
            <p:nvPr/>
          </p:nvSpPr>
          <p:spPr>
            <a:xfrm>
              <a:off x="3539829" y="2276872"/>
              <a:ext cx="364102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3853" y="5871582"/>
              <a:ext cx="536099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91880" y="4359414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Wait(I)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>
              <a:stCxn id="21" idx="2"/>
              <a:endCxn id="29" idx="0"/>
            </p:cNvCxnSpPr>
            <p:nvPr/>
          </p:nvCxnSpPr>
          <p:spPr>
            <a:xfrm>
              <a:off x="4175956" y="4086171"/>
              <a:ext cx="0" cy="27324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TextBox 30"/>
            <p:cNvSpPr txBox="1"/>
            <p:nvPr/>
          </p:nvSpPr>
          <p:spPr>
            <a:xfrm>
              <a:off x="4283968" y="2132856"/>
              <a:ext cx="116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= 1 … N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32240" y="2098200"/>
            <a:ext cx="1883755" cy="4715176"/>
            <a:chOff x="6864709" y="1763524"/>
            <a:chExt cx="1883755" cy="4715176"/>
          </a:xfrm>
        </p:grpSpPr>
        <p:cxnSp>
          <p:nvCxnSpPr>
            <p:cNvPr id="33" name="Straight Arrow Connector 32"/>
            <p:cNvCxnSpPr>
              <a:endCxn id="38" idx="0"/>
            </p:cNvCxnSpPr>
            <p:nvPr/>
          </p:nvCxnSpPr>
          <p:spPr>
            <a:xfrm flipH="1">
              <a:off x="7548785" y="2130404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34" name="Group 33"/>
            <p:cNvGrpSpPr/>
            <p:nvPr/>
          </p:nvGrpSpPr>
          <p:grpSpPr>
            <a:xfrm>
              <a:off x="6864709" y="2064086"/>
              <a:ext cx="1883755" cy="4173226"/>
              <a:chOff x="6444208" y="1556792"/>
              <a:chExt cx="1883755" cy="417322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444208" y="2957411"/>
                <a:ext cx="1368152" cy="552696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Wait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44208" y="2199174"/>
                <a:ext cx="1368152" cy="491156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444208" y="4647446"/>
                <a:ext cx="1368152" cy="506507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0" name="Elbow Connector 39"/>
              <p:cNvCxnSpPr>
                <a:stCxn id="38" idx="0"/>
                <a:endCxn id="39" idx="2"/>
              </p:cNvCxnSpPr>
              <p:nvPr/>
            </p:nvCxnSpPr>
            <p:spPr>
              <a:xfrm rot="16200000" flipH="1">
                <a:off x="5650894" y="3676563"/>
                <a:ext cx="2954779" cy="12700"/>
              </a:xfrm>
              <a:prstGeom prst="bentConnector5">
                <a:avLst>
                  <a:gd name="adj1" fmla="val -7737"/>
                  <a:gd name="adj2" fmla="val 7186425"/>
                  <a:gd name="adj3" fmla="val 10773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" name="Straight Arrow Connector 40"/>
              <p:cNvCxnSpPr>
                <a:stCxn id="38" idx="2"/>
                <a:endCxn id="37" idx="0"/>
              </p:cNvCxnSpPr>
              <p:nvPr/>
            </p:nvCxnSpPr>
            <p:spPr>
              <a:xfrm>
                <a:off x="7128284" y="2690330"/>
                <a:ext cx="0" cy="26708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" name="Straight Arrow Connector 41"/>
              <p:cNvCxnSpPr>
                <a:stCxn id="46" idx="2"/>
                <a:endCxn id="39" idx="0"/>
              </p:cNvCxnSpPr>
              <p:nvPr/>
            </p:nvCxnSpPr>
            <p:spPr>
              <a:xfrm>
                <a:off x="7128284" y="4361866"/>
                <a:ext cx="0" cy="28558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H="1">
                <a:off x="7092282" y="5153953"/>
                <a:ext cx="36002" cy="5760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4" name="TextBox 43"/>
              <p:cNvSpPr txBox="1"/>
              <p:nvPr/>
            </p:nvSpPr>
            <p:spPr>
              <a:xfrm>
                <a:off x="6492157" y="1700808"/>
                <a:ext cx="364102" cy="354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56181" y="5295518"/>
                <a:ext cx="536099" cy="354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Out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44208" y="3809170"/>
                <a:ext cx="1368152" cy="552696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Icomm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7" name="Straight Arrow Connector 46"/>
              <p:cNvCxnSpPr>
                <a:stCxn id="37" idx="2"/>
                <a:endCxn id="46" idx="0"/>
              </p:cNvCxnSpPr>
              <p:nvPr/>
            </p:nvCxnSpPr>
            <p:spPr>
              <a:xfrm>
                <a:off x="7128284" y="3510107"/>
                <a:ext cx="0" cy="29906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8" name="TextBox 47"/>
              <p:cNvSpPr txBox="1"/>
              <p:nvPr/>
            </p:nvSpPr>
            <p:spPr>
              <a:xfrm>
                <a:off x="7164288" y="1556792"/>
                <a:ext cx="1163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 = 2 … N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08304" y="61093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80312" y="17635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>
          <a:xfrm>
            <a:off x="5292080" y="4365104"/>
            <a:ext cx="1224136" cy="648072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19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MPI_Test</a:t>
            </a:r>
            <a:r>
              <a:rPr lang="en-US" dirty="0"/>
              <a:t> into </a:t>
            </a:r>
            <a:r>
              <a:rPr lang="en-US" dirty="0" smtClean="0"/>
              <a:t>computation hot spots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4649590" cy="4144963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MPI_Test</a:t>
            </a:r>
            <a:r>
              <a:rPr lang="en-US" dirty="0" smtClean="0"/>
              <a:t> into computation loops with tunable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220072" y="1268760"/>
            <a:ext cx="3733831" cy="5375107"/>
            <a:chOff x="4043232" y="-1891"/>
            <a:chExt cx="3692427" cy="6905629"/>
          </a:xfrm>
        </p:grpSpPr>
        <p:grpSp>
          <p:nvGrpSpPr>
            <p:cNvPr id="65" name="Group 64"/>
            <p:cNvGrpSpPr/>
            <p:nvPr/>
          </p:nvGrpSpPr>
          <p:grpSpPr>
            <a:xfrm>
              <a:off x="4043232" y="-1891"/>
              <a:ext cx="3692427" cy="6905629"/>
              <a:chOff x="4043232" y="-1891"/>
              <a:chExt cx="3692427" cy="690562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MPI_Ialltoall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MPI_Wait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44462" y="467885"/>
                <a:ext cx="2289144" cy="2098982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14068" y="879231"/>
                <a:ext cx="1564700" cy="482572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MPI_Test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Elbow Connector 71"/>
              <p:cNvCxnSpPr>
                <a:stCxn id="71" idx="0"/>
                <a:endCxn id="86" idx="2"/>
              </p:cNvCxnSpPr>
              <p:nvPr/>
            </p:nvCxnSpPr>
            <p:spPr>
              <a:xfrm rot="16200000" flipH="1" flipV="1">
                <a:off x="4574863" y="1491822"/>
                <a:ext cx="1234147" cy="8963"/>
              </a:xfrm>
              <a:prstGeom prst="bentConnector5">
                <a:avLst>
                  <a:gd name="adj1" fmla="val -18523"/>
                  <a:gd name="adj2" fmla="val -10973826"/>
                  <a:gd name="adj3" fmla="val 11852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606714" y="1293273"/>
                <a:ext cx="105772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75952" y="5271994"/>
                <a:ext cx="1088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5" name="Elbow Connector 74"/>
              <p:cNvCxnSpPr>
                <a:stCxn id="70" idx="0"/>
                <a:endCxn id="92" idx="2"/>
              </p:cNvCxnSpPr>
              <p:nvPr/>
            </p:nvCxnSpPr>
            <p:spPr>
              <a:xfrm rot="16200000" flipH="1" flipV="1">
                <a:off x="2179285" y="3477019"/>
                <a:ext cx="6018884" cy="615"/>
              </a:xfrm>
              <a:prstGeom prst="bentConnector5">
                <a:avLst>
                  <a:gd name="adj1" fmla="val -3798"/>
                  <a:gd name="adj2" fmla="val -221298374"/>
                  <a:gd name="adj3" fmla="val 10379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6603769" y="3048001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2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7" name="Straight Arrow Connector 76"/>
              <p:cNvCxnSpPr>
                <a:endCxn id="70" idx="0"/>
              </p:cNvCxnSpPr>
              <p:nvPr/>
            </p:nvCxnSpPr>
            <p:spPr>
              <a:xfrm>
                <a:off x="5189034" y="61927"/>
                <a:ext cx="0" cy="4059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Straight Arrow Connector 77"/>
              <p:cNvCxnSpPr>
                <a:stCxn id="70" idx="2"/>
                <a:endCxn id="69" idx="0"/>
              </p:cNvCxnSpPr>
              <p:nvPr/>
            </p:nvCxnSpPr>
            <p:spPr>
              <a:xfrm>
                <a:off x="5189034" y="2566867"/>
                <a:ext cx="0" cy="21491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Straight Arrow Connector 78"/>
              <p:cNvCxnSpPr>
                <a:stCxn id="69" idx="2"/>
                <a:endCxn id="68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Straight Arrow Connector 79"/>
              <p:cNvCxnSpPr>
                <a:stCxn id="68" idx="2"/>
                <a:endCxn id="92" idx="0"/>
              </p:cNvCxnSpPr>
              <p:nvPr/>
            </p:nvCxnSpPr>
            <p:spPr>
              <a:xfrm flipH="1">
                <a:off x="5188419" y="4146710"/>
                <a:ext cx="615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Straight Arrow Connector 80"/>
              <p:cNvCxnSpPr>
                <a:stCxn id="92" idx="2"/>
              </p:cNvCxnSpPr>
              <p:nvPr/>
            </p:nvCxnSpPr>
            <p:spPr>
              <a:xfrm>
                <a:off x="5188419" y="6486769"/>
                <a:ext cx="3312" cy="41696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Arrow Connector 86"/>
              <p:cNvCxnSpPr>
                <a:stCxn id="71" idx="2"/>
                <a:endCxn id="86" idx="0"/>
              </p:cNvCxnSpPr>
              <p:nvPr/>
            </p:nvCxnSpPr>
            <p:spPr>
              <a:xfrm flipH="1">
                <a:off x="5187455" y="1361803"/>
                <a:ext cx="8963" cy="248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8" name="Rectangle 87"/>
              <p:cNvSpPr/>
              <p:nvPr/>
            </p:nvSpPr>
            <p:spPr>
              <a:xfrm>
                <a:off x="4396141" y="4841541"/>
                <a:ext cx="1598261" cy="482572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MPI_Test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9" name="Elbow Connector 88"/>
              <p:cNvCxnSpPr>
                <a:stCxn id="88" idx="0"/>
                <a:endCxn id="90" idx="2"/>
              </p:cNvCxnSpPr>
              <p:nvPr/>
            </p:nvCxnSpPr>
            <p:spPr>
              <a:xfrm rot="16200000" flipH="1">
                <a:off x="4582106" y="5454706"/>
                <a:ext cx="1234147" cy="7817"/>
              </a:xfrm>
              <a:prstGeom prst="bentConnector5">
                <a:avLst>
                  <a:gd name="adj1" fmla="val -18523"/>
                  <a:gd name="adj2" fmla="val 11897633"/>
                  <a:gd name="adj3" fmla="val 11852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0" name="Rectangle 89"/>
              <p:cNvSpPr/>
              <p:nvPr/>
            </p:nvSpPr>
            <p:spPr>
              <a:xfrm>
                <a:off x="4411775" y="557287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1" name="Straight Arrow Connector 90"/>
              <p:cNvCxnSpPr>
                <a:stCxn id="88" idx="2"/>
                <a:endCxn id="90" idx="0"/>
              </p:cNvCxnSpPr>
              <p:nvPr/>
            </p:nvCxnSpPr>
            <p:spPr>
              <a:xfrm>
                <a:off x="5195272" y="5324113"/>
                <a:ext cx="7817" cy="248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2" name="Rectangle 91"/>
              <p:cNvSpPr/>
              <p:nvPr/>
            </p:nvSpPr>
            <p:spPr>
              <a:xfrm>
                <a:off x="4043232" y="4428950"/>
                <a:ext cx="2290374" cy="2057819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06261" y="470823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27584" y="2852936"/>
            <a:ext cx="2059165" cy="12003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Loop I = 1 … N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   If I %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== 0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       </a:t>
            </a:r>
            <a:r>
              <a:rPr lang="en-US" dirty="0" err="1" smtClean="0">
                <a:solidFill>
                  <a:srgbClr val="3366FF"/>
                </a:solidFill>
              </a:rPr>
              <a:t>MPI_Test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</a:t>
            </a:r>
            <a:r>
              <a:rPr lang="en-US" dirty="0" err="1" smtClean="0"/>
              <a:t>MPI_Test</a:t>
            </a:r>
            <a:r>
              <a:rPr lang="en-US" dirty="0" smtClean="0"/>
              <a:t>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608975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Optimal distribution of </a:t>
            </a:r>
            <a:r>
              <a:rPr lang="en-US" dirty="0" err="1"/>
              <a:t>MPI_Test</a:t>
            </a:r>
            <a:endParaRPr lang="en-US" dirty="0"/>
          </a:p>
          <a:p>
            <a:pPr lvl="1"/>
            <a:r>
              <a:rPr lang="en-US" dirty="0" smtClean="0"/>
              <a:t>Evenly </a:t>
            </a:r>
            <a:r>
              <a:rPr lang="en-US" dirty="0"/>
              <a:t>distributed of </a:t>
            </a:r>
            <a:r>
              <a:rPr lang="en-US" dirty="0" err="1"/>
              <a:t>MPI_Test</a:t>
            </a:r>
            <a:r>
              <a:rPr lang="en-US" dirty="0"/>
              <a:t> in the computation time</a:t>
            </a:r>
          </a:p>
          <a:p>
            <a:pPr lvl="2"/>
            <a:r>
              <a:rPr lang="en-US" dirty="0"/>
              <a:t>Communication operation is divided into network requests with roughly the same length </a:t>
            </a:r>
          </a:p>
          <a:p>
            <a:pPr lvl="2"/>
            <a:r>
              <a:rPr lang="en-US" dirty="0"/>
              <a:t>Making progress is needed by each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Prune search space using modeled runtime</a:t>
            </a:r>
          </a:p>
          <a:p>
            <a:pPr lvl="1"/>
            <a:r>
              <a:rPr lang="en-US" dirty="0" smtClean="0"/>
              <a:t>Constraints between different frequencies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Tune frequency with binary search</a:t>
            </a:r>
          </a:p>
          <a:p>
            <a:pPr lvl="1"/>
            <a:r>
              <a:rPr lang="en-US" dirty="0" smtClean="0"/>
              <a:t>Runtime will monotonic increasing when the frequency is increasing/decreasing from the optimal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1916832"/>
            <a:ext cx="2225188" cy="480131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MPI_Ialltoall</a:t>
            </a:r>
            <a:endParaRPr lang="en-US" dirty="0" smtClean="0"/>
          </a:p>
          <a:p>
            <a:r>
              <a:rPr lang="en-US" dirty="0" smtClean="0"/>
              <a:t>Loop I = 1 … L</a:t>
            </a:r>
            <a:r>
              <a:rPr lang="en-US" baseline="-25000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If I % </a:t>
            </a:r>
            <a:r>
              <a:rPr lang="en-US" dirty="0" smtClean="0">
                <a:solidFill>
                  <a:srgbClr val="0000FF"/>
                </a:solidFill>
              </a:rPr>
              <a:t>Freq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== 0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MPI_Test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Computation1</a:t>
            </a:r>
          </a:p>
          <a:p>
            <a:r>
              <a:rPr lang="en-US" dirty="0"/>
              <a:t>Loop I = 1 … 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r>
              <a:rPr lang="en-US" dirty="0"/>
              <a:t>    If I % </a:t>
            </a:r>
            <a:r>
              <a:rPr lang="en-US" dirty="0" smtClean="0">
                <a:solidFill>
                  <a:srgbClr val="0000FF"/>
                </a:solidFill>
              </a:rPr>
              <a:t>Freq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== 0</a:t>
            </a:r>
          </a:p>
          <a:p>
            <a:r>
              <a:rPr lang="en-US" dirty="0"/>
              <a:t>        </a:t>
            </a:r>
            <a:r>
              <a:rPr lang="en-US" dirty="0" err="1"/>
              <a:t>MPI_Test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Computation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Loop I = 1 … </a:t>
            </a:r>
            <a:r>
              <a:rPr lang="en-US" dirty="0" smtClean="0"/>
              <a:t>L</a:t>
            </a:r>
            <a:r>
              <a:rPr lang="en-US" baseline="-25000" dirty="0" smtClean="0"/>
              <a:t>N</a:t>
            </a:r>
            <a:endParaRPr lang="en-US" baseline="-25000" dirty="0"/>
          </a:p>
          <a:p>
            <a:r>
              <a:rPr lang="en-US" dirty="0"/>
              <a:t>    If I % </a:t>
            </a:r>
            <a:r>
              <a:rPr lang="en-US" dirty="0" err="1" smtClean="0">
                <a:solidFill>
                  <a:srgbClr val="0000FF"/>
                </a:solidFill>
              </a:rPr>
              <a:t>Freq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== 0</a:t>
            </a:r>
          </a:p>
          <a:p>
            <a:r>
              <a:rPr lang="en-US" dirty="0"/>
              <a:t>        </a:t>
            </a:r>
            <a:r>
              <a:rPr lang="en-US" dirty="0" err="1"/>
              <a:t>MPI_Test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Computation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err="1" smtClean="0"/>
              <a:t>MPI_Wait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37112"/>
            <a:ext cx="5940152" cy="4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Clusters and compilers</a:t>
            </a:r>
          </a:p>
          <a:p>
            <a:pPr lvl="1"/>
            <a:r>
              <a:rPr lang="en-US" dirty="0" smtClean="0"/>
              <a:t>Intel </a:t>
            </a:r>
            <a:r>
              <a:rPr lang="fr-FR" dirty="0" smtClean="0"/>
              <a:t>Xeon </a:t>
            </a:r>
            <a:r>
              <a:rPr lang="en-US" dirty="0" smtClean="0"/>
              <a:t>x86 cluster, </a:t>
            </a:r>
            <a:r>
              <a:rPr lang="en-US" dirty="0" err="1" smtClean="0">
                <a:solidFill>
                  <a:srgbClr val="0000FF"/>
                </a:solidFill>
              </a:rPr>
              <a:t>Infiniband</a:t>
            </a:r>
            <a:r>
              <a:rPr lang="en-US" dirty="0" smtClean="0"/>
              <a:t>, 2.6GHz (</a:t>
            </a:r>
            <a:r>
              <a:rPr lang="en-US" dirty="0"/>
              <a:t>hyper threading </a:t>
            </a:r>
            <a:r>
              <a:rPr lang="en-US" dirty="0" smtClean="0"/>
              <a:t>disabled), 64GB RAM, ICC/</a:t>
            </a:r>
            <a:r>
              <a:rPr lang="en-US" dirty="0" err="1" smtClean="0"/>
              <a:t>IFort</a:t>
            </a:r>
            <a:r>
              <a:rPr lang="en-US" dirty="0" smtClean="0"/>
              <a:t> 13.1</a:t>
            </a:r>
          </a:p>
          <a:p>
            <a:pPr lvl="1"/>
            <a:r>
              <a:rPr lang="en-US" dirty="0" smtClean="0"/>
              <a:t>Intel </a:t>
            </a:r>
            <a:r>
              <a:rPr lang="fr-FR" dirty="0" smtClean="0"/>
              <a:t>Xeon </a:t>
            </a:r>
            <a:r>
              <a:rPr lang="en-US" dirty="0" smtClean="0"/>
              <a:t>x64 cluster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1 </a:t>
            </a:r>
            <a:r>
              <a:rPr lang="en-US" dirty="0" err="1">
                <a:solidFill>
                  <a:srgbClr val="0000FF"/>
                </a:solidFill>
              </a:rPr>
              <a:t>Gbps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Ethernet</a:t>
            </a:r>
            <a:r>
              <a:rPr lang="en-US" dirty="0" smtClean="0"/>
              <a:t>, </a:t>
            </a:r>
            <a:r>
              <a:rPr lang="fr-FR" dirty="0"/>
              <a:t>3.2GHz, </a:t>
            </a:r>
            <a:r>
              <a:rPr lang="en-US" dirty="0"/>
              <a:t>16GB </a:t>
            </a:r>
            <a:r>
              <a:rPr lang="en-US" dirty="0" smtClean="0"/>
              <a:t>RAM, GCC/</a:t>
            </a:r>
            <a:r>
              <a:rPr lang="en-US" dirty="0" err="1" smtClean="0"/>
              <a:t>Gfortran</a:t>
            </a:r>
            <a:r>
              <a:rPr lang="en-US" dirty="0" smtClean="0"/>
              <a:t> 4.4.7</a:t>
            </a:r>
          </a:p>
          <a:p>
            <a:r>
              <a:rPr lang="en-US" dirty="0" smtClean="0"/>
              <a:t>MPICH 3.1.1</a:t>
            </a:r>
          </a:p>
          <a:p>
            <a:r>
              <a:rPr lang="en-US" dirty="0" smtClean="0"/>
              <a:t>Nodes: 2 ~ 9, 1 process per node</a:t>
            </a:r>
          </a:p>
          <a:p>
            <a:r>
              <a:rPr lang="en-US" dirty="0" smtClean="0"/>
              <a:t>NAS Parallel Benchmark (NPB) 3.3.1, excluding </a:t>
            </a:r>
            <a:r>
              <a:rPr lang="en-US" dirty="0"/>
              <a:t>DT and </a:t>
            </a:r>
            <a:r>
              <a:rPr lang="en-US" dirty="0" smtClean="0"/>
              <a:t>EP</a:t>
            </a:r>
          </a:p>
          <a:p>
            <a:r>
              <a:rPr lang="en-US" dirty="0"/>
              <a:t>Profilers: Tau and Instrumented </a:t>
            </a:r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execution time for </a:t>
            </a:r>
            <a:r>
              <a:rPr lang="en-US" dirty="0"/>
              <a:t>NPB 3.1.1 </a:t>
            </a:r>
            <a:r>
              <a:rPr lang="en-US" i="1" dirty="0"/>
              <a:t>(excluding DT and </a:t>
            </a:r>
            <a:r>
              <a:rPr lang="en-US" i="1" dirty="0" smtClean="0"/>
              <a:t>EP)</a:t>
            </a:r>
          </a:p>
          <a:p>
            <a:pPr lvl="1"/>
            <a:r>
              <a:rPr lang="en-US" dirty="0"/>
              <a:t>Intel </a:t>
            </a:r>
            <a:r>
              <a:rPr lang="fr-FR" dirty="0"/>
              <a:t>Xeon </a:t>
            </a:r>
            <a:r>
              <a:rPr lang="en-US" dirty="0"/>
              <a:t>x86 </a:t>
            </a:r>
            <a:r>
              <a:rPr lang="en-US" dirty="0" smtClean="0"/>
              <a:t>cluster (</a:t>
            </a:r>
            <a:r>
              <a:rPr lang="en-US" dirty="0" err="1" smtClean="0"/>
              <a:t>Infiniband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</a:t>
            </a:r>
            <a:r>
              <a:rPr lang="en-US" dirty="0"/>
              <a:t>to x1.84 </a:t>
            </a:r>
            <a:r>
              <a:rPr lang="en-US" dirty="0" smtClean="0"/>
              <a:t>faster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fr-FR" dirty="0"/>
              <a:t>Xeon </a:t>
            </a:r>
            <a:r>
              <a:rPr lang="en-US" dirty="0"/>
              <a:t>x64 </a:t>
            </a:r>
            <a:r>
              <a:rPr lang="en-US" dirty="0" smtClean="0"/>
              <a:t>cluster</a:t>
            </a:r>
            <a:r>
              <a:rPr lang="en-US" dirty="0"/>
              <a:t> </a:t>
            </a:r>
            <a:r>
              <a:rPr lang="en-US" dirty="0" smtClean="0"/>
              <a:t>(1 </a:t>
            </a:r>
            <a:r>
              <a:rPr lang="en-US" dirty="0" err="1"/>
              <a:t>Gbps</a:t>
            </a:r>
            <a:r>
              <a:rPr lang="en-US" dirty="0"/>
              <a:t> </a:t>
            </a:r>
            <a:r>
              <a:rPr lang="en-US" dirty="0" smtClean="0"/>
              <a:t>Ethernet)</a:t>
            </a:r>
          </a:p>
          <a:p>
            <a:pPr lvl="2"/>
            <a:r>
              <a:rPr lang="en-US" dirty="0" smtClean="0"/>
              <a:t>Up to x1.79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0381" y="6444044"/>
            <a:ext cx="203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x64 (class 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7853" y="6444044"/>
            <a:ext cx="203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x86 (class B)</a:t>
            </a:r>
            <a:endParaRPr lang="en-US" dirty="0"/>
          </a:p>
        </p:txBody>
      </p:sp>
      <p:pic>
        <p:nvPicPr>
          <p:cNvPr id="12" name="Picture 11" descr="npb_disco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78" y="3906675"/>
            <a:ext cx="4362518" cy="2618669"/>
          </a:xfrm>
          <a:prstGeom prst="rect">
            <a:avLst/>
          </a:prstGeom>
        </p:spPr>
      </p:pic>
      <p:pic>
        <p:nvPicPr>
          <p:cNvPr id="13" name="Picture 12" descr="npb_blues_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" y="3885368"/>
            <a:ext cx="4398014" cy="263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4875" y="2555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1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the program transformation</a:t>
            </a:r>
          </a:p>
          <a:p>
            <a:r>
              <a:rPr lang="en-US" dirty="0" smtClean="0"/>
              <a:t>Support more CCO patterns</a:t>
            </a:r>
          </a:p>
          <a:p>
            <a:r>
              <a:rPr lang="en-US" dirty="0"/>
              <a:t>Model </a:t>
            </a:r>
            <a:r>
              <a:rPr lang="en-US" dirty="0" smtClean="0"/>
              <a:t>multiple cores on single node and the unbalanced communication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0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MPI-aware compiler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Transformations </a:t>
            </a:r>
            <a:r>
              <a:rPr lang="en-US" dirty="0"/>
              <a:t>to Parallel Codes for Communication-Computation Overlap, SC’05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Exact </a:t>
            </a:r>
            <a:r>
              <a:rPr lang="en-US" dirty="0"/>
              <a:t>Dependence Analysis for Increased Communication </a:t>
            </a:r>
            <a:r>
              <a:rPr lang="en-US" dirty="0" smtClean="0"/>
              <a:t>Overlap, EuroMPI</a:t>
            </a:r>
            <a:r>
              <a:rPr lang="en-US" dirty="0"/>
              <a:t>’</a:t>
            </a:r>
            <a:r>
              <a:rPr lang="en-US" dirty="0" smtClean="0"/>
              <a:t>12</a:t>
            </a:r>
          </a:p>
          <a:p>
            <a:r>
              <a:rPr lang="en-US" dirty="0" smtClean="0"/>
              <a:t>Model</a:t>
            </a:r>
            <a:r>
              <a:rPr lang="en-US" dirty="0"/>
              <a:t>-based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Transformation for Overlapping Communication and Computation, NPC’</a:t>
            </a:r>
            <a:r>
              <a:rPr lang="en-US" dirty="0" smtClean="0"/>
              <a:t>08</a:t>
            </a:r>
          </a:p>
          <a:p>
            <a:r>
              <a:rPr lang="en-US" dirty="0" smtClean="0"/>
              <a:t>Overlapping with threads</a:t>
            </a:r>
          </a:p>
          <a:p>
            <a:pPr lvl="1"/>
            <a:r>
              <a:rPr lang="en-US" dirty="0" smtClean="0"/>
              <a:t>Overlapping </a:t>
            </a:r>
            <a:r>
              <a:rPr lang="en-US" dirty="0"/>
              <a:t>Communication and Computation with </a:t>
            </a:r>
            <a:r>
              <a:rPr lang="en-US" dirty="0" err="1"/>
              <a:t>OpenMP</a:t>
            </a:r>
            <a:r>
              <a:rPr lang="en-US" dirty="0"/>
              <a:t> and </a:t>
            </a:r>
            <a:r>
              <a:rPr lang="en-US" dirty="0" smtClean="0"/>
              <a:t>MPI, SP</a:t>
            </a:r>
            <a:r>
              <a:rPr lang="en-US" dirty="0"/>
              <a:t>’</a:t>
            </a:r>
            <a:r>
              <a:rPr lang="en-US" dirty="0" smtClean="0"/>
              <a:t>01</a:t>
            </a:r>
          </a:p>
          <a:p>
            <a:r>
              <a:rPr lang="en-US" dirty="0" smtClean="0"/>
              <a:t>Overlapping for one-sided communication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Bandwidth Limited Problems Using One-sided Communication and Overlap, IPDPS’</a:t>
            </a:r>
            <a:r>
              <a:rPr lang="en-US" dirty="0" smtClean="0"/>
              <a:t>06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6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constraints</a:t>
            </a:r>
          </a:p>
          <a:p>
            <a:pPr lvl="1"/>
            <a:r>
              <a:rPr lang="en-US" dirty="0"/>
              <a:t>Accuracy of the data dependence analysis</a:t>
            </a:r>
          </a:p>
          <a:p>
            <a:pPr lvl="2"/>
            <a:r>
              <a:rPr lang="en-US" dirty="0"/>
              <a:t>Inter-procedural analysis</a:t>
            </a:r>
          </a:p>
          <a:p>
            <a:pPr lvl="2"/>
            <a:r>
              <a:rPr lang="en-US" dirty="0" smtClean="0"/>
              <a:t>Runtime </a:t>
            </a:r>
            <a:r>
              <a:rPr lang="en-US" dirty="0"/>
              <a:t>code path and data access patterns</a:t>
            </a:r>
          </a:p>
          <a:p>
            <a:r>
              <a:rPr lang="en-US" dirty="0" smtClean="0"/>
              <a:t>Profitability </a:t>
            </a:r>
            <a:r>
              <a:rPr lang="en-US" dirty="0"/>
              <a:t>constraints</a:t>
            </a:r>
          </a:p>
          <a:p>
            <a:pPr lvl="1"/>
            <a:r>
              <a:rPr lang="en-US" dirty="0"/>
              <a:t>Hide </a:t>
            </a:r>
            <a:r>
              <a:rPr lang="en-US" dirty="0" smtClean="0"/>
              <a:t>communication overhead</a:t>
            </a:r>
            <a:endParaRPr lang="en-US" dirty="0"/>
          </a:p>
          <a:p>
            <a:pPr lvl="2"/>
            <a:r>
              <a:rPr lang="en-US" dirty="0"/>
              <a:t>Non-blocking </a:t>
            </a:r>
            <a:r>
              <a:rPr lang="en-US" dirty="0" smtClean="0"/>
              <a:t>could </a:t>
            </a:r>
            <a:r>
              <a:rPr lang="en-US" dirty="0"/>
              <a:t>be slower than blocking </a:t>
            </a:r>
            <a:r>
              <a:rPr lang="en-US" dirty="0" smtClean="0"/>
              <a:t>communication</a:t>
            </a:r>
            <a:endParaRPr lang="en-US" dirty="0"/>
          </a:p>
          <a:p>
            <a:pPr lvl="2"/>
            <a:r>
              <a:rPr lang="en-US" dirty="0"/>
              <a:t>Require more buffers</a:t>
            </a:r>
          </a:p>
          <a:p>
            <a:pPr lvl="1"/>
            <a:r>
              <a:rPr lang="en-US" dirty="0"/>
              <a:t>Distribution of </a:t>
            </a:r>
            <a:r>
              <a:rPr lang="en-US" dirty="0" err="1"/>
              <a:t>MPI_Test</a:t>
            </a:r>
            <a:endParaRPr lang="en-US" dirty="0"/>
          </a:p>
          <a:p>
            <a:pPr lvl="2"/>
            <a:r>
              <a:rPr lang="en-US" dirty="0"/>
              <a:t>When too few: insufficient to complete communication</a:t>
            </a:r>
          </a:p>
          <a:p>
            <a:pPr lvl="2"/>
            <a:r>
              <a:rPr lang="en-US" dirty="0"/>
              <a:t>When too many: slowdown the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Optimization workflow</a:t>
            </a:r>
          </a:p>
          <a:p>
            <a:r>
              <a:rPr lang="en-US" sz="2400" dirty="0" smtClean="0"/>
              <a:t>Hot path extraction and profitability analysis</a:t>
            </a:r>
          </a:p>
          <a:p>
            <a:r>
              <a:rPr lang="en-US" sz="2400" dirty="0" smtClean="0"/>
              <a:t>Safety analysis with annotation</a:t>
            </a:r>
          </a:p>
          <a:p>
            <a:r>
              <a:rPr lang="en-US" sz="2400" dirty="0" smtClean="0"/>
              <a:t>Tuning </a:t>
            </a:r>
            <a:r>
              <a:rPr lang="en-US" sz="2400" dirty="0" err="1" smtClean="0"/>
              <a:t>MPI_Test</a:t>
            </a:r>
            <a:endParaRPr lang="en-US" sz="2400" dirty="0" smtClean="0"/>
          </a:p>
          <a:p>
            <a:r>
              <a:rPr lang="en-US" sz="2400" dirty="0" smtClean="0"/>
              <a:t>Experiment re</a:t>
            </a:r>
            <a:r>
              <a:rPr lang="en-US" sz="2400" dirty="0"/>
              <a:t>s</a:t>
            </a:r>
            <a:r>
              <a:rPr lang="en-US" sz="2400" dirty="0" smtClean="0"/>
              <a:t>ults</a:t>
            </a:r>
          </a:p>
          <a:p>
            <a:r>
              <a:rPr lang="en-US" sz="2400" smtClean="0"/>
              <a:t>Related work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CCO optimization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1268760"/>
            <a:ext cx="4583727" cy="5431694"/>
            <a:chOff x="1348159" y="371233"/>
            <a:chExt cx="4583727" cy="5431694"/>
          </a:xfrm>
        </p:grpSpPr>
        <p:sp>
          <p:nvSpPr>
            <p:cNvPr id="6" name="Rectangle 5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Analytical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 modeling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Arrow Connector 6"/>
            <p:cNvCxnSpPr>
              <a:stCxn id="14" idx="1"/>
              <a:endCxn id="6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Straight Arrow Connector 7"/>
            <p:cNvCxnSpPr>
              <a:stCxn id="15" idx="1"/>
              <a:endCxn id="6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" name="Straight Arrow Connector 8"/>
            <p:cNvCxnSpPr>
              <a:stCxn id="6" idx="2"/>
              <a:endCxn id="20" idx="3"/>
            </p:cNvCxnSpPr>
            <p:nvPr/>
          </p:nvCxnSpPr>
          <p:spPr>
            <a:xfrm>
              <a:off x="3099515" y="1944329"/>
              <a:ext cx="29309" cy="22446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" name="Rectangle 9"/>
            <p:cNvSpPr/>
            <p:nvPr/>
          </p:nvSpPr>
          <p:spPr>
            <a:xfrm>
              <a:off x="1739515" y="2930780"/>
              <a:ext cx="2778617" cy="50800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CCO analysis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17" idx="3"/>
            </p:cNvCxnSpPr>
            <p:nvPr/>
          </p:nvCxnSpPr>
          <p:spPr>
            <a:xfrm>
              <a:off x="3128824" y="3438782"/>
              <a:ext cx="0" cy="25194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" name="Rectangle 11"/>
            <p:cNvSpPr/>
            <p:nvPr/>
          </p:nvSpPr>
          <p:spPr>
            <a:xfrm>
              <a:off x="1739515" y="4421348"/>
              <a:ext cx="2778617" cy="65865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CCO optimization and tuning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MPI_Test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Elbow Connector 12"/>
            <p:cNvCxnSpPr>
              <a:stCxn id="14" idx="2"/>
              <a:endCxn id="12" idx="1"/>
            </p:cNvCxnSpPr>
            <p:nvPr/>
          </p:nvCxnSpPr>
          <p:spPr>
            <a:xfrm rot="10800000" flipH="1" flipV="1">
              <a:off x="1348159" y="695926"/>
              <a:ext cx="391355" cy="4054748"/>
            </a:xfrm>
            <a:prstGeom prst="bentConnector3">
              <a:avLst>
                <a:gd name="adj1" fmla="val -58412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Snip Single Corner Rectangle 13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program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data 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number of processes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>
            <a:xfrm>
              <a:off x="1739514" y="5294925"/>
              <a:ext cx="2778616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Optimized 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1739515" y="3690731"/>
              <a:ext cx="2778617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Optimization configuration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2" idx="0"/>
            </p:cNvCxnSpPr>
            <p:nvPr/>
          </p:nvCxnSpPr>
          <p:spPr>
            <a:xfrm>
              <a:off x="3128824" y="4198733"/>
              <a:ext cx="0" cy="22261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Straight Arrow Connector 18"/>
            <p:cNvCxnSpPr>
              <a:stCxn id="20" idx="1"/>
              <a:endCxn id="10" idx="0"/>
            </p:cNvCxnSpPr>
            <p:nvPr/>
          </p:nvCxnSpPr>
          <p:spPr>
            <a:xfrm>
              <a:off x="3128824" y="2676792"/>
              <a:ext cx="0" cy="253988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Snip Single Corner Rectangle 19"/>
            <p:cNvSpPr/>
            <p:nvPr/>
          </p:nvSpPr>
          <p:spPr>
            <a:xfrm>
              <a:off x="1739515" y="2168790"/>
              <a:ext cx="2778617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Bayesian execution tree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>
              <a:stCxn id="12" idx="2"/>
              <a:endCxn id="16" idx="3"/>
            </p:cNvCxnSpPr>
            <p:nvPr/>
          </p:nvCxnSpPr>
          <p:spPr>
            <a:xfrm flipH="1">
              <a:off x="3128822" y="5079999"/>
              <a:ext cx="2" cy="214926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Elbow Connector 21"/>
            <p:cNvCxnSpPr>
              <a:stCxn id="14" idx="2"/>
              <a:endCxn id="10" idx="1"/>
            </p:cNvCxnSpPr>
            <p:nvPr/>
          </p:nvCxnSpPr>
          <p:spPr>
            <a:xfrm rot="10800000" flipH="1" flipV="1">
              <a:off x="1348159" y="695925"/>
              <a:ext cx="391355" cy="2488855"/>
            </a:xfrm>
            <a:prstGeom prst="bentConnector3">
              <a:avLst>
                <a:gd name="adj1" fmla="val -58412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4538366" y="3861048"/>
            <a:ext cx="413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(Profitability analysis &amp; Safety analysis</a:t>
            </a:r>
          </a:p>
          <a:p>
            <a:r>
              <a:rPr lang="en-US" i="1" dirty="0"/>
              <a:t> </a:t>
            </a:r>
            <a:r>
              <a:rPr lang="en-US" i="1" dirty="0" smtClean="0"/>
              <a:t>with annotation-based inlining)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9992" y="2348880"/>
            <a:ext cx="390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(Using Roofline and </a:t>
            </a:r>
            <a:r>
              <a:rPr lang="en-US" i="1" dirty="0" err="1" smtClean="0"/>
              <a:t>LogGP</a:t>
            </a:r>
            <a:r>
              <a:rPr lang="en-US" i="1" dirty="0" smtClean="0"/>
              <a:t> models)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48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LogGP</a:t>
            </a:r>
            <a:r>
              <a:rPr lang="en-US" dirty="0" smtClean="0"/>
              <a:t> communication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communication cost of messages</a:t>
            </a:r>
            <a:endParaRPr lang="en-US" dirty="0"/>
          </a:p>
          <a:p>
            <a:pPr lvl="1"/>
            <a:r>
              <a:rPr lang="en-US" dirty="0" smtClean="0"/>
              <a:t>Pt2pt</a:t>
            </a:r>
          </a:p>
          <a:p>
            <a:pPr lvl="1"/>
            <a:endParaRPr lang="en-US" dirty="0" smtClean="0"/>
          </a:p>
          <a:p>
            <a:pPr lvl="2"/>
            <a:r>
              <a:rPr lang="en-US" b="1" i="1" dirty="0" smtClean="0"/>
              <a:t>alpha</a:t>
            </a:r>
            <a:r>
              <a:rPr lang="en-US" dirty="0" smtClean="0"/>
              <a:t>: </a:t>
            </a:r>
            <a:r>
              <a:rPr lang="en-US" dirty="0"/>
              <a:t>startup cost per </a:t>
            </a:r>
            <a:r>
              <a:rPr lang="en-US" dirty="0" smtClean="0"/>
              <a:t>message</a:t>
            </a:r>
          </a:p>
          <a:p>
            <a:pPr lvl="2"/>
            <a:r>
              <a:rPr lang="en-US" b="1" i="1" dirty="0" smtClean="0"/>
              <a:t>beta</a:t>
            </a:r>
            <a:r>
              <a:rPr lang="en-US" dirty="0" smtClean="0"/>
              <a:t>: </a:t>
            </a:r>
            <a:r>
              <a:rPr lang="en-US" dirty="0"/>
              <a:t>reciprocal of </a:t>
            </a:r>
            <a:r>
              <a:rPr lang="en-US" dirty="0" smtClean="0"/>
              <a:t>bandwidth, </a:t>
            </a:r>
            <a:r>
              <a:rPr lang="en-US" dirty="0"/>
              <a:t>i.e. cost per byte for long </a:t>
            </a:r>
            <a:r>
              <a:rPr lang="en-US" dirty="0" smtClean="0"/>
              <a:t>messages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All2all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general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Communication cost does not include wait time between unbalanced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318782"/>
            <a:ext cx="3672408" cy="462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501008"/>
            <a:ext cx="6528725" cy="9793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704277"/>
            <a:ext cx="4807620" cy="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Profitability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44277"/>
            <a:ext cx="7556313" cy="4144963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i="1" dirty="0" smtClean="0">
                <a:solidFill>
                  <a:srgbClr val="3366FF"/>
                </a:solidFill>
              </a:rPr>
              <a:t>global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communication hot spots</a:t>
            </a:r>
          </a:p>
          <a:p>
            <a:r>
              <a:rPr lang="en-US" dirty="0" smtClean="0"/>
              <a:t>Find enclosing loop for each hot spot</a:t>
            </a:r>
          </a:p>
          <a:p>
            <a:r>
              <a:rPr lang="en-US" dirty="0" smtClean="0"/>
              <a:t>Find </a:t>
            </a:r>
            <a:r>
              <a:rPr lang="en-US" i="1" dirty="0" smtClean="0">
                <a:solidFill>
                  <a:srgbClr val="3366FF"/>
                </a:solidFill>
              </a:rPr>
              <a:t>local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computation hot spots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91680" y="1844824"/>
            <a:ext cx="7416824" cy="4968552"/>
            <a:chOff x="1619672" y="1340768"/>
            <a:chExt cx="7416824" cy="4968552"/>
          </a:xfrm>
        </p:grpSpPr>
        <p:sp>
          <p:nvSpPr>
            <p:cNvPr id="6" name="Rounded Rectangle 5"/>
            <p:cNvSpPr/>
            <p:nvPr/>
          </p:nvSpPr>
          <p:spPr>
            <a:xfrm>
              <a:off x="5508104" y="1340768"/>
              <a:ext cx="936104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36096" y="2204864"/>
              <a:ext cx="1080120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x6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20072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fft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>
              <a:off x="5976156" y="18448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2"/>
              <a:endCxn id="8" idx="0"/>
            </p:cNvCxnSpPr>
            <p:nvPr/>
          </p:nvCxnSpPr>
          <p:spPr>
            <a:xfrm>
              <a:off x="5976156" y="263691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3563888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evolve(x1)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6256" y="3212976"/>
              <a:ext cx="178960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checksum(x2)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7" idx="2"/>
              <a:endCxn id="11" idx="0"/>
            </p:cNvCxnSpPr>
            <p:nvPr/>
          </p:nvCxnSpPr>
          <p:spPr>
            <a:xfrm flipH="1">
              <a:off x="4319972" y="2636912"/>
              <a:ext cx="165618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2" idx="0"/>
            </p:cNvCxnSpPr>
            <p:nvPr/>
          </p:nvCxnSpPr>
          <p:spPr>
            <a:xfrm>
              <a:off x="5976156" y="2636912"/>
              <a:ext cx="17949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16" idx="0"/>
            </p:cNvCxnSpPr>
            <p:nvPr/>
          </p:nvCxnSpPr>
          <p:spPr>
            <a:xfrm>
              <a:off x="5976156" y="36450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220072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1D</a:t>
              </a:r>
            </a:p>
            <a:p>
              <a:pPr algn="ctr"/>
              <a:r>
                <a:rPr lang="en-US" dirty="0" smtClean="0"/>
                <a:t>100%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63888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ranch 0D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76256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2D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8" idx="2"/>
              <a:endCxn id="17" idx="0"/>
            </p:cNvCxnSpPr>
            <p:nvPr/>
          </p:nvCxnSpPr>
          <p:spPr>
            <a:xfrm flipH="1">
              <a:off x="4319972" y="3645024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8" idx="0"/>
            </p:cNvCxnSpPr>
            <p:nvPr/>
          </p:nvCxnSpPr>
          <p:spPr>
            <a:xfrm>
              <a:off x="5976156" y="3645024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627784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95936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cffts2(x1)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740352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364088" y="5093568"/>
              <a:ext cx="2151856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transpose(x1, x2)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6" idx="2"/>
              <a:endCxn id="21" idx="0"/>
            </p:cNvCxnSpPr>
            <p:nvPr/>
          </p:nvCxnSpPr>
          <p:spPr>
            <a:xfrm flipH="1">
              <a:off x="3239852" y="4509120"/>
              <a:ext cx="27363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2"/>
              <a:endCxn id="22" idx="0"/>
            </p:cNvCxnSpPr>
            <p:nvPr/>
          </p:nvCxnSpPr>
          <p:spPr>
            <a:xfrm flipH="1">
              <a:off x="4608004" y="4509120"/>
              <a:ext cx="1368152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2"/>
              <a:endCxn id="24" idx="0"/>
            </p:cNvCxnSpPr>
            <p:nvPr/>
          </p:nvCxnSpPr>
          <p:spPr>
            <a:xfrm>
              <a:off x="5976156" y="4509120"/>
              <a:ext cx="463860" cy="584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2"/>
              <a:endCxn id="23" idx="0"/>
            </p:cNvCxnSpPr>
            <p:nvPr/>
          </p:nvCxnSpPr>
          <p:spPr>
            <a:xfrm>
              <a:off x="5976156" y="4509120"/>
              <a:ext cx="237626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11960" y="5877272"/>
              <a:ext cx="2304256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MPI_Alltoal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4" idx="2"/>
              <a:endCxn id="29" idx="0"/>
            </p:cNvCxnSpPr>
            <p:nvPr/>
          </p:nvCxnSpPr>
          <p:spPr>
            <a:xfrm flipH="1">
              <a:off x="5364088" y="5525616"/>
              <a:ext cx="107592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1619672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transpose_local</a:t>
              </a:r>
              <a:r>
                <a:rPr lang="en-US" dirty="0" smtClean="0"/>
                <a:t>(x1)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60232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transpose_finish</a:t>
              </a:r>
              <a:r>
                <a:rPr lang="en-US" dirty="0" smtClean="0"/>
                <a:t>(x2)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4" idx="2"/>
              <a:endCxn id="32" idx="0"/>
            </p:cNvCxnSpPr>
            <p:nvPr/>
          </p:nvCxnSpPr>
          <p:spPr>
            <a:xfrm>
              <a:off x="6440016" y="5525616"/>
              <a:ext cx="140834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2"/>
              <a:endCxn id="31" idx="0"/>
            </p:cNvCxnSpPr>
            <p:nvPr/>
          </p:nvCxnSpPr>
          <p:spPr>
            <a:xfrm flipH="1">
              <a:off x="2807804" y="5525616"/>
              <a:ext cx="3632212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75608" y="1844824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54s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0352" y="2780928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0.02s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9912" y="2780928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1.6s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2040" y="4725144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4.2s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4653136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5.4s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4408" y="4643844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4.5s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5736" y="5507940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1.7s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28384" y="5507940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0.01s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2160" y="5579948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37s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35648" y="4725144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39s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55576" y="4365104"/>
            <a:ext cx="2394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Example BET of NAS FT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732240" y="2204864"/>
            <a:ext cx="216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NAS FT (1D layout)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25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hot path of NAS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4505574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Clear separation of computation and communication</a:t>
            </a:r>
          </a:p>
          <a:p>
            <a:pPr lvl="1"/>
            <a:r>
              <a:rPr lang="en-US" dirty="0" smtClean="0"/>
              <a:t>Comp =&gt; </a:t>
            </a:r>
            <a:r>
              <a:rPr lang="en-US" dirty="0" err="1" smtClean="0"/>
              <a:t>Comm</a:t>
            </a:r>
            <a:r>
              <a:rPr lang="en-US" dirty="0" smtClean="0"/>
              <a:t> =&gt; Comp =&gt; …</a:t>
            </a:r>
          </a:p>
          <a:p>
            <a:pPr lvl="2"/>
            <a:r>
              <a:rPr lang="en-US" dirty="0" smtClean="0"/>
              <a:t>Easy to implement and maintain</a:t>
            </a:r>
          </a:p>
          <a:p>
            <a:pPr lvl="2"/>
            <a:r>
              <a:rPr lang="en-US" dirty="0" smtClean="0"/>
              <a:t>Reuse buffers across iterations</a:t>
            </a:r>
          </a:p>
          <a:p>
            <a:r>
              <a:rPr lang="en-US" dirty="0" smtClean="0"/>
              <a:t>Communication hot spots</a:t>
            </a:r>
          </a:p>
          <a:p>
            <a:pPr lvl="1"/>
            <a:r>
              <a:rPr lang="en-US" dirty="0" smtClean="0"/>
              <a:t>MPI blocking communication</a:t>
            </a:r>
          </a:p>
          <a:p>
            <a:pPr lvl="2"/>
            <a:r>
              <a:rPr lang="en-US" dirty="0" smtClean="0"/>
              <a:t>Point-to-point</a:t>
            </a:r>
          </a:p>
          <a:p>
            <a:pPr lvl="2"/>
            <a:r>
              <a:rPr lang="en-US" dirty="0" smtClean="0"/>
              <a:t>Collective</a:t>
            </a:r>
          </a:p>
          <a:p>
            <a:r>
              <a:rPr lang="en-US" dirty="0" smtClean="0"/>
              <a:t>Computation hot spots</a:t>
            </a:r>
          </a:p>
          <a:p>
            <a:pPr lvl="1"/>
            <a:r>
              <a:rPr lang="en-US" dirty="0" smtClean="0"/>
              <a:t>Loops of CPU or memory intensive arithmetic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516481" y="2132856"/>
            <a:ext cx="3388357" cy="4536504"/>
            <a:chOff x="4249844" y="1328615"/>
            <a:chExt cx="3388357" cy="4728308"/>
          </a:xfrm>
        </p:grpSpPr>
        <p:grpSp>
          <p:nvGrpSpPr>
            <p:cNvPr id="49" name="Group 48"/>
            <p:cNvGrpSpPr/>
            <p:nvPr/>
          </p:nvGrpSpPr>
          <p:grpSpPr>
            <a:xfrm>
              <a:off x="4249844" y="1328615"/>
              <a:ext cx="3388357" cy="4728308"/>
              <a:chOff x="4249844" y="1328615"/>
              <a:chExt cx="3388357" cy="472830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49844" y="3394804"/>
                <a:ext cx="202200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MPI_Alltoall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249844" y="1948673"/>
                <a:ext cx="2022002" cy="1167757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87949" y="2253147"/>
                <a:ext cx="1409151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5" name="Elbow Connector 54"/>
              <p:cNvCxnSpPr>
                <a:stCxn id="54" idx="0"/>
                <a:endCxn id="54" idx="2"/>
              </p:cNvCxnSpPr>
              <p:nvPr/>
            </p:nvCxnSpPr>
            <p:spPr>
              <a:xfrm rot="16200000" flipH="1">
                <a:off x="4941120" y="2504552"/>
                <a:ext cx="502810" cy="12700"/>
              </a:xfrm>
              <a:prstGeom prst="bentConnector5">
                <a:avLst>
                  <a:gd name="adj1" fmla="val -45464"/>
                  <a:gd name="adj2" fmla="val 7347843"/>
                  <a:gd name="adj3" fmla="val 14546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6568117" y="2346498"/>
                <a:ext cx="105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47818" y="4555873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249844" y="4253108"/>
                <a:ext cx="2022002" cy="1157813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46563" y="4580939"/>
                <a:ext cx="1401650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0" name="Elbow Connector 59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4995983" y="4832344"/>
                <a:ext cx="502810" cy="12700"/>
              </a:xfrm>
              <a:prstGeom prst="bentConnector5">
                <a:avLst>
                  <a:gd name="adj1" fmla="val -45464"/>
                  <a:gd name="adj2" fmla="val 7318307"/>
                  <a:gd name="adj3" fmla="val 14546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1" name="Elbow Connector 60"/>
              <p:cNvCxnSpPr>
                <a:stCxn id="53" idx="0"/>
                <a:endCxn id="58" idx="2"/>
              </p:cNvCxnSpPr>
              <p:nvPr/>
            </p:nvCxnSpPr>
            <p:spPr>
              <a:xfrm rot="16200000" flipH="1">
                <a:off x="3529721" y="3679797"/>
                <a:ext cx="3462248" cy="12700"/>
              </a:xfrm>
              <a:prstGeom prst="bentConnector5">
                <a:avLst>
                  <a:gd name="adj1" fmla="val -6603"/>
                  <a:gd name="adj2" fmla="val 9760638"/>
                  <a:gd name="adj3" fmla="val 10660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6506311" y="3380146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1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3" name="Straight Arrow Connector 62"/>
              <p:cNvCxnSpPr>
                <a:endCxn id="53" idx="0"/>
              </p:cNvCxnSpPr>
              <p:nvPr/>
            </p:nvCxnSpPr>
            <p:spPr>
              <a:xfrm>
                <a:off x="5254495" y="1328615"/>
                <a:ext cx="6350" cy="6200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Arrow Connector 63"/>
              <p:cNvCxnSpPr>
                <a:stCxn id="53" idx="2"/>
                <a:endCxn id="52" idx="0"/>
              </p:cNvCxnSpPr>
              <p:nvPr/>
            </p:nvCxnSpPr>
            <p:spPr>
              <a:xfrm>
                <a:off x="5260845" y="3116430"/>
                <a:ext cx="0" cy="27837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5" name="Straight Arrow Connector 64"/>
              <p:cNvCxnSpPr>
                <a:stCxn id="52" idx="2"/>
                <a:endCxn id="58" idx="0"/>
              </p:cNvCxnSpPr>
              <p:nvPr/>
            </p:nvCxnSpPr>
            <p:spPr>
              <a:xfrm>
                <a:off x="5260845" y="3970868"/>
                <a:ext cx="0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Arrow Connector 65"/>
              <p:cNvCxnSpPr>
                <a:stCxn id="58" idx="2"/>
              </p:cNvCxnSpPr>
              <p:nvPr/>
            </p:nvCxnSpPr>
            <p:spPr>
              <a:xfrm flipH="1">
                <a:off x="5241038" y="5410921"/>
                <a:ext cx="19807" cy="64600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4747825" y="1380436"/>
                <a:ext cx="364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591521" y="5532818"/>
                <a:ext cx="5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Out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13393" y="187571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68103" y="4196834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261684" y="647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21624" y="1979548"/>
            <a:ext cx="220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NAS FT (1D layout)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1713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computation and communication in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538022" cy="4144963"/>
          </a:xfrm>
        </p:spPr>
        <p:txBody>
          <a:bodyPr/>
          <a:lstStyle/>
          <a:p>
            <a:r>
              <a:rPr lang="en-US" dirty="0" smtClean="0"/>
              <a:t>Replace blocking </a:t>
            </a:r>
            <a:r>
              <a:rPr lang="en-US" dirty="0" err="1" smtClean="0"/>
              <a:t>MPI_Alltoall</a:t>
            </a:r>
            <a:r>
              <a:rPr lang="en-US" dirty="0" smtClean="0"/>
              <a:t> by </a:t>
            </a:r>
            <a:r>
              <a:rPr lang="en-US" dirty="0" err="1" smtClean="0"/>
              <a:t>MPI_Ialltoall</a:t>
            </a:r>
            <a:r>
              <a:rPr lang="en-US" dirty="0" smtClean="0"/>
              <a:t> and </a:t>
            </a:r>
            <a:r>
              <a:rPr lang="en-US" dirty="0" err="1" smtClean="0"/>
              <a:t>MPI_Wait</a:t>
            </a:r>
            <a:endParaRPr lang="en-US" dirty="0" smtClean="0"/>
          </a:p>
          <a:p>
            <a:r>
              <a:rPr lang="en-US" dirty="0" smtClean="0"/>
              <a:t>Reorder Before/After/</a:t>
            </a:r>
            <a:r>
              <a:rPr lang="en-US" dirty="0" err="1" smtClean="0"/>
              <a:t>MPI_Ialltoall</a:t>
            </a:r>
            <a:r>
              <a:rPr lang="en-US" dirty="0" smtClean="0"/>
              <a:t>/</a:t>
            </a:r>
            <a:r>
              <a:rPr lang="en-US" dirty="0" err="1" smtClean="0"/>
              <a:t>MPI_Wait</a:t>
            </a:r>
            <a:r>
              <a:rPr lang="en-US" dirty="0" smtClean="0"/>
              <a:t> if dependence allowed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8</a:t>
            </a:fld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5158" y="40105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211" y="3876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50941" y="3059668"/>
            <a:ext cx="8885555" cy="3703632"/>
            <a:chOff x="35805" y="2713801"/>
            <a:chExt cx="8885555" cy="3703632"/>
          </a:xfrm>
        </p:grpSpPr>
        <p:cxnSp>
          <p:nvCxnSpPr>
            <p:cNvPr id="105" name="Straight Connector 104"/>
            <p:cNvCxnSpPr>
              <a:stCxn id="123" idx="1"/>
              <a:endCxn id="123" idx="1"/>
            </p:cNvCxnSpPr>
            <p:nvPr/>
          </p:nvCxnSpPr>
          <p:spPr>
            <a:xfrm>
              <a:off x="1216004" y="4059244"/>
              <a:ext cx="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06" name="Group 105"/>
            <p:cNvGrpSpPr/>
            <p:nvPr/>
          </p:nvGrpSpPr>
          <p:grpSpPr>
            <a:xfrm>
              <a:off x="58606" y="2713801"/>
              <a:ext cx="8862754" cy="3334300"/>
              <a:chOff x="58606" y="2713801"/>
              <a:chExt cx="8862754" cy="33343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58606" y="2713801"/>
                <a:ext cx="8862754" cy="3334300"/>
                <a:chOff x="58606" y="2713801"/>
                <a:chExt cx="8862754" cy="3334300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58606" y="3765865"/>
                  <a:ext cx="8862754" cy="2169986"/>
                  <a:chOff x="175834" y="1616685"/>
                  <a:chExt cx="8862754" cy="216998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3193502" y="1616685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Wait1</a:t>
                    </a: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333232" y="1622032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Ialltoall1</a:t>
                    </a: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75834" y="162023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5119584" y="1641570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4BACC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After1</a:t>
                    </a: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4149859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Ialltoall2</a:t>
                    </a: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249485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7059034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Wait2</a:t>
                    </a: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8042127" y="321060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Ialltoall3</a:t>
                    </a: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102677" y="3167929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Before3</a:t>
                    </a:r>
                  </a:p>
                </p:txBody>
              </p:sp>
            </p:grpSp>
            <p:sp>
              <p:nvSpPr>
                <p:cNvPr id="120" name="Rectangle 119"/>
                <p:cNvSpPr/>
                <p:nvPr/>
              </p:nvSpPr>
              <p:spPr>
                <a:xfrm>
                  <a:off x="4415700" y="3165228"/>
                  <a:ext cx="3145693" cy="2882873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4056820" y="2713801"/>
                  <a:ext cx="400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Overlap Alltoal2 with Before3 and After1</a:t>
                  </a:r>
                </a:p>
              </p:txBody>
            </p:sp>
          </p:grpSp>
          <p:cxnSp>
            <p:nvCxnSpPr>
              <p:cNvPr id="111" name="Straight Arrow Connector 110"/>
              <p:cNvCxnSpPr>
                <a:stCxn id="124" idx="3"/>
                <a:endCxn id="123" idx="1"/>
              </p:cNvCxnSpPr>
              <p:nvPr/>
            </p:nvCxnSpPr>
            <p:spPr>
              <a:xfrm>
                <a:off x="1055067" y="4057449"/>
                <a:ext cx="160937" cy="179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Elbow Connector 111"/>
              <p:cNvCxnSpPr>
                <a:stCxn id="123" idx="3"/>
                <a:endCxn id="127" idx="1"/>
              </p:cNvCxnSpPr>
              <p:nvPr/>
            </p:nvCxnSpPr>
            <p:spPr>
              <a:xfrm flipH="1">
                <a:off x="2132257" y="4059244"/>
                <a:ext cx="80208" cy="788019"/>
              </a:xfrm>
              <a:prstGeom prst="bentConnector5">
                <a:avLst>
                  <a:gd name="adj1" fmla="val -285009"/>
                  <a:gd name="adj2" fmla="val 50000"/>
                  <a:gd name="adj3" fmla="val 385009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3" name="Elbow Connector 112"/>
              <p:cNvCxnSpPr>
                <a:stCxn id="127" idx="3"/>
                <a:endCxn id="122" idx="1"/>
              </p:cNvCxnSpPr>
              <p:nvPr/>
            </p:nvCxnSpPr>
            <p:spPr>
              <a:xfrm flipH="1" flipV="1">
                <a:off x="3076274" y="4053897"/>
                <a:ext cx="52444" cy="793366"/>
              </a:xfrm>
              <a:prstGeom prst="bentConnector5">
                <a:avLst>
                  <a:gd name="adj1" fmla="val -435894"/>
                  <a:gd name="adj2" fmla="val 50000"/>
                  <a:gd name="adj3" fmla="val 53589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4" name="Elbow Connector 113"/>
              <p:cNvCxnSpPr>
                <a:stCxn id="122" idx="3"/>
                <a:endCxn id="126" idx="1"/>
              </p:cNvCxnSpPr>
              <p:nvPr/>
            </p:nvCxnSpPr>
            <p:spPr>
              <a:xfrm flipH="1">
                <a:off x="4032631" y="4053897"/>
                <a:ext cx="40104" cy="793366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5" name="Elbow Connector 114"/>
              <p:cNvCxnSpPr>
                <a:stCxn id="126" idx="3"/>
                <a:endCxn id="125" idx="1"/>
              </p:cNvCxnSpPr>
              <p:nvPr/>
            </p:nvCxnSpPr>
            <p:spPr>
              <a:xfrm flipH="1" flipV="1">
                <a:off x="5002356" y="4078782"/>
                <a:ext cx="26736" cy="768481"/>
              </a:xfrm>
              <a:prstGeom prst="bentConnector5">
                <a:avLst>
                  <a:gd name="adj1" fmla="val -855027"/>
                  <a:gd name="adj2" fmla="val 50000"/>
                  <a:gd name="adj3" fmla="val 95502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6" name="Elbow Connector 115"/>
              <p:cNvCxnSpPr>
                <a:stCxn id="125" idx="3"/>
                <a:endCxn id="130" idx="1"/>
              </p:cNvCxnSpPr>
              <p:nvPr/>
            </p:nvCxnSpPr>
            <p:spPr>
              <a:xfrm flipH="1">
                <a:off x="5985449" y="4078782"/>
                <a:ext cx="13368" cy="1526359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7" name="Elbow Connector 116"/>
              <p:cNvCxnSpPr>
                <a:stCxn id="130" idx="3"/>
                <a:endCxn id="128" idx="1"/>
              </p:cNvCxnSpPr>
              <p:nvPr/>
            </p:nvCxnSpPr>
            <p:spPr>
              <a:xfrm flipH="1" flipV="1">
                <a:off x="6941806" y="4847263"/>
                <a:ext cx="40104" cy="757878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8" name="Elbow Connector 117"/>
              <p:cNvCxnSpPr>
                <a:stCxn id="128" idx="3"/>
                <a:endCxn id="129" idx="1"/>
              </p:cNvCxnSpPr>
              <p:nvPr/>
            </p:nvCxnSpPr>
            <p:spPr>
              <a:xfrm flipH="1">
                <a:off x="7924899" y="4847263"/>
                <a:ext cx="13368" cy="800556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07" name="TextBox 106"/>
            <p:cNvSpPr txBox="1"/>
            <p:nvPr/>
          </p:nvSpPr>
          <p:spPr>
            <a:xfrm>
              <a:off x="35805" y="447793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04998" y="525175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99324" y="604810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33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path of NAS FT after applying CCO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4217541" cy="4144963"/>
          </a:xfrm>
        </p:spPr>
        <p:txBody>
          <a:bodyPr/>
          <a:lstStyle/>
          <a:p>
            <a:r>
              <a:rPr lang="en-US" dirty="0" smtClean="0"/>
              <a:t>Safety constraints to reorder computation and communication</a:t>
            </a:r>
          </a:p>
          <a:p>
            <a:pPr lvl="1"/>
            <a:r>
              <a:rPr lang="en-US" dirty="0" smtClean="0"/>
              <a:t>No dependence edges</a:t>
            </a:r>
          </a:p>
          <a:p>
            <a:pPr lvl="2"/>
            <a:r>
              <a:rPr lang="en-US" dirty="0" smtClean="0"/>
              <a:t>Before(I) =&gt; </a:t>
            </a:r>
            <a:r>
              <a:rPr lang="en-US" dirty="0" err="1" smtClean="0"/>
              <a:t>MPI_Wait</a:t>
            </a:r>
            <a:r>
              <a:rPr lang="en-US" dirty="0" smtClean="0"/>
              <a:t>(I-?)</a:t>
            </a:r>
          </a:p>
          <a:p>
            <a:pPr lvl="2"/>
            <a:r>
              <a:rPr lang="en-US" dirty="0" smtClean="0"/>
              <a:t>Before(</a:t>
            </a:r>
            <a:r>
              <a:rPr lang="en-US" dirty="0"/>
              <a:t>I</a:t>
            </a:r>
            <a:r>
              <a:rPr lang="en-US" dirty="0" smtClean="0"/>
              <a:t>) =&gt; After(</a:t>
            </a:r>
            <a:r>
              <a:rPr lang="en-US" dirty="0"/>
              <a:t>I-?)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Inter-procedural</a:t>
            </a:r>
          </a:p>
          <a:p>
            <a:pPr lvl="1"/>
            <a:r>
              <a:rPr lang="en-US" dirty="0" smtClean="0"/>
              <a:t>Dynamic control and data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015A-1AD9-46F4-A47D-C723C7F63AF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086641" y="1268760"/>
            <a:ext cx="3733831" cy="5375107"/>
            <a:chOff x="4043232" y="-1891"/>
            <a:chExt cx="3692427" cy="6905629"/>
          </a:xfrm>
        </p:grpSpPr>
        <p:grpSp>
          <p:nvGrpSpPr>
            <p:cNvPr id="65" name="Group 64"/>
            <p:cNvGrpSpPr/>
            <p:nvPr/>
          </p:nvGrpSpPr>
          <p:grpSpPr>
            <a:xfrm>
              <a:off x="4043232" y="-1891"/>
              <a:ext cx="3692427" cy="6905629"/>
              <a:chOff x="4043232" y="-1891"/>
              <a:chExt cx="3692427" cy="690562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MPI_Ialltoall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MPI_Wait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44462" y="1015738"/>
                <a:ext cx="2289144" cy="1551129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Elbow Connector 71"/>
              <p:cNvCxnSpPr>
                <a:stCxn id="86" idx="0"/>
                <a:endCxn id="86" idx="2"/>
              </p:cNvCxnSpPr>
              <p:nvPr/>
            </p:nvCxnSpPr>
            <p:spPr>
              <a:xfrm rot="16200000" flipH="1">
                <a:off x="4936050" y="1863851"/>
                <a:ext cx="502810" cy="12559"/>
              </a:xfrm>
              <a:prstGeom prst="bentConnector5">
                <a:avLst>
                  <a:gd name="adj1" fmla="val -58410"/>
                  <a:gd name="adj2" fmla="val 8100685"/>
                  <a:gd name="adj3" fmla="val 15841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606714" y="1293273"/>
                <a:ext cx="105772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75952" y="5271994"/>
                <a:ext cx="1088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5" name="Elbow Connector 74"/>
              <p:cNvCxnSpPr>
                <a:stCxn id="70" idx="0"/>
                <a:endCxn id="92" idx="2"/>
              </p:cNvCxnSpPr>
              <p:nvPr/>
            </p:nvCxnSpPr>
            <p:spPr>
              <a:xfrm rot="16200000" flipH="1" flipV="1">
                <a:off x="2737166" y="3466991"/>
                <a:ext cx="4903123" cy="616"/>
              </a:xfrm>
              <a:prstGeom prst="bentConnector5">
                <a:avLst>
                  <a:gd name="adj1" fmla="val -5990"/>
                  <a:gd name="adj2" fmla="val -219365329"/>
                  <a:gd name="adj3" fmla="val 10599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6603769" y="3048001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2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7" name="Straight Arrow Connector 76"/>
              <p:cNvCxnSpPr>
                <a:endCxn id="70" idx="0"/>
              </p:cNvCxnSpPr>
              <p:nvPr/>
            </p:nvCxnSpPr>
            <p:spPr>
              <a:xfrm>
                <a:off x="5189034" y="61927"/>
                <a:ext cx="1" cy="95381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Straight Arrow Connector 77"/>
              <p:cNvCxnSpPr>
                <a:stCxn id="70" idx="2"/>
                <a:endCxn id="69" idx="0"/>
              </p:cNvCxnSpPr>
              <p:nvPr/>
            </p:nvCxnSpPr>
            <p:spPr>
              <a:xfrm>
                <a:off x="5189035" y="2566867"/>
                <a:ext cx="0" cy="21491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Straight Arrow Connector 78"/>
              <p:cNvCxnSpPr>
                <a:stCxn id="69" idx="2"/>
                <a:endCxn id="68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Straight Arrow Connector 79"/>
              <p:cNvCxnSpPr>
                <a:stCxn id="68" idx="2"/>
                <a:endCxn id="92" idx="0"/>
              </p:cNvCxnSpPr>
              <p:nvPr/>
            </p:nvCxnSpPr>
            <p:spPr>
              <a:xfrm flipH="1">
                <a:off x="5188419" y="4146710"/>
                <a:ext cx="616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Straight Arrow Connector 80"/>
              <p:cNvCxnSpPr>
                <a:stCxn id="92" idx="2"/>
              </p:cNvCxnSpPr>
              <p:nvPr/>
            </p:nvCxnSpPr>
            <p:spPr>
              <a:xfrm>
                <a:off x="5188419" y="5918861"/>
                <a:ext cx="3312" cy="98487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9" name="Elbow Connector 88"/>
              <p:cNvCxnSpPr>
                <a:stCxn id="90" idx="0"/>
                <a:endCxn id="90" idx="2"/>
              </p:cNvCxnSpPr>
              <p:nvPr/>
            </p:nvCxnSpPr>
            <p:spPr>
              <a:xfrm rot="16200000" flipH="1">
                <a:off x="4951684" y="5154515"/>
                <a:ext cx="502810" cy="12559"/>
              </a:xfrm>
              <a:prstGeom prst="bentConnector5">
                <a:avLst>
                  <a:gd name="adj1" fmla="val -58410"/>
                  <a:gd name="adj2" fmla="val 8100685"/>
                  <a:gd name="adj3" fmla="val 15841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0" name="Rectangle 89"/>
              <p:cNvSpPr/>
              <p:nvPr/>
            </p:nvSpPr>
            <p:spPr>
              <a:xfrm>
                <a:off x="4411775" y="4901232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043232" y="4428950"/>
                <a:ext cx="2290374" cy="1489911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06261" y="1108966"/>
              <a:ext cx="6464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02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13545</TotalTime>
  <Words>1120</Words>
  <Application>Microsoft Macintosh PowerPoint</Application>
  <PresentationFormat>On-screen Show (4:3)</PresentationFormat>
  <Paragraphs>288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Advantage</vt:lpstr>
      <vt:lpstr>Compiler-Assisted Overlapping of Communication and Computation in MPI Applications </vt:lpstr>
      <vt:lpstr>Optimization challenges</vt:lpstr>
      <vt:lpstr>Outline</vt:lpstr>
      <vt:lpstr>CCO optimization workflow</vt:lpstr>
      <vt:lpstr>LogGP communication model</vt:lpstr>
      <vt:lpstr>Profitability analysis</vt:lpstr>
      <vt:lpstr>Communication hot path of NAS FT</vt:lpstr>
      <vt:lpstr>Overlap computation and communication in the loop</vt:lpstr>
      <vt:lpstr>Hot path of NAS FT after applying CCO</vt:lpstr>
      <vt:lpstr>Safety analysis with annotation-based inlining</vt:lpstr>
      <vt:lpstr>Program transformation</vt:lpstr>
      <vt:lpstr>Insert MPI_Test into computation hot spots</vt:lpstr>
      <vt:lpstr>Tuning MPI_Test frequency</vt:lpstr>
      <vt:lpstr>Experiment design</vt:lpstr>
      <vt:lpstr>Optimization speedup</vt:lpstr>
      <vt:lpstr>Future work</vt:lpstr>
      <vt:lpstr>Backup slides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Large- scale Scientific Applications</dc:title>
  <dc:creator>jichi</dc:creator>
  <cp:lastModifiedBy>Jichi Guo</cp:lastModifiedBy>
  <cp:revision>11328</cp:revision>
  <cp:lastPrinted>2013-06-05T15:59:39Z</cp:lastPrinted>
  <dcterms:created xsi:type="dcterms:W3CDTF">2013-05-01T16:47:30Z</dcterms:created>
  <dcterms:modified xsi:type="dcterms:W3CDTF">2016-09-11T18:10:47Z</dcterms:modified>
</cp:coreProperties>
</file>