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1" r:id="rId1"/>
  </p:sldMasterIdLst>
  <p:notesMasterIdLst>
    <p:notesMasterId r:id="rId20"/>
  </p:notesMasterIdLst>
  <p:handoutMasterIdLst>
    <p:handoutMasterId r:id="rId21"/>
  </p:handoutMasterIdLst>
  <p:sldIdLst>
    <p:sldId id="256" r:id="rId2"/>
    <p:sldId id="521" r:id="rId3"/>
    <p:sldId id="496" r:id="rId4"/>
    <p:sldId id="518" r:id="rId5"/>
    <p:sldId id="538" r:id="rId6"/>
    <p:sldId id="537" r:id="rId7"/>
    <p:sldId id="396" r:id="rId8"/>
    <p:sldId id="430" r:id="rId9"/>
    <p:sldId id="402" r:id="rId10"/>
    <p:sldId id="520" r:id="rId11"/>
    <p:sldId id="528" r:id="rId12"/>
    <p:sldId id="541" r:id="rId13"/>
    <p:sldId id="501" r:id="rId14"/>
    <p:sldId id="401" r:id="rId15"/>
    <p:sldId id="413" r:id="rId16"/>
    <p:sldId id="547" r:id="rId17"/>
    <p:sldId id="406" r:id="rId18"/>
    <p:sldId id="55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03" autoAdjust="0"/>
    <p:restoredTop sz="79381" autoAdjust="0"/>
  </p:normalViewPr>
  <p:slideViewPr>
    <p:cSldViewPr>
      <p:cViewPr>
        <p:scale>
          <a:sx n="80" d="100"/>
          <a:sy n="80" d="100"/>
        </p:scale>
        <p:origin x="-2000" y="-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752"/>
    </p:cViewPr>
  </p:outlineViewPr>
  <p:notesTextViewPr>
    <p:cViewPr>
      <p:scale>
        <a:sx n="155" d="100"/>
        <a:sy n="15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32C70-30DB-174A-8584-59C6FA74AB59}" type="datetimeFigureOut">
              <a:rPr lang="en-US" smtClean="0"/>
              <a:t>9/11/16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DDE58-2318-D143-BD31-C15B47C46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392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94B56-2F59-48C9-B695-DAA690891168}" type="datetimeFigureOut">
              <a:rPr lang="en-US" smtClean="0"/>
              <a:t>9/11/16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0B3EB-07BD-448A-8787-652232A4C4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144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912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27min</a:t>
            </a:r>
          </a:p>
          <a:p>
            <a:r>
              <a:rPr lang="en-US" dirty="0" smtClean="0"/>
              <a:t>I used annotation based inlining</a:t>
            </a:r>
          </a:p>
          <a:p>
            <a:r>
              <a:rPr lang="en-US" dirty="0" smtClean="0"/>
              <a:t>Code</a:t>
            </a:r>
            <a:r>
              <a:rPr lang="en-US" baseline="0" dirty="0" smtClean="0"/>
              <a:t> path</a:t>
            </a:r>
          </a:p>
          <a:p>
            <a:r>
              <a:rPr lang="en-US" baseline="0" dirty="0" smtClean="0"/>
              <a:t>Memory side effect</a:t>
            </a:r>
          </a:p>
          <a:p>
            <a:r>
              <a:rPr lang="en-US" baseline="0" dirty="0" smtClean="0"/>
              <a:t>Normalize array access in the same dimension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safety</a:t>
            </a:r>
            <a:r>
              <a:rPr lang="en-US" baseline="0" dirty="0" smtClean="0"/>
              <a:t> analysis first apply annotation based inlining to integrate domain knowledge, and then apply classical loop dependence analysis</a:t>
            </a:r>
          </a:p>
          <a:p>
            <a:r>
              <a:rPr lang="en-US" baseline="0" dirty="0" smtClean="0"/>
              <a:t>The domain knowledge include: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132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28min</a:t>
            </a:r>
          </a:p>
          <a:p>
            <a:r>
              <a:rPr lang="en-US" dirty="0" smtClean="0"/>
              <a:t>Programming</a:t>
            </a:r>
            <a:r>
              <a:rPr lang="en-US" baseline="0" dirty="0" smtClean="0"/>
              <a:t> transformation include two major steps</a:t>
            </a:r>
            <a:endParaRPr lang="en-US" dirty="0" smtClean="0"/>
          </a:p>
          <a:p>
            <a:r>
              <a:rPr lang="en-US" dirty="0" smtClean="0"/>
              <a:t>Specialize into</a:t>
            </a:r>
          </a:p>
          <a:p>
            <a:r>
              <a:rPr lang="en-US" dirty="0" smtClean="0"/>
              <a:t>Reorder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937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28min</a:t>
            </a:r>
          </a:p>
          <a:p>
            <a:r>
              <a:rPr lang="en-US" dirty="0" smtClean="0"/>
              <a:t>To</a:t>
            </a:r>
            <a:r>
              <a:rPr lang="en-US" baseline="0" dirty="0" smtClean="0"/>
              <a:t> make progress during communication, insert </a:t>
            </a:r>
            <a:r>
              <a:rPr lang="en-US" dirty="0" err="1" smtClean="0"/>
              <a:t>MPI_Test</a:t>
            </a:r>
            <a:r>
              <a:rPr lang="en-US" dirty="0" smtClean="0"/>
              <a:t> into</a:t>
            </a:r>
          </a:p>
          <a:p>
            <a:r>
              <a:rPr lang="en-US" dirty="0" smtClean="0"/>
              <a:t>If the hot</a:t>
            </a:r>
            <a:r>
              <a:rPr lang="en-US" baseline="0" dirty="0" smtClean="0"/>
              <a:t> spot is a loop, insert </a:t>
            </a:r>
            <a:r>
              <a:rPr lang="en-US" baseline="0" dirty="0" err="1" smtClean="0"/>
              <a:t>Freq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Additionally, </a:t>
            </a:r>
            <a:r>
              <a:rPr lang="en-US" dirty="0" err="1" smtClean="0"/>
              <a:t>MPI_Test</a:t>
            </a:r>
            <a:r>
              <a:rPr lang="en-US" dirty="0" smtClean="0"/>
              <a:t> is needed</a:t>
            </a:r>
          </a:p>
          <a:p>
            <a:r>
              <a:rPr lang="en-US" dirty="0" smtClean="0"/>
              <a:t>What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MPI_Test</a:t>
            </a:r>
            <a:r>
              <a:rPr lang="en-US" baseline="0" dirty="0" smtClean="0"/>
              <a:t> does and where to insert </a:t>
            </a:r>
            <a:r>
              <a:rPr lang="en-US" baseline="0" dirty="0" err="1" smtClean="0"/>
              <a:t>MPI_Test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6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29min</a:t>
            </a:r>
          </a:p>
          <a:p>
            <a:r>
              <a:rPr lang="en-US" dirty="0" smtClean="0"/>
              <a:t>Multiple frequency</a:t>
            </a:r>
          </a:p>
          <a:p>
            <a:r>
              <a:rPr lang="en-US" dirty="0" smtClean="0"/>
              <a:t>Evenly</a:t>
            </a:r>
            <a:r>
              <a:rPr lang="en-US" baseline="0" dirty="0" smtClean="0"/>
              <a:t> distribute</a:t>
            </a:r>
          </a:p>
          <a:p>
            <a:r>
              <a:rPr lang="en-US" baseline="0" dirty="0" smtClean="0"/>
              <a:t>Prune, almost same time</a:t>
            </a:r>
          </a:p>
          <a:p>
            <a:r>
              <a:rPr lang="en-US" baseline="0" dirty="0" smtClean="0"/>
              <a:t>Tune with binary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092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30min</a:t>
            </a:r>
          </a:p>
          <a:p>
            <a:r>
              <a:rPr lang="en-US" dirty="0" smtClean="0"/>
              <a:t>To evaluate the effectiveness</a:t>
            </a:r>
          </a:p>
          <a:p>
            <a:r>
              <a:rPr lang="en-US" dirty="0" smtClean="0"/>
              <a:t>Two machines</a:t>
            </a:r>
          </a:p>
          <a:p>
            <a:r>
              <a:rPr lang="en-US" dirty="0" smtClean="0"/>
              <a:t>Since modeling intra-node communication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ANL BLUES: http://</a:t>
            </a:r>
            <a:r>
              <a:rPr lang="en-US" dirty="0" err="1" smtClean="0"/>
              <a:t>www.lcrc.anl.gov</a:t>
            </a:r>
            <a:r>
              <a:rPr lang="en-US" dirty="0" smtClean="0"/>
              <a:t>/about/Blues</a:t>
            </a:r>
            <a:br>
              <a:rPr lang="en-US" dirty="0" smtClean="0"/>
            </a:br>
            <a:r>
              <a:rPr lang="en-US" dirty="0" smtClean="0"/>
              <a:t>UCCS DISCO: http://</a:t>
            </a:r>
            <a:r>
              <a:rPr lang="en-US" dirty="0" err="1" smtClean="0"/>
              <a:t>www.cs.uccs.edu</a:t>
            </a:r>
            <a:r>
              <a:rPr lang="en-US" dirty="0" smtClean="0"/>
              <a:t>/~</a:t>
            </a:r>
            <a:r>
              <a:rPr lang="en-US" dirty="0" err="1" smtClean="0"/>
              <a:t>xzhou</a:t>
            </a:r>
            <a:r>
              <a:rPr lang="en-US" dirty="0" smtClean="0"/>
              <a:t>/DISCO/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236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30min</a:t>
            </a:r>
          </a:p>
          <a:p>
            <a:r>
              <a:rPr lang="en-US" dirty="0" smtClean="0"/>
              <a:t>For both two case</a:t>
            </a:r>
            <a:r>
              <a:rPr lang="en-US" baseline="0" dirty="0" smtClean="0"/>
              <a:t>, up to 80% speed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197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31min</a:t>
            </a:r>
          </a:p>
          <a:p>
            <a:r>
              <a:rPr lang="en-US" dirty="0" smtClean="0"/>
              <a:t>Written up paper</a:t>
            </a:r>
            <a:r>
              <a:rPr lang="en-US" baseline="0" dirty="0" smtClean="0"/>
              <a:t> with Dr. Yi, safety analysis, prof analysis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Future work</a:t>
            </a:r>
          </a:p>
          <a:p>
            <a:r>
              <a:rPr lang="en-US" baseline="0" dirty="0" smtClean="0"/>
              <a:t>Auto</a:t>
            </a:r>
          </a:p>
          <a:p>
            <a:r>
              <a:rPr lang="en-US" baseline="0" dirty="0" smtClean="0"/>
              <a:t>More CCO</a:t>
            </a:r>
          </a:p>
          <a:p>
            <a:r>
              <a:rPr lang="en-US" baseline="0" dirty="0" smtClean="0"/>
              <a:t>Multi 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299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33min</a:t>
            </a:r>
          </a:p>
          <a:p>
            <a:r>
              <a:rPr lang="en-US" dirty="0" smtClean="0"/>
              <a:t>MPI</a:t>
            </a:r>
            <a:r>
              <a:rPr lang="en-US" baseline="0" dirty="0" smtClean="0"/>
              <a:t> compiler for safety</a:t>
            </a:r>
          </a:p>
          <a:p>
            <a:r>
              <a:rPr lang="en-US" baseline="0" dirty="0" smtClean="0"/>
              <a:t>Model for </a:t>
            </a:r>
            <a:r>
              <a:rPr lang="en-US" baseline="0" dirty="0" err="1" smtClean="0"/>
              <a:t>profitiablity</a:t>
            </a:r>
            <a:endParaRPr lang="en-US" baseline="0" dirty="0" smtClean="0"/>
          </a:p>
          <a:p>
            <a:r>
              <a:rPr lang="en-US" baseline="0" dirty="0" smtClean="0"/>
              <a:t>Threads</a:t>
            </a:r>
          </a:p>
          <a:p>
            <a:r>
              <a:rPr lang="en-US" baseline="0" dirty="0" smtClean="0"/>
              <a:t>One</a:t>
            </a:r>
            <a:r>
              <a:rPr lang="en-US" baseline="0" smtClean="0"/>
              <a:t>-side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713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22min</a:t>
            </a:r>
          </a:p>
          <a:p>
            <a:r>
              <a:rPr lang="en-US" dirty="0" smtClean="0"/>
              <a:t>There are two key challenges</a:t>
            </a:r>
            <a:r>
              <a:rPr lang="en-US" baseline="0" dirty="0" smtClean="0"/>
              <a:t> of CCO</a:t>
            </a:r>
          </a:p>
          <a:p>
            <a:r>
              <a:rPr lang="en-US" baseline="0" dirty="0" smtClean="0"/>
              <a:t>First, whether it is safe.</a:t>
            </a:r>
          </a:p>
          <a:p>
            <a:r>
              <a:rPr lang="en-US" baseline="0" dirty="0" smtClean="0"/>
              <a:t>It is challenging for accurate </a:t>
            </a:r>
            <a:r>
              <a:rPr lang="en-US" baseline="0" dirty="0" err="1" smtClean="0"/>
              <a:t>dep</a:t>
            </a:r>
            <a:endParaRPr lang="en-US" baseline="0" dirty="0" smtClean="0"/>
          </a:p>
          <a:p>
            <a:r>
              <a:rPr lang="en-US" baseline="0" dirty="0" smtClean="0"/>
              <a:t>Second, profitability</a:t>
            </a:r>
          </a:p>
          <a:p>
            <a:r>
              <a:rPr lang="en-US" baseline="0" dirty="0" smtClean="0"/>
              <a:t>Overhead, and enough</a:t>
            </a:r>
          </a:p>
          <a:p>
            <a:r>
              <a:rPr lang="en-US" baseline="0" dirty="0" smtClean="0"/>
              <a:t>Additional, </a:t>
            </a:r>
            <a:r>
              <a:rPr lang="en-US" baseline="0" dirty="0" err="1" smtClean="0"/>
              <a:t>MPI_Test</a:t>
            </a:r>
            <a:r>
              <a:rPr lang="en-US" baseline="0" dirty="0" smtClean="0"/>
              <a:t> make progress during computation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optimization challenges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Correctness do not change semantics, lack of higher level semantics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Profitable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0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4min</a:t>
            </a:r>
          </a:p>
          <a:p>
            <a:r>
              <a:rPr lang="en-US" dirty="0" smtClean="0"/>
              <a:t>Here’s the outline</a:t>
            </a:r>
          </a:p>
          <a:p>
            <a:r>
              <a:rPr lang="en-US" dirty="0" smtClean="0"/>
              <a:t>I am first cover two key approaches</a:t>
            </a:r>
          </a:p>
          <a:p>
            <a:r>
              <a:rPr lang="en-US" dirty="0" smtClean="0"/>
              <a:t>Then I will introduce my work that combining</a:t>
            </a:r>
            <a:r>
              <a:rPr lang="en-US" baseline="0" dirty="0" smtClean="0"/>
              <a:t> two approaches together to promoting the overlapping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-----</a:t>
            </a:r>
          </a:p>
          <a:p>
            <a:endParaRPr lang="en-US" dirty="0" smtClean="0"/>
          </a:p>
          <a:p>
            <a:r>
              <a:rPr lang="en-US" dirty="0" smtClean="0"/>
              <a:t>My two key approaches are …</a:t>
            </a:r>
          </a:p>
          <a:p>
            <a:r>
              <a:rPr lang="en-US" dirty="0" smtClean="0"/>
              <a:t>Then, I</a:t>
            </a:r>
            <a:r>
              <a:rPr lang="en-US" baseline="0" dirty="0" smtClean="0"/>
              <a:t> developed an optimization approach that combines two approaches to …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----</a:t>
            </a:r>
          </a:p>
          <a:p>
            <a:endParaRPr lang="en-US" dirty="0" smtClean="0"/>
          </a:p>
          <a:p>
            <a:r>
              <a:rPr lang="en-US" dirty="0" smtClean="0"/>
              <a:t>Draft:</a:t>
            </a:r>
          </a:p>
          <a:p>
            <a:r>
              <a:rPr lang="en-US" dirty="0" smtClean="0"/>
              <a:t>To achieve</a:t>
            </a:r>
            <a:r>
              <a:rPr lang="en-US" baseline="0" dirty="0" smtClean="0"/>
              <a:t> that goal,</a:t>
            </a:r>
          </a:p>
          <a:p>
            <a:r>
              <a:rPr lang="en-US" baseline="0" dirty="0" smtClean="0"/>
              <a:t>  my thesis developed a source-to-source optimization approach that will</a:t>
            </a:r>
          </a:p>
          <a:p>
            <a:r>
              <a:rPr lang="en-US" baseline="0" dirty="0" smtClean="0"/>
              <a:t>  identify the performance bottleneck of the application</a:t>
            </a:r>
          </a:p>
          <a:p>
            <a:r>
              <a:rPr lang="en-US" baseline="0" dirty="0" smtClean="0"/>
              <a:t>  and use compiler technique to optimize the bottleneck.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understand both the software and hardware,</a:t>
            </a:r>
          </a:p>
          <a:p>
            <a:r>
              <a:rPr lang="en-US" baseline="0" dirty="0" smtClean="0"/>
              <a:t>  my approach essentially uses analytical performance modeling</a:t>
            </a:r>
          </a:p>
          <a:p>
            <a:r>
              <a:rPr lang="en-US" baseline="0" dirty="0" smtClean="0"/>
              <a:t>    to model the performance of the software and hardware</a:t>
            </a:r>
          </a:p>
          <a:p>
            <a:r>
              <a:rPr lang="en-US" baseline="0" dirty="0" smtClean="0"/>
              <a:t>    to identify the performance bottleneck of the application;</a:t>
            </a:r>
          </a:p>
          <a:p>
            <a:r>
              <a:rPr lang="en-US" baseline="0" dirty="0" smtClean="0"/>
              <a:t>  and integrates domain knowledge from developers and profilers</a:t>
            </a:r>
          </a:p>
          <a:p>
            <a:r>
              <a:rPr lang="en-US" baseline="0" dirty="0" smtClean="0"/>
              <a:t>    by first summarizing these knowledge into human-readable notations,</a:t>
            </a:r>
          </a:p>
          <a:p>
            <a:r>
              <a:rPr lang="en-US" baseline="0" dirty="0" smtClean="0"/>
              <a:t>    and then using them to improve the modeling and optimization.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----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Transition:</a:t>
            </a:r>
            <a:r>
              <a:rPr lang="en-US" baseline="0" dirty="0" smtClean="0"/>
              <a:t> </a:t>
            </a:r>
            <a:r>
              <a:rPr lang="en-US" dirty="0" smtClean="0"/>
              <a:t>My thesis statements =&gt; my approach</a:t>
            </a:r>
          </a:p>
          <a:p>
            <a:r>
              <a:rPr lang="en-US" dirty="0" smtClean="0"/>
              <a:t>Key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Thesis statement</a:t>
            </a:r>
            <a:endParaRPr lang="en-US" dirty="0" smtClean="0">
              <a:solidFill>
                <a:srgbClr val="0000FF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To be more specific,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thesis developed an optimization approach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understand software and hardware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Analytical performance modeling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 domain knowledge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94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23min</a:t>
            </a:r>
          </a:p>
          <a:p>
            <a:r>
              <a:rPr lang="en-US" dirty="0" smtClean="0"/>
              <a:t>Workflow</a:t>
            </a:r>
          </a:p>
          <a:p>
            <a:r>
              <a:rPr lang="en-US" dirty="0" smtClean="0"/>
              <a:t>Three components</a:t>
            </a:r>
          </a:p>
          <a:p>
            <a:r>
              <a:rPr lang="en-US" dirty="0" smtClean="0"/>
              <a:t>Reuse</a:t>
            </a:r>
            <a:r>
              <a:rPr lang="en-US" baseline="0" dirty="0" smtClean="0"/>
              <a:t> roofline</a:t>
            </a:r>
          </a:p>
          <a:p>
            <a:r>
              <a:rPr lang="en-US" baseline="0" dirty="0" smtClean="0"/>
              <a:t>Annotation inlining for procedure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Three components of the entire framework</a:t>
            </a:r>
          </a:p>
          <a:p>
            <a:endParaRPr lang="en-US" dirty="0" smtClean="0"/>
          </a:p>
          <a:p>
            <a:r>
              <a:rPr lang="en-US" dirty="0" smtClean="0"/>
              <a:t>1. Analytical</a:t>
            </a:r>
            <a:r>
              <a:rPr lang="en-US" baseline="0" dirty="0" smtClean="0"/>
              <a:t> performance bottlenecks</a:t>
            </a:r>
            <a:endParaRPr lang="en-US" dirty="0" smtClean="0"/>
          </a:p>
          <a:p>
            <a:r>
              <a:rPr lang="en-US" dirty="0" smtClean="0"/>
              <a:t>Model MPI application target behavior</a:t>
            </a:r>
          </a:p>
          <a:p>
            <a:endParaRPr lang="en-US" dirty="0" smtClean="0"/>
          </a:p>
          <a:p>
            <a:r>
              <a:rPr lang="en-US" dirty="0" smtClean="0"/>
              <a:t>2. annotation-based </a:t>
            </a:r>
            <a:r>
              <a:rPr lang="en-US" dirty="0" err="1" smtClean="0"/>
              <a:t>inlinling</a:t>
            </a:r>
            <a:r>
              <a:rPr lang="en-US" dirty="0" smtClean="0"/>
              <a:t> identify correctness</a:t>
            </a:r>
          </a:p>
          <a:p>
            <a:endParaRPr lang="en-US" dirty="0" smtClean="0"/>
          </a:p>
          <a:p>
            <a:r>
              <a:rPr lang="en-US" dirty="0" smtClean="0"/>
              <a:t>3. Manually tuning </a:t>
            </a:r>
            <a:r>
              <a:rPr lang="en-US" dirty="0" err="1" smtClean="0"/>
              <a:t>MPI_Test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904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24min</a:t>
            </a:r>
          </a:p>
          <a:p>
            <a:r>
              <a:rPr lang="en-US" dirty="0" err="1" smtClean="0"/>
              <a:t>LogGP</a:t>
            </a:r>
            <a:r>
              <a:rPr lang="en-US" dirty="0" smtClean="0"/>
              <a:t> is used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LogGP</a:t>
            </a:r>
            <a:r>
              <a:rPr lang="en-US" dirty="0" smtClean="0"/>
              <a:t> </a:t>
            </a:r>
            <a:r>
              <a:rPr lang="en-US" baseline="0" dirty="0" smtClean="0"/>
              <a:t>model used by analytical performance modeling to replace roofline model</a:t>
            </a:r>
          </a:p>
          <a:p>
            <a:r>
              <a:rPr lang="en-US" baseline="0" dirty="0" smtClean="0"/>
              <a:t>It could estimate communication time for p2p and a2a given P, n, network latencies and thresholds</a:t>
            </a:r>
          </a:p>
          <a:p>
            <a:r>
              <a:rPr lang="en-US" baseline="0" dirty="0" smtClean="0"/>
              <a:t>The equations cannot model the unbalanced wait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7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24min</a:t>
            </a:r>
          </a:p>
          <a:p>
            <a:r>
              <a:rPr lang="en-US" dirty="0" smtClean="0"/>
              <a:t>BET</a:t>
            </a:r>
            <a:r>
              <a:rPr lang="en-US" baseline="0" dirty="0" smtClean="0"/>
              <a:t> constructed for FT</a:t>
            </a:r>
          </a:p>
          <a:p>
            <a:r>
              <a:rPr lang="en-US" baseline="0" dirty="0" smtClean="0"/>
              <a:t>Communication time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 global</a:t>
            </a:r>
          </a:p>
          <a:p>
            <a:r>
              <a:rPr lang="en-US" baseline="0" dirty="0" smtClean="0"/>
              <a:t>Then enclosing</a:t>
            </a:r>
          </a:p>
          <a:p>
            <a:r>
              <a:rPr lang="en-US" baseline="0" dirty="0" smtClean="0"/>
              <a:t>Then local for </a:t>
            </a:r>
            <a:r>
              <a:rPr lang="en-US" baseline="0" dirty="0" err="1" smtClean="0"/>
              <a:t>MPI_Test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15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25min</a:t>
            </a:r>
          </a:p>
          <a:p>
            <a:r>
              <a:rPr lang="en-US" dirty="0" smtClean="0"/>
              <a:t>Simplified</a:t>
            </a:r>
            <a:r>
              <a:rPr lang="en-US" baseline="0" dirty="0" smtClean="0"/>
              <a:t> hot path of NAS FT, </a:t>
            </a:r>
            <a:r>
              <a:rPr lang="en-US" baseline="0" dirty="0" err="1" smtClean="0"/>
              <a:t>alltoall</a:t>
            </a:r>
            <a:r>
              <a:rPr lang="en-US" baseline="0" dirty="0" smtClean="0"/>
              <a:t> divide loop into computation before/after</a:t>
            </a:r>
          </a:p>
          <a:p>
            <a:r>
              <a:rPr lang="en-US" baseline="0" dirty="0" smtClean="0"/>
              <a:t>Common in NPB, clear separation</a:t>
            </a:r>
          </a:p>
          <a:p>
            <a:r>
              <a:rPr lang="en-US" baseline="0" dirty="0" smtClean="0"/>
              <a:t>Blocking communication</a:t>
            </a:r>
          </a:p>
          <a:p>
            <a:r>
              <a:rPr lang="en-US" baseline="0" dirty="0" smtClean="0"/>
              <a:t>Computation hot spots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 studied</a:t>
            </a:r>
            <a:r>
              <a:rPr lang="en-US" baseline="0" dirty="0" smtClean="0"/>
              <a:t> </a:t>
            </a:r>
            <a:r>
              <a:rPr lang="en-US" dirty="0" smtClean="0"/>
              <a:t>NPB,</a:t>
            </a:r>
            <a:r>
              <a:rPr lang="en-US" baseline="0" dirty="0" smtClean="0"/>
              <a:t> a popular MPI benchmark, to find communication patterns.</a:t>
            </a:r>
          </a:p>
          <a:p>
            <a:r>
              <a:rPr lang="en-US" baseline="0" dirty="0" smtClean="0"/>
              <a:t>Here’s an example of NAS FT.</a:t>
            </a:r>
          </a:p>
          <a:p>
            <a:r>
              <a:rPr lang="en-US" baseline="0" dirty="0" smtClean="0"/>
              <a:t>It has clear separation of </a:t>
            </a:r>
            <a:r>
              <a:rPr lang="en-US" baseline="0" dirty="0" err="1" smtClean="0"/>
              <a:t>comm</a:t>
            </a:r>
            <a:r>
              <a:rPr lang="en-US" baseline="0" dirty="0" smtClean="0"/>
              <a:t> and comp.</a:t>
            </a:r>
          </a:p>
          <a:p>
            <a:r>
              <a:rPr lang="en-US" baseline="0" dirty="0" smtClean="0"/>
              <a:t>The hot </a:t>
            </a:r>
            <a:r>
              <a:rPr lang="en-US" baseline="0" dirty="0" err="1" smtClean="0"/>
              <a:t>comm</a:t>
            </a:r>
            <a:r>
              <a:rPr lang="en-US" baseline="0" dirty="0" smtClean="0"/>
              <a:t> is blocking p2p or a2a.</a:t>
            </a:r>
          </a:p>
          <a:p>
            <a:r>
              <a:rPr lang="en-US" baseline="0" dirty="0" smtClean="0"/>
              <a:t>The hot comp is memory/CPU loops.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-------</a:t>
            </a:r>
          </a:p>
          <a:p>
            <a:endParaRPr lang="en-US" dirty="0" smtClean="0"/>
          </a:p>
          <a:p>
            <a:r>
              <a:rPr lang="en-US" dirty="0" smtClean="0"/>
              <a:t>Draft:</a:t>
            </a:r>
          </a:p>
          <a:p>
            <a:endParaRPr lang="en-US" dirty="0" smtClean="0"/>
          </a:p>
          <a:p>
            <a:r>
              <a:rPr lang="en-US" dirty="0" smtClean="0"/>
              <a:t>To find out how the communication look like,</a:t>
            </a:r>
            <a:r>
              <a:rPr lang="en-US" baseline="0" dirty="0" smtClean="0"/>
              <a:t> I studied the NAS Parallel Benchmark or NPB.</a:t>
            </a:r>
            <a:endParaRPr lang="en-US" dirty="0" smtClean="0"/>
          </a:p>
          <a:p>
            <a:r>
              <a:rPr lang="en-US" dirty="0" smtClean="0"/>
              <a:t>Here’s an</a:t>
            </a:r>
            <a:r>
              <a:rPr lang="en-US" baseline="0" dirty="0" smtClean="0"/>
              <a:t> example hot path of NAS FT, which I found common in NPB applications.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workflow is decoupled into iterations of computation and communication.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----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----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368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26min</a:t>
            </a:r>
          </a:p>
          <a:p>
            <a:r>
              <a:rPr lang="en-US" dirty="0" smtClean="0"/>
              <a:t>One way to overlap</a:t>
            </a:r>
          </a:p>
          <a:p>
            <a:r>
              <a:rPr lang="en-US" dirty="0" smtClean="0"/>
              <a:t>Shift iterations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One way to overlap</a:t>
            </a:r>
            <a:r>
              <a:rPr lang="en-US" baseline="0" dirty="0" smtClean="0"/>
              <a:t> them is to replace blocking to non-blocking, and shift the loop iterations</a:t>
            </a:r>
          </a:p>
          <a:p>
            <a:r>
              <a:rPr lang="en-US" baseline="0" dirty="0" smtClean="0"/>
              <a:t>So that the communication in the current iteration can be overlapped with computation in previous/next  iterations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13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26min</a:t>
            </a:r>
          </a:p>
          <a:p>
            <a:r>
              <a:rPr lang="en-US" dirty="0" smtClean="0"/>
              <a:t>After reordering,</a:t>
            </a:r>
            <a:r>
              <a:rPr lang="en-US" baseline="0" dirty="0" smtClean="0"/>
              <a:t> loop like this</a:t>
            </a:r>
            <a:endParaRPr lang="en-US" dirty="0" smtClean="0"/>
          </a:p>
          <a:p>
            <a:r>
              <a:rPr lang="en-US" dirty="0" smtClean="0"/>
              <a:t>Dependence constraints</a:t>
            </a:r>
          </a:p>
          <a:p>
            <a:r>
              <a:rPr lang="en-US" dirty="0" smtClean="0"/>
              <a:t>It</a:t>
            </a:r>
            <a:r>
              <a:rPr lang="en-US" baseline="0" dirty="0" smtClean="0"/>
              <a:t> could be analyzed using classical loop analysis.</a:t>
            </a:r>
          </a:p>
          <a:p>
            <a:r>
              <a:rPr lang="en-US" baseline="0" dirty="0" smtClean="0"/>
              <a:t>But inter-procedural and dynamic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Loop structure after overlapping computation and communication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400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3166D17D-4B50-834A-B4A2-ED3126DC8F26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1BC3-6773-1B4C-B737-2D607466E7DE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03D04-B279-A94D-82C4-CE2B2004EEC9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488E-0F0F-7E46-93F2-005BD1F1D099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74A51FDD-ABE5-0146-A46C-D918851F7226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A3F23C47-6E2F-AD4D-83F3-1B1EA19A479D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B6C9-CE27-EF40-9693-8EDF3F3E5B72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344A88-9BD0-1449-A106-357314D4BCA2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809EA9-0EBF-544F-B291-41CD39C8F3A5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AD96706F-F45B-BF49-A331-F13FA55AE1C8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4D00-B4C0-4545-9DC1-23C98E05B8CF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7A0B-9A5B-A546-80E7-C7FFE9D75D72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19F89-8DDC-964A-B9D1-BC7056B6C6F2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F089-CF94-184C-90BA-035238220460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7C46F4B1-0D36-7549-AB33-96134BFBFFE9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544C5A23-5446-924D-87FA-FA2ABAAE1437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8D8A-0DB0-DF42-A306-AD84C1BB226F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0B62C-2138-8E4E-9C44-420AC37AA8DF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A49D-D3B4-C645-8895-DCFCF1A34161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7B0E-32CC-EB43-8AE4-13C1CA806B84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909422-80FA-C44A-A100-B8B9667CE12C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760" r:id="rId19"/>
    <p:sldLayoutId id="2147483761" r:id="rId2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624668"/>
            <a:ext cx="8136904" cy="676540"/>
          </a:xfrm>
        </p:spPr>
        <p:txBody>
          <a:bodyPr>
            <a:noAutofit/>
          </a:bodyPr>
          <a:lstStyle/>
          <a:p>
            <a:r>
              <a:rPr lang="en-US" dirty="0"/>
              <a:t>Compiler-Assisted Overlapping of Communication and </a:t>
            </a:r>
            <a:r>
              <a:rPr lang="en-US" dirty="0" smtClean="0"/>
              <a:t>Computation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MPI Applications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76256" y="5661248"/>
            <a:ext cx="1512168" cy="504056"/>
          </a:xfrm>
        </p:spPr>
        <p:txBody>
          <a:bodyPr>
            <a:noAutofit/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 descr="uccs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" y="-216024"/>
            <a:ext cx="6727616" cy="25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42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analysis with annotation-based </a:t>
            </a:r>
            <a:r>
              <a:rPr lang="en-US" dirty="0" smtClean="0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Apply annotation</a:t>
            </a:r>
            <a:r>
              <a:rPr lang="en-US" dirty="0"/>
              <a:t>-based </a:t>
            </a:r>
            <a:r>
              <a:rPr lang="en-US" dirty="0" smtClean="0"/>
              <a:t>inlining to enhance accuracy of dependence analysis</a:t>
            </a:r>
          </a:p>
          <a:p>
            <a:pPr lvl="1"/>
            <a:r>
              <a:rPr lang="en-US" dirty="0"/>
              <a:t>Select branches </a:t>
            </a:r>
            <a:r>
              <a:rPr lang="en-US" dirty="0" smtClean="0"/>
              <a:t>taken</a:t>
            </a:r>
            <a:endParaRPr lang="en-US" dirty="0"/>
          </a:p>
          <a:p>
            <a:pPr lvl="2"/>
            <a:r>
              <a:rPr lang="en-US" dirty="0"/>
              <a:t>NAS FT: 0D, 1D, or 2D </a:t>
            </a:r>
            <a:r>
              <a:rPr lang="en-US" dirty="0" smtClean="0"/>
              <a:t>layout</a:t>
            </a:r>
            <a:r>
              <a:rPr lang="en-US" dirty="0"/>
              <a:t> </a:t>
            </a:r>
            <a:r>
              <a:rPr lang="en-US" dirty="0" smtClean="0"/>
              <a:t>is runtime-dependent</a:t>
            </a:r>
          </a:p>
          <a:p>
            <a:pPr lvl="1"/>
            <a:r>
              <a:rPr lang="en-US" dirty="0" smtClean="0"/>
              <a:t>Express memory side effects for </a:t>
            </a:r>
            <a:r>
              <a:rPr lang="en-US" dirty="0"/>
              <a:t>MPI API </a:t>
            </a:r>
            <a:r>
              <a:rPr lang="en-US" dirty="0" smtClean="0"/>
              <a:t>through </a:t>
            </a:r>
            <a:r>
              <a:rPr lang="en-US" dirty="0"/>
              <a:t>array accesses </a:t>
            </a:r>
            <a:endParaRPr lang="en-US" dirty="0" smtClean="0"/>
          </a:p>
          <a:p>
            <a:pPr lvl="2"/>
            <a:r>
              <a:rPr lang="en-US" dirty="0" smtClean="0"/>
              <a:t>MPICH source code is encapsulated and hidden from compiler</a:t>
            </a:r>
            <a:endParaRPr lang="en-US" dirty="0"/>
          </a:p>
          <a:p>
            <a:pPr lvl="1"/>
            <a:r>
              <a:rPr lang="en-US" dirty="0" smtClean="0"/>
              <a:t>Normalize </a:t>
            </a:r>
            <a:r>
              <a:rPr lang="en-US" dirty="0"/>
              <a:t>array dimensions</a:t>
            </a:r>
          </a:p>
          <a:p>
            <a:pPr lvl="2"/>
            <a:r>
              <a:rPr lang="en-US" dirty="0" smtClean="0"/>
              <a:t>Arrays used by computation </a:t>
            </a:r>
            <a:r>
              <a:rPr lang="en-US" dirty="0"/>
              <a:t>and </a:t>
            </a:r>
            <a:r>
              <a:rPr lang="en-US" dirty="0" smtClean="0"/>
              <a:t>communication could </a:t>
            </a:r>
            <a:r>
              <a:rPr lang="en-US" dirty="0"/>
              <a:t>have different </a:t>
            </a:r>
            <a:r>
              <a:rPr lang="en-US" dirty="0" smtClean="0"/>
              <a:t>dimensions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34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560839" cy="1944216"/>
          </a:xfrm>
        </p:spPr>
        <p:txBody>
          <a:bodyPr/>
          <a:lstStyle/>
          <a:p>
            <a:r>
              <a:rPr lang="en-US" dirty="0" smtClean="0"/>
              <a:t>Outline and specialize function calls based on the location of the communication (</a:t>
            </a:r>
            <a:r>
              <a:rPr lang="en-US" i="1" dirty="0" smtClean="0"/>
              <a:t>Before(I)</a:t>
            </a:r>
            <a:r>
              <a:rPr lang="en-US" dirty="0" smtClean="0"/>
              <a:t>, </a:t>
            </a:r>
            <a:r>
              <a:rPr lang="en-US" i="1" dirty="0" smtClean="0"/>
              <a:t>After(I), </a:t>
            </a:r>
            <a:r>
              <a:rPr lang="en-US" i="1" dirty="0" err="1" smtClean="0"/>
              <a:t>Comm</a:t>
            </a:r>
            <a:r>
              <a:rPr lang="en-US" i="1" dirty="0" smtClean="0"/>
              <a:t>(I)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Reorder communication and computation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95536" y="2996952"/>
            <a:ext cx="1977370" cy="3312368"/>
            <a:chOff x="683568" y="2204864"/>
            <a:chExt cx="1977370" cy="3312368"/>
          </a:xfrm>
        </p:grpSpPr>
        <p:sp>
          <p:nvSpPr>
            <p:cNvPr id="6" name="Rectangle 5"/>
            <p:cNvSpPr/>
            <p:nvPr/>
          </p:nvSpPr>
          <p:spPr>
            <a:xfrm>
              <a:off x="683568" y="3611173"/>
              <a:ext cx="1368152" cy="552696"/>
            </a:xfrm>
            <a:prstGeom prst="rect">
              <a:avLst/>
            </a:prstGeom>
            <a:noFill/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Comm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(I)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2852936"/>
              <a:ext cx="1368152" cy="491156"/>
            </a:xfrm>
            <a:prstGeom prst="rect">
              <a:avLst/>
            </a:prstGeom>
            <a:noFill/>
            <a:ln w="254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Before (I)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83568" y="4434660"/>
              <a:ext cx="1368152" cy="506507"/>
            </a:xfrm>
            <a:prstGeom prst="rect">
              <a:avLst/>
            </a:prstGeom>
            <a:noFill/>
            <a:ln w="25400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After (I)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" name="Elbow Connector 8"/>
            <p:cNvCxnSpPr>
              <a:stCxn id="7" idx="0"/>
              <a:endCxn id="8" idx="2"/>
            </p:cNvCxnSpPr>
            <p:nvPr/>
          </p:nvCxnSpPr>
          <p:spPr>
            <a:xfrm rot="16200000" flipH="1">
              <a:off x="323528" y="3897051"/>
              <a:ext cx="2088231" cy="12700"/>
            </a:xfrm>
            <a:prstGeom prst="bentConnector5">
              <a:avLst>
                <a:gd name="adj1" fmla="val -10947"/>
                <a:gd name="adj2" fmla="val 7186425"/>
                <a:gd name="adj3" fmla="val 110947"/>
              </a:avLst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" name="Straight Arrow Connector 9"/>
            <p:cNvCxnSpPr>
              <a:endCxn id="7" idx="0"/>
            </p:cNvCxnSpPr>
            <p:nvPr/>
          </p:nvCxnSpPr>
          <p:spPr>
            <a:xfrm flipH="1">
              <a:off x="1367644" y="2276872"/>
              <a:ext cx="36004" cy="576064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" name="Straight Arrow Connector 10"/>
            <p:cNvCxnSpPr>
              <a:stCxn id="7" idx="2"/>
              <a:endCxn id="6" idx="0"/>
            </p:cNvCxnSpPr>
            <p:nvPr/>
          </p:nvCxnSpPr>
          <p:spPr>
            <a:xfrm>
              <a:off x="1367644" y="3344092"/>
              <a:ext cx="0" cy="267081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" name="Straight Arrow Connector 11"/>
            <p:cNvCxnSpPr>
              <a:stCxn id="6" idx="2"/>
              <a:endCxn id="8" idx="0"/>
            </p:cNvCxnSpPr>
            <p:nvPr/>
          </p:nvCxnSpPr>
          <p:spPr>
            <a:xfrm>
              <a:off x="1367644" y="4163869"/>
              <a:ext cx="0" cy="270791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3" name="Straight Arrow Connector 12"/>
            <p:cNvCxnSpPr>
              <a:stCxn id="8" idx="2"/>
            </p:cNvCxnSpPr>
            <p:nvPr/>
          </p:nvCxnSpPr>
          <p:spPr>
            <a:xfrm flipH="1">
              <a:off x="1331642" y="4941167"/>
              <a:ext cx="36002" cy="576065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4" name="TextBox 13"/>
            <p:cNvSpPr txBox="1"/>
            <p:nvPr/>
          </p:nvSpPr>
          <p:spPr>
            <a:xfrm>
              <a:off x="731517" y="2354570"/>
              <a:ext cx="364102" cy="354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3533" y="5013176"/>
              <a:ext cx="536099" cy="354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Out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97263" y="2204864"/>
              <a:ext cx="1163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 = 1 … N</a:t>
              </a:r>
              <a:endParaRPr lang="en-US" dirty="0"/>
            </a:p>
          </p:txBody>
        </p:sp>
      </p:grpSp>
      <p:sp>
        <p:nvSpPr>
          <p:cNvPr id="17" name="Right Arrow 16"/>
          <p:cNvSpPr/>
          <p:nvPr/>
        </p:nvSpPr>
        <p:spPr>
          <a:xfrm>
            <a:off x="2195736" y="4437112"/>
            <a:ext cx="1224136" cy="648072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491880" y="2568142"/>
            <a:ext cx="1955763" cy="4173226"/>
            <a:chOff x="3491880" y="2132856"/>
            <a:chExt cx="1955763" cy="4173226"/>
          </a:xfrm>
        </p:grpSpPr>
        <p:sp>
          <p:nvSpPr>
            <p:cNvPr id="19" name="Rectangle 18"/>
            <p:cNvSpPr/>
            <p:nvPr/>
          </p:nvSpPr>
          <p:spPr>
            <a:xfrm>
              <a:off x="3491880" y="2775238"/>
              <a:ext cx="1368152" cy="491156"/>
            </a:xfrm>
            <a:prstGeom prst="rect">
              <a:avLst/>
            </a:prstGeom>
            <a:noFill/>
            <a:ln w="254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Before (I)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0" name="Straight Arrow Connector 19"/>
            <p:cNvCxnSpPr>
              <a:endCxn id="19" idx="0"/>
            </p:cNvCxnSpPr>
            <p:nvPr/>
          </p:nvCxnSpPr>
          <p:spPr>
            <a:xfrm flipH="1">
              <a:off x="4175956" y="2199174"/>
              <a:ext cx="36004" cy="576064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1" name="Rectangle 20"/>
            <p:cNvSpPr/>
            <p:nvPr/>
          </p:nvSpPr>
          <p:spPr>
            <a:xfrm>
              <a:off x="3491880" y="3533475"/>
              <a:ext cx="1368152" cy="552696"/>
            </a:xfrm>
            <a:prstGeom prst="rect">
              <a:avLst/>
            </a:prstGeom>
            <a:noFill/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Icomm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(I)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491880" y="5223510"/>
              <a:ext cx="1368152" cy="506507"/>
            </a:xfrm>
            <a:prstGeom prst="rect">
              <a:avLst/>
            </a:prstGeom>
            <a:noFill/>
            <a:ln w="25400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After (I)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3" name="Elbow Connector 22"/>
            <p:cNvCxnSpPr>
              <a:stCxn id="19" idx="0"/>
              <a:endCxn id="22" idx="2"/>
            </p:cNvCxnSpPr>
            <p:nvPr/>
          </p:nvCxnSpPr>
          <p:spPr>
            <a:xfrm rot="16200000" flipH="1">
              <a:off x="2698566" y="4252627"/>
              <a:ext cx="2954779" cy="12700"/>
            </a:xfrm>
            <a:prstGeom prst="bentConnector5">
              <a:avLst>
                <a:gd name="adj1" fmla="val -7737"/>
                <a:gd name="adj2" fmla="val 7186425"/>
                <a:gd name="adj3" fmla="val 107737"/>
              </a:avLst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4" name="Straight Arrow Connector 23"/>
            <p:cNvCxnSpPr>
              <a:stCxn id="19" idx="2"/>
              <a:endCxn id="21" idx="0"/>
            </p:cNvCxnSpPr>
            <p:nvPr/>
          </p:nvCxnSpPr>
          <p:spPr>
            <a:xfrm>
              <a:off x="4175956" y="3266394"/>
              <a:ext cx="0" cy="267081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5" name="Straight Arrow Connector 24"/>
            <p:cNvCxnSpPr>
              <a:stCxn id="29" idx="2"/>
              <a:endCxn id="22" idx="0"/>
            </p:cNvCxnSpPr>
            <p:nvPr/>
          </p:nvCxnSpPr>
          <p:spPr>
            <a:xfrm>
              <a:off x="4175956" y="4912110"/>
              <a:ext cx="0" cy="311400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6" name="Straight Arrow Connector 25"/>
            <p:cNvCxnSpPr>
              <a:stCxn id="22" idx="2"/>
            </p:cNvCxnSpPr>
            <p:nvPr/>
          </p:nvCxnSpPr>
          <p:spPr>
            <a:xfrm flipH="1">
              <a:off x="4139954" y="5730017"/>
              <a:ext cx="36002" cy="576065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7" name="TextBox 26"/>
            <p:cNvSpPr txBox="1"/>
            <p:nvPr/>
          </p:nvSpPr>
          <p:spPr>
            <a:xfrm>
              <a:off x="3539829" y="2276872"/>
              <a:ext cx="364102" cy="354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03853" y="5871582"/>
              <a:ext cx="536099" cy="354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Out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491880" y="4359414"/>
              <a:ext cx="1368152" cy="552696"/>
            </a:xfrm>
            <a:prstGeom prst="rect">
              <a:avLst/>
            </a:prstGeom>
            <a:noFill/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Wait(I)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0" name="Straight Arrow Connector 29"/>
            <p:cNvCxnSpPr>
              <a:stCxn id="21" idx="2"/>
              <a:endCxn id="29" idx="0"/>
            </p:cNvCxnSpPr>
            <p:nvPr/>
          </p:nvCxnSpPr>
          <p:spPr>
            <a:xfrm>
              <a:off x="4175956" y="4086171"/>
              <a:ext cx="0" cy="273243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1" name="TextBox 30"/>
            <p:cNvSpPr txBox="1"/>
            <p:nvPr/>
          </p:nvSpPr>
          <p:spPr>
            <a:xfrm>
              <a:off x="4283968" y="2132856"/>
              <a:ext cx="1163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 = 1 … N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732240" y="2098200"/>
            <a:ext cx="1883755" cy="4715176"/>
            <a:chOff x="6864709" y="1763524"/>
            <a:chExt cx="1883755" cy="4715176"/>
          </a:xfrm>
        </p:grpSpPr>
        <p:cxnSp>
          <p:nvCxnSpPr>
            <p:cNvPr id="33" name="Straight Arrow Connector 32"/>
            <p:cNvCxnSpPr>
              <a:endCxn id="38" idx="0"/>
            </p:cNvCxnSpPr>
            <p:nvPr/>
          </p:nvCxnSpPr>
          <p:spPr>
            <a:xfrm flipH="1">
              <a:off x="7548785" y="2130404"/>
              <a:ext cx="36004" cy="576064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grpSp>
          <p:nvGrpSpPr>
            <p:cNvPr id="34" name="Group 33"/>
            <p:cNvGrpSpPr/>
            <p:nvPr/>
          </p:nvGrpSpPr>
          <p:grpSpPr>
            <a:xfrm>
              <a:off x="6864709" y="2064086"/>
              <a:ext cx="1883755" cy="4173226"/>
              <a:chOff x="6444208" y="1556792"/>
              <a:chExt cx="1883755" cy="4173226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6444208" y="2957411"/>
                <a:ext cx="1368152" cy="552696"/>
              </a:xfrm>
              <a:prstGeom prst="rect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Wait (I-1)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444208" y="2199174"/>
                <a:ext cx="1368152" cy="491156"/>
              </a:xfrm>
              <a:prstGeom prst="rect">
                <a:avLst/>
              </a:prstGeom>
              <a:noFill/>
              <a:ln w="25400" cap="flat" cmpd="sng" algn="ctr">
                <a:solidFill>
                  <a:srgbClr val="9BBB5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Before (I)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444208" y="4647446"/>
                <a:ext cx="1368152" cy="506507"/>
              </a:xfrm>
              <a:prstGeom prst="rect">
                <a:avLst/>
              </a:prstGeom>
              <a:noFill/>
              <a:ln w="25400" cap="flat" cmpd="sng" algn="ctr">
                <a:solidFill>
                  <a:srgbClr val="4BACC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After (I-1)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0" name="Elbow Connector 39"/>
              <p:cNvCxnSpPr>
                <a:stCxn id="38" idx="0"/>
                <a:endCxn id="39" idx="2"/>
              </p:cNvCxnSpPr>
              <p:nvPr/>
            </p:nvCxnSpPr>
            <p:spPr>
              <a:xfrm rot="16200000" flipH="1">
                <a:off x="5650894" y="3676563"/>
                <a:ext cx="2954779" cy="12700"/>
              </a:xfrm>
              <a:prstGeom prst="bentConnector5">
                <a:avLst>
                  <a:gd name="adj1" fmla="val -7737"/>
                  <a:gd name="adj2" fmla="val 7186425"/>
                  <a:gd name="adj3" fmla="val 107737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1" name="Straight Arrow Connector 40"/>
              <p:cNvCxnSpPr>
                <a:stCxn id="38" idx="2"/>
                <a:endCxn id="37" idx="0"/>
              </p:cNvCxnSpPr>
              <p:nvPr/>
            </p:nvCxnSpPr>
            <p:spPr>
              <a:xfrm>
                <a:off x="7128284" y="2690330"/>
                <a:ext cx="0" cy="267081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2" name="Straight Arrow Connector 41"/>
              <p:cNvCxnSpPr>
                <a:stCxn id="46" idx="2"/>
                <a:endCxn id="39" idx="0"/>
              </p:cNvCxnSpPr>
              <p:nvPr/>
            </p:nvCxnSpPr>
            <p:spPr>
              <a:xfrm>
                <a:off x="7128284" y="4361866"/>
                <a:ext cx="0" cy="28558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3" name="Straight Arrow Connector 42"/>
              <p:cNvCxnSpPr>
                <a:stCxn id="39" idx="2"/>
              </p:cNvCxnSpPr>
              <p:nvPr/>
            </p:nvCxnSpPr>
            <p:spPr>
              <a:xfrm flipH="1">
                <a:off x="7092282" y="5153953"/>
                <a:ext cx="36002" cy="576065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44" name="TextBox 43"/>
              <p:cNvSpPr txBox="1"/>
              <p:nvPr/>
            </p:nvSpPr>
            <p:spPr>
              <a:xfrm>
                <a:off x="6492157" y="1700808"/>
                <a:ext cx="364102" cy="354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In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556181" y="5295518"/>
                <a:ext cx="536099" cy="354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Out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444208" y="3809170"/>
                <a:ext cx="1368152" cy="552696"/>
              </a:xfrm>
              <a:prstGeom prst="rect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Icomm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(I)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7" name="Straight Arrow Connector 46"/>
              <p:cNvCxnSpPr>
                <a:stCxn id="37" idx="2"/>
                <a:endCxn id="46" idx="0"/>
              </p:cNvCxnSpPr>
              <p:nvPr/>
            </p:nvCxnSpPr>
            <p:spPr>
              <a:xfrm>
                <a:off x="7128284" y="3510107"/>
                <a:ext cx="0" cy="299063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48" name="TextBox 47"/>
              <p:cNvSpPr txBox="1"/>
              <p:nvPr/>
            </p:nvSpPr>
            <p:spPr>
              <a:xfrm>
                <a:off x="7164288" y="1556792"/>
                <a:ext cx="11636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 = 2 … N</a:t>
                </a:r>
                <a:endParaRPr lang="en-US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7308304" y="610936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380312" y="176352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9" name="Right Arrow 48"/>
          <p:cNvSpPr/>
          <p:nvPr/>
        </p:nvSpPr>
        <p:spPr>
          <a:xfrm>
            <a:off x="5292080" y="4365104"/>
            <a:ext cx="1224136" cy="648072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195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 err="1"/>
              <a:t>MPI_Test</a:t>
            </a:r>
            <a:r>
              <a:rPr lang="en-US" dirty="0"/>
              <a:t> into </a:t>
            </a:r>
            <a:r>
              <a:rPr lang="en-US" dirty="0" smtClean="0"/>
              <a:t>computation hot spots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4649590" cy="4144963"/>
          </a:xfrm>
        </p:spPr>
        <p:txBody>
          <a:bodyPr/>
          <a:lstStyle/>
          <a:p>
            <a:r>
              <a:rPr lang="en-US" dirty="0" smtClean="0"/>
              <a:t>Insert </a:t>
            </a:r>
            <a:r>
              <a:rPr lang="en-US" dirty="0" err="1" smtClean="0"/>
              <a:t>MPI_Test</a:t>
            </a:r>
            <a:r>
              <a:rPr lang="en-US" dirty="0" smtClean="0"/>
              <a:t> into computation loops with tunable </a:t>
            </a:r>
            <a:r>
              <a:rPr lang="en-US" dirty="0" err="1" smtClean="0">
                <a:solidFill>
                  <a:srgbClr val="FF0000"/>
                </a:solidFill>
              </a:rPr>
              <a:t>Freq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5220072" y="1268760"/>
            <a:ext cx="3733831" cy="5375107"/>
            <a:chOff x="4043232" y="-1891"/>
            <a:chExt cx="3692427" cy="6905629"/>
          </a:xfrm>
        </p:grpSpPr>
        <p:grpSp>
          <p:nvGrpSpPr>
            <p:cNvPr id="65" name="Group 64"/>
            <p:cNvGrpSpPr/>
            <p:nvPr/>
          </p:nvGrpSpPr>
          <p:grpSpPr>
            <a:xfrm>
              <a:off x="4043232" y="-1891"/>
              <a:ext cx="3692427" cy="6905629"/>
              <a:chOff x="4043232" y="-1891"/>
              <a:chExt cx="3692427" cy="6905629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044462" y="3570646"/>
                <a:ext cx="2289144" cy="576064"/>
              </a:xfrm>
              <a:prstGeom prst="rect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MPI_Ialltoall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(I)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044463" y="2781785"/>
                <a:ext cx="2289142" cy="576064"/>
              </a:xfrm>
              <a:prstGeom prst="rect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MPI_Wait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(I-1)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044462" y="467885"/>
                <a:ext cx="2289144" cy="2098982"/>
              </a:xfrm>
              <a:prstGeom prst="rect">
                <a:avLst/>
              </a:prstGeom>
              <a:noFill/>
              <a:ln w="25400" cap="flat" cmpd="sng" algn="ctr">
                <a:solidFill>
                  <a:srgbClr val="9BBB5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4414068" y="879231"/>
                <a:ext cx="1564700" cy="482572"/>
              </a:xfrm>
              <a:prstGeom prst="rect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MPI_Test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72" name="Elbow Connector 71"/>
              <p:cNvCxnSpPr>
                <a:stCxn id="71" idx="0"/>
                <a:endCxn id="86" idx="2"/>
              </p:cNvCxnSpPr>
              <p:nvPr/>
            </p:nvCxnSpPr>
            <p:spPr>
              <a:xfrm rot="16200000" flipH="1" flipV="1">
                <a:off x="4574863" y="1491822"/>
                <a:ext cx="1234147" cy="8963"/>
              </a:xfrm>
              <a:prstGeom prst="bentConnector5">
                <a:avLst>
                  <a:gd name="adj1" fmla="val -18523"/>
                  <a:gd name="adj2" fmla="val -10973826"/>
                  <a:gd name="adj3" fmla="val 118523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dash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73" name="TextBox 72"/>
              <p:cNvSpPr txBox="1"/>
              <p:nvPr/>
            </p:nvSpPr>
            <p:spPr>
              <a:xfrm>
                <a:off x="6606714" y="1293273"/>
                <a:ext cx="1057726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Before (I)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575952" y="5271994"/>
                <a:ext cx="1088497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After (I-1)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75" name="Elbow Connector 74"/>
              <p:cNvCxnSpPr>
                <a:stCxn id="70" idx="0"/>
                <a:endCxn id="92" idx="2"/>
              </p:cNvCxnSpPr>
              <p:nvPr/>
            </p:nvCxnSpPr>
            <p:spPr>
              <a:xfrm rot="16200000" flipH="1" flipV="1">
                <a:off x="2179285" y="3477019"/>
                <a:ext cx="6018884" cy="615"/>
              </a:xfrm>
              <a:prstGeom prst="bentConnector5">
                <a:avLst>
                  <a:gd name="adj1" fmla="val -3798"/>
                  <a:gd name="adj2" fmla="val -221298374"/>
                  <a:gd name="adj3" fmla="val 103798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76" name="TextBox 75"/>
              <p:cNvSpPr txBox="1"/>
              <p:nvPr/>
            </p:nvSpPr>
            <p:spPr>
              <a:xfrm>
                <a:off x="6603769" y="3048001"/>
                <a:ext cx="11318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Loop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(I = 2 … N)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77" name="Straight Arrow Connector 76"/>
              <p:cNvCxnSpPr>
                <a:endCxn id="70" idx="0"/>
              </p:cNvCxnSpPr>
              <p:nvPr/>
            </p:nvCxnSpPr>
            <p:spPr>
              <a:xfrm>
                <a:off x="5189034" y="61927"/>
                <a:ext cx="0" cy="405958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8" name="Straight Arrow Connector 77"/>
              <p:cNvCxnSpPr>
                <a:stCxn id="70" idx="2"/>
                <a:endCxn id="69" idx="0"/>
              </p:cNvCxnSpPr>
              <p:nvPr/>
            </p:nvCxnSpPr>
            <p:spPr>
              <a:xfrm>
                <a:off x="5189034" y="2566867"/>
                <a:ext cx="0" cy="214918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9" name="Straight Arrow Connector 78"/>
              <p:cNvCxnSpPr>
                <a:stCxn id="69" idx="2"/>
                <a:endCxn id="68" idx="0"/>
              </p:cNvCxnSpPr>
              <p:nvPr/>
            </p:nvCxnSpPr>
            <p:spPr>
              <a:xfrm>
                <a:off x="5189034" y="3357849"/>
                <a:ext cx="0" cy="212797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0" name="Straight Arrow Connector 79"/>
              <p:cNvCxnSpPr>
                <a:stCxn id="68" idx="2"/>
                <a:endCxn id="92" idx="0"/>
              </p:cNvCxnSpPr>
              <p:nvPr/>
            </p:nvCxnSpPr>
            <p:spPr>
              <a:xfrm flipH="1">
                <a:off x="5188419" y="4146710"/>
                <a:ext cx="615" cy="28224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1" name="Straight Arrow Connector 80"/>
              <p:cNvCxnSpPr>
                <a:stCxn id="92" idx="2"/>
              </p:cNvCxnSpPr>
              <p:nvPr/>
            </p:nvCxnSpPr>
            <p:spPr>
              <a:xfrm>
                <a:off x="5188419" y="6486769"/>
                <a:ext cx="3312" cy="416969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82" name="TextBox 81"/>
              <p:cNvSpPr txBox="1"/>
              <p:nvPr/>
            </p:nvSpPr>
            <p:spPr>
              <a:xfrm>
                <a:off x="4737110" y="-1891"/>
                <a:ext cx="34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…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672830" y="6534406"/>
                <a:ext cx="34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…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396141" y="1610568"/>
                <a:ext cx="1582627" cy="502810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Computation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87" name="Straight Arrow Connector 86"/>
              <p:cNvCxnSpPr>
                <a:stCxn id="71" idx="2"/>
                <a:endCxn id="86" idx="0"/>
              </p:cNvCxnSpPr>
              <p:nvPr/>
            </p:nvCxnSpPr>
            <p:spPr>
              <a:xfrm flipH="1">
                <a:off x="5187455" y="1361803"/>
                <a:ext cx="8963" cy="248765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88" name="Rectangle 87"/>
              <p:cNvSpPr/>
              <p:nvPr/>
            </p:nvSpPr>
            <p:spPr>
              <a:xfrm>
                <a:off x="4396141" y="4841541"/>
                <a:ext cx="1598261" cy="482572"/>
              </a:xfrm>
              <a:prstGeom prst="rect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MPI_Test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89" name="Elbow Connector 88"/>
              <p:cNvCxnSpPr>
                <a:stCxn id="88" idx="0"/>
                <a:endCxn id="90" idx="2"/>
              </p:cNvCxnSpPr>
              <p:nvPr/>
            </p:nvCxnSpPr>
            <p:spPr>
              <a:xfrm rot="16200000" flipH="1">
                <a:off x="4582106" y="5454706"/>
                <a:ext cx="1234147" cy="7817"/>
              </a:xfrm>
              <a:prstGeom prst="bentConnector5">
                <a:avLst>
                  <a:gd name="adj1" fmla="val -18523"/>
                  <a:gd name="adj2" fmla="val 11897633"/>
                  <a:gd name="adj3" fmla="val 118523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dash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90" name="Rectangle 89"/>
              <p:cNvSpPr/>
              <p:nvPr/>
            </p:nvSpPr>
            <p:spPr>
              <a:xfrm>
                <a:off x="4411775" y="5572878"/>
                <a:ext cx="1582627" cy="502810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Computation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91" name="Straight Arrow Connector 90"/>
              <p:cNvCxnSpPr>
                <a:stCxn id="88" idx="2"/>
                <a:endCxn id="90" idx="0"/>
              </p:cNvCxnSpPr>
              <p:nvPr/>
            </p:nvCxnSpPr>
            <p:spPr>
              <a:xfrm>
                <a:off x="5195272" y="5324113"/>
                <a:ext cx="7817" cy="248765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92" name="Rectangle 91"/>
              <p:cNvSpPr/>
              <p:nvPr/>
            </p:nvSpPr>
            <p:spPr>
              <a:xfrm>
                <a:off x="4043232" y="4428950"/>
                <a:ext cx="2290374" cy="2057819"/>
              </a:xfrm>
              <a:prstGeom prst="rect">
                <a:avLst/>
              </a:prstGeom>
              <a:noFill/>
              <a:ln w="25400" cap="flat" cmpd="sng" algn="ctr">
                <a:solidFill>
                  <a:srgbClr val="4BACC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4454769" y="4415696"/>
              <a:ext cx="64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Loop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06261" y="470823"/>
              <a:ext cx="64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Loop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827584" y="2852936"/>
            <a:ext cx="2059165" cy="1200329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Loop I = 1 … N</a:t>
            </a:r>
          </a:p>
          <a:p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 smtClean="0">
                <a:solidFill>
                  <a:srgbClr val="3366FF"/>
                </a:solidFill>
              </a:rPr>
              <a:t>   If I % </a:t>
            </a:r>
            <a:r>
              <a:rPr lang="en-US" dirty="0" err="1" smtClean="0">
                <a:solidFill>
                  <a:srgbClr val="FF0000"/>
                </a:solidFill>
              </a:rPr>
              <a:t>Freq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3366FF"/>
                </a:solidFill>
              </a:rPr>
              <a:t>== 0</a:t>
            </a:r>
          </a:p>
          <a:p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 smtClean="0">
                <a:solidFill>
                  <a:srgbClr val="3366FF"/>
                </a:solidFill>
              </a:rPr>
              <a:t>       </a:t>
            </a:r>
            <a:r>
              <a:rPr lang="en-US" dirty="0" err="1" smtClean="0">
                <a:solidFill>
                  <a:srgbClr val="3366FF"/>
                </a:solidFill>
              </a:rPr>
              <a:t>MPI_Test</a:t>
            </a:r>
            <a:endParaRPr lang="en-US" dirty="0" smtClean="0">
              <a:solidFill>
                <a:srgbClr val="3366FF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  Computation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696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</a:t>
            </a:r>
            <a:r>
              <a:rPr lang="en-US" dirty="0" err="1" smtClean="0"/>
              <a:t>MPI_Test</a:t>
            </a:r>
            <a:r>
              <a:rPr lang="en-US" dirty="0" smtClean="0"/>
              <a:t>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6089750" cy="4144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Optimal distribution of </a:t>
            </a:r>
            <a:r>
              <a:rPr lang="en-US" dirty="0" err="1"/>
              <a:t>MPI_Test</a:t>
            </a:r>
            <a:endParaRPr lang="en-US" dirty="0"/>
          </a:p>
          <a:p>
            <a:pPr lvl="1"/>
            <a:r>
              <a:rPr lang="en-US" dirty="0" smtClean="0"/>
              <a:t>Evenly </a:t>
            </a:r>
            <a:r>
              <a:rPr lang="en-US" dirty="0"/>
              <a:t>distributed of </a:t>
            </a:r>
            <a:r>
              <a:rPr lang="en-US" dirty="0" err="1"/>
              <a:t>MPI_Test</a:t>
            </a:r>
            <a:r>
              <a:rPr lang="en-US" dirty="0"/>
              <a:t> in the computation time</a:t>
            </a:r>
          </a:p>
          <a:p>
            <a:pPr lvl="2"/>
            <a:r>
              <a:rPr lang="en-US" dirty="0"/>
              <a:t>Communication operation is divided into network requests with roughly the same length </a:t>
            </a:r>
          </a:p>
          <a:p>
            <a:pPr lvl="2"/>
            <a:r>
              <a:rPr lang="en-US" dirty="0"/>
              <a:t>Making progress is needed by each </a:t>
            </a:r>
            <a:r>
              <a:rPr lang="en-US" dirty="0" smtClean="0"/>
              <a:t>request</a:t>
            </a:r>
          </a:p>
          <a:p>
            <a:r>
              <a:rPr lang="en-US" dirty="0" smtClean="0"/>
              <a:t>Prune search space using modeled runtime</a:t>
            </a:r>
          </a:p>
          <a:p>
            <a:pPr lvl="1"/>
            <a:r>
              <a:rPr lang="en-US" dirty="0" smtClean="0"/>
              <a:t>Constraints between different frequencies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Tune frequency with binary search</a:t>
            </a:r>
          </a:p>
          <a:p>
            <a:pPr lvl="1"/>
            <a:r>
              <a:rPr lang="en-US" dirty="0" smtClean="0"/>
              <a:t>Runtime will monotonic increasing when the frequency is increasing/decreasing from the optimal value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32240" y="1916832"/>
            <a:ext cx="2225188" cy="4801315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MPI_Ialltoall</a:t>
            </a:r>
            <a:endParaRPr lang="en-US" dirty="0" smtClean="0"/>
          </a:p>
          <a:p>
            <a:r>
              <a:rPr lang="en-US" dirty="0" smtClean="0"/>
              <a:t>Loop I = 1 … L</a:t>
            </a:r>
            <a:r>
              <a:rPr lang="en-US" baseline="-25000" dirty="0" smtClean="0"/>
              <a:t>1</a:t>
            </a:r>
          </a:p>
          <a:p>
            <a:r>
              <a:rPr lang="en-US" dirty="0"/>
              <a:t> </a:t>
            </a:r>
            <a:r>
              <a:rPr lang="en-US" dirty="0" smtClean="0"/>
              <a:t>   If I % </a:t>
            </a:r>
            <a:r>
              <a:rPr lang="en-US" dirty="0" smtClean="0">
                <a:solidFill>
                  <a:srgbClr val="0000FF"/>
                </a:solidFill>
              </a:rPr>
              <a:t>Freq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== 0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MPI_Test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Computation1</a:t>
            </a:r>
          </a:p>
          <a:p>
            <a:r>
              <a:rPr lang="en-US" dirty="0"/>
              <a:t>Loop I = 1 … </a:t>
            </a:r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baseline="-25000" dirty="0"/>
          </a:p>
          <a:p>
            <a:r>
              <a:rPr lang="en-US" dirty="0"/>
              <a:t>    If I % </a:t>
            </a:r>
            <a:r>
              <a:rPr lang="en-US" dirty="0" smtClean="0">
                <a:solidFill>
                  <a:srgbClr val="0000FF"/>
                </a:solidFill>
              </a:rPr>
              <a:t>Freq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/>
              <a:t>== 0</a:t>
            </a:r>
          </a:p>
          <a:p>
            <a:r>
              <a:rPr lang="en-US" dirty="0"/>
              <a:t>        </a:t>
            </a:r>
            <a:r>
              <a:rPr lang="en-US" dirty="0" err="1"/>
              <a:t>MPI_Test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Computation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…</a:t>
            </a:r>
          </a:p>
          <a:p>
            <a:r>
              <a:rPr lang="en-US" dirty="0"/>
              <a:t>Loop I = 1 … </a:t>
            </a:r>
            <a:r>
              <a:rPr lang="en-US" dirty="0" smtClean="0"/>
              <a:t>L</a:t>
            </a:r>
            <a:r>
              <a:rPr lang="en-US" baseline="-25000" dirty="0" smtClean="0"/>
              <a:t>N</a:t>
            </a:r>
            <a:endParaRPr lang="en-US" baseline="-25000" dirty="0"/>
          </a:p>
          <a:p>
            <a:r>
              <a:rPr lang="en-US" dirty="0"/>
              <a:t>    If I % </a:t>
            </a:r>
            <a:r>
              <a:rPr lang="en-US" dirty="0" err="1" smtClean="0">
                <a:solidFill>
                  <a:srgbClr val="0000FF"/>
                </a:solidFill>
              </a:rPr>
              <a:t>Freq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/>
              <a:t>== 0</a:t>
            </a:r>
          </a:p>
          <a:p>
            <a:r>
              <a:rPr lang="en-US" dirty="0"/>
              <a:t>        </a:t>
            </a:r>
            <a:r>
              <a:rPr lang="en-US" dirty="0" err="1"/>
              <a:t>MPI_Test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 smtClean="0"/>
              <a:t>Computation</a:t>
            </a:r>
            <a:r>
              <a:rPr lang="en-US" baseline="-25000" dirty="0" err="1" smtClean="0"/>
              <a:t>N</a:t>
            </a:r>
            <a:endParaRPr lang="en-US" baseline="-25000" dirty="0" smtClean="0"/>
          </a:p>
          <a:p>
            <a:r>
              <a:rPr lang="en-US" dirty="0" err="1" smtClean="0"/>
              <a:t>MPI_Wait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437112"/>
            <a:ext cx="5940152" cy="40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98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Clusters and compilers</a:t>
            </a:r>
          </a:p>
          <a:p>
            <a:pPr lvl="1"/>
            <a:r>
              <a:rPr lang="en-US" dirty="0" smtClean="0"/>
              <a:t>Intel </a:t>
            </a:r>
            <a:r>
              <a:rPr lang="fr-FR" dirty="0" smtClean="0"/>
              <a:t>Xeon </a:t>
            </a:r>
            <a:r>
              <a:rPr lang="en-US" dirty="0" smtClean="0"/>
              <a:t>x86 cluster, </a:t>
            </a:r>
            <a:r>
              <a:rPr lang="en-US" dirty="0" err="1" smtClean="0">
                <a:solidFill>
                  <a:srgbClr val="0000FF"/>
                </a:solidFill>
              </a:rPr>
              <a:t>Infiniband</a:t>
            </a:r>
            <a:r>
              <a:rPr lang="en-US" dirty="0" smtClean="0"/>
              <a:t>, 2.6GHz (</a:t>
            </a:r>
            <a:r>
              <a:rPr lang="en-US" dirty="0"/>
              <a:t>hyper threading </a:t>
            </a:r>
            <a:r>
              <a:rPr lang="en-US" dirty="0" smtClean="0"/>
              <a:t>disabled), 64GB RAM, ICC/</a:t>
            </a:r>
            <a:r>
              <a:rPr lang="en-US" dirty="0" err="1" smtClean="0"/>
              <a:t>IFort</a:t>
            </a:r>
            <a:r>
              <a:rPr lang="en-US" dirty="0" smtClean="0"/>
              <a:t> 13.1</a:t>
            </a:r>
          </a:p>
          <a:p>
            <a:pPr lvl="1"/>
            <a:r>
              <a:rPr lang="en-US" dirty="0" smtClean="0"/>
              <a:t>Intel </a:t>
            </a:r>
            <a:r>
              <a:rPr lang="fr-FR" dirty="0" smtClean="0"/>
              <a:t>Xeon </a:t>
            </a:r>
            <a:r>
              <a:rPr lang="en-US" dirty="0" smtClean="0"/>
              <a:t>x64 cluster</a:t>
            </a:r>
            <a:r>
              <a:rPr lang="en-US" smtClean="0"/>
              <a:t>, </a:t>
            </a:r>
            <a:r>
              <a:rPr lang="en-US" smtClean="0">
                <a:solidFill>
                  <a:srgbClr val="0000FF"/>
                </a:solidFill>
              </a:rPr>
              <a:t>1 </a:t>
            </a:r>
            <a:r>
              <a:rPr lang="en-US" dirty="0" err="1">
                <a:solidFill>
                  <a:srgbClr val="0000FF"/>
                </a:solidFill>
              </a:rPr>
              <a:t>Gbps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Ethernet</a:t>
            </a:r>
            <a:r>
              <a:rPr lang="en-US" dirty="0" smtClean="0"/>
              <a:t>, </a:t>
            </a:r>
            <a:r>
              <a:rPr lang="fr-FR" dirty="0"/>
              <a:t>3.2GHz, </a:t>
            </a:r>
            <a:r>
              <a:rPr lang="en-US" dirty="0"/>
              <a:t>16GB </a:t>
            </a:r>
            <a:r>
              <a:rPr lang="en-US" dirty="0" smtClean="0"/>
              <a:t>RAM, GCC/</a:t>
            </a:r>
            <a:r>
              <a:rPr lang="en-US" dirty="0" err="1" smtClean="0"/>
              <a:t>Gfortran</a:t>
            </a:r>
            <a:r>
              <a:rPr lang="en-US" dirty="0" smtClean="0"/>
              <a:t> 4.4.7</a:t>
            </a:r>
          </a:p>
          <a:p>
            <a:r>
              <a:rPr lang="en-US" dirty="0" smtClean="0"/>
              <a:t>MPICH 3.1.1</a:t>
            </a:r>
          </a:p>
          <a:p>
            <a:r>
              <a:rPr lang="en-US" dirty="0" smtClean="0"/>
              <a:t>Nodes: 2 ~ 9, 1 process per node</a:t>
            </a:r>
          </a:p>
          <a:p>
            <a:r>
              <a:rPr lang="en-US" dirty="0" smtClean="0"/>
              <a:t>NAS Parallel Benchmark (NPB) 3.3.1, excluding </a:t>
            </a:r>
            <a:r>
              <a:rPr lang="en-US" dirty="0"/>
              <a:t>DT and </a:t>
            </a:r>
            <a:r>
              <a:rPr lang="en-US" dirty="0" smtClean="0"/>
              <a:t>EP</a:t>
            </a:r>
          </a:p>
          <a:p>
            <a:r>
              <a:rPr lang="en-US" dirty="0"/>
              <a:t>Profilers: Tau and Instrumented </a:t>
            </a:r>
            <a:r>
              <a:rPr lang="en-US" dirty="0" smtClean="0"/>
              <a:t>timers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50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speedup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 execution time for </a:t>
            </a:r>
            <a:r>
              <a:rPr lang="en-US" dirty="0"/>
              <a:t>NPB 3.1.1 </a:t>
            </a:r>
            <a:r>
              <a:rPr lang="en-US" i="1" dirty="0"/>
              <a:t>(excluding DT and </a:t>
            </a:r>
            <a:r>
              <a:rPr lang="en-US" i="1" dirty="0" smtClean="0"/>
              <a:t>EP)</a:t>
            </a:r>
          </a:p>
          <a:p>
            <a:pPr lvl="1"/>
            <a:r>
              <a:rPr lang="en-US" dirty="0"/>
              <a:t>Intel </a:t>
            </a:r>
            <a:r>
              <a:rPr lang="fr-FR" dirty="0"/>
              <a:t>Xeon </a:t>
            </a:r>
            <a:r>
              <a:rPr lang="en-US" dirty="0"/>
              <a:t>x86 </a:t>
            </a:r>
            <a:r>
              <a:rPr lang="en-US" dirty="0" smtClean="0"/>
              <a:t>cluster (</a:t>
            </a:r>
            <a:r>
              <a:rPr lang="en-US" dirty="0" err="1" smtClean="0"/>
              <a:t>Infiniband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Up </a:t>
            </a:r>
            <a:r>
              <a:rPr lang="en-US" dirty="0"/>
              <a:t>to x1.84 </a:t>
            </a:r>
            <a:r>
              <a:rPr lang="en-US" dirty="0" smtClean="0"/>
              <a:t>faster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fr-FR" dirty="0"/>
              <a:t>Xeon </a:t>
            </a:r>
            <a:r>
              <a:rPr lang="en-US" dirty="0"/>
              <a:t>x64 </a:t>
            </a:r>
            <a:r>
              <a:rPr lang="en-US" dirty="0" smtClean="0"/>
              <a:t>cluster</a:t>
            </a:r>
            <a:r>
              <a:rPr lang="en-US" dirty="0"/>
              <a:t> </a:t>
            </a:r>
            <a:r>
              <a:rPr lang="en-US" dirty="0" smtClean="0"/>
              <a:t>(1 </a:t>
            </a:r>
            <a:r>
              <a:rPr lang="en-US" dirty="0" err="1"/>
              <a:t>Gbps</a:t>
            </a:r>
            <a:r>
              <a:rPr lang="en-US" dirty="0"/>
              <a:t> </a:t>
            </a:r>
            <a:r>
              <a:rPr lang="en-US" dirty="0" smtClean="0"/>
              <a:t>Ethernet)</a:t>
            </a:r>
          </a:p>
          <a:p>
            <a:pPr lvl="2"/>
            <a:r>
              <a:rPr lang="en-US" dirty="0" smtClean="0"/>
              <a:t>Up to x1.79 faster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70381" y="6444044"/>
            <a:ext cx="203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Intel x64 (class B)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17853" y="6444044"/>
            <a:ext cx="203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Intel x86 (class B)</a:t>
            </a:r>
            <a:endParaRPr lang="en-US" dirty="0"/>
          </a:p>
        </p:txBody>
      </p:sp>
      <p:pic>
        <p:nvPicPr>
          <p:cNvPr id="12" name="Picture 11" descr="npb_disco_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978" y="3906675"/>
            <a:ext cx="4362518" cy="2618669"/>
          </a:xfrm>
          <a:prstGeom prst="rect">
            <a:avLst/>
          </a:prstGeom>
        </p:spPr>
      </p:pic>
      <p:pic>
        <p:nvPicPr>
          <p:cNvPr id="13" name="Picture 12" descr="npb_blues_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8" y="3885368"/>
            <a:ext cx="4398014" cy="26399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24875" y="2555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617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 </a:t>
            </a:r>
            <a:r>
              <a:rPr lang="en-US" dirty="0" smtClean="0"/>
              <a:t>the program transformation</a:t>
            </a:r>
          </a:p>
          <a:p>
            <a:r>
              <a:rPr lang="en-US" dirty="0" smtClean="0"/>
              <a:t>Support more CCO patterns</a:t>
            </a:r>
          </a:p>
          <a:p>
            <a:r>
              <a:rPr lang="en-US" dirty="0"/>
              <a:t>Model </a:t>
            </a:r>
            <a:r>
              <a:rPr lang="en-US" dirty="0" smtClean="0"/>
              <a:t>multiple cores on single node and the unbalanced communication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203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715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MPI-aware compiler </a:t>
            </a:r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Transformations </a:t>
            </a:r>
            <a:r>
              <a:rPr lang="en-US" dirty="0"/>
              <a:t>to Parallel Codes for Communication-Computation Overlap, SC’05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Exact </a:t>
            </a:r>
            <a:r>
              <a:rPr lang="en-US" dirty="0"/>
              <a:t>Dependence Analysis for Increased Communication </a:t>
            </a:r>
            <a:r>
              <a:rPr lang="en-US" dirty="0" smtClean="0"/>
              <a:t>Overlap, EuroMPI</a:t>
            </a:r>
            <a:r>
              <a:rPr lang="en-US" dirty="0"/>
              <a:t>’</a:t>
            </a:r>
            <a:r>
              <a:rPr lang="en-US" dirty="0" smtClean="0"/>
              <a:t>12</a:t>
            </a:r>
          </a:p>
          <a:p>
            <a:r>
              <a:rPr lang="en-US" dirty="0" smtClean="0"/>
              <a:t>Model</a:t>
            </a:r>
            <a:r>
              <a:rPr lang="en-US" dirty="0"/>
              <a:t>-based </a:t>
            </a:r>
            <a:r>
              <a:rPr lang="en-US" dirty="0" smtClean="0"/>
              <a:t>approaches</a:t>
            </a:r>
          </a:p>
          <a:p>
            <a:pPr lvl="1"/>
            <a:r>
              <a:rPr lang="en-US" dirty="0" smtClean="0"/>
              <a:t>Automatic </a:t>
            </a:r>
            <a:r>
              <a:rPr lang="en-US" dirty="0"/>
              <a:t>Transformation for Overlapping Communication and Computation, NPC’</a:t>
            </a:r>
            <a:r>
              <a:rPr lang="en-US" dirty="0" smtClean="0"/>
              <a:t>08</a:t>
            </a:r>
          </a:p>
          <a:p>
            <a:r>
              <a:rPr lang="en-US" dirty="0" smtClean="0"/>
              <a:t>Overlapping with threads</a:t>
            </a:r>
          </a:p>
          <a:p>
            <a:pPr lvl="1"/>
            <a:r>
              <a:rPr lang="en-US" dirty="0" smtClean="0"/>
              <a:t>Overlapping </a:t>
            </a:r>
            <a:r>
              <a:rPr lang="en-US" dirty="0"/>
              <a:t>Communication and Computation with </a:t>
            </a:r>
            <a:r>
              <a:rPr lang="en-US" dirty="0" err="1"/>
              <a:t>OpenMP</a:t>
            </a:r>
            <a:r>
              <a:rPr lang="en-US" dirty="0"/>
              <a:t> and </a:t>
            </a:r>
            <a:r>
              <a:rPr lang="en-US" dirty="0" smtClean="0"/>
              <a:t>MPI, SP</a:t>
            </a:r>
            <a:r>
              <a:rPr lang="en-US" dirty="0"/>
              <a:t>’</a:t>
            </a:r>
            <a:r>
              <a:rPr lang="en-US" dirty="0" smtClean="0"/>
              <a:t>01</a:t>
            </a:r>
          </a:p>
          <a:p>
            <a:r>
              <a:rPr lang="en-US" dirty="0" smtClean="0"/>
              <a:t>Overlapping for one-sided communication</a:t>
            </a:r>
          </a:p>
          <a:p>
            <a:pPr lvl="1"/>
            <a:r>
              <a:rPr lang="en-US" dirty="0" smtClean="0"/>
              <a:t>Optimizing </a:t>
            </a:r>
            <a:r>
              <a:rPr lang="en-US" dirty="0"/>
              <a:t>Bandwidth Limited Problems Using One-sided Communication and Overlap, IPDPS’</a:t>
            </a:r>
            <a:r>
              <a:rPr lang="en-US" dirty="0" smtClean="0"/>
              <a:t>06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465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</a:t>
            </a:r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Safety constraints</a:t>
            </a:r>
          </a:p>
          <a:p>
            <a:pPr lvl="1"/>
            <a:r>
              <a:rPr lang="en-US" dirty="0"/>
              <a:t>Accuracy of the data dependence analysis</a:t>
            </a:r>
          </a:p>
          <a:p>
            <a:pPr lvl="2"/>
            <a:r>
              <a:rPr lang="en-US" dirty="0"/>
              <a:t>Inter-procedural analysis</a:t>
            </a:r>
          </a:p>
          <a:p>
            <a:pPr lvl="2"/>
            <a:r>
              <a:rPr lang="en-US" dirty="0" smtClean="0"/>
              <a:t>Runtime </a:t>
            </a:r>
            <a:r>
              <a:rPr lang="en-US" dirty="0"/>
              <a:t>code path and data access patterns</a:t>
            </a:r>
          </a:p>
          <a:p>
            <a:r>
              <a:rPr lang="en-US" dirty="0" smtClean="0"/>
              <a:t>Profitability </a:t>
            </a:r>
            <a:r>
              <a:rPr lang="en-US" dirty="0"/>
              <a:t>constraints</a:t>
            </a:r>
          </a:p>
          <a:p>
            <a:pPr lvl="1"/>
            <a:r>
              <a:rPr lang="en-US" dirty="0"/>
              <a:t>Hide </a:t>
            </a:r>
            <a:r>
              <a:rPr lang="en-US" dirty="0" smtClean="0"/>
              <a:t>communication overhead</a:t>
            </a:r>
            <a:endParaRPr lang="en-US" dirty="0"/>
          </a:p>
          <a:p>
            <a:pPr lvl="2"/>
            <a:r>
              <a:rPr lang="en-US" dirty="0"/>
              <a:t>Non-blocking </a:t>
            </a:r>
            <a:r>
              <a:rPr lang="en-US" dirty="0" smtClean="0"/>
              <a:t>could </a:t>
            </a:r>
            <a:r>
              <a:rPr lang="en-US" dirty="0"/>
              <a:t>be slower than blocking </a:t>
            </a:r>
            <a:r>
              <a:rPr lang="en-US" dirty="0" smtClean="0"/>
              <a:t>communication</a:t>
            </a:r>
            <a:endParaRPr lang="en-US" dirty="0"/>
          </a:p>
          <a:p>
            <a:pPr lvl="2"/>
            <a:r>
              <a:rPr lang="en-US" dirty="0"/>
              <a:t>Require more buffers</a:t>
            </a:r>
          </a:p>
          <a:p>
            <a:pPr lvl="1"/>
            <a:r>
              <a:rPr lang="en-US" dirty="0"/>
              <a:t>Distribution of </a:t>
            </a:r>
            <a:r>
              <a:rPr lang="en-US" dirty="0" err="1"/>
              <a:t>MPI_Test</a:t>
            </a:r>
            <a:endParaRPr lang="en-US" dirty="0"/>
          </a:p>
          <a:p>
            <a:pPr lvl="2"/>
            <a:r>
              <a:rPr lang="en-US" dirty="0"/>
              <a:t>When too few: insufficient to complete communication</a:t>
            </a:r>
          </a:p>
          <a:p>
            <a:pPr lvl="2"/>
            <a:r>
              <a:rPr lang="en-US" dirty="0"/>
              <a:t>When too many: slowdown the computation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702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Optimization w</a:t>
            </a:r>
            <a:r>
              <a:rPr lang="en-US" sz="2400" dirty="0" smtClean="0"/>
              <a:t>orkflow</a:t>
            </a:r>
          </a:p>
          <a:p>
            <a:r>
              <a:rPr lang="en-US" sz="2400" dirty="0" smtClean="0"/>
              <a:t>Hot path extraction and profitability analysis</a:t>
            </a:r>
          </a:p>
          <a:p>
            <a:r>
              <a:rPr lang="en-US" sz="2400" dirty="0" smtClean="0"/>
              <a:t>Safety analysis with annotation</a:t>
            </a:r>
          </a:p>
          <a:p>
            <a:r>
              <a:rPr lang="en-US" sz="2400" dirty="0" smtClean="0"/>
              <a:t>Tuning </a:t>
            </a:r>
            <a:r>
              <a:rPr lang="en-US" sz="2400" dirty="0" err="1" smtClean="0"/>
              <a:t>MPI_Test</a:t>
            </a:r>
            <a:endParaRPr lang="en-US" sz="2400" dirty="0" smtClean="0"/>
          </a:p>
          <a:p>
            <a:r>
              <a:rPr lang="en-US" sz="2400" dirty="0" smtClean="0"/>
              <a:t>Experiment re</a:t>
            </a:r>
            <a:r>
              <a:rPr lang="en-US" sz="2400" dirty="0"/>
              <a:t>s</a:t>
            </a:r>
            <a:r>
              <a:rPr lang="en-US" sz="2400" dirty="0" smtClean="0"/>
              <a:t>ults</a:t>
            </a:r>
            <a:endParaRPr lang="en-US" sz="2400" dirty="0" smtClean="0"/>
          </a:p>
          <a:p>
            <a:r>
              <a:rPr lang="en-US" sz="2400" smtClean="0"/>
              <a:t>Related </a:t>
            </a:r>
            <a:r>
              <a:rPr lang="en-US" sz="2400" smtClean="0"/>
              <a:t>work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98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CCO optimization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1268760"/>
            <a:ext cx="4583727" cy="5431694"/>
            <a:chOff x="1348159" y="371233"/>
            <a:chExt cx="4583727" cy="5431694"/>
          </a:xfrm>
        </p:grpSpPr>
        <p:sp>
          <p:nvSpPr>
            <p:cNvPr id="6" name="Rectangle 5"/>
            <p:cNvSpPr/>
            <p:nvPr/>
          </p:nvSpPr>
          <p:spPr>
            <a:xfrm>
              <a:off x="1680898" y="1289230"/>
              <a:ext cx="2837234" cy="655099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Analytical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performance  modeling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" name="Straight Arrow Connector 6"/>
            <p:cNvCxnSpPr>
              <a:stCxn id="14" idx="1"/>
              <a:endCxn id="6" idx="0"/>
            </p:cNvCxnSpPr>
            <p:nvPr/>
          </p:nvCxnSpPr>
          <p:spPr>
            <a:xfrm>
              <a:off x="2198082" y="1020616"/>
              <a:ext cx="901433" cy="268614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" name="Straight Arrow Connector 7"/>
            <p:cNvCxnSpPr>
              <a:stCxn id="15" idx="1"/>
              <a:endCxn id="6" idx="0"/>
            </p:cNvCxnSpPr>
            <p:nvPr/>
          </p:nvCxnSpPr>
          <p:spPr>
            <a:xfrm flipH="1">
              <a:off x="3099515" y="1020616"/>
              <a:ext cx="1609266" cy="268614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" name="Straight Arrow Connector 8"/>
            <p:cNvCxnSpPr>
              <a:stCxn id="6" idx="2"/>
              <a:endCxn id="20" idx="3"/>
            </p:cNvCxnSpPr>
            <p:nvPr/>
          </p:nvCxnSpPr>
          <p:spPr>
            <a:xfrm>
              <a:off x="3099515" y="1944329"/>
              <a:ext cx="29309" cy="224461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0" name="Rectangle 9"/>
            <p:cNvSpPr/>
            <p:nvPr/>
          </p:nvSpPr>
          <p:spPr>
            <a:xfrm>
              <a:off x="1739515" y="2930780"/>
              <a:ext cx="2778617" cy="508002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CCO analysis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/>
            <p:cNvCxnSpPr>
              <a:stCxn id="10" idx="2"/>
              <a:endCxn id="17" idx="3"/>
            </p:cNvCxnSpPr>
            <p:nvPr/>
          </p:nvCxnSpPr>
          <p:spPr>
            <a:xfrm>
              <a:off x="3128824" y="3438782"/>
              <a:ext cx="0" cy="251949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2" name="Rectangle 11"/>
            <p:cNvSpPr/>
            <p:nvPr/>
          </p:nvSpPr>
          <p:spPr>
            <a:xfrm>
              <a:off x="1739515" y="4421348"/>
              <a:ext cx="2778617" cy="658651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CCO optimization and tuning </a:t>
              </a: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MPI_Test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3" name="Elbow Connector 12"/>
            <p:cNvCxnSpPr>
              <a:stCxn id="14" idx="2"/>
              <a:endCxn id="12" idx="1"/>
            </p:cNvCxnSpPr>
            <p:nvPr/>
          </p:nvCxnSpPr>
          <p:spPr>
            <a:xfrm rot="10800000" flipH="1" flipV="1">
              <a:off x="1348159" y="695926"/>
              <a:ext cx="391355" cy="4054748"/>
            </a:xfrm>
            <a:prstGeom prst="bentConnector3">
              <a:avLst>
                <a:gd name="adj1" fmla="val -58412"/>
              </a:avLst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4" name="Snip Single Corner Rectangle 13"/>
            <p:cNvSpPr/>
            <p:nvPr/>
          </p:nvSpPr>
          <p:spPr>
            <a:xfrm>
              <a:off x="1348160" y="371236"/>
              <a:ext cx="1699844" cy="649380"/>
            </a:xfrm>
            <a:prstGeom prst="snip1Rect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Input program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Snip Single Corner Rectangle 14"/>
            <p:cNvSpPr/>
            <p:nvPr/>
          </p:nvSpPr>
          <p:spPr>
            <a:xfrm>
              <a:off x="3485676" y="371233"/>
              <a:ext cx="2446210" cy="649383"/>
            </a:xfrm>
            <a:prstGeom prst="snip1Rect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Input data and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number of processes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Snip Single Corner Rectangle 15"/>
            <p:cNvSpPr/>
            <p:nvPr/>
          </p:nvSpPr>
          <p:spPr>
            <a:xfrm>
              <a:off x="1739514" y="5294925"/>
              <a:ext cx="2778616" cy="508002"/>
            </a:xfrm>
            <a:prstGeom prst="snip1Rect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Optimized code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Snip Single Corner Rectangle 16"/>
            <p:cNvSpPr/>
            <p:nvPr/>
          </p:nvSpPr>
          <p:spPr>
            <a:xfrm>
              <a:off x="1739515" y="3690731"/>
              <a:ext cx="2778617" cy="508002"/>
            </a:xfrm>
            <a:prstGeom prst="snip1Rect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Optimization configuration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2" idx="0"/>
            </p:cNvCxnSpPr>
            <p:nvPr/>
          </p:nvCxnSpPr>
          <p:spPr>
            <a:xfrm>
              <a:off x="3128824" y="4198733"/>
              <a:ext cx="0" cy="222615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9" name="Straight Arrow Connector 18"/>
            <p:cNvCxnSpPr>
              <a:stCxn id="20" idx="1"/>
              <a:endCxn id="10" idx="0"/>
            </p:cNvCxnSpPr>
            <p:nvPr/>
          </p:nvCxnSpPr>
          <p:spPr>
            <a:xfrm>
              <a:off x="3128824" y="2676792"/>
              <a:ext cx="0" cy="253988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0" name="Snip Single Corner Rectangle 19"/>
            <p:cNvSpPr/>
            <p:nvPr/>
          </p:nvSpPr>
          <p:spPr>
            <a:xfrm>
              <a:off x="1739515" y="2168790"/>
              <a:ext cx="2778617" cy="508002"/>
            </a:xfrm>
            <a:prstGeom prst="snip1Rect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Bayesian execution tree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1" name="Straight Arrow Connector 20"/>
            <p:cNvCxnSpPr>
              <a:stCxn id="12" idx="2"/>
              <a:endCxn id="16" idx="3"/>
            </p:cNvCxnSpPr>
            <p:nvPr/>
          </p:nvCxnSpPr>
          <p:spPr>
            <a:xfrm flipH="1">
              <a:off x="3128822" y="5079999"/>
              <a:ext cx="2" cy="214926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2" name="Elbow Connector 21"/>
            <p:cNvCxnSpPr>
              <a:stCxn id="14" idx="2"/>
              <a:endCxn id="10" idx="1"/>
            </p:cNvCxnSpPr>
            <p:nvPr/>
          </p:nvCxnSpPr>
          <p:spPr>
            <a:xfrm rot="10800000" flipH="1" flipV="1">
              <a:off x="1348159" y="695925"/>
              <a:ext cx="391355" cy="2488855"/>
            </a:xfrm>
            <a:prstGeom prst="bentConnector3">
              <a:avLst>
                <a:gd name="adj1" fmla="val -58412"/>
              </a:avLst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24" name="TextBox 23"/>
          <p:cNvSpPr txBox="1"/>
          <p:nvPr/>
        </p:nvSpPr>
        <p:spPr>
          <a:xfrm>
            <a:off x="4538366" y="3861048"/>
            <a:ext cx="4136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(Profitability analysis &amp; Safety analysis</a:t>
            </a:r>
          </a:p>
          <a:p>
            <a:r>
              <a:rPr lang="en-US" i="1" dirty="0"/>
              <a:t> </a:t>
            </a:r>
            <a:r>
              <a:rPr lang="en-US" i="1" dirty="0" smtClean="0"/>
              <a:t>with annotation-based inlining)</a:t>
            </a:r>
            <a:endParaRPr lang="en-US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4499992" y="2348880"/>
            <a:ext cx="390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(Using Roofline and </a:t>
            </a:r>
            <a:r>
              <a:rPr lang="en-US" i="1" dirty="0" err="1" smtClean="0"/>
              <a:t>LogGP</a:t>
            </a:r>
            <a:r>
              <a:rPr lang="en-US" i="1" dirty="0" smtClean="0"/>
              <a:t> models)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7480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LogGP</a:t>
            </a:r>
            <a:r>
              <a:rPr lang="en-US" dirty="0" smtClean="0"/>
              <a:t> communication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Model communication cost of messages</a:t>
            </a:r>
            <a:endParaRPr lang="en-US" dirty="0"/>
          </a:p>
          <a:p>
            <a:pPr lvl="1"/>
            <a:r>
              <a:rPr lang="en-US" dirty="0" smtClean="0"/>
              <a:t>Pt2pt</a:t>
            </a:r>
          </a:p>
          <a:p>
            <a:pPr lvl="1"/>
            <a:endParaRPr lang="en-US" dirty="0" smtClean="0"/>
          </a:p>
          <a:p>
            <a:pPr lvl="2"/>
            <a:r>
              <a:rPr lang="en-US" b="1" i="1" dirty="0" smtClean="0"/>
              <a:t>alpha</a:t>
            </a:r>
            <a:r>
              <a:rPr lang="en-US" dirty="0" smtClean="0"/>
              <a:t>: </a:t>
            </a:r>
            <a:r>
              <a:rPr lang="en-US" dirty="0"/>
              <a:t>startup cost per </a:t>
            </a:r>
            <a:r>
              <a:rPr lang="en-US" dirty="0" smtClean="0"/>
              <a:t>message</a:t>
            </a:r>
          </a:p>
          <a:p>
            <a:pPr lvl="2"/>
            <a:r>
              <a:rPr lang="en-US" b="1" i="1" dirty="0" smtClean="0"/>
              <a:t>beta</a:t>
            </a:r>
            <a:r>
              <a:rPr lang="en-US" dirty="0" smtClean="0"/>
              <a:t>: </a:t>
            </a:r>
            <a:r>
              <a:rPr lang="en-US" dirty="0"/>
              <a:t>reciprocal of </a:t>
            </a:r>
            <a:r>
              <a:rPr lang="en-US" dirty="0" smtClean="0"/>
              <a:t>bandwidth, </a:t>
            </a:r>
            <a:r>
              <a:rPr lang="en-US" dirty="0"/>
              <a:t>i.e. cost per byte for long </a:t>
            </a:r>
            <a:r>
              <a:rPr lang="en-US" dirty="0" smtClean="0"/>
              <a:t>messages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All2all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 general</a:t>
            </a:r>
          </a:p>
          <a:p>
            <a:pPr marL="228600" lvl="1" indent="0">
              <a:buNone/>
            </a:pPr>
            <a:endParaRPr lang="en-US" dirty="0" smtClean="0"/>
          </a:p>
          <a:p>
            <a:r>
              <a:rPr lang="en-US" dirty="0" smtClean="0"/>
              <a:t>Communication cost does not include wait time between unbalanced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5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318782"/>
            <a:ext cx="3672408" cy="4621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3501008"/>
            <a:ext cx="6528725" cy="9793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3728" y="4704277"/>
            <a:ext cx="4807620" cy="52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63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Profitability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444277"/>
            <a:ext cx="7556313" cy="4144963"/>
          </a:xfrm>
        </p:spPr>
        <p:txBody>
          <a:bodyPr/>
          <a:lstStyle/>
          <a:p>
            <a:r>
              <a:rPr lang="en-US" dirty="0" smtClean="0"/>
              <a:t>Find </a:t>
            </a:r>
            <a:r>
              <a:rPr lang="en-US" i="1" dirty="0" smtClean="0">
                <a:solidFill>
                  <a:srgbClr val="3366FF"/>
                </a:solidFill>
              </a:rPr>
              <a:t>global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communication hot spots</a:t>
            </a:r>
          </a:p>
          <a:p>
            <a:r>
              <a:rPr lang="en-US" dirty="0" smtClean="0"/>
              <a:t>Find enclosing loop for each hot spot</a:t>
            </a:r>
          </a:p>
          <a:p>
            <a:r>
              <a:rPr lang="en-US" dirty="0" smtClean="0"/>
              <a:t>Find </a:t>
            </a:r>
            <a:r>
              <a:rPr lang="en-US" i="1" dirty="0" smtClean="0">
                <a:solidFill>
                  <a:srgbClr val="3366FF"/>
                </a:solidFill>
              </a:rPr>
              <a:t>local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computation hot spots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691680" y="1844824"/>
            <a:ext cx="7416824" cy="4968552"/>
            <a:chOff x="1619672" y="1340768"/>
            <a:chExt cx="7416824" cy="4968552"/>
          </a:xfrm>
        </p:grpSpPr>
        <p:sp>
          <p:nvSpPr>
            <p:cNvPr id="6" name="Rounded Rectangle 5"/>
            <p:cNvSpPr/>
            <p:nvPr/>
          </p:nvSpPr>
          <p:spPr>
            <a:xfrm>
              <a:off x="5508104" y="1340768"/>
              <a:ext cx="936104" cy="504056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main()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436096" y="2204864"/>
              <a:ext cx="1080120" cy="43204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loop x6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220072" y="3212976"/>
              <a:ext cx="1512168" cy="432048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fft</a:t>
              </a:r>
              <a:r>
                <a:rPr lang="en-US" dirty="0" smtClean="0"/>
                <a:t>(x1, x2)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2"/>
              <a:endCxn id="7" idx="0"/>
            </p:cNvCxnSpPr>
            <p:nvPr/>
          </p:nvCxnSpPr>
          <p:spPr>
            <a:xfrm>
              <a:off x="5976156" y="1844824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2"/>
              <a:endCxn id="8" idx="0"/>
            </p:cNvCxnSpPr>
            <p:nvPr/>
          </p:nvCxnSpPr>
          <p:spPr>
            <a:xfrm>
              <a:off x="5976156" y="2636912"/>
              <a:ext cx="0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3563888" y="3212976"/>
              <a:ext cx="1512168" cy="432048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evolve(x1)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876256" y="3212976"/>
              <a:ext cx="1789608" cy="432048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checksum(x2)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7" idx="2"/>
              <a:endCxn id="11" idx="0"/>
            </p:cNvCxnSpPr>
            <p:nvPr/>
          </p:nvCxnSpPr>
          <p:spPr>
            <a:xfrm flipH="1">
              <a:off x="4319972" y="2636912"/>
              <a:ext cx="1656184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2"/>
              <a:endCxn id="12" idx="0"/>
            </p:cNvCxnSpPr>
            <p:nvPr/>
          </p:nvCxnSpPr>
          <p:spPr>
            <a:xfrm>
              <a:off x="5976156" y="2636912"/>
              <a:ext cx="1794904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2"/>
              <a:endCxn id="16" idx="0"/>
            </p:cNvCxnSpPr>
            <p:nvPr/>
          </p:nvCxnSpPr>
          <p:spPr>
            <a:xfrm>
              <a:off x="5976156" y="3645024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5220072" y="4005064"/>
              <a:ext cx="1512168" cy="504056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branch 1D</a:t>
              </a:r>
            </a:p>
            <a:p>
              <a:pPr algn="ctr"/>
              <a:r>
                <a:rPr lang="en-US" dirty="0" smtClean="0"/>
                <a:t>100%</a:t>
              </a:r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63888" y="4005064"/>
              <a:ext cx="1512168" cy="504056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r>
                <a:rPr lang="en-US" dirty="0" smtClean="0"/>
                <a:t>ranch 0D</a:t>
              </a:r>
            </a:p>
            <a:p>
              <a:pPr algn="ctr"/>
              <a:r>
                <a:rPr lang="en-US" dirty="0" smtClean="0"/>
                <a:t>0%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876256" y="4005064"/>
              <a:ext cx="1512168" cy="504056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branch 2D</a:t>
              </a:r>
            </a:p>
            <a:p>
              <a:pPr algn="ctr"/>
              <a:r>
                <a:rPr lang="en-US" dirty="0" smtClean="0"/>
                <a:t>0%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8" idx="2"/>
              <a:endCxn id="17" idx="0"/>
            </p:cNvCxnSpPr>
            <p:nvPr/>
          </p:nvCxnSpPr>
          <p:spPr>
            <a:xfrm flipH="1">
              <a:off x="4319972" y="3645024"/>
              <a:ext cx="1656184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2"/>
              <a:endCxn id="18" idx="0"/>
            </p:cNvCxnSpPr>
            <p:nvPr/>
          </p:nvCxnSpPr>
          <p:spPr>
            <a:xfrm>
              <a:off x="5976156" y="3645024"/>
              <a:ext cx="1656184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2627784" y="5085184"/>
              <a:ext cx="1224136" cy="43204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cffts1(x1)</a:t>
              </a:r>
              <a:endParaRPr lang="en-US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995936" y="5085184"/>
              <a:ext cx="1224136" cy="43204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cffts2(x1)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740352" y="5085184"/>
              <a:ext cx="1224136" cy="43204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cffts1(x1)</a:t>
              </a:r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364088" y="5093568"/>
              <a:ext cx="2151856" cy="432048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transpose(x1, x2)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6" idx="2"/>
              <a:endCxn id="21" idx="0"/>
            </p:cNvCxnSpPr>
            <p:nvPr/>
          </p:nvCxnSpPr>
          <p:spPr>
            <a:xfrm flipH="1">
              <a:off x="3239852" y="4509120"/>
              <a:ext cx="2736304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6" idx="2"/>
              <a:endCxn id="22" idx="0"/>
            </p:cNvCxnSpPr>
            <p:nvPr/>
          </p:nvCxnSpPr>
          <p:spPr>
            <a:xfrm flipH="1">
              <a:off x="4608004" y="4509120"/>
              <a:ext cx="1368152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6" idx="2"/>
              <a:endCxn id="24" idx="0"/>
            </p:cNvCxnSpPr>
            <p:nvPr/>
          </p:nvCxnSpPr>
          <p:spPr>
            <a:xfrm>
              <a:off x="5976156" y="4509120"/>
              <a:ext cx="463860" cy="5844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6" idx="2"/>
              <a:endCxn id="23" idx="0"/>
            </p:cNvCxnSpPr>
            <p:nvPr/>
          </p:nvCxnSpPr>
          <p:spPr>
            <a:xfrm>
              <a:off x="5976156" y="4509120"/>
              <a:ext cx="2376264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>
              <a:off x="4211960" y="5877272"/>
              <a:ext cx="2304256" cy="43204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MPI_Alltoal</a:t>
              </a:r>
              <a:r>
                <a:rPr lang="en-US" dirty="0" smtClean="0"/>
                <a:t>(x1, x2)</a:t>
              </a:r>
              <a:endParaRPr lang="en-US" dirty="0"/>
            </a:p>
          </p:txBody>
        </p:sp>
        <p:cxnSp>
          <p:nvCxnSpPr>
            <p:cNvPr id="30" name="Straight Arrow Connector 29"/>
            <p:cNvCxnSpPr>
              <a:stCxn id="24" idx="2"/>
              <a:endCxn id="29" idx="0"/>
            </p:cNvCxnSpPr>
            <p:nvPr/>
          </p:nvCxnSpPr>
          <p:spPr>
            <a:xfrm flipH="1">
              <a:off x="5364088" y="5525616"/>
              <a:ext cx="1075928" cy="3516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1619672" y="5877272"/>
              <a:ext cx="2376264" cy="432048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transpose_local</a:t>
              </a:r>
              <a:r>
                <a:rPr lang="en-US" dirty="0" smtClean="0"/>
                <a:t>(x1)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660232" y="5877272"/>
              <a:ext cx="2376264" cy="432048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transpose_finish</a:t>
              </a:r>
              <a:r>
                <a:rPr lang="en-US" dirty="0" smtClean="0"/>
                <a:t>(x2)</a:t>
              </a:r>
              <a:endParaRPr lang="en-US" dirty="0"/>
            </a:p>
          </p:txBody>
        </p:sp>
        <p:cxnSp>
          <p:nvCxnSpPr>
            <p:cNvPr id="33" name="Straight Arrow Connector 32"/>
            <p:cNvCxnSpPr>
              <a:stCxn id="24" idx="2"/>
              <a:endCxn id="32" idx="0"/>
            </p:cNvCxnSpPr>
            <p:nvPr/>
          </p:nvCxnSpPr>
          <p:spPr>
            <a:xfrm>
              <a:off x="6440016" y="5525616"/>
              <a:ext cx="1408348" cy="3516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4" idx="2"/>
              <a:endCxn id="31" idx="0"/>
            </p:cNvCxnSpPr>
            <p:nvPr/>
          </p:nvCxnSpPr>
          <p:spPr>
            <a:xfrm flipH="1">
              <a:off x="2807804" y="5525616"/>
              <a:ext cx="3632212" cy="3516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975608" y="1844824"/>
              <a:ext cx="5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54s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40352" y="2780928"/>
              <a:ext cx="733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0.02s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79912" y="2780928"/>
              <a:ext cx="60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1.6s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32040" y="4725144"/>
              <a:ext cx="60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4.2s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99792" y="4653136"/>
              <a:ext cx="60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5.4s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244408" y="4643844"/>
              <a:ext cx="60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4.5s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195736" y="5507940"/>
              <a:ext cx="60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1.7s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028384" y="5507940"/>
              <a:ext cx="733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0.01s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012160" y="5579948"/>
              <a:ext cx="5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37s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335648" y="4725144"/>
              <a:ext cx="5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39s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55576" y="4365104"/>
            <a:ext cx="2394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Example BET of NAS FT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6732240" y="2204864"/>
            <a:ext cx="2165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NAS FT (1D layout)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4256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hot path of NAS 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981200"/>
            <a:ext cx="4505574" cy="4144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Clear separation of computation and communication</a:t>
            </a:r>
          </a:p>
          <a:p>
            <a:pPr lvl="1"/>
            <a:r>
              <a:rPr lang="en-US" dirty="0" smtClean="0"/>
              <a:t>Comp =&gt; </a:t>
            </a:r>
            <a:r>
              <a:rPr lang="en-US" dirty="0" err="1" smtClean="0"/>
              <a:t>Comm</a:t>
            </a:r>
            <a:r>
              <a:rPr lang="en-US" dirty="0" smtClean="0"/>
              <a:t> =&gt; Comp =&gt; …</a:t>
            </a:r>
          </a:p>
          <a:p>
            <a:pPr lvl="2"/>
            <a:r>
              <a:rPr lang="en-US" dirty="0" smtClean="0"/>
              <a:t>Easy to implement and maintain</a:t>
            </a:r>
          </a:p>
          <a:p>
            <a:pPr lvl="2"/>
            <a:r>
              <a:rPr lang="en-US" dirty="0" smtClean="0"/>
              <a:t>Reuse buffers across iterations</a:t>
            </a:r>
          </a:p>
          <a:p>
            <a:r>
              <a:rPr lang="en-US" dirty="0" smtClean="0"/>
              <a:t>Communication hot spots</a:t>
            </a:r>
          </a:p>
          <a:p>
            <a:pPr lvl="1"/>
            <a:r>
              <a:rPr lang="en-US" dirty="0" smtClean="0"/>
              <a:t>MPI blocking communication</a:t>
            </a:r>
          </a:p>
          <a:p>
            <a:pPr lvl="2"/>
            <a:r>
              <a:rPr lang="en-US" dirty="0" smtClean="0"/>
              <a:t>Point-to-point</a:t>
            </a:r>
          </a:p>
          <a:p>
            <a:pPr lvl="2"/>
            <a:r>
              <a:rPr lang="en-US" dirty="0" smtClean="0"/>
              <a:t>Collective</a:t>
            </a:r>
          </a:p>
          <a:p>
            <a:r>
              <a:rPr lang="en-US" dirty="0" smtClean="0"/>
              <a:t>Computation hot spots</a:t>
            </a:r>
          </a:p>
          <a:p>
            <a:pPr lvl="1"/>
            <a:r>
              <a:rPr lang="en-US" dirty="0" smtClean="0"/>
              <a:t>Loops of CPU or memory intensive arithmetic computation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5516481" y="2132856"/>
            <a:ext cx="3388357" cy="4536504"/>
            <a:chOff x="4249844" y="1328615"/>
            <a:chExt cx="3388357" cy="4728308"/>
          </a:xfrm>
        </p:grpSpPr>
        <p:grpSp>
          <p:nvGrpSpPr>
            <p:cNvPr id="49" name="Group 48"/>
            <p:cNvGrpSpPr/>
            <p:nvPr/>
          </p:nvGrpSpPr>
          <p:grpSpPr>
            <a:xfrm>
              <a:off x="4249844" y="1328615"/>
              <a:ext cx="3388357" cy="4728308"/>
              <a:chOff x="4249844" y="1328615"/>
              <a:chExt cx="3388357" cy="4728308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249844" y="3394804"/>
                <a:ext cx="2022002" cy="576064"/>
              </a:xfrm>
              <a:prstGeom prst="rect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MPI_Alltoall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(I)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249844" y="1948673"/>
                <a:ext cx="2022002" cy="1167757"/>
              </a:xfrm>
              <a:prstGeom prst="rect">
                <a:avLst/>
              </a:prstGeom>
              <a:noFill/>
              <a:ln w="25400" cap="flat" cmpd="sng" algn="ctr">
                <a:solidFill>
                  <a:srgbClr val="9BBB5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487949" y="2253147"/>
                <a:ext cx="1409151" cy="502810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Computation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55" name="Elbow Connector 54"/>
              <p:cNvCxnSpPr>
                <a:stCxn id="54" idx="0"/>
                <a:endCxn id="54" idx="2"/>
              </p:cNvCxnSpPr>
              <p:nvPr/>
            </p:nvCxnSpPr>
            <p:spPr>
              <a:xfrm rot="16200000" flipH="1">
                <a:off x="4941120" y="2504552"/>
                <a:ext cx="502810" cy="12700"/>
              </a:xfrm>
              <a:prstGeom prst="bentConnector5">
                <a:avLst>
                  <a:gd name="adj1" fmla="val -45464"/>
                  <a:gd name="adj2" fmla="val 7347843"/>
                  <a:gd name="adj3" fmla="val 145464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dash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56" name="TextBox 55"/>
              <p:cNvSpPr txBox="1"/>
              <p:nvPr/>
            </p:nvSpPr>
            <p:spPr>
              <a:xfrm>
                <a:off x="6568117" y="2346498"/>
                <a:ext cx="10577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Before (I)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47818" y="4555873"/>
                <a:ext cx="906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After (I)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249844" y="4253108"/>
                <a:ext cx="2022002" cy="1157813"/>
              </a:xfrm>
              <a:prstGeom prst="rect">
                <a:avLst/>
              </a:prstGeom>
              <a:noFill/>
              <a:ln w="25400" cap="flat" cmpd="sng" algn="ctr">
                <a:solidFill>
                  <a:srgbClr val="4BACC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546563" y="4580939"/>
                <a:ext cx="1401650" cy="502810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Computation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0" name="Elbow Connector 59"/>
              <p:cNvCxnSpPr>
                <a:stCxn id="59" idx="0"/>
                <a:endCxn id="59" idx="2"/>
              </p:cNvCxnSpPr>
              <p:nvPr/>
            </p:nvCxnSpPr>
            <p:spPr>
              <a:xfrm rot="16200000" flipH="1">
                <a:off x="4995983" y="4832344"/>
                <a:ext cx="502810" cy="12700"/>
              </a:xfrm>
              <a:prstGeom prst="bentConnector5">
                <a:avLst>
                  <a:gd name="adj1" fmla="val -45464"/>
                  <a:gd name="adj2" fmla="val 7318307"/>
                  <a:gd name="adj3" fmla="val 145464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dash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1" name="Elbow Connector 60"/>
              <p:cNvCxnSpPr>
                <a:stCxn id="53" idx="0"/>
                <a:endCxn id="58" idx="2"/>
              </p:cNvCxnSpPr>
              <p:nvPr/>
            </p:nvCxnSpPr>
            <p:spPr>
              <a:xfrm rot="16200000" flipH="1">
                <a:off x="3529721" y="3679797"/>
                <a:ext cx="3462248" cy="12700"/>
              </a:xfrm>
              <a:prstGeom prst="bentConnector5">
                <a:avLst>
                  <a:gd name="adj1" fmla="val -6603"/>
                  <a:gd name="adj2" fmla="val 9760638"/>
                  <a:gd name="adj3" fmla="val 106603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62" name="TextBox 61"/>
              <p:cNvSpPr txBox="1"/>
              <p:nvPr/>
            </p:nvSpPr>
            <p:spPr>
              <a:xfrm>
                <a:off x="6506311" y="3380146"/>
                <a:ext cx="11318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Loop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(I = 1 … N)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63" name="Straight Arrow Connector 62"/>
              <p:cNvCxnSpPr>
                <a:endCxn id="53" idx="0"/>
              </p:cNvCxnSpPr>
              <p:nvPr/>
            </p:nvCxnSpPr>
            <p:spPr>
              <a:xfrm>
                <a:off x="5254495" y="1328615"/>
                <a:ext cx="6350" cy="620058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4" name="Straight Arrow Connector 63"/>
              <p:cNvCxnSpPr>
                <a:stCxn id="53" idx="2"/>
                <a:endCxn id="52" idx="0"/>
              </p:cNvCxnSpPr>
              <p:nvPr/>
            </p:nvCxnSpPr>
            <p:spPr>
              <a:xfrm>
                <a:off x="5260845" y="3116430"/>
                <a:ext cx="0" cy="278374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5" name="Straight Arrow Connector 64"/>
              <p:cNvCxnSpPr>
                <a:stCxn id="52" idx="2"/>
                <a:endCxn id="58" idx="0"/>
              </p:cNvCxnSpPr>
              <p:nvPr/>
            </p:nvCxnSpPr>
            <p:spPr>
              <a:xfrm>
                <a:off x="5260845" y="3970868"/>
                <a:ext cx="0" cy="28224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6" name="Straight Arrow Connector 65"/>
              <p:cNvCxnSpPr>
                <a:stCxn id="58" idx="2"/>
              </p:cNvCxnSpPr>
              <p:nvPr/>
            </p:nvCxnSpPr>
            <p:spPr>
              <a:xfrm flipH="1">
                <a:off x="5241038" y="5410921"/>
                <a:ext cx="19807" cy="646002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67" name="TextBox 66"/>
              <p:cNvSpPr txBox="1"/>
              <p:nvPr/>
            </p:nvSpPr>
            <p:spPr>
              <a:xfrm>
                <a:off x="4747825" y="1380436"/>
                <a:ext cx="364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In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591521" y="5532818"/>
                <a:ext cx="5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Out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4513393" y="1875716"/>
              <a:ext cx="64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Loop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568103" y="4196834"/>
              <a:ext cx="64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Loop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8261684" y="647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821624" y="1979548"/>
            <a:ext cx="2208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NAS FT (1D layout)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17130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Overlap computation and communication in the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8538022" cy="4144963"/>
          </a:xfrm>
        </p:spPr>
        <p:txBody>
          <a:bodyPr/>
          <a:lstStyle/>
          <a:p>
            <a:r>
              <a:rPr lang="en-US" dirty="0" smtClean="0"/>
              <a:t>Replace blocking </a:t>
            </a:r>
            <a:r>
              <a:rPr lang="en-US" dirty="0" err="1" smtClean="0"/>
              <a:t>MPI_Alltoall</a:t>
            </a:r>
            <a:r>
              <a:rPr lang="en-US" dirty="0" smtClean="0"/>
              <a:t> by </a:t>
            </a:r>
            <a:r>
              <a:rPr lang="en-US" dirty="0" err="1" smtClean="0"/>
              <a:t>MPI_Ialltoall</a:t>
            </a:r>
            <a:r>
              <a:rPr lang="en-US" dirty="0" smtClean="0"/>
              <a:t> and </a:t>
            </a:r>
            <a:r>
              <a:rPr lang="en-US" dirty="0" err="1" smtClean="0"/>
              <a:t>MPI_Wait</a:t>
            </a:r>
            <a:endParaRPr lang="en-US" dirty="0" smtClean="0"/>
          </a:p>
          <a:p>
            <a:r>
              <a:rPr lang="en-US" dirty="0" smtClean="0"/>
              <a:t>Reorder Before/After/</a:t>
            </a:r>
            <a:r>
              <a:rPr lang="en-US" dirty="0" err="1" smtClean="0"/>
              <a:t>MPI_Ialltoall</a:t>
            </a:r>
            <a:r>
              <a:rPr lang="en-US" dirty="0" smtClean="0"/>
              <a:t>/</a:t>
            </a:r>
            <a:r>
              <a:rPr lang="en-US" dirty="0" err="1" smtClean="0"/>
              <a:t>MPI_Wait</a:t>
            </a:r>
            <a:r>
              <a:rPr lang="en-US" dirty="0" smtClean="0"/>
              <a:t> if dependence allowed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8</a:t>
            </a:fld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95158" y="40105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34211" y="387684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150941" y="3059668"/>
            <a:ext cx="8885555" cy="3703632"/>
            <a:chOff x="35805" y="2713801"/>
            <a:chExt cx="8885555" cy="3703632"/>
          </a:xfrm>
        </p:grpSpPr>
        <p:cxnSp>
          <p:nvCxnSpPr>
            <p:cNvPr id="105" name="Straight Connector 104"/>
            <p:cNvCxnSpPr>
              <a:stCxn id="123" idx="1"/>
              <a:endCxn id="123" idx="1"/>
            </p:cNvCxnSpPr>
            <p:nvPr/>
          </p:nvCxnSpPr>
          <p:spPr>
            <a:xfrm>
              <a:off x="1216004" y="4059244"/>
              <a:ext cx="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grpSp>
          <p:nvGrpSpPr>
            <p:cNvPr id="106" name="Group 105"/>
            <p:cNvGrpSpPr/>
            <p:nvPr/>
          </p:nvGrpSpPr>
          <p:grpSpPr>
            <a:xfrm>
              <a:off x="58606" y="2713801"/>
              <a:ext cx="8862754" cy="3334300"/>
              <a:chOff x="58606" y="2713801"/>
              <a:chExt cx="8862754" cy="3334300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58606" y="2713801"/>
                <a:ext cx="8862754" cy="3334300"/>
                <a:chOff x="58606" y="2713801"/>
                <a:chExt cx="8862754" cy="3334300"/>
              </a:xfrm>
            </p:grpSpPr>
            <p:grpSp>
              <p:nvGrpSpPr>
                <p:cNvPr id="119" name="Group 118"/>
                <p:cNvGrpSpPr/>
                <p:nvPr/>
              </p:nvGrpSpPr>
              <p:grpSpPr>
                <a:xfrm>
                  <a:off x="58606" y="3765865"/>
                  <a:ext cx="8862754" cy="2169986"/>
                  <a:chOff x="175834" y="1616685"/>
                  <a:chExt cx="8862754" cy="2169986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3193502" y="1616685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F79646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Wait1</a:t>
                    </a:r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1333232" y="1622032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F79646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Ialltoall1</a:t>
                    </a:r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>
                  <a:xfrm>
                    <a:off x="175834" y="1620237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9BBB59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Before1</a:t>
                    </a:r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>
                  <a:xfrm>
                    <a:off x="5119584" y="1641570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4BACC6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After1</a:t>
                    </a:r>
                  </a:p>
                </p:txBody>
              </p:sp>
              <p:sp>
                <p:nvSpPr>
                  <p:cNvPr id="126" name="Rectangle 125"/>
                  <p:cNvSpPr/>
                  <p:nvPr/>
                </p:nvSpPr>
                <p:spPr>
                  <a:xfrm>
                    <a:off x="4149859" y="2410051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F79646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Ialltoall2</a:t>
                    </a:r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>
                  <a:xfrm>
                    <a:off x="2249485" y="2410051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9BBB59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Before2</a:t>
                    </a:r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>
                  <a:xfrm>
                    <a:off x="7059034" y="2410051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F79646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Wait2</a:t>
                    </a:r>
                  </a:p>
                </p:txBody>
              </p:sp>
              <p:sp>
                <p:nvSpPr>
                  <p:cNvPr id="129" name="Rectangle 128"/>
                  <p:cNvSpPr/>
                  <p:nvPr/>
                </p:nvSpPr>
                <p:spPr>
                  <a:xfrm>
                    <a:off x="8042127" y="3210607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F79646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Ialltoall3</a:t>
                    </a:r>
                  </a:p>
                </p:txBody>
              </p:sp>
              <p:sp>
                <p:nvSpPr>
                  <p:cNvPr id="130" name="Rectangle 129"/>
                  <p:cNvSpPr/>
                  <p:nvPr/>
                </p:nvSpPr>
                <p:spPr>
                  <a:xfrm>
                    <a:off x="6102677" y="3167929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9BBB59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Before3</a:t>
                    </a:r>
                  </a:p>
                </p:txBody>
              </p:sp>
            </p:grpSp>
            <p:sp>
              <p:nvSpPr>
                <p:cNvPr id="120" name="Rectangle 119"/>
                <p:cNvSpPr/>
                <p:nvPr/>
              </p:nvSpPr>
              <p:spPr>
                <a:xfrm>
                  <a:off x="4415700" y="3165228"/>
                  <a:ext cx="3145693" cy="2882873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dash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4056820" y="2713801"/>
                  <a:ext cx="40045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Overlap Alltoal2 with Before3 and After1</a:t>
                  </a:r>
                </a:p>
              </p:txBody>
            </p:sp>
          </p:grpSp>
          <p:cxnSp>
            <p:nvCxnSpPr>
              <p:cNvPr id="111" name="Straight Arrow Connector 110"/>
              <p:cNvCxnSpPr>
                <a:stCxn id="124" idx="3"/>
                <a:endCxn id="123" idx="1"/>
              </p:cNvCxnSpPr>
              <p:nvPr/>
            </p:nvCxnSpPr>
            <p:spPr>
              <a:xfrm>
                <a:off x="1055067" y="4057449"/>
                <a:ext cx="160937" cy="1795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2" name="Elbow Connector 111"/>
              <p:cNvCxnSpPr>
                <a:stCxn id="123" idx="3"/>
                <a:endCxn id="127" idx="1"/>
              </p:cNvCxnSpPr>
              <p:nvPr/>
            </p:nvCxnSpPr>
            <p:spPr>
              <a:xfrm flipH="1">
                <a:off x="2132257" y="4059244"/>
                <a:ext cx="80208" cy="788019"/>
              </a:xfrm>
              <a:prstGeom prst="bentConnector5">
                <a:avLst>
                  <a:gd name="adj1" fmla="val -285009"/>
                  <a:gd name="adj2" fmla="val 50000"/>
                  <a:gd name="adj3" fmla="val 385009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3" name="Elbow Connector 112"/>
              <p:cNvCxnSpPr>
                <a:stCxn id="127" idx="3"/>
                <a:endCxn id="122" idx="1"/>
              </p:cNvCxnSpPr>
              <p:nvPr/>
            </p:nvCxnSpPr>
            <p:spPr>
              <a:xfrm flipH="1" flipV="1">
                <a:off x="3076274" y="4053897"/>
                <a:ext cx="52444" cy="793366"/>
              </a:xfrm>
              <a:prstGeom prst="bentConnector5">
                <a:avLst>
                  <a:gd name="adj1" fmla="val -435894"/>
                  <a:gd name="adj2" fmla="val 50000"/>
                  <a:gd name="adj3" fmla="val 535894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4" name="Elbow Connector 113"/>
              <p:cNvCxnSpPr>
                <a:stCxn id="122" idx="3"/>
                <a:endCxn id="126" idx="1"/>
              </p:cNvCxnSpPr>
              <p:nvPr/>
            </p:nvCxnSpPr>
            <p:spPr>
              <a:xfrm flipH="1">
                <a:off x="4032631" y="4053897"/>
                <a:ext cx="40104" cy="793366"/>
              </a:xfrm>
              <a:prstGeom prst="bentConnector5">
                <a:avLst>
                  <a:gd name="adj1" fmla="val -570018"/>
                  <a:gd name="adj2" fmla="val 50000"/>
                  <a:gd name="adj3" fmla="val 670018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5" name="Elbow Connector 114"/>
              <p:cNvCxnSpPr>
                <a:stCxn id="126" idx="3"/>
                <a:endCxn id="125" idx="1"/>
              </p:cNvCxnSpPr>
              <p:nvPr/>
            </p:nvCxnSpPr>
            <p:spPr>
              <a:xfrm flipH="1" flipV="1">
                <a:off x="5002356" y="4078782"/>
                <a:ext cx="26736" cy="768481"/>
              </a:xfrm>
              <a:prstGeom prst="bentConnector5">
                <a:avLst>
                  <a:gd name="adj1" fmla="val -855027"/>
                  <a:gd name="adj2" fmla="val 50000"/>
                  <a:gd name="adj3" fmla="val 955027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6" name="Elbow Connector 115"/>
              <p:cNvCxnSpPr>
                <a:stCxn id="125" idx="3"/>
                <a:endCxn id="130" idx="1"/>
              </p:cNvCxnSpPr>
              <p:nvPr/>
            </p:nvCxnSpPr>
            <p:spPr>
              <a:xfrm flipH="1">
                <a:off x="5985449" y="4078782"/>
                <a:ext cx="13368" cy="1526359"/>
              </a:xfrm>
              <a:prstGeom prst="bentConnector5">
                <a:avLst>
                  <a:gd name="adj1" fmla="val -1710054"/>
                  <a:gd name="adj2" fmla="val 50000"/>
                  <a:gd name="adj3" fmla="val 1810054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7" name="Elbow Connector 116"/>
              <p:cNvCxnSpPr>
                <a:stCxn id="130" idx="3"/>
                <a:endCxn id="128" idx="1"/>
              </p:cNvCxnSpPr>
              <p:nvPr/>
            </p:nvCxnSpPr>
            <p:spPr>
              <a:xfrm flipH="1" flipV="1">
                <a:off x="6941806" y="4847263"/>
                <a:ext cx="40104" cy="757878"/>
              </a:xfrm>
              <a:prstGeom prst="bentConnector5">
                <a:avLst>
                  <a:gd name="adj1" fmla="val -570018"/>
                  <a:gd name="adj2" fmla="val 50000"/>
                  <a:gd name="adj3" fmla="val 670018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8" name="Elbow Connector 117"/>
              <p:cNvCxnSpPr>
                <a:stCxn id="128" idx="3"/>
                <a:endCxn id="129" idx="1"/>
              </p:cNvCxnSpPr>
              <p:nvPr/>
            </p:nvCxnSpPr>
            <p:spPr>
              <a:xfrm flipH="1">
                <a:off x="7924899" y="4847263"/>
                <a:ext cx="13368" cy="800556"/>
              </a:xfrm>
              <a:prstGeom prst="bentConnector5">
                <a:avLst>
                  <a:gd name="adj1" fmla="val -1710054"/>
                  <a:gd name="adj2" fmla="val 50000"/>
                  <a:gd name="adj3" fmla="val 1810054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sp>
          <p:nvSpPr>
            <p:cNvPr id="107" name="TextBox 106"/>
            <p:cNvSpPr txBox="1"/>
            <p:nvPr/>
          </p:nvSpPr>
          <p:spPr>
            <a:xfrm>
              <a:off x="35805" y="4477931"/>
              <a:ext cx="1293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Iteration 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104998" y="5251751"/>
              <a:ext cx="1293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Iteration 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999324" y="6048101"/>
              <a:ext cx="1293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Iteration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0331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path of NAS FT after applying CCO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4217541" cy="4144963"/>
          </a:xfrm>
        </p:spPr>
        <p:txBody>
          <a:bodyPr/>
          <a:lstStyle/>
          <a:p>
            <a:r>
              <a:rPr lang="en-US" dirty="0" smtClean="0"/>
              <a:t>Safety constraints to reorder computation and communication</a:t>
            </a:r>
          </a:p>
          <a:p>
            <a:pPr lvl="1"/>
            <a:r>
              <a:rPr lang="en-US" dirty="0" smtClean="0"/>
              <a:t>No dependence edges</a:t>
            </a:r>
          </a:p>
          <a:p>
            <a:pPr lvl="2"/>
            <a:r>
              <a:rPr lang="en-US" dirty="0" smtClean="0"/>
              <a:t>Before(I) =&gt; </a:t>
            </a:r>
            <a:r>
              <a:rPr lang="en-US" dirty="0" err="1" smtClean="0"/>
              <a:t>MPI_Wait</a:t>
            </a:r>
            <a:r>
              <a:rPr lang="en-US" dirty="0" smtClean="0"/>
              <a:t>(I-?)</a:t>
            </a:r>
          </a:p>
          <a:p>
            <a:pPr lvl="2"/>
            <a:r>
              <a:rPr lang="en-US" dirty="0" smtClean="0"/>
              <a:t>Before(</a:t>
            </a:r>
            <a:r>
              <a:rPr lang="en-US" dirty="0"/>
              <a:t>I</a:t>
            </a:r>
            <a:r>
              <a:rPr lang="en-US" dirty="0" smtClean="0"/>
              <a:t>) =&gt; After(</a:t>
            </a:r>
            <a:r>
              <a:rPr lang="en-US" dirty="0"/>
              <a:t>I-?)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Inter-procedural</a:t>
            </a:r>
          </a:p>
          <a:p>
            <a:pPr lvl="1"/>
            <a:r>
              <a:rPr lang="en-US" dirty="0" smtClean="0"/>
              <a:t>Dynamic control and data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5086641" y="1268760"/>
            <a:ext cx="3733831" cy="5375107"/>
            <a:chOff x="4043232" y="-1891"/>
            <a:chExt cx="3692427" cy="6905629"/>
          </a:xfrm>
        </p:grpSpPr>
        <p:grpSp>
          <p:nvGrpSpPr>
            <p:cNvPr id="65" name="Group 64"/>
            <p:cNvGrpSpPr/>
            <p:nvPr/>
          </p:nvGrpSpPr>
          <p:grpSpPr>
            <a:xfrm>
              <a:off x="4043232" y="-1891"/>
              <a:ext cx="3692427" cy="6905629"/>
              <a:chOff x="4043232" y="-1891"/>
              <a:chExt cx="3692427" cy="6905629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044462" y="3570646"/>
                <a:ext cx="2289144" cy="576064"/>
              </a:xfrm>
              <a:prstGeom prst="rect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MPI_Ialltoall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(I)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044463" y="2781785"/>
                <a:ext cx="2289142" cy="576064"/>
              </a:xfrm>
              <a:prstGeom prst="rect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MPI_Wait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(I-1)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044462" y="1015738"/>
                <a:ext cx="2289144" cy="1551129"/>
              </a:xfrm>
              <a:prstGeom prst="rect">
                <a:avLst/>
              </a:prstGeom>
              <a:noFill/>
              <a:ln w="25400" cap="flat" cmpd="sng" algn="ctr">
                <a:solidFill>
                  <a:srgbClr val="9BBB5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72" name="Elbow Connector 71"/>
              <p:cNvCxnSpPr>
                <a:stCxn id="86" idx="0"/>
                <a:endCxn id="86" idx="2"/>
              </p:cNvCxnSpPr>
              <p:nvPr/>
            </p:nvCxnSpPr>
            <p:spPr>
              <a:xfrm rot="16200000" flipH="1">
                <a:off x="4936050" y="1863851"/>
                <a:ext cx="502810" cy="12559"/>
              </a:xfrm>
              <a:prstGeom prst="bentConnector5">
                <a:avLst>
                  <a:gd name="adj1" fmla="val -58410"/>
                  <a:gd name="adj2" fmla="val 8100685"/>
                  <a:gd name="adj3" fmla="val 158410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dash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73" name="TextBox 72"/>
              <p:cNvSpPr txBox="1"/>
              <p:nvPr/>
            </p:nvSpPr>
            <p:spPr>
              <a:xfrm>
                <a:off x="6606714" y="1293273"/>
                <a:ext cx="1057726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Before (I)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575952" y="5271994"/>
                <a:ext cx="1088497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After (I-1)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75" name="Elbow Connector 74"/>
              <p:cNvCxnSpPr>
                <a:stCxn id="70" idx="0"/>
                <a:endCxn id="92" idx="2"/>
              </p:cNvCxnSpPr>
              <p:nvPr/>
            </p:nvCxnSpPr>
            <p:spPr>
              <a:xfrm rot="16200000" flipH="1" flipV="1">
                <a:off x="2737166" y="3466991"/>
                <a:ext cx="4903123" cy="616"/>
              </a:xfrm>
              <a:prstGeom prst="bentConnector5">
                <a:avLst>
                  <a:gd name="adj1" fmla="val -5990"/>
                  <a:gd name="adj2" fmla="val -219365329"/>
                  <a:gd name="adj3" fmla="val 105990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76" name="TextBox 75"/>
              <p:cNvSpPr txBox="1"/>
              <p:nvPr/>
            </p:nvSpPr>
            <p:spPr>
              <a:xfrm>
                <a:off x="6603769" y="3048001"/>
                <a:ext cx="11318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Loop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(I = 2 … N)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77" name="Straight Arrow Connector 76"/>
              <p:cNvCxnSpPr>
                <a:endCxn id="70" idx="0"/>
              </p:cNvCxnSpPr>
              <p:nvPr/>
            </p:nvCxnSpPr>
            <p:spPr>
              <a:xfrm>
                <a:off x="5189034" y="61927"/>
                <a:ext cx="1" cy="953811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8" name="Straight Arrow Connector 77"/>
              <p:cNvCxnSpPr>
                <a:stCxn id="70" idx="2"/>
                <a:endCxn id="69" idx="0"/>
              </p:cNvCxnSpPr>
              <p:nvPr/>
            </p:nvCxnSpPr>
            <p:spPr>
              <a:xfrm>
                <a:off x="5189035" y="2566867"/>
                <a:ext cx="0" cy="214918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9" name="Straight Arrow Connector 78"/>
              <p:cNvCxnSpPr>
                <a:stCxn id="69" idx="2"/>
                <a:endCxn id="68" idx="0"/>
              </p:cNvCxnSpPr>
              <p:nvPr/>
            </p:nvCxnSpPr>
            <p:spPr>
              <a:xfrm>
                <a:off x="5189034" y="3357849"/>
                <a:ext cx="0" cy="212797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0" name="Straight Arrow Connector 79"/>
              <p:cNvCxnSpPr>
                <a:stCxn id="68" idx="2"/>
                <a:endCxn id="92" idx="0"/>
              </p:cNvCxnSpPr>
              <p:nvPr/>
            </p:nvCxnSpPr>
            <p:spPr>
              <a:xfrm flipH="1">
                <a:off x="5188419" y="4146710"/>
                <a:ext cx="616" cy="28224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1" name="Straight Arrow Connector 80"/>
              <p:cNvCxnSpPr>
                <a:stCxn id="92" idx="2"/>
              </p:cNvCxnSpPr>
              <p:nvPr/>
            </p:nvCxnSpPr>
            <p:spPr>
              <a:xfrm>
                <a:off x="5188419" y="5918861"/>
                <a:ext cx="3312" cy="984877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82" name="TextBox 81"/>
              <p:cNvSpPr txBox="1"/>
              <p:nvPr/>
            </p:nvSpPr>
            <p:spPr>
              <a:xfrm>
                <a:off x="4737110" y="-1891"/>
                <a:ext cx="34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…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672830" y="6534406"/>
                <a:ext cx="34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…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396141" y="1610568"/>
                <a:ext cx="1582627" cy="502810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Computation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89" name="Elbow Connector 88"/>
              <p:cNvCxnSpPr>
                <a:stCxn id="90" idx="0"/>
                <a:endCxn id="90" idx="2"/>
              </p:cNvCxnSpPr>
              <p:nvPr/>
            </p:nvCxnSpPr>
            <p:spPr>
              <a:xfrm rot="16200000" flipH="1">
                <a:off x="4951684" y="5154515"/>
                <a:ext cx="502810" cy="12559"/>
              </a:xfrm>
              <a:prstGeom prst="bentConnector5">
                <a:avLst>
                  <a:gd name="adj1" fmla="val -58410"/>
                  <a:gd name="adj2" fmla="val 8100685"/>
                  <a:gd name="adj3" fmla="val 158410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dash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90" name="Rectangle 89"/>
              <p:cNvSpPr/>
              <p:nvPr/>
            </p:nvSpPr>
            <p:spPr>
              <a:xfrm>
                <a:off x="4411775" y="4901232"/>
                <a:ext cx="1582627" cy="502810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Computation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043232" y="4428950"/>
                <a:ext cx="2290374" cy="1489911"/>
              </a:xfrm>
              <a:prstGeom prst="rect">
                <a:avLst/>
              </a:prstGeom>
              <a:noFill/>
              <a:ln w="25400" cap="flat" cmpd="sng" algn="ctr">
                <a:solidFill>
                  <a:srgbClr val="4BACC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4454769" y="4415696"/>
              <a:ext cx="64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Loop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06261" y="1108966"/>
              <a:ext cx="646443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Loop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9024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13544</TotalTime>
  <Words>1849</Words>
  <Application>Microsoft Macintosh PowerPoint</Application>
  <PresentationFormat>On-screen Show (4:3)</PresentationFormat>
  <Paragraphs>475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Advantage</vt:lpstr>
      <vt:lpstr>Compiler-Assisted Overlapping of Communication and Computation in MPI Applications </vt:lpstr>
      <vt:lpstr>Optimization challenges</vt:lpstr>
      <vt:lpstr>Outline</vt:lpstr>
      <vt:lpstr>CCO optimization workflow</vt:lpstr>
      <vt:lpstr>LogGP communication model</vt:lpstr>
      <vt:lpstr>Profitability analysis</vt:lpstr>
      <vt:lpstr>Communication hot path of NAS FT</vt:lpstr>
      <vt:lpstr>Overlap computation and communication in the loop</vt:lpstr>
      <vt:lpstr>Hot path of NAS FT after applying CCO</vt:lpstr>
      <vt:lpstr>Safety analysis with annotation-based inlining</vt:lpstr>
      <vt:lpstr>Program transformation</vt:lpstr>
      <vt:lpstr>Insert MPI_Test into computation hot spots</vt:lpstr>
      <vt:lpstr>Tuning MPI_Test frequency</vt:lpstr>
      <vt:lpstr>Experiment design</vt:lpstr>
      <vt:lpstr>Optimization speedup</vt:lpstr>
      <vt:lpstr>Future work</vt:lpstr>
      <vt:lpstr>Backup slides</vt:lpstr>
      <vt:lpstr>Related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Large- scale Scientific Applications</dc:title>
  <dc:creator>jichi</dc:creator>
  <cp:lastModifiedBy>Jichi Guo</cp:lastModifiedBy>
  <cp:revision>11327</cp:revision>
  <cp:lastPrinted>2013-06-05T15:59:39Z</cp:lastPrinted>
  <dcterms:created xsi:type="dcterms:W3CDTF">2013-05-01T16:47:30Z</dcterms:created>
  <dcterms:modified xsi:type="dcterms:W3CDTF">2016-09-11T18:06:49Z</dcterms:modified>
</cp:coreProperties>
</file>