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94660"/>
  </p:normalViewPr>
  <p:slideViewPr>
    <p:cSldViewPr snapToGrid="0">
      <p:cViewPr>
        <p:scale>
          <a:sx n="100" d="100"/>
          <a:sy n="100" d="100"/>
        </p:scale>
        <p:origin x="1224" y="-34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20933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382266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6701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73300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61375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53404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206873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6988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5848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13967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dirty="0"/>
              <a:t>Click icon to add picture</a:t>
            </a:r>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779C772-2EC6-45AD-A8CD-82CEDEFAAAA4}" type="datetimeFigureOut">
              <a:rPr lang="en-GB" smtClean="0"/>
              <a:t>21/11/2023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36926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0779C772-2EC6-45AD-A8CD-82CEDEFAAAA4}" type="datetimeFigureOut">
              <a:rPr lang="en-GB" smtClean="0"/>
              <a:t>21/11/2023</a:t>
            </a:fld>
            <a:endParaRPr lang="en-GB" dirty="0"/>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76D90FD7-EE5D-46B9-90FE-45C71EA58191}" type="slidenum">
              <a:rPr lang="en-GB" smtClean="0"/>
              <a:t>‹#›</a:t>
            </a:fld>
            <a:endParaRPr lang="en-GB" dirty="0"/>
          </a:p>
        </p:txBody>
      </p:sp>
    </p:spTree>
    <p:extLst>
      <p:ext uri="{BB962C8B-B14F-4D97-AF65-F5344CB8AC3E}">
        <p14:creationId xmlns:p14="http://schemas.microsoft.com/office/powerpoint/2010/main" val="3892103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ichuan-zhang/ESDA_Code/tree/main/0093_assignment_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9F84-D0ED-4832-E258-189A3EEC633F}"/>
              </a:ext>
            </a:extLst>
          </p:cNvPr>
          <p:cNvSpPr>
            <a:spLocks noGrp="1"/>
          </p:cNvSpPr>
          <p:nvPr>
            <p:ph type="ctrTitle"/>
          </p:nvPr>
        </p:nvSpPr>
        <p:spPr>
          <a:xfrm>
            <a:off x="0" y="0"/>
            <a:ext cx="9601200" cy="12801600"/>
          </a:xfrm>
        </p:spPr>
        <p:txBody>
          <a:bodyPr anchor="t">
            <a:normAutofit/>
          </a:bodyPr>
          <a:lstStyle/>
          <a:p>
            <a:pPr algn="l">
              <a:lnSpc>
                <a:spcPct val="107000"/>
              </a:lnSpc>
              <a:spcAft>
                <a:spcPts val="800"/>
              </a:spcAft>
            </a:pPr>
            <a:r>
              <a:rPr lang="en-GB" sz="4000" dirty="0">
                <a:latin typeface="+mn-lt"/>
              </a:rPr>
              <a:t>ESDA 0093 Assignment 1</a:t>
            </a:r>
            <a:br>
              <a:rPr lang="en-GB" sz="4000" dirty="0">
                <a:latin typeface="+mn-lt"/>
              </a:rPr>
            </a:br>
            <a:r>
              <a:rPr lang="en-GB" sz="4000" dirty="0">
                <a:latin typeface="+mn-lt"/>
              </a:rPr>
              <a:t>Candidate Number: HLGT6</a:t>
            </a:r>
            <a:br>
              <a:rPr lang="en-GB" sz="4000" dirty="0">
                <a:latin typeface="+mn-lt"/>
              </a:rPr>
            </a:br>
            <a:r>
              <a:rPr lang="en-GB" sz="1800" b="1" kern="1200" dirty="0">
                <a:solidFill>
                  <a:srgbClr val="000000"/>
                </a:solidFill>
                <a:effectLst/>
                <a:latin typeface="Calibri" panose="020F0502020204030204" pitchFamily="34" charset="0"/>
                <a:ea typeface="+mj-ea"/>
                <a:cs typeface="+mj-cs"/>
              </a:rPr>
              <a:t>Rationale &amp; Significance: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As public interest for Electric Vehicles (EV) ramp up in recent years, it is important to examine the accessibility for publicly available EV chargers within the country. This work aims to find the spatial distribution of EV chargers in the LSOA region, as well as its relation to public income. (50)</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Data source and processing: </a:t>
            </a:r>
            <a:br>
              <a:rPr lang="en-GB" sz="1800" b="1"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Three datasets were used: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a:t>
            </a:r>
            <a:r>
              <a:rPr lang="en-GB" sz="1800" i="1" kern="1200" dirty="0">
                <a:solidFill>
                  <a:srgbClr val="000000"/>
                </a:solidFill>
                <a:effectLst/>
                <a:latin typeface="Calibri" panose="020F0502020204030204" pitchFamily="34" charset="0"/>
                <a:ea typeface="+mj-ea"/>
                <a:cs typeface="+mj-cs"/>
              </a:rPr>
              <a:t>LSOA 2011 geometry</a:t>
            </a:r>
            <a:r>
              <a:rPr lang="en-GB" sz="1800" kern="1200" dirty="0">
                <a:solidFill>
                  <a:srgbClr val="000000"/>
                </a:solidFill>
                <a:effectLst/>
                <a:latin typeface="Calibri" panose="020F0502020204030204" pitchFamily="34" charset="0"/>
                <a:ea typeface="+mj-ea"/>
                <a:cs typeface="+mj-cs"/>
              </a:rPr>
              <a:t> dataset downloaded from Moodle. The </a:t>
            </a:r>
            <a:r>
              <a:rPr lang="en-GB" sz="1800" i="1" kern="1200" dirty="0">
                <a:solidFill>
                  <a:srgbClr val="000000"/>
                </a:solidFill>
                <a:effectLst/>
                <a:latin typeface="Calibri" panose="020F0502020204030204" pitchFamily="34" charset="0"/>
                <a:ea typeface="+mj-ea"/>
                <a:cs typeface="+mj-cs"/>
              </a:rPr>
              <a:t>Admin-based income statistics, England and Wales: tax year ending 2018 (Income)</a:t>
            </a:r>
            <a:r>
              <a:rPr lang="en-GB" sz="1800" kern="1200" dirty="0">
                <a:solidFill>
                  <a:srgbClr val="000000"/>
                </a:solidFill>
                <a:effectLst/>
                <a:latin typeface="Calibri" panose="020F0502020204030204" pitchFamily="34" charset="0"/>
                <a:ea typeface="+mj-ea"/>
                <a:cs typeface="+mj-cs"/>
              </a:rPr>
              <a:t> from Office for National Statistics. The </a:t>
            </a:r>
            <a:r>
              <a:rPr lang="en-GB" sz="1800" i="1" kern="1200" dirty="0">
                <a:solidFill>
                  <a:srgbClr val="000000"/>
                </a:solidFill>
                <a:effectLst/>
                <a:latin typeface="Calibri" panose="020F0502020204030204" pitchFamily="34" charset="0"/>
                <a:ea typeface="+mj-ea"/>
                <a:cs typeface="+mj-cs"/>
              </a:rPr>
              <a:t>National </a:t>
            </a:r>
            <a:r>
              <a:rPr lang="en-GB" sz="1800" i="1" kern="1200" dirty="0" err="1">
                <a:solidFill>
                  <a:srgbClr val="000000"/>
                </a:solidFill>
                <a:effectLst/>
                <a:latin typeface="Calibri" panose="020F0502020204030204" pitchFamily="34" charset="0"/>
                <a:ea typeface="+mj-ea"/>
                <a:cs typeface="+mj-cs"/>
              </a:rPr>
              <a:t>Chargepoint</a:t>
            </a:r>
            <a:r>
              <a:rPr lang="en-GB" sz="1800" i="1" kern="1200" dirty="0">
                <a:solidFill>
                  <a:srgbClr val="000000"/>
                </a:solidFill>
                <a:effectLst/>
                <a:latin typeface="Calibri" panose="020F0502020204030204" pitchFamily="34" charset="0"/>
                <a:ea typeface="+mj-ea"/>
                <a:cs typeface="+mj-cs"/>
              </a:rPr>
              <a:t> Registry (NCR) </a:t>
            </a:r>
            <a:r>
              <a:rPr lang="en-GB" sz="1800" kern="1200" dirty="0">
                <a:solidFill>
                  <a:srgbClr val="000000"/>
                </a:solidFill>
                <a:effectLst/>
                <a:latin typeface="Calibri" panose="020F0502020204030204" pitchFamily="34" charset="0"/>
                <a:ea typeface="+mj-ea"/>
                <a:cs typeface="+mj-cs"/>
              </a:rPr>
              <a:t>from gov.uk.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first two dataset were not processed. The third dataset was first cleaned by removing incomplete rows, then spatial joined with the LSOA dataset to remove any charging port outside the LSOA region. (69)</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The main spatial methods: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maps were done in R using the “</a:t>
            </a:r>
            <a:r>
              <a:rPr lang="en-GB" sz="1800" kern="1200" dirty="0" err="1">
                <a:solidFill>
                  <a:srgbClr val="000000"/>
                </a:solidFill>
                <a:effectLst/>
                <a:latin typeface="Calibri" panose="020F0502020204030204" pitchFamily="34" charset="0"/>
                <a:ea typeface="+mj-ea"/>
                <a:cs typeface="+mj-cs"/>
              </a:rPr>
              <a:t>tmap</a:t>
            </a:r>
            <a:r>
              <a:rPr lang="en-GB" sz="1800" kern="1200" dirty="0">
                <a:solidFill>
                  <a:srgbClr val="000000"/>
                </a:solidFill>
                <a:effectLst/>
                <a:latin typeface="Calibri" panose="020F0502020204030204" pitchFamily="34" charset="0"/>
                <a:ea typeface="+mj-ea"/>
                <a:cs typeface="+mj-cs"/>
              </a:rPr>
              <a:t>” and “sf” library. The LSOA dataset was imported as sf object, then joined with the Income dataset. A </a:t>
            </a:r>
            <a:r>
              <a:rPr lang="en-GB" sz="1800" kern="1200" dirty="0" err="1">
                <a:solidFill>
                  <a:srgbClr val="000000"/>
                </a:solidFill>
                <a:effectLst/>
                <a:latin typeface="Calibri" panose="020F0502020204030204" pitchFamily="34" charset="0"/>
                <a:ea typeface="+mj-ea"/>
                <a:cs typeface="+mj-cs"/>
              </a:rPr>
              <a:t>st_join</a:t>
            </a:r>
            <a:r>
              <a:rPr lang="en-GB" sz="1800" kern="1200" dirty="0">
                <a:solidFill>
                  <a:srgbClr val="000000"/>
                </a:solidFill>
                <a:effectLst/>
                <a:latin typeface="Calibri" panose="020F0502020204030204" pitchFamily="34" charset="0"/>
                <a:ea typeface="+mj-ea"/>
                <a:cs typeface="+mj-cs"/>
              </a:rPr>
              <a:t> was performed to calculate the number density of EV charger within each LSOA region. (42)</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Code:</a:t>
            </a:r>
            <a:r>
              <a:rPr lang="en-GB" sz="1800" kern="1200" dirty="0">
                <a:solidFill>
                  <a:srgbClr val="000000"/>
                </a:solidFill>
                <a:effectLst/>
                <a:latin typeface="Calibri" panose="020F0502020204030204" pitchFamily="34" charset="0"/>
                <a:ea typeface="+mj-ea"/>
                <a:cs typeface="+mj-cs"/>
              </a:rPr>
              <a:t> </a:t>
            </a:r>
            <a:br>
              <a:rPr lang="en-GB" sz="1800" kern="1200" dirty="0">
                <a:solidFill>
                  <a:srgbClr val="000000"/>
                </a:solidFill>
                <a:effectLst/>
                <a:latin typeface="Calibri" panose="020F0502020204030204" pitchFamily="34" charset="0"/>
                <a:ea typeface="+mj-ea"/>
                <a:cs typeface="+mj-cs"/>
              </a:rPr>
            </a:br>
            <a:r>
              <a:rPr lang="en-GB" sz="1800" u="sng" kern="1200" dirty="0">
                <a:solidFill>
                  <a:srgbClr val="000000"/>
                </a:solidFill>
                <a:effectLst/>
                <a:latin typeface="Calibri" panose="020F0502020204030204" pitchFamily="34" charset="0"/>
                <a:ea typeface="+mj-ea"/>
                <a:cs typeface="+mj-cs"/>
                <a:hlinkClick r:id="rId2"/>
              </a:rPr>
              <a:t>https://github.com/jichuan-zhang/ESDA_Code/tree/main/0093_assignment_01</a:t>
            </a:r>
            <a:r>
              <a:rPr lang="en-GB" sz="1800" kern="1200" dirty="0">
                <a:solidFill>
                  <a:srgbClr val="000000"/>
                </a:solidFill>
                <a:effectLst/>
                <a:latin typeface="Calibri" panose="020F0502020204030204" pitchFamily="34" charset="0"/>
                <a:ea typeface="+mj-ea"/>
                <a:cs typeface="+mj-cs"/>
              </a:rPr>
              <a:t>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Findings: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•There is an extremely uneven distribution of EV charging port within the London area compared to outside London area. This disparity is so extreme that when a kernel plot was attempted it was just a red dot around London.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EV charging port distribution generally follows the distribution of Income, with higher income area hosting more public EV charging port.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number of EV charging port in each LSOA region, surprisingly is not too high in most area. This is mostly due to LSOA is assigned to number of people rather than area. (Some outliers are at the northern side of the LSOA near Scottish border)</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Income per EV charger is lower at higher income area, suggesting the correlation is positively accelerating (Charger increases faster than income).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To prompt the shift to EV, the government should support public EV chargers in rural area to make the access more equitable. </a:t>
            </a:r>
            <a:r>
              <a:rPr lang="en-GB" sz="1800" kern="1200">
                <a:solidFill>
                  <a:srgbClr val="000000"/>
                </a:solidFill>
                <a:effectLst/>
                <a:latin typeface="Calibri" panose="020F0502020204030204" pitchFamily="34" charset="0"/>
                <a:ea typeface="+mj-ea"/>
                <a:cs typeface="+mj-cs"/>
              </a:rPr>
              <a:t>(150)</a:t>
            </a:r>
            <a:br>
              <a:rPr lang="en-GB" sz="1800" kern="1200" dirty="0">
                <a:solidFill>
                  <a:srgbClr val="000000"/>
                </a:solidFill>
                <a:effectLst/>
                <a:latin typeface="Calibri" panose="020F0502020204030204" pitchFamily="34" charset="0"/>
                <a:ea typeface="+mj-ea"/>
                <a:cs typeface="+mj-cs"/>
              </a:rPr>
            </a:b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GB" sz="4000" dirty="0">
              <a:latin typeface="+mn-lt"/>
            </a:endParaRPr>
          </a:p>
        </p:txBody>
      </p:sp>
    </p:spTree>
    <p:extLst>
      <p:ext uri="{BB962C8B-B14F-4D97-AF65-F5344CB8AC3E}">
        <p14:creationId xmlns:p14="http://schemas.microsoft.com/office/powerpoint/2010/main" val="327136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6BBE19-0871-0D0D-1840-8F2B1FCA09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97650" y="9349741"/>
            <a:ext cx="2876550" cy="3451860"/>
          </a:xfrm>
          <a:prstGeom prst="rect">
            <a:avLst/>
          </a:prstGeom>
        </p:spPr>
      </p:pic>
      <p:pic>
        <p:nvPicPr>
          <p:cNvPr id="13" name="Picture 12">
            <a:extLst>
              <a:ext uri="{FF2B5EF4-FFF2-40B4-BE49-F238E27FC236}">
                <a16:creationId xmlns:a16="http://schemas.microsoft.com/office/drawing/2014/main" id="{8E10F4AF-6055-9A02-0F9B-A5EF536BBA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62325" y="9349741"/>
            <a:ext cx="2876550" cy="3451859"/>
          </a:xfrm>
          <a:prstGeom prst="rect">
            <a:avLst/>
          </a:prstGeom>
        </p:spPr>
      </p:pic>
      <p:pic>
        <p:nvPicPr>
          <p:cNvPr id="5" name="Picture 4">
            <a:extLst>
              <a:ext uri="{FF2B5EF4-FFF2-40B4-BE49-F238E27FC236}">
                <a16:creationId xmlns:a16="http://schemas.microsoft.com/office/drawing/2014/main" id="{AC95BB3C-F1C2-6BD5-490E-604D2CCFAC1B}"/>
              </a:ext>
            </a:extLst>
          </p:cNvPr>
          <p:cNvPicPr>
            <a:picLocks noChangeAspect="1"/>
          </p:cNvPicPr>
          <p:nvPr/>
        </p:nvPicPr>
        <p:blipFill>
          <a:blip r:embed="rId4">
            <a:extLst>
              <a:ext uri="{28A0092B-C50C-407E-A947-70E740481C1C}">
                <a14:useLocalDpi xmlns:a14="http://schemas.microsoft.com/office/drawing/2010/main" val="0"/>
              </a:ext>
            </a:extLst>
          </a:blip>
          <a:srcRect t="1455" b="1455"/>
          <a:stretch/>
        </p:blipFill>
        <p:spPr>
          <a:xfrm>
            <a:off x="0" y="0"/>
            <a:ext cx="9601200" cy="9321800"/>
          </a:xfrm>
          <a:prstGeom prst="rect">
            <a:avLst/>
          </a:prstGeom>
        </p:spPr>
      </p:pic>
      <p:pic>
        <p:nvPicPr>
          <p:cNvPr id="7" name="Picture 6">
            <a:extLst>
              <a:ext uri="{FF2B5EF4-FFF2-40B4-BE49-F238E27FC236}">
                <a16:creationId xmlns:a16="http://schemas.microsoft.com/office/drawing/2014/main" id="{4B0FFB20-D463-9CEC-170F-8CED350BD57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7000" y="9349741"/>
            <a:ext cx="2876550" cy="3451859"/>
          </a:xfrm>
          <a:prstGeom prst="rect">
            <a:avLst/>
          </a:prstGeom>
        </p:spPr>
      </p:pic>
    </p:spTree>
    <p:extLst>
      <p:ext uri="{BB962C8B-B14F-4D97-AF65-F5344CB8AC3E}">
        <p14:creationId xmlns:p14="http://schemas.microsoft.com/office/powerpoint/2010/main" val="2129769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191</TotalTime>
  <Words>438</Words>
  <Application>Microsoft Office PowerPoint</Application>
  <PresentationFormat>A3 Paper (297x420 mm)</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ESDA 0093 Assignment 1 Candidate Number: HLGT6 Rationale &amp; Significance:  As public interest for Electric Vehicles (EV) ramp up in recent years, it is important to examine the accessibility for publicly available EV chargers within the country. This work aims to find the spatial distribution of EV chargers in the LSOA region, as well as its relation to public income. (50) Data source and processing:  Three datasets were used:  The LSOA 2011 geometry dataset downloaded from Moodle. The Admin-based income statistics, England and Wales: tax year ending 2018 (Income) from Office for National Statistics. The National Chargepoint Registry (NCR) from gov.uk.  The first two dataset were not processed. The third dataset was first cleaned by removing incomplete rows, then spatial joined with the LSOA dataset to remove any charging port outside the LSOA region. (69) The main spatial methods:  The maps were done in R using the “tmap” and “sf” library. The LSOA dataset was imported as sf object, then joined with the Income dataset. A st_join was performed to calculate the number density of EV charger within each LSOA region. (42) Code:  https://github.com/jichuan-zhang/ESDA_Code/tree/main/0093_assignment_01  Findings:  •There is an extremely uneven distribution of EV charging port within the London area compared to outside London area. This disparity is so extreme that when a kernel plot was attempted it was just a red dot around London.  •The EV charging port distribution generally follows the distribution of Income, with higher income area hosting more public EV charging port.  •The number of EV charging port in each LSOA region, surprisingly is not too high in most area. This is mostly due to LSOA is assigned to number of people rather than area. (Some outliers are at the northern side of the LSOA near Scottish border) •The Income per EV charger is lower at higher income area, suggesting the correlation is positively accelerating (Charger increases faster than income).  To prompt the shift to EV, the government should support public EV chargers in rural area to make the access more equitable. (150)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ESDA 0093 Assignment 1 Candidate Number: HLGT6 </dc:title>
  <dc:creator>Zhang, Jichuan</dc:creator>
  <cp:lastModifiedBy>Zhang, Jichuan</cp:lastModifiedBy>
  <cp:revision>5</cp:revision>
  <dcterms:created xsi:type="dcterms:W3CDTF">2023-11-20T22:26:46Z</dcterms:created>
  <dcterms:modified xsi:type="dcterms:W3CDTF">2023-11-21T15:27:46Z</dcterms:modified>
</cp:coreProperties>
</file>