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07" r:id="rId4"/>
    <p:sldId id="357" r:id="rId5"/>
    <p:sldId id="280" r:id="rId6"/>
    <p:sldId id="281" r:id="rId7"/>
    <p:sldId id="358" r:id="rId8"/>
    <p:sldId id="282" r:id="rId9"/>
    <p:sldId id="283" r:id="rId10"/>
    <p:sldId id="285" r:id="rId11"/>
    <p:sldId id="286" r:id="rId12"/>
    <p:sldId id="287" r:id="rId13"/>
    <p:sldId id="288" r:id="rId14"/>
    <p:sldId id="359" r:id="rId15"/>
    <p:sldId id="289" r:id="rId16"/>
    <p:sldId id="290" r:id="rId17"/>
    <p:sldId id="291" r:id="rId18"/>
    <p:sldId id="292" r:id="rId19"/>
    <p:sldId id="293" r:id="rId20"/>
    <p:sldId id="360" r:id="rId21"/>
    <p:sldId id="294" r:id="rId22"/>
    <p:sldId id="295" r:id="rId23"/>
    <p:sldId id="296" r:id="rId24"/>
    <p:sldId id="297" r:id="rId25"/>
    <p:sldId id="298" r:id="rId26"/>
    <p:sldId id="308" r:id="rId27"/>
    <p:sldId id="309" r:id="rId28"/>
    <p:sldId id="321" r:id="rId29"/>
    <p:sldId id="335" r:id="rId30"/>
    <p:sldId id="336" r:id="rId31"/>
    <p:sldId id="310" r:id="rId32"/>
    <p:sldId id="322" r:id="rId33"/>
    <p:sldId id="337" r:id="rId34"/>
    <p:sldId id="338" r:id="rId35"/>
    <p:sldId id="339" r:id="rId36"/>
    <p:sldId id="340" r:id="rId37"/>
    <p:sldId id="311" r:id="rId38"/>
    <p:sldId id="323" r:id="rId39"/>
    <p:sldId id="341" r:id="rId40"/>
    <p:sldId id="312" r:id="rId41"/>
    <p:sldId id="324" r:id="rId42"/>
    <p:sldId id="342" r:id="rId43"/>
    <p:sldId id="343" r:id="rId44"/>
    <p:sldId id="313" r:id="rId45"/>
    <p:sldId id="325" r:id="rId46"/>
    <p:sldId id="344" r:id="rId47"/>
    <p:sldId id="314" r:id="rId48"/>
    <p:sldId id="326" r:id="rId49"/>
    <p:sldId id="345" r:id="rId50"/>
    <p:sldId id="315" r:id="rId51"/>
    <p:sldId id="327" r:id="rId52"/>
    <p:sldId id="346" r:id="rId53"/>
    <p:sldId id="316" r:id="rId54"/>
    <p:sldId id="330" r:id="rId55"/>
    <p:sldId id="347" r:id="rId56"/>
    <p:sldId id="348" r:id="rId57"/>
    <p:sldId id="349" r:id="rId58"/>
    <p:sldId id="317" r:id="rId59"/>
    <p:sldId id="331" r:id="rId60"/>
    <p:sldId id="350" r:id="rId61"/>
    <p:sldId id="351" r:id="rId62"/>
    <p:sldId id="318" r:id="rId63"/>
    <p:sldId id="332" r:id="rId64"/>
    <p:sldId id="353" r:id="rId65"/>
    <p:sldId id="354" r:id="rId66"/>
    <p:sldId id="319" r:id="rId67"/>
    <p:sldId id="333" r:id="rId68"/>
    <p:sldId id="320" r:id="rId69"/>
    <p:sldId id="334" r:id="rId70"/>
    <p:sldId id="355" r:id="rId71"/>
    <p:sldId id="356" r:id="rId72"/>
  </p:sldIdLst>
  <p:sldSz cx="13716000" cy="8229600"/>
  <p:notesSz cx="6858000" cy="9144000"/>
  <p:defaultTextStyle>
    <a:defPPr>
      <a:defRPr lang="zh-CN"/>
    </a:defPPr>
    <a:lvl1pPr marL="0" algn="l" defTabSz="1052830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1pPr>
    <a:lvl2pPr marL="526415" algn="l" defTabSz="1052830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2pPr>
    <a:lvl3pPr marL="1053465" algn="l" defTabSz="1052830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3pPr>
    <a:lvl4pPr marL="1579880" algn="l" defTabSz="1052830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4pPr>
    <a:lvl5pPr marL="2106930" algn="l" defTabSz="1052830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5pPr>
    <a:lvl6pPr marL="2633345" algn="l" defTabSz="1052830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6pPr>
    <a:lvl7pPr marL="3160395" algn="l" defTabSz="1052830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7pPr>
    <a:lvl8pPr marL="3686810" algn="l" defTabSz="1052830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8pPr>
    <a:lvl9pPr marL="4213860" algn="l" defTabSz="1052830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320">
          <p15:clr>
            <a:srgbClr val="A4A3A4"/>
          </p15:clr>
        </p15:guide>
        <p15:guide id="3" pos="4774">
          <p15:clr>
            <a:srgbClr val="A4A3A4"/>
          </p15:clr>
        </p15:guide>
        <p15:guide id="4" orient="horz" pos="2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536F"/>
    <a:srgbClr val="FEC7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8"/>
    <p:restoredTop sz="95768"/>
  </p:normalViewPr>
  <p:slideViewPr>
    <p:cSldViewPr snapToGrid="0" snapToObjects="1" showGuides="1">
      <p:cViewPr varScale="1">
        <p:scale>
          <a:sx n="62" d="100"/>
          <a:sy n="62" d="100"/>
        </p:scale>
        <p:origin x="1098" y="96"/>
      </p:cViewPr>
      <p:guideLst>
        <p:guide orient="horz" pos="2592"/>
        <p:guide pos="4320"/>
        <p:guide pos="4774"/>
        <p:guide orient="horz" pos="23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BF-4409-8060-229246599B36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BF-4409-8060-229246599B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0.00_);[Red]\(0.00\)</c:formatCode>
                <c:ptCount val="7"/>
                <c:pt idx="0">
                  <c:v>90.233000000000004</c:v>
                </c:pt>
                <c:pt idx="1">
                  <c:v>91.63</c:v>
                </c:pt>
                <c:pt idx="2">
                  <c:v>91.918000000000006</c:v>
                </c:pt>
                <c:pt idx="3">
                  <c:v>90.555999999999997</c:v>
                </c:pt>
                <c:pt idx="4">
                  <c:v>90.32</c:v>
                </c:pt>
                <c:pt idx="5">
                  <c:v>91.025999999999996</c:v>
                </c:pt>
                <c:pt idx="6">
                  <c:v>90.39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BF-4409-8060-229246599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);[Red]\(0.00\)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0A-459E-B827-8CE4F4393F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0.00_ </c:formatCode>
                <c:ptCount val="2"/>
                <c:pt idx="0">
                  <c:v>357.351</c:v>
                </c:pt>
                <c:pt idx="1">
                  <c:v>158.30199999999999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0A-459E-B827-8CE4F4393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564.31200000000001</c:v>
                </c:pt>
                <c:pt idx="1">
                  <c:v>564.31200000000001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E-4213-A695-02443672822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61E-4213-A695-02443672822D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61E-4213-A695-0244367282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425.58</c:v>
                </c:pt>
                <c:pt idx="1">
                  <c:v>470.26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1E-4213-A695-024436728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龙泽园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E7-4B8B-9250-809EC97563F3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E7-4B8B-9250-809EC97563F3}"/>
              </c:ext>
            </c:extLst>
          </c:dPt>
          <c:dLbls>
            <c:dLbl>
              <c:idx val="0"/>
              <c:layout>
                <c:manualLayout>
                  <c:x val="-7.8361509634202645E-2"/>
                  <c:y val="4.3819919224132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8E7-4B8B-9250-809EC97563F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8E7-4B8B-9250-809EC97563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E7-4B8B-9250-809EC97563F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8E7-4B8B-9250-809EC97563F3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8E7-4B8B-9250-809EC97563F3}"/>
              </c:ext>
            </c:extLst>
          </c:dPt>
          <c:dLbls>
            <c:dLbl>
              <c:idx val="0"/>
              <c:layout>
                <c:manualLayout>
                  <c:x val="6.6488553629020425E-2"/>
                  <c:y val="-5.84265589655094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48E7-4B8B-9250-809EC97563F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48E7-4B8B-9250-809EC97563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8E7-4B8B-9250-809EC97563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408487413423701E-2"/>
          <c:y val="1.5666562908240401E-2"/>
          <c:w val="0.94857964615287804"/>
          <c:h val="0.853195670436373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62-4D99-B56F-13B543182A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0.67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62-4D99-B56F-13B543182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84-45BF-9797-BCBD8F61D7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0.00_ </c:formatCode>
                <c:ptCount val="2"/>
                <c:pt idx="0">
                  <c:v>174.96700000000001</c:v>
                </c:pt>
                <c:pt idx="1">
                  <c:v>64.575000000000003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84-45BF-9797-BCBD8F61D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44-4C34-AA61-755AD30F21B5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44-4C34-AA61-755AD30F21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90.509</c:v>
                </c:pt>
                <c:pt idx="1">
                  <c:v>90.5</c:v>
                </c:pt>
                <c:pt idx="2">
                  <c:v>91.12</c:v>
                </c:pt>
                <c:pt idx="3">
                  <c:v>91.165000000000006</c:v>
                </c:pt>
                <c:pt idx="4">
                  <c:v>90.8</c:v>
                </c:pt>
                <c:pt idx="5">
                  <c:v>90.793999999999997</c:v>
                </c:pt>
                <c:pt idx="6">
                  <c:v>90.486000000000004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44-4C34-AA61-755AD30F2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AB-45EC-B510-119FE43EA247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AB-45EC-B510-119FE43EA2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93.03</c:v>
                </c:pt>
                <c:pt idx="1">
                  <c:v>93.3</c:v>
                </c:pt>
                <c:pt idx="2">
                  <c:v>93.177999999999997</c:v>
                </c:pt>
                <c:pt idx="3">
                  <c:v>94.216999999999999</c:v>
                </c:pt>
                <c:pt idx="4">
                  <c:v>94.4</c:v>
                </c:pt>
                <c:pt idx="5">
                  <c:v>94.436999999999998</c:v>
                </c:pt>
                <c:pt idx="6">
                  <c:v>94.49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AB-45EC-B510-119FE43EA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385.92</c:v>
                </c:pt>
                <c:pt idx="1">
                  <c:v>385.92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C-4355-BC33-5E82E259528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46C-4355-BC33-5E82E259528B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46C-4355-BC33-5E82E25952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168.48</c:v>
                </c:pt>
                <c:pt idx="1">
                  <c:v>321.60000000000002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46C-4355-BC33-5E82E2595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天通苑北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BF-4E53-A949-370FA03B7404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BF-4E53-A949-370FA03B7404}"/>
              </c:ext>
            </c:extLst>
          </c:dPt>
          <c:dLbls>
            <c:dLbl>
              <c:idx val="0"/>
              <c:layout>
                <c:manualLayout>
                  <c:x val="0"/>
                  <c:y val="-0.100694444444444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BBF-4E53-A949-370FA03B74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BBF-4E53-A949-370FA03B74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BF-4E53-A949-370FA03B740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7BBF-4E53-A949-370FA03B7404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7BBF-4E53-A949-370FA03B7404}"/>
              </c:ext>
            </c:extLst>
          </c:dPt>
          <c:dLbls>
            <c:dLbl>
              <c:idx val="0"/>
              <c:layout>
                <c:manualLayout>
                  <c:x val="0.14111917058374213"/>
                  <c:y val="5.20833333333333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BBF-4E53-A949-370FA03B74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BBF-4E53-A949-370FA03B74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0.89</c:v>
                </c:pt>
                <c:pt idx="1">
                  <c:v>0.10999999999999999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BBF-4E53-A949-370FA03B74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8E-465E-878F-0BF6005131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7.8</c:v>
                </c:pt>
                <c:pt idx="1">
                  <c:v>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8E-465E-878F-0BF600513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117.372</c:v>
                </c:pt>
                <c:pt idx="1">
                  <c:v>117.372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D-4197-8A2C-3E6AAA7E41C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FAD-4197-8A2C-3E6AAA7E41C4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FAD-4197-8A2C-3E6AAA7E41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97.81</c:v>
                </c:pt>
                <c:pt idx="1">
                  <c:v>93.22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FAD-4197-8A2C-3E6AAA7E4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31712088857602E-2"/>
          <c:y val="2.3499844362360599E-2"/>
          <c:w val="0.92435275442342801"/>
          <c:h val="0.853195670436373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219.45599999999999</c:v>
                </c:pt>
                <c:pt idx="1">
                  <c:v>219.45599999999999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74-4D3A-836D-DA19392DFAC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E74-4D3A-836D-DA19392DFACF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E74-4D3A-836D-DA19392DFA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48.26</c:v>
                </c:pt>
                <c:pt idx="1">
                  <c:v>182.88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74-4D3A-836D-DA19392D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天通苑北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C-427B-BFB3-3CECAE0C294D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C-427B-BFB3-3CECAE0C294D}"/>
              </c:ext>
            </c:extLst>
          </c:dPt>
          <c:dLbls>
            <c:dLbl>
              <c:idx val="0"/>
              <c:layout>
                <c:manualLayout>
                  <c:x val="-5.6447668233496888E-2"/>
                  <c:y val="8.680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65C-427B-BFB3-3CECAE0C294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65C-427B-BFB3-3CECAE0C29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5C-427B-BFB3-3CECAE0C29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65C-427B-BFB3-3CECAE0C294D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A65C-427B-BFB3-3CECAE0C294D}"/>
              </c:ext>
            </c:extLst>
          </c:dPt>
          <c:dLbls>
            <c:dLbl>
              <c:idx val="0"/>
              <c:layout>
                <c:manualLayout>
                  <c:x val="7.0559585291871008E-2"/>
                  <c:y val="-8.680555555555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65C-427B-BFB3-3CECAE0C294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A65C-427B-BFB3-3CECAE0C29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65C-427B-BFB3-3CECAE0C29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87-45FD-AC0E-B34E46A152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0.26</c:v>
                </c:pt>
                <c:pt idx="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87-45FD-AC0E-B34E46A15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5-4B14-90D3-FD8ADE5AD198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5-4B14-90D3-FD8ADE5AD1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91.951999999999998</c:v>
                </c:pt>
                <c:pt idx="1">
                  <c:v>94.87</c:v>
                </c:pt>
                <c:pt idx="2">
                  <c:v>92.843000000000004</c:v>
                </c:pt>
                <c:pt idx="3">
                  <c:v>92.853999999999999</c:v>
                </c:pt>
                <c:pt idx="4">
                  <c:v>92.37</c:v>
                </c:pt>
                <c:pt idx="5">
                  <c:v>92.769000000000005</c:v>
                </c:pt>
                <c:pt idx="6">
                  <c:v>92.278999999999996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5-4B14-90D3-FD8ADE5AD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257.964</c:v>
                </c:pt>
                <c:pt idx="1">
                  <c:v>257.964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7A-4F37-8337-719F3A2057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47A-4F37-8337-719F3A2057DB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47A-4F37-8337-719F3A2057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204.97</c:v>
                </c:pt>
                <c:pt idx="1">
                  <c:v>214.97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7A-4F37-8337-719F3A205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天通苑北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ED-4F6E-B41A-BF761FE4E133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ED-4F6E-B41A-BF761FE4E133}"/>
              </c:ext>
            </c:extLst>
          </c:dPt>
          <c:dLbls>
            <c:dLbl>
              <c:idx val="0"/>
              <c:layout>
                <c:manualLayout>
                  <c:x val="-1.4111917058374274E-2"/>
                  <c:y val="-9.72222222222223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600" b="0" i="0" u="none" strike="noStrike" kern="1200" baseline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8ED-4F6E-B41A-BF761FE4E13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8ED-4F6E-B41A-BF761FE4E1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0.98</c:v>
                </c:pt>
                <c:pt idx="1">
                  <c:v>2.0000000000000018E-2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ED-4F6E-B41A-BF761FE4E1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8ED-4F6E-B41A-BF761FE4E133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8ED-4F6E-B41A-BF761FE4E133}"/>
              </c:ext>
            </c:extLst>
          </c:dPt>
          <c:dLbls>
            <c:dLbl>
              <c:idx val="0"/>
              <c:layout>
                <c:manualLayout>
                  <c:x val="2.8223834116748343E-2"/>
                  <c:y val="0.1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8ED-4F6E-B41A-BF761FE4E13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8ED-4F6E-B41A-BF761FE4E1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0.77</c:v>
                </c:pt>
                <c:pt idx="1">
                  <c:v>0.22999999999999998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8ED-4F6E-B41A-BF761FE4E1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D7-4E15-9783-AFFC5DC69F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1.78</c:v>
                </c:pt>
                <c:pt idx="1">
                  <c:v>2.21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D7-4E15-9783-AFFC5DC69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1A-4FE2-AC55-9F2534E6729E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1A-4FE2-AC55-9F2534E672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91.391000000000005</c:v>
                </c:pt>
                <c:pt idx="1">
                  <c:v>92.8</c:v>
                </c:pt>
                <c:pt idx="2">
                  <c:v>91.7</c:v>
                </c:pt>
                <c:pt idx="3">
                  <c:v>91.700999999999993</c:v>
                </c:pt>
                <c:pt idx="4">
                  <c:v>91.45</c:v>
                </c:pt>
                <c:pt idx="5">
                  <c:v>91.79</c:v>
                </c:pt>
                <c:pt idx="6">
                  <c:v>91.924000000000007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1A-4FE2-AC55-9F2534E67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57400.296000000002</c:v>
                </c:pt>
                <c:pt idx="1">
                  <c:v>57400.296000000002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3-4CE3-AAB6-7BF3F47E230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B23-4CE3-AAB6-7BF3F47E230A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B23-4CE3-AAB6-7BF3F47E23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44078.36</c:v>
                </c:pt>
                <c:pt idx="1">
                  <c:v>47833.58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23-4CE3-AAB6-7BF3F47E2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363250607"/>
        <c:axId val="1388935279"/>
      </c:barChart>
      <c:catAx>
        <c:axId val="136325060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265.12799999999999</c:v>
                </c:pt>
                <c:pt idx="1">
                  <c:v>265.12799999999999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7-42DC-98A6-862AD4770CC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047-42DC-98A6-862AD4770CC2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047-42DC-98A6-862AD4770C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220.94</c:v>
                </c:pt>
                <c:pt idx="1">
                  <c:v>198.75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047-42DC-98A6-862AD4770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363250607"/>
        <c:axId val="1388935279"/>
      </c:barChart>
      <c:catAx>
        <c:axId val="136325060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龙泽园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3A-4962-B9A7-31498F6E4532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3A-4962-B9A7-31498F6E4532}"/>
              </c:ext>
            </c:extLst>
          </c:dPt>
          <c:dLbls>
            <c:dLbl>
              <c:idx val="0"/>
              <c:layout>
                <c:manualLayout>
                  <c:x val="-8.5485283237312054E-2"/>
                  <c:y val="-3.505593537930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63A-4962-B9A7-31498F6E45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63A-4962-B9A7-31498F6E45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0.69</c:v>
                </c:pt>
                <c:pt idx="1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3A-4962-B9A7-31498F6E453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63A-4962-B9A7-31498F6E4532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163A-4962-B9A7-31498F6E4532}"/>
              </c:ext>
            </c:extLst>
          </c:dPt>
          <c:dLbls>
            <c:dLbl>
              <c:idx val="0"/>
              <c:layout>
                <c:manualLayout>
                  <c:x val="7.3612327232129751E-2"/>
                  <c:y val="4.9662575120683047E-2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63A-4962-B9A7-31498F6E45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163A-4962-B9A7-31498F6E45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0.64</c:v>
                </c:pt>
                <c:pt idx="1">
                  <c:v>0.33200000000000002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3A-4962-B9A7-31498F6E45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129.22799999999998</c:v>
                </c:pt>
                <c:pt idx="1">
                  <c:v>129.22799999999998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6F-4FF8-BD43-5394CFA89A6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16F-4FF8-BD43-5394CFA89A69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16F-4FF8-BD43-5394CFA89A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87.62</c:v>
                </c:pt>
                <c:pt idx="1">
                  <c:v>107.69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6F-4FF8-BD43-5394CFA89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363250607"/>
        <c:axId val="1388935279"/>
      </c:barChart>
      <c:catAx>
        <c:axId val="136325060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80-435D-B4D1-10F61545E6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156.11000000000001</c:v>
                </c:pt>
                <c:pt idx="1">
                  <c:v>232.55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80-435D-B4D1-10F61545E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2-4169-8D19-C31A66EB68F8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2-4169-8D19-C31A66EB68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91.606999999999999</c:v>
                </c:pt>
                <c:pt idx="1">
                  <c:v>90.98</c:v>
                </c:pt>
                <c:pt idx="2">
                  <c:v>91.605000000000004</c:v>
                </c:pt>
                <c:pt idx="3">
                  <c:v>91.602999999999994</c:v>
                </c:pt>
                <c:pt idx="4">
                  <c:v>91.57</c:v>
                </c:pt>
                <c:pt idx="5">
                  <c:v>91.778000000000006</c:v>
                </c:pt>
                <c:pt idx="6">
                  <c:v>91.492000000000004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2-4169-8D19-C31A66EB6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79-459C-BBEC-610062C6FFA5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79-459C-BBEC-610062C6FF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87.462000000000003</c:v>
                </c:pt>
                <c:pt idx="1">
                  <c:v>91.62</c:v>
                </c:pt>
                <c:pt idx="2">
                  <c:v>93.492999999999995</c:v>
                </c:pt>
                <c:pt idx="3">
                  <c:v>91.114000000000004</c:v>
                </c:pt>
                <c:pt idx="4">
                  <c:v>90.48</c:v>
                </c:pt>
                <c:pt idx="5">
                  <c:v>95.932000000000002</c:v>
                </c:pt>
                <c:pt idx="6">
                  <c:v>90.51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79-459C-BBEC-610062C6F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12.324</c:v>
                </c:pt>
                <c:pt idx="1">
                  <c:v>12.324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7-4279-BEB7-42A755EA47E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17-4279-BEB7-42A755EA47EF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17-4279-BEB7-42A755EA47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10.27</c:v>
                </c:pt>
                <c:pt idx="1">
                  <c:v>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17-4279-BEB7-42A755EA4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642.39600000000007</c:v>
                </c:pt>
                <c:pt idx="1">
                  <c:v>642.39600000000007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1C-4935-AFBF-7F57B4319E6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F1C-4935-AFBF-7F57B4319E6D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F1C-4935-AFBF-7F57B4319E6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535.33000000000004</c:v>
                </c:pt>
                <c:pt idx="1">
                  <c:v>454.24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1C-4935-AFBF-7F57B4319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14251.236000000001</c:v>
                </c:pt>
                <c:pt idx="1">
                  <c:v>14251.236000000001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F-4FF4-8B76-8A7C8195DE7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5F-4FF4-8B76-8A7C8195DE71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F5F-4FF4-8B76-8A7C8195DE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11876.03</c:v>
                </c:pt>
                <c:pt idx="1">
                  <c:v>6930.21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5F-4FF4-8B76-8A7C8195D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320.77199999999999</c:v>
                </c:pt>
                <c:pt idx="1">
                  <c:v>320.77199999999999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CB-4432-8112-E9B3EE014A1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FCB-4432-8112-E9B3EE014A13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FCB-4432-8112-E9B3EE014A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252.99</c:v>
                </c:pt>
                <c:pt idx="1">
                  <c:v>267.31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CB-4432-8112-E9B3EE014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1B-4A6D-80A4-5A17CD231D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0.98</c:v>
                </c:pt>
                <c:pt idx="1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1B-4A6D-80A4-5A17CD231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1D-4966-B4B9-471C5E7A5E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0.98</c:v>
                </c:pt>
                <c:pt idx="1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1D-4966-B4B9-471C5E7A5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408487413423701E-2"/>
          <c:y val="1.5666562908240401E-2"/>
          <c:w val="0.94857964615287804"/>
          <c:h val="0.853195670436373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59-47CC-B142-B0FDABCF2B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1.38</c:v>
                </c:pt>
                <c:pt idx="1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59-47CC-B142-B0FDABCF2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27-4196-B90C-A6E4CDBBB6AD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27-4196-B90C-A6E4CDBBB6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90.757000000000005</c:v>
                </c:pt>
                <c:pt idx="1">
                  <c:v>92.77</c:v>
                </c:pt>
                <c:pt idx="2">
                  <c:v>92.591999999999999</c:v>
                </c:pt>
                <c:pt idx="3">
                  <c:v>92.86</c:v>
                </c:pt>
                <c:pt idx="4">
                  <c:v>91.992000000000004</c:v>
                </c:pt>
                <c:pt idx="5">
                  <c:v>91.997</c:v>
                </c:pt>
                <c:pt idx="6">
                  <c:v>92.617000000000004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27-4196-B90C-A6E4CDBBB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0.252</c:v>
                </c:pt>
                <c:pt idx="1">
                  <c:v>0.252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9-4FA2-B6A7-29059A1A5DE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E19-4FA2-B6A7-29059A1A5DE5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E19-4FA2-B6A7-29059A1A5D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0.21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19-4FA2-B6A7-29059A1A5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天通苑北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54-4990-A04E-D39B18BD8FB6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54-4990-A04E-D39B18BD8FB6}"/>
              </c:ext>
            </c:extLst>
          </c:dPt>
          <c:dLbls>
            <c:dLbl>
              <c:idx val="0"/>
              <c:layout>
                <c:manualLayout>
                  <c:x val="-2.8223834116748444E-2"/>
                  <c:y val="9.72222222222221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054-4990-A04E-D39B18BD8FB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054-4990-A04E-D39B18BD8F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0.11</c:v>
                </c:pt>
                <c:pt idx="1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54-4990-A04E-D39B18BD8FB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054-4990-A04E-D39B18BD8FB6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054-4990-A04E-D39B18BD8FB6}"/>
              </c:ext>
            </c:extLst>
          </c:dPt>
          <c:dLbls>
            <c:dLbl>
              <c:idx val="0"/>
              <c:layout>
                <c:manualLayout>
                  <c:x val="5.3625284821822043E-2"/>
                  <c:y val="-7.98611111111111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4054-4990-A04E-D39B18BD8FB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4054-4990-A04E-D39B18BD8F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0.92999999999999994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054-4990-A04E-D39B18BD8F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70-4B0A-AE64-7FF9E99D21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1.1599999999999999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70-4B0A-AE64-7FF9E99D2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9.6</c:v>
                </c:pt>
                <c:pt idx="1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8-4639-BAA5-F990174C821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1F8-4639-BAA5-F990174C8216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1F8-4639-BAA5-F990174C82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8</c:v>
                </c:pt>
                <c:pt idx="1">
                  <c:v>5.57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F8-4639-BAA5-F990174C8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天通苑北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62-438F-988F-E5A32B1AC712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62-438F-988F-E5A32B1AC712}"/>
              </c:ext>
            </c:extLst>
          </c:dPt>
          <c:dLbls>
            <c:dLbl>
              <c:idx val="0"/>
              <c:layout>
                <c:manualLayout>
                  <c:x val="-1.1289533646699379E-2"/>
                  <c:y val="0.104166666666666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C62-438F-988F-E5A32B1AC7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C62-438F-988F-E5A32B1AC7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0.09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62-438F-988F-E5A32B1AC71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C62-438F-988F-E5A32B1AC712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1C62-438F-988F-E5A32B1AC712}"/>
              </c:ext>
            </c:extLst>
          </c:dPt>
          <c:dLbls>
            <c:dLbl>
              <c:idx val="0"/>
              <c:layout>
                <c:manualLayout>
                  <c:x val="8.4671502350245342E-3"/>
                  <c:y val="-8.680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C62-438F-988F-E5A32B1AC7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1C62-438F-988F-E5A32B1AC7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0.09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C62-438F-988F-E5A32B1AC7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1B-4B2C-BCBA-77F6DADCBB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49.96</c:v>
                </c:pt>
                <c:pt idx="1">
                  <c:v>50.99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1B-4B2C-BCBA-77F6DADCB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82-4475-AFD0-1F72A85FC9F6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82-4475-AFD0-1F72A85FC9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92.49</c:v>
                </c:pt>
                <c:pt idx="1">
                  <c:v>90.73</c:v>
                </c:pt>
                <c:pt idx="2">
                  <c:v>91.932000000000002</c:v>
                </c:pt>
                <c:pt idx="3">
                  <c:v>92.673000000000002</c:v>
                </c:pt>
                <c:pt idx="4">
                  <c:v>92.38</c:v>
                </c:pt>
                <c:pt idx="5">
                  <c:v>92.007999999999996</c:v>
                </c:pt>
                <c:pt idx="6">
                  <c:v>91.977000000000004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82-4475-AFD0-1F72A85FC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1.1279999999999999</c:v>
                </c:pt>
                <c:pt idx="1">
                  <c:v>1.1279999999999999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66-4D93-8288-2BC20CE641D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466-4D93-8288-2BC20CE641D8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466-4D93-8288-2BC20CE64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0.94</c:v>
                </c:pt>
                <c:pt idx="1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66-4D93-8288-2BC20CE64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B3-4EDF-BD34-4F59F85CD7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1.42</c:v>
                </c:pt>
                <c:pt idx="1">
                  <c:v>1.1399999999999999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B3-4EDF-BD34-4F59F85CD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0-40D4-B9CD-006256F5AF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118.94</c:v>
                </c:pt>
                <c:pt idx="1">
                  <c:v>79.5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80-40D4-B9CD-006256F5A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天通苑北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6E-4955-9BCF-F7C66D089290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6E-4955-9BCF-F7C66D089290}"/>
              </c:ext>
            </c:extLst>
          </c:dPt>
          <c:dLbls>
            <c:dLbl>
              <c:idx val="0"/>
              <c:layout>
                <c:manualLayout>
                  <c:x val="0"/>
                  <c:y val="0.1111111111111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16E-4955-9BCF-F7C66D08929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16E-4955-9BCF-F7C66D0892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0.01</c:v>
                </c:pt>
                <c:pt idx="1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E-4955-9BCF-F7C66D08929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16E-4955-9BCF-F7C66D089290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16E-4955-9BCF-F7C66D089290}"/>
              </c:ext>
            </c:extLst>
          </c:dPt>
          <c:dLbls>
            <c:dLbl>
              <c:idx val="0"/>
              <c:layout>
                <c:manualLayout>
                  <c:x val="-1.0348619628004071E-16"/>
                  <c:y val="-7.29166666666666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16E-4955-9BCF-F7C66D08929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16E-4955-9BCF-F7C66D0892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0.01</c:v>
                </c:pt>
                <c:pt idx="1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16E-4955-9BCF-F7C66D0892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天通苑南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58-4871-9F01-CB4288958B42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58-4871-9F01-CB4288958B42}"/>
              </c:ext>
            </c:extLst>
          </c:dPt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1E-3</c:v>
                </c:pt>
                <c:pt idx="1">
                  <c:v>0.499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58-4871-9F01-CB4288958B4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58-4871-9F01-CB4288958B42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E58-4871-9F01-CB4288958B42}"/>
              </c:ext>
            </c:extLst>
          </c:dPt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1.4E-3</c:v>
                </c:pt>
                <c:pt idx="1">
                  <c:v>0.49859999999999999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E58-4871-9F01-CB4288958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D5-4BC7-9FBC-CEEB4A26C8F5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D5-4BC7-9FBC-CEEB4A26C8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90.42</c:v>
                </c:pt>
                <c:pt idx="1">
                  <c:v>90.67</c:v>
                </c:pt>
                <c:pt idx="2">
                  <c:v>90.69</c:v>
                </c:pt>
                <c:pt idx="3">
                  <c:v>90.38</c:v>
                </c:pt>
                <c:pt idx="4">
                  <c:v>90.46</c:v>
                </c:pt>
                <c:pt idx="5">
                  <c:v>90.21</c:v>
                </c:pt>
                <c:pt idx="6">
                  <c:v>90.28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D5-4BC7-9FBC-CEEB4A26C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8A-477D-AB9D-A6D6C5975BEA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8A-477D-AB9D-A6D6C5975B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95.025999999999996</c:v>
                </c:pt>
                <c:pt idx="1">
                  <c:v>96.41</c:v>
                </c:pt>
                <c:pt idx="2">
                  <c:v>94.688000000000002</c:v>
                </c:pt>
                <c:pt idx="3">
                  <c:v>94.132999999999996</c:v>
                </c:pt>
                <c:pt idx="4">
                  <c:v>94.96</c:v>
                </c:pt>
                <c:pt idx="5">
                  <c:v>94.748000000000005</c:v>
                </c:pt>
                <c:pt idx="6">
                  <c:v>95.039000000000001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8A-477D-AB9D-A6D6C5975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2C-445C-9F73-B8D74151D5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0.66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2C-445C-9F73-B8D74151D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529.09199999999998</c:v>
                </c:pt>
                <c:pt idx="1">
                  <c:v>529.09199999999998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44-4F50-85C7-EA2AB72E4A7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44-4F50-85C7-EA2AB72E4A71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844-4F50-85C7-EA2AB72E4A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440.91</c:v>
                </c:pt>
                <c:pt idx="1">
                  <c:v>432.71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44-4F50-85C7-EA2AB72E4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363250607"/>
        <c:axId val="1388935279"/>
      </c:barChart>
      <c:catAx>
        <c:axId val="136325060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66-4DB5-874A-5227563CBC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0.18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66-4DB5-874A-5227563CB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816.26400000000001</c:v>
                </c:pt>
                <c:pt idx="1">
                  <c:v>816.26400000000001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9-4CEB-BDB8-23A0E720F11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FA9-4CEB-BDB8-23A0E720F111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FA9-4CEB-BDB8-23A0E720F1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680.22</c:v>
                </c:pt>
                <c:pt idx="1">
                  <c:v>567.03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FA9-4CEB-BDB8-23A0E720F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363250607"/>
        <c:axId val="1388935279"/>
      </c:barChart>
      <c:catAx>
        <c:axId val="136325060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657.40800000000002</c:v>
                </c:pt>
                <c:pt idx="1">
                  <c:v>657.40800000000002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3-46F0-9755-B8D40581690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DD3-46F0-9755-B8D40581690C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DD3-46F0-9755-B8D4058169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天通苑北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344.75</c:v>
                </c:pt>
                <c:pt idx="1">
                  <c:v>547.84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D3-46F0-9755-B8D405816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363250607"/>
        <c:axId val="1388935279"/>
      </c:barChart>
      <c:catAx>
        <c:axId val="136325060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FF-4A31-AD24-49DFF4FD546E}"/>
              </c:ext>
            </c:extLst>
          </c:dPt>
          <c:dPt>
            <c:idx val="5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FF-4A31-AD24-49DFF4FD54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东小口</c:v>
                </c:pt>
                <c:pt idx="1">
                  <c:v>天通苑北</c:v>
                </c:pt>
                <c:pt idx="2">
                  <c:v>天通苑南</c:v>
                </c:pt>
                <c:pt idx="3">
                  <c:v>霍营</c:v>
                </c:pt>
                <c:pt idx="4">
                  <c:v>回龙观</c:v>
                </c:pt>
                <c:pt idx="5">
                  <c:v>龙泽园</c:v>
                </c:pt>
                <c:pt idx="6">
                  <c:v>史各庄</c:v>
                </c:pt>
              </c:strCache>
            </c:strRef>
          </c:cat>
          <c:val>
            <c:numRef>
              <c:f>Sheet1!$B$2:$H$2</c:f>
              <c:numCache>
                <c:formatCode>0.00_ </c:formatCode>
                <c:ptCount val="7"/>
                <c:pt idx="0">
                  <c:v>92.397000000000006</c:v>
                </c:pt>
                <c:pt idx="1">
                  <c:v>96.64</c:v>
                </c:pt>
                <c:pt idx="2">
                  <c:v>92.778000000000006</c:v>
                </c:pt>
                <c:pt idx="3">
                  <c:v>92.629000000000005</c:v>
                </c:pt>
                <c:pt idx="4">
                  <c:v>92.81</c:v>
                </c:pt>
                <c:pt idx="5">
                  <c:v>92.88</c:v>
                </c:pt>
                <c:pt idx="6">
                  <c:v>92.363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FF-4A31-AD24-49DFF4FD5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408487413423701E-2"/>
          <c:y val="1.5666562908240401E-2"/>
          <c:w val="0.94857964615287804"/>
          <c:h val="0.853195670436373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辅助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351.81599999999997</c:v>
                </c:pt>
                <c:pt idx="1">
                  <c:v>351.81599999999997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3-4C29-85DF-27CFAFC4955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95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B83-4C29-85DF-27CFAFC49550}"/>
              </c:ext>
            </c:extLst>
          </c:dPt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83-4C29-85DF-27CFAFC495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240.29</c:v>
                </c:pt>
                <c:pt idx="1">
                  <c:v>293.18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83-4C29-85DF-27CFAFC49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龙泽园</c:v>
                </c:pt>
              </c:strCache>
            </c:strRef>
          </c:tx>
          <c:dPt>
            <c:idx val="0"/>
            <c:bubble3D val="0"/>
            <c:spPr>
              <a:solidFill>
                <a:srgbClr val="8953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48-46B0-817A-A878279D60A3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48-46B0-817A-A878279D60A3}"/>
              </c:ext>
            </c:extLst>
          </c:dPt>
          <c:dLbls>
            <c:dLbl>
              <c:idx val="0"/>
              <c:layout>
                <c:manualLayout>
                  <c:x val="-8.3110692036275524E-2"/>
                  <c:y val="2.9213279482754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C48-46B0-817A-A878279D60A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C48-46B0-817A-A878279D60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0.4</c:v>
                </c:pt>
                <c:pt idx="1">
                  <c:v>0.69699999999999995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48-46B0-817A-A878279D60A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回天地区均值</c:v>
                </c:pt>
              </c:strCache>
            </c:strRef>
          </c:tx>
          <c:dPt>
            <c:idx val="0"/>
            <c:bubble3D val="0"/>
            <c:spPr>
              <a:solidFill>
                <a:srgbClr val="FEC7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C48-46B0-817A-A878279D60A3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C48-46B0-817A-A878279D60A3}"/>
              </c:ext>
            </c:extLst>
          </c:dPt>
          <c:dLbls>
            <c:dLbl>
              <c:idx val="0"/>
              <c:layout>
                <c:manualLayout>
                  <c:x val="8.3110692036275524E-2"/>
                  <c:y val="-5.5505231017233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C48-46B0-817A-A878279D60A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C48-46B0-817A-A878279D60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Sheet1!$B$1:$C$1</c:f>
              <c:strCache>
                <c:ptCount val="2"/>
                <c:pt idx="0">
                  <c:v>百分比</c:v>
                </c:pt>
                <c:pt idx="1">
                  <c:v>辅助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C48-46B0-817A-A878279D60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89536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C7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E5-4E69-8D2C-66800BC93E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龙泽园</c:v>
                </c:pt>
                <c:pt idx="1">
                  <c:v>回天地区均值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0.82</c:v>
                </c:pt>
                <c:pt idx="1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5-4E69-8D2C-66800BC93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-27"/>
        <c:axId val="1363250607"/>
        <c:axId val="1388935279"/>
      </c:barChart>
      <c:catAx>
        <c:axId val="1363250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8935279"/>
        <c:crosses val="autoZero"/>
        <c:auto val="1"/>
        <c:lblAlgn val="ctr"/>
        <c:lblOffset val="100"/>
        <c:noMultiLvlLbl val="0"/>
      </c:catAx>
      <c:valAx>
        <c:axId val="1388935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325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 b="0" i="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 b="0" i="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2975" y="2190750"/>
            <a:ext cx="5829300" cy="5221606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43725" y="2190750"/>
            <a:ext cx="5829300" cy="5221606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0" i="0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4762" y="3006090"/>
            <a:ext cx="5802510" cy="4421506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0" i="0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943725" y="3006090"/>
            <a:ext cx="5831087" cy="4421506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 b="0" i="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 b="0" i="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 b="0" i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 b="0" i="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 b="0" i="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26C2-0D86-424D-B030-11D385460865}" type="datetimeFigureOut">
              <a:rPr kumimoji="1" lang="zh-CN" altLang="en-US" smtClean="0"/>
              <a:t>2021/2/24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66BE-2060-B047-96FD-CE7E1F53DD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90204" pitchFamily="34" charset="0"/>
        <a:buChar char="•"/>
        <a:defRPr sz="315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5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5"/>
        </a:spcBef>
        <a:buFont typeface="Arial" panose="020B060402020209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5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5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5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5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5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5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jpeg"/><Relationship Id="rId7" Type="http://schemas.openxmlformats.org/officeDocument/2006/relationships/image" Target="../media/image5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Relationship Id="rId9" Type="http://schemas.openxmlformats.org/officeDocument/2006/relationships/image" Target="../media/image5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eg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hart" Target="../charts/char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1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4322445"/>
            <a:ext cx="10287000" cy="19869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" y="-3052"/>
            <a:ext cx="13715998" cy="8229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097879"/>
            <a:ext cx="5979886" cy="1518365"/>
          </a:xfrm>
          <a:prstGeom prst="rect">
            <a:avLst/>
          </a:prstGeom>
          <a:solidFill>
            <a:srgbClr val="89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龙泽园街道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「七有」「五性」评估报告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175000" cy="1117600"/>
          </a:xfrm>
          <a:prstGeom prst="rect">
            <a:avLst/>
          </a:prstGeom>
        </p:spPr>
      </p:pic>
      <p:sp>
        <p:nvSpPr>
          <p:cNvPr id="4" name="New shape"/>
          <p:cNvSpPr/>
          <p:nvPr/>
        </p:nvSpPr>
        <p:spPr>
          <a:xfrm>
            <a:off x="254000" y="2039208"/>
            <a:ext cx="13221208" cy="823783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龙泽园街道的建筑密度为0.206，高于昌平区建成区整体(0.102)102.6%，高于北京市建成区整体(0.094)119.6%。
建筑平均高度16.963米，高于昌平区建成区整体(15.159米)11.9% ，高于北京市建成区整体(14.196米)19.5%。
建筑视觉冲击力为0.162，低于昌平区建成区（0.165）1.8%，低于北京市建成区（0.189）14.3%。</a:t>
            </a:r>
          </a:p>
        </p:txBody>
      </p:sp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3276600"/>
            <a:ext cx="4406900" cy="3937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60900" y="3276600"/>
            <a:ext cx="4406900" cy="3937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067800" y="3276600"/>
            <a:ext cx="4394200" cy="3937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175000" cy="11176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3428802" y="345150"/>
            <a:ext cx="10170161" cy="579699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龙泽园街道建筑的主导形态为未知，其占比为未知%，与昌平区建成区的主导形态未知(多层点式，占比18.2%)，与北京市建成区建筑的主导形态未知(多层围合式，占比34.2%)。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2032000"/>
            <a:ext cx="13208000" cy="5461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175000" cy="1117600"/>
          </a:xfrm>
          <a:prstGeom prst="rect">
            <a:avLst/>
          </a:prstGeom>
        </p:spPr>
      </p:pic>
      <p:sp>
        <p:nvSpPr>
          <p:cNvPr id="4" name="New shape"/>
          <p:cNvSpPr/>
          <p:nvPr/>
        </p:nvSpPr>
        <p:spPr>
          <a:xfrm>
            <a:off x="0" y="3773541"/>
            <a:ext cx="5593588" cy="1800119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龙泽园街道的路网密度为11.885公里/平方公里，高于昌平区建成区整体(6.309公里/平方公里)88.4%，高于北京市建成区整体(6.764公里/平方公里)75.7%。
道路相对宽度为0.285，高于昌平区建成区(0.262)8.779%，高于北京市建成区(0.251)13.546%。
街道视觉丰富度为1.567，高于昌平区建成区（1.546）1.4%，高于北京市建成区（1.552）1%。</a:t>
            </a:r>
          </a:p>
        </p:txBody>
      </p:sp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42000" y="635000"/>
            <a:ext cx="7620000" cy="2540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42000" y="3175000"/>
            <a:ext cx="7620000" cy="2514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842000" y="5689600"/>
            <a:ext cx="7620000" cy="2540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175000" cy="11176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3441700" y="345150"/>
            <a:ext cx="10157447" cy="579699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龙泽园街道的街道要素主导类型为树木，其占比为28.7%，与昌平区建成区的街道要素主导类别（路面，占比26.2%）不同，与北京市建成区的街道要素（树木，占比26.3%）相同。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2032000"/>
            <a:ext cx="13208000" cy="5461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AB6F94A5-3269-674E-8D63-9B430D48F13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AF871F57-81F1-1747-9AAE-30432688152C}"/>
              </a:ext>
            </a:extLst>
          </p:cNvPr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CCE6A82-3304-D84B-A35E-6D126BDE7928}"/>
              </a:ext>
            </a:extLst>
          </p:cNvPr>
          <p:cNvGrpSpPr/>
          <p:nvPr/>
        </p:nvGrpSpPr>
        <p:grpSpPr>
          <a:xfrm>
            <a:off x="3429000" y="-1"/>
            <a:ext cx="10287000" cy="8229601"/>
            <a:chOff x="2743200" y="-1"/>
            <a:chExt cx="8229600" cy="411480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54DE688-BD88-B54F-8791-EE638F908E54}"/>
                </a:ext>
              </a:extLst>
            </p:cNvPr>
            <p:cNvSpPr/>
            <p:nvPr/>
          </p:nvSpPr>
          <p:spPr>
            <a:xfrm>
              <a:off x="5459869" y="-1"/>
              <a:ext cx="2743200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47426B4-BBEE-1B40-A5BC-B0D48FADEF5E}"/>
                </a:ext>
              </a:extLst>
            </p:cNvPr>
            <p:cNvSpPr/>
            <p:nvPr/>
          </p:nvSpPr>
          <p:spPr>
            <a:xfrm>
              <a:off x="2743200" y="0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6D9C3BB-13DE-144B-9D09-E6C70A6EDC81}"/>
                </a:ext>
              </a:extLst>
            </p:cNvPr>
            <p:cNvSpPr/>
            <p:nvPr/>
          </p:nvSpPr>
          <p:spPr>
            <a:xfrm>
              <a:off x="5486400" y="-1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2B2771F-F703-F64B-AE09-5D90CE102280}"/>
                </a:ext>
              </a:extLst>
            </p:cNvPr>
            <p:cNvSpPr/>
            <p:nvPr/>
          </p:nvSpPr>
          <p:spPr>
            <a:xfrm>
              <a:off x="8229600" y="0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D0F86B23-65C4-424B-A432-C1B31A575D0E}"/>
              </a:ext>
            </a:extLst>
          </p:cNvPr>
          <p:cNvSpPr/>
          <p:nvPr/>
        </p:nvSpPr>
        <p:spPr>
          <a:xfrm>
            <a:off x="198900" y="3255307"/>
            <a:ext cx="185997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区位条件</a:t>
            </a:r>
            <a:endParaRPr kumimoji="1" lang="en-US" altLang="zh-CN" sz="2400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2C5A3E4-0D02-8440-9680-DA2D210D88D4}"/>
              </a:ext>
            </a:extLst>
          </p:cNvPr>
          <p:cNvSpPr/>
          <p:nvPr/>
        </p:nvSpPr>
        <p:spPr>
          <a:xfrm>
            <a:off x="3627900" y="3255307"/>
            <a:ext cx="185997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建成环境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EDD810-01D8-C041-901A-092AF9E9F55E}"/>
              </a:ext>
            </a:extLst>
          </p:cNvPr>
          <p:cNvSpPr/>
          <p:nvPr/>
        </p:nvSpPr>
        <p:spPr>
          <a:xfrm>
            <a:off x="6996810" y="3255307"/>
            <a:ext cx="2544299" cy="2069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人口特征</a:t>
            </a:r>
            <a:endParaRPr kumimoji="1"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1.3.1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人口数量</a:t>
            </a:r>
            <a:endParaRPr kumimoji="1"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1.3.2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人口结构</a:t>
            </a:r>
            <a:endParaRPr kumimoji="1"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BD46B1-2569-AB44-B7D5-B924DBA32F52}"/>
              </a:ext>
            </a:extLst>
          </p:cNvPr>
          <p:cNvSpPr/>
          <p:nvPr/>
        </p:nvSpPr>
        <p:spPr>
          <a:xfrm>
            <a:off x="10425810" y="3255307"/>
            <a:ext cx="254429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就业及职住特征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07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733800" cy="1117600"/>
          </a:xfrm>
          <a:prstGeom prst="rect">
            <a:avLst/>
          </a:prstGeom>
        </p:spPr>
      </p:pic>
      <p:sp>
        <p:nvSpPr>
          <p:cNvPr id="4" name="New shape"/>
          <p:cNvSpPr/>
          <p:nvPr/>
        </p:nvSpPr>
        <p:spPr>
          <a:xfrm>
            <a:off x="254000" y="2161251"/>
            <a:ext cx="13221208" cy="579699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官方统计的常住人口总数为105777人。基于联通手机信令数据测算，居住人口为226500人，密度为29497.317人/平方公里，远高于昌平区建成区整体值(14196.851人/平方公里)107.8%，远高于北京市建成区整体值(10138.754人/平方公里)190.9%。</a:t>
            </a:r>
          </a:p>
        </p:txBody>
      </p:sp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3276600"/>
            <a:ext cx="4318000" cy="3937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99000" y="3276600"/>
            <a:ext cx="43180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9000" y="3683000"/>
            <a:ext cx="4318000" cy="3657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8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826000" y="6515100"/>
            <a:ext cx="2540000" cy="508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9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9144000" y="3276600"/>
            <a:ext cx="43180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10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9144000" y="3683000"/>
            <a:ext cx="4318000" cy="3657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11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9271000" y="6515100"/>
            <a:ext cx="2540000" cy="508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733800" cy="11176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254000" y="2161251"/>
            <a:ext cx="13221208" cy="579699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龙泽园街道居住在此的就业人口为164084人，密度为21368.82人/平方公里，远高于昌平区建成区整体值(10058.951人/平方公里)112.4%，远高于北京市建成区整体值(5290.232人/平方公里)303.9%。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3276600"/>
            <a:ext cx="4318000" cy="3937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99000" y="3276600"/>
            <a:ext cx="43180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9000" y="3683000"/>
            <a:ext cx="4318000" cy="3657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826000" y="6515100"/>
            <a:ext cx="2540000" cy="508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9144000" y="3276600"/>
            <a:ext cx="43180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9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9144000" y="3683000"/>
            <a:ext cx="4318000" cy="3657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10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9271000" y="6515100"/>
            <a:ext cx="2540000" cy="508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733800" cy="11176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0" y="3939250"/>
            <a:ext cx="5593588" cy="579699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对比白天和夜晚的人流量，龙泽园街道属于夜晚人口更为密集的地区。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42000" y="1308100"/>
            <a:ext cx="7620000" cy="57785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013200" cy="1092200"/>
          </a:xfrm>
          <a:prstGeom prst="rect">
            <a:avLst/>
          </a:prstGeom>
        </p:spPr>
      </p:pic>
      <p:sp>
        <p:nvSpPr>
          <p:cNvPr id="4" name="New shape"/>
          <p:cNvSpPr/>
          <p:nvPr/>
        </p:nvSpPr>
        <p:spPr>
          <a:xfrm>
            <a:off x="254000" y="1726667"/>
            <a:ext cx="13221208" cy="1067867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龙泽园街道人口年龄结构为：0-18岁(儿童少年)占比1.1%，19-24岁(青年)占比11.8%，25-44岁(青壮年)占比63.6%， 45-60岁(中年)占比15.5%，60岁以上(老年)占比8.1%。对比昌平区建成区整体人口年龄结构，25-44岁、60岁以上年龄段人口偏多。与北京市建成区整体人口年龄结构对比，25-44岁年龄段人口偏多。
总体上，龙泽园街道居民的年龄结构相对年轻，老龄化程度相对较轻。</a:t>
            </a:r>
          </a:p>
        </p:txBody>
      </p:sp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2895600"/>
            <a:ext cx="13208000" cy="3810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013200" cy="10922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254000" y="1970751"/>
            <a:ext cx="13221208" cy="579699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龙泽园街道外来人口占比67.2%，高于昌平区建成区外来人口占比（所占比例为62%），高于北京市建成区外来人口占比（所占比例为49.4%），外来人口主要来源于河北省、山东省、河南省、山西省、辽宁省等。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2895600"/>
            <a:ext cx="13208000" cy="3810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962" y="2684207"/>
            <a:ext cx="5527347" cy="244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街道品质状态描述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街道「七有」「五性」指标评估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AB6F94A5-3269-674E-8D63-9B430D48F13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65" name="组合 64">
            <a:extLst>
              <a:ext uri="{FF2B5EF4-FFF2-40B4-BE49-F238E27FC236}">
                <a16:creationId xmlns:a16="http://schemas.microsoft.com/office/drawing/2014/main" id="{4CCE6A82-3304-D84B-A35E-6D126BDE7928}"/>
              </a:ext>
            </a:extLst>
          </p:cNvPr>
          <p:cNvGrpSpPr/>
          <p:nvPr/>
        </p:nvGrpSpPr>
        <p:grpSpPr>
          <a:xfrm>
            <a:off x="3429000" y="-1"/>
            <a:ext cx="10319543" cy="8229601"/>
            <a:chOff x="2743200" y="-1"/>
            <a:chExt cx="8255634" cy="411480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54DE688-BD88-B54F-8791-EE638F908E54}"/>
                </a:ext>
              </a:extLst>
            </p:cNvPr>
            <p:cNvSpPr/>
            <p:nvPr/>
          </p:nvSpPr>
          <p:spPr>
            <a:xfrm>
              <a:off x="8255634" y="-1"/>
              <a:ext cx="2743200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47426B4-BBEE-1B40-A5BC-B0D48FADEF5E}"/>
                </a:ext>
              </a:extLst>
            </p:cNvPr>
            <p:cNvSpPr/>
            <p:nvPr/>
          </p:nvSpPr>
          <p:spPr>
            <a:xfrm>
              <a:off x="2743200" y="0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6D9C3BB-13DE-144B-9D09-E6C70A6EDC81}"/>
                </a:ext>
              </a:extLst>
            </p:cNvPr>
            <p:cNvSpPr/>
            <p:nvPr/>
          </p:nvSpPr>
          <p:spPr>
            <a:xfrm>
              <a:off x="5486400" y="-1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2B2771F-F703-F64B-AE09-5D90CE102280}"/>
                </a:ext>
              </a:extLst>
            </p:cNvPr>
            <p:cNvSpPr/>
            <p:nvPr/>
          </p:nvSpPr>
          <p:spPr>
            <a:xfrm>
              <a:off x="8229600" y="0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D0F86B23-65C4-424B-A432-C1B31A575D0E}"/>
              </a:ext>
            </a:extLst>
          </p:cNvPr>
          <p:cNvSpPr/>
          <p:nvPr/>
        </p:nvSpPr>
        <p:spPr>
          <a:xfrm>
            <a:off x="198900" y="3255307"/>
            <a:ext cx="185997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区位条件</a:t>
            </a:r>
            <a:endParaRPr kumimoji="1" lang="en-US" altLang="zh-CN" sz="2400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2C5A3E4-0D02-8440-9680-DA2D210D88D4}"/>
              </a:ext>
            </a:extLst>
          </p:cNvPr>
          <p:cNvSpPr/>
          <p:nvPr/>
        </p:nvSpPr>
        <p:spPr>
          <a:xfrm>
            <a:off x="3627900" y="3255307"/>
            <a:ext cx="185997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建成环境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EDD810-01D8-C041-901A-092AF9E9F55E}"/>
              </a:ext>
            </a:extLst>
          </p:cNvPr>
          <p:cNvSpPr/>
          <p:nvPr/>
        </p:nvSpPr>
        <p:spPr>
          <a:xfrm>
            <a:off x="6996810" y="3255307"/>
            <a:ext cx="254429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人口特征</a:t>
            </a:r>
            <a:endParaRPr kumimoji="1" lang="en-US" altLang="zh-CN" sz="2400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BD46B1-2569-AB44-B7D5-B924DBA32F52}"/>
              </a:ext>
            </a:extLst>
          </p:cNvPr>
          <p:cNvSpPr/>
          <p:nvPr/>
        </p:nvSpPr>
        <p:spPr>
          <a:xfrm>
            <a:off x="10425810" y="3255307"/>
            <a:ext cx="2544299" cy="2069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就业及职住特征</a:t>
            </a:r>
            <a:endParaRPr kumimoji="1"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1.4.1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就业特征</a:t>
            </a:r>
            <a:endParaRPr kumimoji="1"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1.4.2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职住特征</a:t>
            </a:r>
            <a:endParaRPr kumimoji="1"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24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759200" cy="1117600"/>
          </a:xfrm>
          <a:prstGeom prst="rect">
            <a:avLst/>
          </a:prstGeom>
        </p:spPr>
      </p:pic>
      <p:sp>
        <p:nvSpPr>
          <p:cNvPr id="4" name="New shape"/>
          <p:cNvSpPr/>
          <p:nvPr/>
        </p:nvSpPr>
        <p:spPr>
          <a:xfrm>
            <a:off x="254000" y="2161251"/>
            <a:ext cx="13221208" cy="579699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龙泽园街道的就业岗位数量为73854个，就业岗位密度为9618.079个/平方公里，高于昌平区建成区（5440.943个/平方公里）76.8%，高于北京市建成区（5976.288个/平方公里）60.9%。</a:t>
            </a:r>
          </a:p>
        </p:txBody>
      </p:sp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3276600"/>
            <a:ext cx="4318000" cy="3937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99000" y="3276600"/>
            <a:ext cx="43180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9000" y="3683000"/>
            <a:ext cx="4318000" cy="3657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8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826000" y="6515100"/>
            <a:ext cx="2540000" cy="508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9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9144000" y="3276600"/>
            <a:ext cx="43180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10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9144000" y="3683000"/>
            <a:ext cx="4318000" cy="3657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11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9271000" y="6515100"/>
            <a:ext cx="2540000" cy="508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759200" cy="11176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4025900" y="223108"/>
            <a:ext cx="9572664" cy="823783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龙泽园街道的企业密度为1331.612个/平方公里，高于昌平区建成区（616.448个/平方公里）116%，高于北京市建成区（1193.789个/平方公里） 11.5%。其中，主要的企业类别为科学研究和技术服务业、批发和零售业、租赁和商务服务业、文化、体育和娱乐业等。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1778000"/>
            <a:ext cx="13208000" cy="1524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54000" y="3302000"/>
            <a:ext cx="6540500" cy="457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921500" y="3302000"/>
            <a:ext cx="65405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921500" y="3708400"/>
            <a:ext cx="6540500" cy="37465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013200" cy="1117600"/>
          </a:xfrm>
          <a:prstGeom prst="rect">
            <a:avLst/>
          </a:prstGeom>
        </p:spPr>
      </p:pic>
      <p:sp>
        <p:nvSpPr>
          <p:cNvPr id="4" name="New shape"/>
          <p:cNvSpPr/>
          <p:nvPr/>
        </p:nvSpPr>
        <p:spPr>
          <a:xfrm>
            <a:off x="0" y="3651499"/>
            <a:ext cx="5593588" cy="2044203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龙泽园街道的职住比为0.326，高于昌平区建成区33.3%、高于北京市建成区18.9%的同级地区，属于居住高度主导的地区。
对于在本地区就业的人口，龙泽园街道的内向通勤比为0.905，高于昌平区建成区44.4%、高于北京市建成区33.9%的同级地区，属于就业吸引力弱的地区。
对于在本地区居住的人口，龙泽园街道的内部通勤比为0.043，高于昌平区建成区 44.4%、高于北京市建成区37.2%的同级地区，该地区内部解决居民就业的能力很弱。</a:t>
            </a:r>
          </a:p>
        </p:txBody>
      </p:sp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42000" y="635000"/>
            <a:ext cx="7620000" cy="2540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42000" y="3175000"/>
            <a:ext cx="7620000" cy="2514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842000" y="5689600"/>
            <a:ext cx="7620000" cy="2540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013200" cy="11176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254000" y="1775292"/>
            <a:ext cx="13221208" cy="33561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龙泽园街道居住人口的就业地主要分布在海淀区、朝阳区、昌平区、西城区、东城区等。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2260600"/>
            <a:ext cx="91821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54000" y="2667000"/>
            <a:ext cx="9182100" cy="4673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1000" y="5753100"/>
            <a:ext cx="1524000" cy="1524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414000" y="2311400"/>
            <a:ext cx="3048000" cy="4978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013200" cy="11176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254000" y="1775292"/>
            <a:ext cx="13221208" cy="33561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龙泽园街道就业岗位的主要来源地主要分布在昌平区、海淀区、朝阳区、顺义区、西城区等。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2260600"/>
            <a:ext cx="91821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54000" y="2667000"/>
            <a:ext cx="9182100" cy="4673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1000" y="5753100"/>
            <a:ext cx="1625600" cy="1524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414000" y="2311400"/>
            <a:ext cx="3048000" cy="4978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13700" y="3222272"/>
            <a:ext cx="6858000" cy="2125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城市生活安全性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3962" y="2238079"/>
            <a:ext cx="6566606" cy="4474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街道「七有」「五性」指标评估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 rotWithShape="1">
          <a:blip r:embed="rId2"/>
          <a:srcRect r="68908"/>
          <a:stretch>
            <a:fillRect/>
          </a:stretch>
        </p:blipFill>
        <p:spPr>
          <a:xfrm>
            <a:off x="0" y="0"/>
            <a:ext cx="1318846" cy="1117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18846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47396" y="1586967"/>
            <a:ext cx="13221208" cy="33718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龙泽园街道幼有所育指标得分为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91.03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10" name="图表 9"/>
          <p:cNvGraphicFramePr/>
          <p:nvPr/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 rotWithShape="1">
          <a:blip r:embed="rId2"/>
          <a:srcRect r="68908"/>
          <a:stretch>
            <a:fillRect/>
          </a:stretch>
        </p:blipFill>
        <p:spPr>
          <a:xfrm>
            <a:off x="0" y="0"/>
            <a:ext cx="1318846" cy="1117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18846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47396" y="1463777"/>
            <a:ext cx="13221208" cy="58356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龙泽园街道幼儿园平均最近可达距离为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97.81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米，回天地区均值为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93.22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幼儿园生活圈覆盖达标率为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69%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，回天地区均值为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7396" y="263755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幼儿园平均最近可达距离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893137620"/>
              </p:ext>
            </p:extLst>
          </p:nvPr>
        </p:nvGraphicFramePr>
        <p:xfrm>
          <a:off x="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858000" y="263755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幼儿园生活圈覆盖达标率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014023564"/>
              </p:ext>
            </p:extLst>
          </p:nvPr>
        </p:nvGraphicFramePr>
        <p:xfrm>
          <a:off x="7048864" y="3425062"/>
          <a:ext cx="5348289" cy="434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0323063" y="2637165"/>
            <a:ext cx="2745744" cy="307777"/>
            <a:chOff x="10199077" y="2589175"/>
            <a:chExt cx="2745744" cy="307777"/>
          </a:xfrm>
        </p:grpSpPr>
        <p:sp>
          <p:nvSpPr>
            <p:cNvPr id="3" name="文本框 2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3962" y="2684207"/>
            <a:ext cx="3933190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街道品质状态描述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区位条件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建成环境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人口特征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就业及职住特征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 rotWithShape="1">
          <a:blip r:embed="rId2"/>
          <a:srcRect r="68908"/>
          <a:stretch>
            <a:fillRect/>
          </a:stretch>
        </p:blipFill>
        <p:spPr>
          <a:xfrm>
            <a:off x="0" y="0"/>
            <a:ext cx="1318846" cy="1117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18846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47396" y="1463777"/>
            <a:ext cx="13221208" cy="58356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龙泽园街道平均一刻钟生活圈幼儿园数量为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1.38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，回天地区均值为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公办幼儿园学位万人均数量为未知</a:t>
            </a:r>
            <a:r>
              <a:rPr lang="zh-CN" altLang="en-GB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回天地区均值为未知</a:t>
            </a:r>
            <a:r>
              <a:rPr lang="en-US" altLang="zh-CN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GB" sz="1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GB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7396" y="263755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平均一刻钟生活圈幼儿园数量</a:t>
            </a:r>
          </a:p>
        </p:txBody>
      </p:sp>
      <p:graphicFrame>
        <p:nvGraphicFramePr>
          <p:cNvPr id="10" name="图表 9"/>
          <p:cNvGraphicFramePr/>
          <p:nvPr/>
        </p:nvGraphicFramePr>
        <p:xfrm>
          <a:off x="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858000" y="263755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公办幼儿园学位万人均数量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323063" y="2637165"/>
            <a:ext cx="2745744" cy="307777"/>
            <a:chOff x="10199077" y="2589175"/>
            <a:chExt cx="2745744" cy="307777"/>
          </a:xfrm>
        </p:grpSpPr>
        <p:sp>
          <p:nvSpPr>
            <p:cNvPr id="3" name="文本框 2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14" name="图表 13"/>
          <p:cNvGraphicFramePr/>
          <p:nvPr/>
        </p:nvGraphicFramePr>
        <p:xfrm>
          <a:off x="699907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矩形 1"/>
          <p:cNvSpPr/>
          <p:nvPr/>
        </p:nvSpPr>
        <p:spPr>
          <a:xfrm>
            <a:off x="6999070" y="2988087"/>
            <a:ext cx="5987143" cy="5006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</a:rPr>
              <a:t>数据未知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1879"/>
          <a:stretch>
            <a:fillRect/>
          </a:stretch>
        </p:blipFill>
        <p:spPr>
          <a:xfrm>
            <a:off x="0" y="0"/>
            <a:ext cx="1529862" cy="1117600"/>
          </a:xfrm>
          <a:prstGeom prst="rect">
            <a:avLst/>
          </a:prstGeom>
        </p:spPr>
      </p:pic>
      <p:sp>
        <p:nvSpPr>
          <p:cNvPr id="6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龙泽园街道学有所教指标得分为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92.88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10" name="图表 9"/>
          <p:cNvGraphicFramePr/>
          <p:nvPr/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1879"/>
          <a:stretch>
            <a:fillRect/>
          </a:stretch>
        </p:blipFill>
        <p:spPr>
          <a:xfrm>
            <a:off x="0" y="0"/>
            <a:ext cx="1529862" cy="1117600"/>
          </a:xfrm>
          <a:prstGeom prst="rect">
            <a:avLst/>
          </a:prstGeom>
        </p:spPr>
      </p:pic>
      <p:sp>
        <p:nvSpPr>
          <p:cNvPr id="20" name="New shape"/>
          <p:cNvSpPr/>
          <p:nvPr/>
        </p:nvSpPr>
        <p:spPr>
          <a:xfrm>
            <a:off x="247396" y="1463777"/>
            <a:ext cx="13221208" cy="58356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龙泽园街道小学平均最近可达距离为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240.29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米，回天地区均值为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293.18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小学生活圈覆盖达标率为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，回天地区均值为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29%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96" y="263755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小学平均最近可达距离</a:t>
            </a:r>
          </a:p>
        </p:txBody>
      </p:sp>
      <p:graphicFrame>
        <p:nvGraphicFramePr>
          <p:cNvPr id="22" name="图表 21"/>
          <p:cNvGraphicFramePr/>
          <p:nvPr/>
        </p:nvGraphicFramePr>
        <p:xfrm>
          <a:off x="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858000" y="263755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小学生活圈覆盖达标率</a:t>
            </a: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3663962042"/>
              </p:ext>
            </p:extLst>
          </p:nvPr>
        </p:nvGraphicFramePr>
        <p:xfrm>
          <a:off x="7048864" y="3425062"/>
          <a:ext cx="5348289" cy="434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0323063" y="2637165"/>
            <a:ext cx="2745744" cy="307777"/>
            <a:chOff x="10199077" y="2589175"/>
            <a:chExt cx="2745744" cy="307777"/>
          </a:xfrm>
        </p:grpSpPr>
        <p:sp>
          <p:nvSpPr>
            <p:cNvPr id="26" name="文本框 25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1879"/>
          <a:stretch>
            <a:fillRect/>
          </a:stretch>
        </p:blipFill>
        <p:spPr>
          <a:xfrm>
            <a:off x="0" y="0"/>
            <a:ext cx="1529862" cy="1117600"/>
          </a:xfrm>
          <a:prstGeom prst="rect">
            <a:avLst/>
          </a:prstGeom>
        </p:spPr>
      </p:pic>
      <p:sp>
        <p:nvSpPr>
          <p:cNvPr id="34" name="New shape"/>
          <p:cNvSpPr/>
          <p:nvPr/>
        </p:nvSpPr>
        <p:spPr>
          <a:xfrm>
            <a:off x="247396" y="1463777"/>
            <a:ext cx="13221208" cy="58356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龙泽园街道平均一刻钟生活圈小学数量为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0.82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个，回天地区均值为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0.41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公办小学学位万人均数量为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357.35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GB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回天地区均值为</a:t>
            </a:r>
            <a:r>
              <a:rPr lang="en-GB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158.30</a:t>
            </a:r>
            <a:r>
              <a:rPr lang="zh-CN" altLang="en-GB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个。</a:t>
            </a:r>
            <a:endParaRPr lang="en-GB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7396" y="263755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平均一刻钟生活圈小学数量</a:t>
            </a:r>
          </a:p>
        </p:txBody>
      </p:sp>
      <p:graphicFrame>
        <p:nvGraphicFramePr>
          <p:cNvPr id="36" name="图表 35"/>
          <p:cNvGraphicFramePr/>
          <p:nvPr/>
        </p:nvGraphicFramePr>
        <p:xfrm>
          <a:off x="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6858000" y="263755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公办小学学位万人均数量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0323063" y="2637165"/>
            <a:ext cx="2745744" cy="307777"/>
            <a:chOff x="10199077" y="2589175"/>
            <a:chExt cx="2745744" cy="307777"/>
          </a:xfrm>
        </p:grpSpPr>
        <p:sp>
          <p:nvSpPr>
            <p:cNvPr id="39" name="文本框 38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3010022657"/>
              </p:ext>
            </p:extLst>
          </p:nvPr>
        </p:nvGraphicFramePr>
        <p:xfrm>
          <a:off x="699907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1879"/>
          <a:stretch>
            <a:fillRect/>
          </a:stretch>
        </p:blipFill>
        <p:spPr>
          <a:xfrm>
            <a:off x="0" y="0"/>
            <a:ext cx="1529862" cy="1117600"/>
          </a:xfrm>
          <a:prstGeom prst="rect">
            <a:avLst/>
          </a:prstGeom>
        </p:spPr>
      </p:pic>
      <p:sp>
        <p:nvSpPr>
          <p:cNvPr id="20" name="New shape"/>
          <p:cNvSpPr/>
          <p:nvPr/>
        </p:nvSpPr>
        <p:spPr>
          <a:xfrm>
            <a:off x="247396" y="1463172"/>
            <a:ext cx="13221208" cy="58477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龙泽园街道中学平均最近可达距离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425.58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470.26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中学生活圈覆盖达标率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35%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35%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96" y="263755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中学平均最近可达距离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085971241"/>
              </p:ext>
            </p:extLst>
          </p:nvPr>
        </p:nvGraphicFramePr>
        <p:xfrm>
          <a:off x="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858000" y="263755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中学生活圈覆盖达标率</a:t>
            </a: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3432511251"/>
              </p:ext>
            </p:extLst>
          </p:nvPr>
        </p:nvGraphicFramePr>
        <p:xfrm>
          <a:off x="7048864" y="3425062"/>
          <a:ext cx="5348289" cy="434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0323063" y="2637165"/>
            <a:ext cx="2745744" cy="307777"/>
            <a:chOff x="10199077" y="2589175"/>
            <a:chExt cx="2745744" cy="307777"/>
          </a:xfrm>
        </p:grpSpPr>
        <p:sp>
          <p:nvSpPr>
            <p:cNvPr id="26" name="文本框 25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1879"/>
          <a:stretch>
            <a:fillRect/>
          </a:stretch>
        </p:blipFill>
        <p:spPr>
          <a:xfrm>
            <a:off x="0" y="0"/>
            <a:ext cx="1529862" cy="1117600"/>
          </a:xfrm>
          <a:prstGeom prst="rect">
            <a:avLst/>
          </a:prstGeom>
        </p:spPr>
      </p:pic>
      <p:sp>
        <p:nvSpPr>
          <p:cNvPr id="34" name="New shape"/>
          <p:cNvSpPr/>
          <p:nvPr/>
        </p:nvSpPr>
        <p:spPr>
          <a:xfrm>
            <a:off x="247396" y="1463172"/>
            <a:ext cx="13221208" cy="58477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龙泽园街道平均一刻钟生活圈中学数量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0.67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0.46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公办中学学位万人均数量为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174.97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GB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回天地区均值为</a:t>
            </a:r>
            <a:r>
              <a:rPr lang="en-GB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64.58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GB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GB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7396" y="263755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平均一刻钟生活圈中学数量</a:t>
            </a:r>
          </a:p>
        </p:txBody>
      </p:sp>
      <p:graphicFrame>
        <p:nvGraphicFramePr>
          <p:cNvPr id="36" name="图表 35"/>
          <p:cNvGraphicFramePr/>
          <p:nvPr>
            <p:extLst>
              <p:ext uri="{D42A27DB-BD31-4B8C-83A1-F6EECF244321}">
                <p14:modId xmlns:p14="http://schemas.microsoft.com/office/powerpoint/2010/main" val="2219860460"/>
              </p:ext>
            </p:extLst>
          </p:nvPr>
        </p:nvGraphicFramePr>
        <p:xfrm>
          <a:off x="0" y="2908538"/>
          <a:ext cx="5433646" cy="532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6858000" y="263755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公办中学学位万人均数量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0323063" y="2637165"/>
            <a:ext cx="2745744" cy="307777"/>
            <a:chOff x="10199077" y="2589175"/>
            <a:chExt cx="2745744" cy="307777"/>
          </a:xfrm>
        </p:grpSpPr>
        <p:sp>
          <p:nvSpPr>
            <p:cNvPr id="39" name="文本框 38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1287971106"/>
              </p:ext>
            </p:extLst>
          </p:nvPr>
        </p:nvGraphicFramePr>
        <p:xfrm>
          <a:off x="699907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65031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8075"/>
          <a:stretch>
            <a:fillRect/>
          </a:stretch>
        </p:blipFill>
        <p:spPr>
          <a:xfrm>
            <a:off x="0" y="0"/>
            <a:ext cx="1565031" cy="1092200"/>
          </a:xfrm>
          <a:prstGeom prst="rect">
            <a:avLst/>
          </a:prstGeom>
        </p:spPr>
      </p:pic>
      <p:sp>
        <p:nvSpPr>
          <p:cNvPr id="6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龙泽园街道劳有所得指标得分为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90.79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825509214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龙泽园街道平均工作日薪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340.04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330.56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zh-CN" altLang="en-GB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GB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7396" y="263755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平均工作日薪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465375" y="3921672"/>
            <a:ext cx="2156400" cy="2156400"/>
          </a:xfrm>
          <a:prstGeom prst="roundRect">
            <a:avLst/>
          </a:prstGeom>
          <a:solidFill>
            <a:srgbClr val="8953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340.04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94666" y="3890683"/>
            <a:ext cx="2187389" cy="2187389"/>
          </a:xfrm>
          <a:prstGeom prst="roundRect">
            <a:avLst/>
          </a:prstGeom>
          <a:solidFill>
            <a:srgbClr val="FE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330.56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466" y="625736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180473" y="625736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</a:p>
        </p:txBody>
      </p:sp>
      <p:sp>
        <p:nvSpPr>
          <p:cNvPr id="18" name="矩形 17"/>
          <p:cNvSpPr/>
          <p:nvPr/>
        </p:nvSpPr>
        <p:spPr>
          <a:xfrm>
            <a:off x="1565031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图片 18"/>
          <p:cNvPicPr/>
          <p:nvPr/>
        </p:nvPicPr>
        <p:blipFill rotWithShape="1">
          <a:blip r:embed="rId2"/>
          <a:srcRect r="68075"/>
          <a:stretch>
            <a:fillRect/>
          </a:stretch>
        </p:blipFill>
        <p:spPr>
          <a:xfrm>
            <a:off x="0" y="0"/>
            <a:ext cx="1565031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AB6F94A5-3269-674E-8D63-9B430D48F13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AF871F57-81F1-1747-9AAE-30432688152C}"/>
              </a:ext>
            </a:extLst>
          </p:cNvPr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CCE6A82-3304-D84B-A35E-6D126BDE7928}"/>
              </a:ext>
            </a:extLst>
          </p:cNvPr>
          <p:cNvGrpSpPr/>
          <p:nvPr/>
        </p:nvGrpSpPr>
        <p:grpSpPr>
          <a:xfrm>
            <a:off x="0" y="-1"/>
            <a:ext cx="13716000" cy="8229601"/>
            <a:chOff x="0" y="-1"/>
            <a:chExt cx="10972800" cy="411480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54DE688-BD88-B54F-8791-EE638F908E54}"/>
                </a:ext>
              </a:extLst>
            </p:cNvPr>
            <p:cNvSpPr/>
            <p:nvPr/>
          </p:nvSpPr>
          <p:spPr>
            <a:xfrm>
              <a:off x="0" y="-1"/>
              <a:ext cx="2743200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47426B4-BBEE-1B40-A5BC-B0D48FADEF5E}"/>
                </a:ext>
              </a:extLst>
            </p:cNvPr>
            <p:cNvSpPr/>
            <p:nvPr/>
          </p:nvSpPr>
          <p:spPr>
            <a:xfrm>
              <a:off x="2743200" y="0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6D9C3BB-13DE-144B-9D09-E6C70A6EDC81}"/>
                </a:ext>
              </a:extLst>
            </p:cNvPr>
            <p:cNvSpPr/>
            <p:nvPr/>
          </p:nvSpPr>
          <p:spPr>
            <a:xfrm>
              <a:off x="5486400" y="-1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2B2771F-F703-F64B-AE09-5D90CE102280}"/>
                </a:ext>
              </a:extLst>
            </p:cNvPr>
            <p:cNvSpPr/>
            <p:nvPr/>
          </p:nvSpPr>
          <p:spPr>
            <a:xfrm>
              <a:off x="8229600" y="0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D0F86B23-65C4-424B-A432-C1B31A575D0E}"/>
              </a:ext>
            </a:extLst>
          </p:cNvPr>
          <p:cNvSpPr/>
          <p:nvPr/>
        </p:nvSpPr>
        <p:spPr>
          <a:xfrm>
            <a:off x="198900" y="3255307"/>
            <a:ext cx="185997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区位条件</a:t>
            </a:r>
            <a:endParaRPr kumimoji="1"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2C5A3E4-0D02-8440-9680-DA2D210D88D4}"/>
              </a:ext>
            </a:extLst>
          </p:cNvPr>
          <p:cNvSpPr/>
          <p:nvPr/>
        </p:nvSpPr>
        <p:spPr>
          <a:xfrm>
            <a:off x="3627900" y="3255307"/>
            <a:ext cx="185997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建成环境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EDD810-01D8-C041-901A-092AF9E9F55E}"/>
              </a:ext>
            </a:extLst>
          </p:cNvPr>
          <p:cNvSpPr/>
          <p:nvPr/>
        </p:nvSpPr>
        <p:spPr>
          <a:xfrm>
            <a:off x="6996810" y="3255307"/>
            <a:ext cx="185997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人口特征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BD46B1-2569-AB44-B7D5-B924DBA32F52}"/>
              </a:ext>
            </a:extLst>
          </p:cNvPr>
          <p:cNvSpPr/>
          <p:nvPr/>
        </p:nvSpPr>
        <p:spPr>
          <a:xfrm>
            <a:off x="10425810" y="3255307"/>
            <a:ext cx="254429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就业及职住特征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573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5384"/>
          <a:stretch>
            <a:fillRect/>
          </a:stretch>
        </p:blipFill>
        <p:spPr>
          <a:xfrm>
            <a:off x="0" y="0"/>
            <a:ext cx="1529862" cy="1092200"/>
          </a:xfrm>
          <a:prstGeom prst="rect">
            <a:avLst/>
          </a:prstGeom>
        </p:spPr>
      </p:pic>
      <p:sp>
        <p:nvSpPr>
          <p:cNvPr id="6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龙泽园街道病有所医指标得分为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94.44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552132242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ew shape"/>
          <p:cNvSpPr/>
          <p:nvPr/>
        </p:nvSpPr>
        <p:spPr>
          <a:xfrm>
            <a:off x="247396" y="1340062"/>
            <a:ext cx="13221208" cy="830997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龙泽园街道综合性医院平均最近可达距离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168.48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321.60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综合性医院一刻钟生活圈覆盖达标率为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89%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平均一刻钟生活圈综合性医院数量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7.80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6.77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96" y="263755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综合性医院平均最近可达距离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702136331"/>
              </p:ext>
            </p:extLst>
          </p:nvPr>
        </p:nvGraphicFramePr>
        <p:xfrm>
          <a:off x="0" y="2908538"/>
          <a:ext cx="4308231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226266" y="2637557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综合性医院一刻钟生活圈覆盖达标率</a:t>
            </a: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3781275764"/>
              </p:ext>
            </p:extLst>
          </p:nvPr>
        </p:nvGraphicFramePr>
        <p:xfrm>
          <a:off x="4608128" y="3511669"/>
          <a:ext cx="449974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 rotWithShape="1">
          <a:blip r:embed="rId4"/>
          <a:srcRect r="65384"/>
          <a:stretch>
            <a:fillRect/>
          </a:stretch>
        </p:blipFill>
        <p:spPr>
          <a:xfrm>
            <a:off x="0" y="0"/>
            <a:ext cx="1529862" cy="1092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03462" y="2637557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平均一刻钟生活圈综合性医院数量</a:t>
            </a: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2432199432"/>
              </p:ext>
            </p:extLst>
          </p:nvPr>
        </p:nvGraphicFramePr>
        <p:xfrm>
          <a:off x="9610606" y="2908538"/>
          <a:ext cx="3706248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19" name="文本框 18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ew shape"/>
          <p:cNvSpPr/>
          <p:nvPr/>
        </p:nvSpPr>
        <p:spPr>
          <a:xfrm>
            <a:off x="247396" y="1340062"/>
            <a:ext cx="13221208" cy="830997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龙泽园街道社区卫生中心平均最近可达距离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48.26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182.88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社区卫生中心覆盖达标率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平均一刻钟生活圈社区卫生中心数量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0.26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0.29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96" y="2637557"/>
            <a:ext cx="315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社区卫生中心平均最近可达距离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344992113"/>
              </p:ext>
            </p:extLst>
          </p:nvPr>
        </p:nvGraphicFramePr>
        <p:xfrm>
          <a:off x="-1" y="2908538"/>
          <a:ext cx="4362353" cy="532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226266" y="263755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社区卫生中心一刻钟生活圈覆盖达标率</a:t>
            </a: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3890906184"/>
              </p:ext>
            </p:extLst>
          </p:nvPr>
        </p:nvGraphicFramePr>
        <p:xfrm>
          <a:off x="4608128" y="3511669"/>
          <a:ext cx="449974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 rotWithShape="1">
          <a:blip r:embed="rId4"/>
          <a:srcRect r="65384"/>
          <a:stretch>
            <a:fillRect/>
          </a:stretch>
        </p:blipFill>
        <p:spPr>
          <a:xfrm>
            <a:off x="0" y="0"/>
            <a:ext cx="1529862" cy="1092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03462" y="2637557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平均一刻钟生活圈社区卫生中心数量</a:t>
            </a: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3772972692"/>
              </p:ext>
            </p:extLst>
          </p:nvPr>
        </p:nvGraphicFramePr>
        <p:xfrm>
          <a:off x="9610606" y="2908538"/>
          <a:ext cx="3706248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19" name="文本框 18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2277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2078"/>
          <a:stretch>
            <a:fillRect/>
          </a:stretch>
        </p:blipFill>
        <p:spPr>
          <a:xfrm>
            <a:off x="0" y="0"/>
            <a:ext cx="1512277" cy="1092200"/>
          </a:xfrm>
          <a:prstGeom prst="rect">
            <a:avLst/>
          </a:prstGeom>
        </p:spPr>
      </p:pic>
      <p:sp>
        <p:nvSpPr>
          <p:cNvPr id="6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龙泽园街道老有所养指标得分为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92.77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815265297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47396" y="2637557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养老院和养老服务驿站平均最近可达距离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643727169"/>
              </p:ext>
            </p:extLst>
          </p:nvPr>
        </p:nvGraphicFramePr>
        <p:xfrm>
          <a:off x="0" y="2908538"/>
          <a:ext cx="4364937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226266" y="2637557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养老服务驿站生活圈覆盖达标率</a:t>
            </a: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2589423591"/>
              </p:ext>
            </p:extLst>
          </p:nvPr>
        </p:nvGraphicFramePr>
        <p:xfrm>
          <a:off x="4608128" y="3511669"/>
          <a:ext cx="449974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603462" y="263755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平均生活圈养老服务设施数量</a:t>
            </a: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522500820"/>
              </p:ext>
            </p:extLst>
          </p:nvPr>
        </p:nvGraphicFramePr>
        <p:xfrm>
          <a:off x="9610606" y="2908538"/>
          <a:ext cx="3706248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19" name="文本框 18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512277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5"/>
          <a:srcRect r="62078"/>
          <a:stretch>
            <a:fillRect/>
          </a:stretch>
        </p:blipFill>
        <p:spPr>
          <a:xfrm>
            <a:off x="0" y="0"/>
            <a:ext cx="1512277" cy="1092200"/>
          </a:xfrm>
          <a:prstGeom prst="rect">
            <a:avLst/>
          </a:prstGeom>
        </p:spPr>
      </p:pic>
      <p:sp>
        <p:nvSpPr>
          <p:cNvPr id="27" name="New shape"/>
          <p:cNvSpPr/>
          <p:nvPr/>
        </p:nvSpPr>
        <p:spPr>
          <a:xfrm>
            <a:off x="247396" y="1340062"/>
            <a:ext cx="13221208" cy="830997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龙泽园街道养老院和养老服务驿站平均最近可达距离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204.97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214.97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养老服务驿站生活圈覆盖达标率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77%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平均生活圈养老服务设施数量为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1.78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2.21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1636"/>
          <a:stretch>
            <a:fillRect/>
          </a:stretch>
        </p:blipFill>
        <p:spPr>
          <a:xfrm>
            <a:off x="0" y="0"/>
            <a:ext cx="1529862" cy="1092200"/>
          </a:xfrm>
          <a:prstGeom prst="rect">
            <a:avLst/>
          </a:prstGeom>
        </p:spPr>
      </p:pic>
      <p:sp>
        <p:nvSpPr>
          <p:cNvPr id="6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龙泽园街道住有所居指标得分为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91.79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447551059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9862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61636"/>
          <a:stretch>
            <a:fillRect/>
          </a:stretch>
        </p:blipFill>
        <p:spPr>
          <a:xfrm>
            <a:off x="0" y="0"/>
            <a:ext cx="1529862" cy="1092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7396" y="263755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户均住宅面积</a:t>
            </a:r>
          </a:p>
        </p:txBody>
      </p:sp>
      <p:sp>
        <p:nvSpPr>
          <p:cNvPr id="10" name="New shape"/>
          <p:cNvSpPr/>
          <p:nvPr/>
        </p:nvSpPr>
        <p:spPr>
          <a:xfrm>
            <a:off x="247396" y="1340062"/>
            <a:ext cx="13221208" cy="830997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龙泽园街道户均住宅面积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156.11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232.55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平方米；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二手房平均单价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44078.36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47833.58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合租平均单价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220.94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198.75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平方米；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整租平均单价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87.62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107.69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42228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二手房平均单价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42228" y="4474193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合租平均单价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42228" y="630934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整租平均单价</a:t>
            </a: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261815782"/>
              </p:ext>
            </p:extLst>
          </p:nvPr>
        </p:nvGraphicFramePr>
        <p:xfrm>
          <a:off x="5442228" y="2957743"/>
          <a:ext cx="8730972" cy="1124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583150446"/>
              </p:ext>
            </p:extLst>
          </p:nvPr>
        </p:nvGraphicFramePr>
        <p:xfrm>
          <a:off x="5442228" y="4786356"/>
          <a:ext cx="8730972" cy="1124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1686381864"/>
              </p:ext>
            </p:extLst>
          </p:nvPr>
        </p:nvGraphicFramePr>
        <p:xfrm>
          <a:off x="5442228" y="6647903"/>
          <a:ext cx="8730972" cy="1124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363545797"/>
              </p:ext>
            </p:extLst>
          </p:nvPr>
        </p:nvGraphicFramePr>
        <p:xfrm>
          <a:off x="247396" y="2908538"/>
          <a:ext cx="3706248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20" name="文本框 19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819400" cy="1117600"/>
          </a:xfrm>
          <a:prstGeom prst="rect">
            <a:avLst/>
          </a:prstGeom>
        </p:spPr>
      </p:pic>
      <p:sp>
        <p:nvSpPr>
          <p:cNvPr id="6" name="New shape"/>
          <p:cNvSpPr/>
          <p:nvPr/>
        </p:nvSpPr>
        <p:spPr>
          <a:xfrm>
            <a:off x="254000" y="1863583"/>
            <a:ext cx="5669864" cy="155603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等线 Light"/>
              </a:rPr>
              <a:t>辖区位置
</a:t>
            </a:r>
          </a:p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龙泽园街道面积7.679平方公里，位于昌平区建成区六环内，属于回龙观商圈，与霍营紧邻。
距离市中心-天安门所在位置19.669公里，距离区中心-区政府所在位置18.126公里。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3641582"/>
            <a:ext cx="5669864" cy="155603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等线 Light"/>
              </a:rPr>
              <a:t>辖区详情
</a:t>
            </a:r>
          </a:p>
          <a:p>
            <a:r>
              <a:rPr sz="1600">
                <a:solidFill>
                  <a:srgbClr val="000000"/>
                </a:solidFill>
                <a:latin typeface="等线 Light"/>
              </a:rPr>
              <a:t>辖3个社区、5个行政村，辖区范围东到原回龙观镇与沙河镇、东小口镇界线，西至昌平区与海淀区界线，南到东半壁店村与二拨子村界、京藏高速路、回龙观北路，北到原回龙观镇与沙河镇界线、京藏高速路、定泗路。</a:t>
            </a:r>
          </a:p>
        </p:txBody>
      </p:sp>
      <p:pic>
        <p:nvPicPr>
          <p:cNvPr id="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0200" y="1879600"/>
            <a:ext cx="66294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9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680200" y="2286000"/>
            <a:ext cx="5359400" cy="47879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10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039600" y="6007100"/>
            <a:ext cx="1270000" cy="10668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4060" y="-1272196"/>
            <a:ext cx="3517900" cy="330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77108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龙泽园街道弱有所扶指标得分为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91.78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858271251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4060" y="-1272196"/>
            <a:ext cx="3517900" cy="3302000"/>
          </a:xfrm>
          <a:prstGeom prst="rect">
            <a:avLst/>
          </a:prstGeom>
        </p:spPr>
      </p:pic>
      <p:sp>
        <p:nvSpPr>
          <p:cNvPr id="34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龙泽园街道千人均社区志愿团体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数量为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均值为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1.64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GB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GB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7396" y="263755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千人均社区志愿团体数量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492188" y="3890683"/>
            <a:ext cx="2187389" cy="2187389"/>
          </a:xfrm>
          <a:prstGeom prst="roundRect">
            <a:avLst/>
          </a:prstGeom>
          <a:solidFill>
            <a:srgbClr val="8953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3.28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14359" y="4530072"/>
            <a:ext cx="1548000" cy="1548000"/>
          </a:xfrm>
          <a:prstGeom prst="roundRect">
            <a:avLst/>
          </a:prstGeom>
          <a:solidFill>
            <a:srgbClr val="FE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1.64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466" y="625736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180473" y="625736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</a:p>
        </p:txBody>
      </p:sp>
      <p:sp>
        <p:nvSpPr>
          <p:cNvPr id="10" name="矩形 9"/>
          <p:cNvSpPr/>
          <p:nvPr/>
        </p:nvSpPr>
        <p:spPr>
          <a:xfrm>
            <a:off x="1477108" y="359754"/>
            <a:ext cx="277836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800" y="-1254053"/>
            <a:ext cx="3517900" cy="330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7710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龙泽园街道城市生活便利性指标得分为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95.93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005228957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800" y="-1254053"/>
            <a:ext cx="3517900" cy="3302000"/>
          </a:xfrm>
          <a:prstGeom prst="rect">
            <a:avLst/>
          </a:prstGeom>
        </p:spPr>
      </p:pic>
      <p:sp>
        <p:nvSpPr>
          <p:cNvPr id="20" name="New shape"/>
          <p:cNvSpPr/>
          <p:nvPr/>
        </p:nvSpPr>
        <p:spPr>
          <a:xfrm>
            <a:off x="247396" y="1463172"/>
            <a:ext cx="13221208" cy="58477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龙泽园街道步行生活圈内平均公交地铁站数量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10.27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均值为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6.57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半小时绿色出行圈覆盖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面积为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535.33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454.24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96" y="2637557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步行生活圈内平均公交地铁站数量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414821739"/>
              </p:ext>
            </p:extLst>
          </p:nvPr>
        </p:nvGraphicFramePr>
        <p:xfrm>
          <a:off x="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858000" y="263755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半小时绿色出行圈覆盖面积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0323063" y="2637165"/>
            <a:ext cx="2745744" cy="307777"/>
            <a:chOff x="10199077" y="2589175"/>
            <a:chExt cx="2745744" cy="307777"/>
          </a:xfrm>
        </p:grpSpPr>
        <p:sp>
          <p:nvSpPr>
            <p:cNvPr id="26" name="文本框 25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47710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353636435"/>
              </p:ext>
            </p:extLst>
          </p:nvPr>
        </p:nvGraphicFramePr>
        <p:xfrm>
          <a:off x="7004219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800" y="-1254053"/>
            <a:ext cx="3517900" cy="3302000"/>
          </a:xfrm>
          <a:prstGeom prst="rect">
            <a:avLst/>
          </a:prstGeom>
        </p:spPr>
      </p:pic>
      <p:sp>
        <p:nvSpPr>
          <p:cNvPr id="20" name="New shape"/>
          <p:cNvSpPr/>
          <p:nvPr/>
        </p:nvSpPr>
        <p:spPr>
          <a:xfrm>
            <a:off x="247396" y="1463172"/>
            <a:ext cx="13221208" cy="58477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龙泽园街道路网密度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11876.03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6930.21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十分钟驾车可达生活圈覆盖范围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252.99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267.31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平方米。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96" y="263755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路网密度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3861768829"/>
              </p:ext>
            </p:extLst>
          </p:nvPr>
        </p:nvGraphicFramePr>
        <p:xfrm>
          <a:off x="0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858000" y="2637557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十分钟驾车可达生活圈覆盖范围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0323063" y="2637165"/>
            <a:ext cx="2745744" cy="307777"/>
            <a:chOff x="10199077" y="2589175"/>
            <a:chExt cx="2745744" cy="307777"/>
          </a:xfrm>
        </p:grpSpPr>
        <p:sp>
          <p:nvSpPr>
            <p:cNvPr id="26" name="文本框 25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47710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591851786"/>
              </p:ext>
            </p:extLst>
          </p:nvPr>
        </p:nvGraphicFramePr>
        <p:xfrm>
          <a:off x="7004219" y="2908538"/>
          <a:ext cx="5433646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800" y="-1254053"/>
            <a:ext cx="3517900" cy="3302000"/>
          </a:xfrm>
          <a:prstGeom prst="rect">
            <a:avLst/>
          </a:prstGeom>
        </p:spPr>
      </p:pic>
      <p:sp>
        <p:nvSpPr>
          <p:cNvPr id="20" name="New shape"/>
          <p:cNvSpPr/>
          <p:nvPr/>
        </p:nvSpPr>
        <p:spPr>
          <a:xfrm>
            <a:off x="247396" y="1463172"/>
            <a:ext cx="13221208" cy="58477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龙泽园街道工作日交通拥堵指数为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0.98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0.96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休息日交通拥堵指数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0.98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0.95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96" y="263755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工作日交通拥堵指数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58000" y="2637557"/>
            <a:ext cx="2071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休息日交通拥堵指数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0323063" y="2637165"/>
            <a:ext cx="2745744" cy="307777"/>
            <a:chOff x="10199077" y="2589175"/>
            <a:chExt cx="2745744" cy="307777"/>
          </a:xfrm>
        </p:grpSpPr>
        <p:sp>
          <p:nvSpPr>
            <p:cNvPr id="26" name="文本框 25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47710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2131314037"/>
              </p:ext>
            </p:extLst>
          </p:nvPr>
        </p:nvGraphicFramePr>
        <p:xfrm>
          <a:off x="247395" y="2908538"/>
          <a:ext cx="5626931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317890754"/>
              </p:ext>
            </p:extLst>
          </p:nvPr>
        </p:nvGraphicFramePr>
        <p:xfrm>
          <a:off x="6916560" y="2908538"/>
          <a:ext cx="5626931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800" y="-1272196"/>
            <a:ext cx="3517900" cy="330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7710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龙泽园街道城市生活宜居性指标得分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92.00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208330524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819400" cy="1117600"/>
          </a:xfrm>
          <a:prstGeom prst="rect">
            <a:avLst/>
          </a:prstGeom>
        </p:spPr>
      </p:pic>
      <p:sp>
        <p:nvSpPr>
          <p:cNvPr id="6" name="New shape"/>
          <p:cNvSpPr/>
          <p:nvPr/>
        </p:nvSpPr>
        <p:spPr>
          <a:xfrm>
            <a:off x="254000" y="2075479"/>
            <a:ext cx="5669864" cy="448504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等线 Light"/>
              </a:rPr>
              <a:t>辖区设施分布
</a:t>
            </a:r>
          </a:p>
          <a:p>
            <a:r>
              <a:rPr sz="1600">
                <a:solidFill>
                  <a:srgbClr val="000000"/>
                </a:solidFill>
                <a:latin typeface="等线 Light"/>
              </a:rPr>
              <a:t>下辖11个社区，包括：定福皇庄村、领秀慧谷社区、农学院社区等。
途经龙泽园街道的地铁线路为2条，包括：地铁8号线、地铁13号线，地铁站为6个，包括：龙泽(地铁站)、霍营(地铁站)、回龙观(地铁站)等。
区域内及周边地区中包含：
综合医院2个，包含北京积水潭医院回龙观院区、昌平区中西医结合医院；高校5个，包含农业部管理干部学院、北京石油管理干部学院、北京农学院等；中学4个，包含华北电力大学附属中学、北京市昌平第二中学-昌平二中体育场、北京市昌平区第二中学等；小学6个，包含华北电力大学附属小学、和实楼、霍营中心小学等；综合商场7个，包含庄盛奥特莱斯、华联商厦(回龙观店)、港龙商业中心1段等；景点0个；公园2个，包含回龙园、回龙观体育公园。</a:t>
            </a:r>
          </a:p>
        </p:txBody>
      </p:sp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0200" y="1879600"/>
            <a:ext cx="66294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8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680200" y="2286000"/>
            <a:ext cx="5359400" cy="47879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9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039600" y="4711700"/>
            <a:ext cx="1270000" cy="23622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800" y="-1272196"/>
            <a:ext cx="3517900" cy="3302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47396" y="263755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建筑密度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3828083578"/>
              </p:ext>
            </p:extLst>
          </p:nvPr>
        </p:nvGraphicFramePr>
        <p:xfrm>
          <a:off x="0" y="2908538"/>
          <a:ext cx="3693459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226266" y="26375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容积率</a:t>
            </a: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3311471126"/>
              </p:ext>
            </p:extLst>
          </p:nvPr>
        </p:nvGraphicFramePr>
        <p:xfrm>
          <a:off x="9131980" y="3511669"/>
          <a:ext cx="449974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603462" y="26375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绿化率</a:t>
            </a: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4161373346"/>
              </p:ext>
            </p:extLst>
          </p:nvPr>
        </p:nvGraphicFramePr>
        <p:xfrm>
          <a:off x="5226266" y="2908538"/>
          <a:ext cx="3706248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19" name="文本框 18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New shape"/>
          <p:cNvSpPr/>
          <p:nvPr/>
        </p:nvSpPr>
        <p:spPr>
          <a:xfrm>
            <a:off x="247396" y="1340062"/>
            <a:ext cx="13221208" cy="830997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龙泽园街道建筑密度为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0.21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0.14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容积率为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0.85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绿化率为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0.11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0.07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7710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800" y="-1272196"/>
            <a:ext cx="3517900" cy="3302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47396" y="263755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街道文化活动数量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654418055"/>
              </p:ext>
            </p:extLst>
          </p:nvPr>
        </p:nvGraphicFramePr>
        <p:xfrm>
          <a:off x="0" y="2908538"/>
          <a:ext cx="3693459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226266" y="263755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居住者通勤时间均值</a:t>
            </a: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1677007886"/>
              </p:ext>
            </p:extLst>
          </p:nvPr>
        </p:nvGraphicFramePr>
        <p:xfrm>
          <a:off x="9131980" y="3511669"/>
          <a:ext cx="449974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603462" y="263755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长距离通勤居民占比</a:t>
            </a: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1027147234"/>
              </p:ext>
            </p:extLst>
          </p:nvPr>
        </p:nvGraphicFramePr>
        <p:xfrm>
          <a:off x="5226266" y="2908538"/>
          <a:ext cx="3706248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19" name="文本框 18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New shape"/>
          <p:cNvSpPr/>
          <p:nvPr/>
        </p:nvSpPr>
        <p:spPr>
          <a:xfrm>
            <a:off x="247396" y="1340062"/>
            <a:ext cx="13221208" cy="830997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龙泽园街道街道文化活动数量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8.00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5.57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居住者通勤时间均值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49.96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50.99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长距离通勤居民占比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9%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9%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7710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754" y="-1272196"/>
            <a:ext cx="3924300" cy="330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9913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龙泽园街道城市生活多样性指标得分为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92.01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289100798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754" y="-1272196"/>
            <a:ext cx="3924300" cy="3302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47396" y="263755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商业业态多样化指数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4108051563"/>
              </p:ext>
            </p:extLst>
          </p:nvPr>
        </p:nvGraphicFramePr>
        <p:xfrm>
          <a:off x="0" y="2908538"/>
          <a:ext cx="5503984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199087" y="263755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夜间服务活力</a:t>
            </a: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4022876053"/>
              </p:ext>
            </p:extLst>
          </p:nvPr>
        </p:nvGraphicFramePr>
        <p:xfrm>
          <a:off x="7587014" y="2908538"/>
          <a:ext cx="5007633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19" name="文本框 18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New shape"/>
          <p:cNvSpPr/>
          <p:nvPr/>
        </p:nvSpPr>
        <p:spPr>
          <a:xfrm>
            <a:off x="247396" y="1463173"/>
            <a:ext cx="13221208" cy="58477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龙泽园街道商业业态多样化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指数为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0.94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0.76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夜间服务活力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1.42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1.14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913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754" y="-1272196"/>
            <a:ext cx="3924300" cy="3302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47396" y="2637557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外国人占比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199087" y="2637557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外资企业占比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19" name="文本框 18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New shape"/>
          <p:cNvSpPr/>
          <p:nvPr/>
        </p:nvSpPr>
        <p:spPr>
          <a:xfrm>
            <a:off x="247396" y="1463173"/>
            <a:ext cx="13221208" cy="58477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龙泽园街道外国人占比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1%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1%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外资企业占比为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0%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0%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913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192614004"/>
              </p:ext>
            </p:extLst>
          </p:nvPr>
        </p:nvGraphicFramePr>
        <p:xfrm>
          <a:off x="459034" y="3511669"/>
          <a:ext cx="449974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7033188"/>
              </p:ext>
            </p:extLst>
          </p:nvPr>
        </p:nvGraphicFramePr>
        <p:xfrm>
          <a:off x="7922202" y="3511669"/>
          <a:ext cx="449974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9676" y="-1291246"/>
            <a:ext cx="3670300" cy="330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05708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龙泽园街道城市生活公正性指标得分为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90.21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15751043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0"/>
            <a:ext cx="13716000" cy="4114800"/>
            <a:chOff x="0" y="0"/>
            <a:chExt cx="19784289" cy="41148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31635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957962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" y="4114800"/>
            <a:ext cx="13716001" cy="4114800"/>
            <a:chOff x="0" y="0"/>
            <a:chExt cx="14131635" cy="4114800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826327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52654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78981" y="0"/>
              <a:ext cx="2826327" cy="4114800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05308" y="0"/>
              <a:ext cx="2826327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98900" y="5688520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2.8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城市生活便利性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26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2.9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城市生活宜居性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39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2.10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城市生活多样性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72250" y="5688520"/>
            <a:ext cx="2544299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890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幼有所育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8577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学有所教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68582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劳有所得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2801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病有所医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440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老有所养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46868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2.6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住有所居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06296" y="1620196"/>
            <a:ext cx="185997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2.7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弱有所扶</a:t>
            </a:r>
            <a:endParaRPr kumimoji="1"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-1" y="4114800"/>
            <a:ext cx="137160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3778" y="-1272196"/>
            <a:ext cx="3924300" cy="330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87062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247396" y="1586282"/>
            <a:ext cx="13221208" cy="338554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龙泽园街道城市生活安全性指标得分为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94.75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在回天地区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个街道中位列第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396" y="26375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各街道指标得分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993459401"/>
              </p:ext>
            </p:extLst>
          </p:nvPr>
        </p:nvGraphicFramePr>
        <p:xfrm>
          <a:off x="0" y="2908538"/>
          <a:ext cx="13716000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AB6F94A5-3269-674E-8D63-9B430D48F13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AF871F57-81F1-1747-9AAE-30432688152C}"/>
              </a:ext>
            </a:extLst>
          </p:cNvPr>
          <p:cNvSpPr/>
          <p:nvPr/>
        </p:nvSpPr>
        <p:spPr>
          <a:xfrm>
            <a:off x="8329049" y="5688520"/>
            <a:ext cx="25442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2.11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城市生活公正性</a:t>
            </a:r>
            <a:endParaRPr kumimoji="1" lang="en-US" altLang="zh-CN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CCE6A82-3304-D84B-A35E-6D126BDE7928}"/>
              </a:ext>
            </a:extLst>
          </p:cNvPr>
          <p:cNvGrpSpPr/>
          <p:nvPr/>
        </p:nvGrpSpPr>
        <p:grpSpPr>
          <a:xfrm>
            <a:off x="3359595" y="-1"/>
            <a:ext cx="10356405" cy="8229601"/>
            <a:chOff x="2687676" y="-1"/>
            <a:chExt cx="8285124" cy="411480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54DE688-BD88-B54F-8791-EE638F908E54}"/>
                </a:ext>
              </a:extLst>
            </p:cNvPr>
            <p:cNvSpPr/>
            <p:nvPr/>
          </p:nvSpPr>
          <p:spPr>
            <a:xfrm>
              <a:off x="2687676" y="-1"/>
              <a:ext cx="2743200" cy="4114800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47426B4-BBEE-1B40-A5BC-B0D48FADEF5E}"/>
                </a:ext>
              </a:extLst>
            </p:cNvPr>
            <p:cNvSpPr/>
            <p:nvPr/>
          </p:nvSpPr>
          <p:spPr>
            <a:xfrm>
              <a:off x="2743200" y="0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6D9C3BB-13DE-144B-9D09-E6C70A6EDC81}"/>
                </a:ext>
              </a:extLst>
            </p:cNvPr>
            <p:cNvSpPr/>
            <p:nvPr/>
          </p:nvSpPr>
          <p:spPr>
            <a:xfrm>
              <a:off x="5486400" y="-1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2B2771F-F703-F64B-AE09-5D90CE102280}"/>
                </a:ext>
              </a:extLst>
            </p:cNvPr>
            <p:cNvSpPr/>
            <p:nvPr/>
          </p:nvSpPr>
          <p:spPr>
            <a:xfrm>
              <a:off x="8229600" y="0"/>
              <a:ext cx="2743200" cy="411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D0F86B23-65C4-424B-A432-C1B31A575D0E}"/>
              </a:ext>
            </a:extLst>
          </p:cNvPr>
          <p:cNvSpPr/>
          <p:nvPr/>
        </p:nvSpPr>
        <p:spPr>
          <a:xfrm>
            <a:off x="198900" y="3255307"/>
            <a:ext cx="185997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区位条件</a:t>
            </a:r>
            <a:endParaRPr kumimoji="1" lang="en-US" altLang="zh-CN" sz="2400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2C5A3E4-0D02-8440-9680-DA2D210D88D4}"/>
              </a:ext>
            </a:extLst>
          </p:cNvPr>
          <p:cNvSpPr/>
          <p:nvPr/>
        </p:nvSpPr>
        <p:spPr>
          <a:xfrm>
            <a:off x="3627900" y="3255307"/>
            <a:ext cx="1859977" cy="2992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建成环境</a:t>
            </a:r>
            <a:endParaRPr kumimoji="1"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1.2.1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总览</a:t>
            </a:r>
            <a:endParaRPr kumimoji="1"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1.2.2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用地</a:t>
            </a:r>
            <a:endParaRPr kumimoji="1"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1.2.3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建筑</a:t>
            </a:r>
            <a:endParaRPr kumimoji="1"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1.2.4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道路</a:t>
            </a:r>
            <a:endParaRPr kumimoji="1"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EDD810-01D8-C041-901A-092AF9E9F55E}"/>
              </a:ext>
            </a:extLst>
          </p:cNvPr>
          <p:cNvSpPr/>
          <p:nvPr/>
        </p:nvSpPr>
        <p:spPr>
          <a:xfrm>
            <a:off x="6996810" y="3255307"/>
            <a:ext cx="185997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人口特征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BD46B1-2569-AB44-B7D5-B924DBA32F52}"/>
              </a:ext>
            </a:extLst>
          </p:cNvPr>
          <p:cNvSpPr/>
          <p:nvPr/>
        </p:nvSpPr>
        <p:spPr>
          <a:xfrm>
            <a:off x="10425810" y="3255307"/>
            <a:ext cx="254429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就业及职住特征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400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3778" y="-1272196"/>
            <a:ext cx="3924300" cy="3302000"/>
          </a:xfrm>
          <a:prstGeom prst="rect">
            <a:avLst/>
          </a:prstGeom>
        </p:spPr>
      </p:pic>
      <p:sp>
        <p:nvSpPr>
          <p:cNvPr id="20" name="New shape"/>
          <p:cNvSpPr/>
          <p:nvPr/>
        </p:nvSpPr>
        <p:spPr>
          <a:xfrm>
            <a:off x="247396" y="1463172"/>
            <a:ext cx="13221208" cy="58477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龙泽园街道万人均每年治安案件数量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0.66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件，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0.78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件；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公安出警应激速度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440.91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432.71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96" y="263755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万人均每年治安案件数量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58000" y="263755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公安出警应激速度</a:t>
            </a: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293701698"/>
              </p:ext>
            </p:extLst>
          </p:nvPr>
        </p:nvGraphicFramePr>
        <p:xfrm>
          <a:off x="247395" y="2908538"/>
          <a:ext cx="5626931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1987062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895061688"/>
              </p:ext>
            </p:extLst>
          </p:nvPr>
        </p:nvGraphicFramePr>
        <p:xfrm>
          <a:off x="7187900" y="3341849"/>
          <a:ext cx="6777481" cy="399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10" name="文本框 9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3778" y="-1272196"/>
            <a:ext cx="3924300" cy="3302000"/>
          </a:xfrm>
          <a:prstGeom prst="rect">
            <a:avLst/>
          </a:prstGeom>
        </p:spPr>
      </p:pic>
      <p:sp>
        <p:nvSpPr>
          <p:cNvPr id="20" name="New shape"/>
          <p:cNvSpPr/>
          <p:nvPr/>
        </p:nvSpPr>
        <p:spPr>
          <a:xfrm>
            <a:off x="247396" y="1340061"/>
            <a:ext cx="13221208" cy="830997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龙泽园街道万人均每年交通事故及纠纷数量为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0.18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件，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0.16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件；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医疗急救应激速度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680.22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567.03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消防出警应激速度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344.75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秒，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回天地区均值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547.84</a:t>
            </a:r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秒。</a:t>
            </a:r>
            <a:endParaRPr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7396" y="2637557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万人均每年交通事故及纠纷数量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58000" y="263755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医疗急救应激速度</a:t>
            </a: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1564742507"/>
              </p:ext>
            </p:extLst>
          </p:nvPr>
        </p:nvGraphicFramePr>
        <p:xfrm>
          <a:off x="247395" y="2908538"/>
          <a:ext cx="5626931" cy="486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1987062" y="359754"/>
            <a:ext cx="360484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城市生活安全性</a:t>
            </a:r>
            <a:endParaRPr kumimoji="1"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3466884587"/>
              </p:ext>
            </p:extLst>
          </p:nvPr>
        </p:nvGraphicFramePr>
        <p:xfrm>
          <a:off x="7187900" y="2999633"/>
          <a:ext cx="6777481" cy="1701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858000" y="564212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消防出警应激速度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819734469"/>
              </p:ext>
            </p:extLst>
          </p:nvPr>
        </p:nvGraphicFramePr>
        <p:xfrm>
          <a:off x="7187900" y="6071195"/>
          <a:ext cx="6777481" cy="1701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722860" y="2265030"/>
            <a:ext cx="2745744" cy="307777"/>
            <a:chOff x="10199077" y="2589175"/>
            <a:chExt cx="2745744" cy="307777"/>
          </a:xfrm>
        </p:grpSpPr>
        <p:sp>
          <p:nvSpPr>
            <p:cNvPr id="12" name="文本框 11"/>
            <p:cNvSpPr txBox="1"/>
            <p:nvPr/>
          </p:nvSpPr>
          <p:spPr>
            <a:xfrm>
              <a:off x="10406664" y="258917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龙泽园</a:t>
              </a:r>
              <a:endParaRPr kumimoji="1" lang="en-US" altLang="zh-CN" sz="1400" dirty="0">
                <a:solidFill>
                  <a:srgbClr val="895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199077" y="2637557"/>
              <a:ext cx="211015" cy="211015"/>
            </a:xfrm>
            <a:prstGeom prst="rect">
              <a:avLst/>
            </a:prstGeom>
            <a:solidFill>
              <a:srgbClr val="89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682937" y="258917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回天地区均值</a:t>
              </a:r>
              <a:endParaRPr kumimoji="1" lang="zh-CN" altLang="en-US" sz="1400" dirty="0">
                <a:solidFill>
                  <a:srgbClr val="FEC7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471922" y="2637557"/>
              <a:ext cx="211015" cy="211015"/>
            </a:xfrm>
            <a:prstGeom prst="rect">
              <a:avLst/>
            </a:prstGeom>
            <a:solidFill>
              <a:srgbClr val="FE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5348"/>
            <a:ext cx="2870200" cy="11176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1879600"/>
            <a:ext cx="13208000" cy="279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54000" y="2286000"/>
            <a:ext cx="13208000" cy="50546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1938000" y="5664200"/>
            <a:ext cx="1397000" cy="16129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7" name="New shape"/>
          <p:cNvSpPr/>
          <p:nvPr/>
        </p:nvSpPr>
        <p:spPr>
          <a:xfrm>
            <a:off x="254000" y="7055709"/>
            <a:ext cx="13221208" cy="823783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
                注：本报告中“北京市建成区”定义为，北京市城六区全区，以及外围区所有街道范围；各区“建成区”定义为，该区在北京市建成区范围内的相应区域。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149600" cy="11176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3416300" y="223108"/>
            <a:ext cx="10182873" cy="823783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龙泽园街道的用地强度为1.165，高于昌平区建成区整体(0.541)115.4%，高于北京市建成区整体(0.444)162.3%。
用地的主导类别为居住，其占比为62.7%，与昌平区建成区的主导用地类别相同(居住，占比30.2%)，与北京市建成区用地的主导类别相同。</a:t>
            </a:r>
          </a:p>
        </p:txBody>
      </p:sp>
      <p:pic>
        <p:nvPicPr>
          <p:cNvPr id="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1778000"/>
            <a:ext cx="13208000" cy="1524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54000" y="3302000"/>
            <a:ext cx="13208000" cy="457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8" name="New shape"/>
          <p:cNvSpPr/>
          <p:nvPr/>
        </p:nvSpPr>
        <p:spPr>
          <a:xfrm>
            <a:off x="254000" y="7711151"/>
            <a:ext cx="13221208" cy="579699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600">
                <a:solidFill>
                  <a:srgbClr val="000000"/>
                </a:solidFill>
                <a:latin typeface="等线 Light"/>
              </a:rPr>
              <a:t>注：本报告中“北京市建成区”定义为，北京市城六区全区，以及外围区所有街道范围；各区“建成区”定义为，该区在北京市建成区范围内的相应区域。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3144</Words>
  <Application>Microsoft Office PowerPoint</Application>
  <PresentationFormat>自定义</PresentationFormat>
  <Paragraphs>595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9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weiwenzhaojo@qq.com</dc:creator>
  <cp:lastModifiedBy>lxr</cp:lastModifiedBy>
  <cp:revision>86</cp:revision>
  <dcterms:created xsi:type="dcterms:W3CDTF">2021-02-24T06:25:52Z</dcterms:created>
  <dcterms:modified xsi:type="dcterms:W3CDTF">2021-02-24T08:15:45Z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