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71"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CC66FF"/>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1E8F-479F-BA04-CD44-126F888C60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AEC855-DC6C-A4B4-884F-CF8FE4455A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140B65-4B06-E4C5-7F93-00A504140CA4}"/>
              </a:ext>
            </a:extLst>
          </p:cNvPr>
          <p:cNvSpPr>
            <a:spLocks noGrp="1"/>
          </p:cNvSpPr>
          <p:nvPr>
            <p:ph type="dt" sz="half" idx="10"/>
          </p:nvPr>
        </p:nvSpPr>
        <p:spPr/>
        <p:txBody>
          <a:bodyPr/>
          <a:lstStyle/>
          <a:p>
            <a:fld id="{150630E9-F1AD-4AAE-8773-3CC33121BD68}" type="datetimeFigureOut">
              <a:rPr lang="en-IN" smtClean="0"/>
              <a:t>26/05/2023</a:t>
            </a:fld>
            <a:endParaRPr lang="en-IN"/>
          </a:p>
        </p:txBody>
      </p:sp>
      <p:sp>
        <p:nvSpPr>
          <p:cNvPr id="5" name="Footer Placeholder 4">
            <a:extLst>
              <a:ext uri="{FF2B5EF4-FFF2-40B4-BE49-F238E27FC236}">
                <a16:creationId xmlns:a16="http://schemas.microsoft.com/office/drawing/2014/main" id="{2B2DAC3E-46FF-272F-B9A1-29EAEE66D3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3F6D00-62BF-A867-1E7B-A26FEA02C3F7}"/>
              </a:ext>
            </a:extLst>
          </p:cNvPr>
          <p:cNvSpPr>
            <a:spLocks noGrp="1"/>
          </p:cNvSpPr>
          <p:nvPr>
            <p:ph type="sldNum" sz="quarter" idx="12"/>
          </p:nvPr>
        </p:nvSpPr>
        <p:spPr/>
        <p:txBody>
          <a:bodyPr/>
          <a:lstStyle/>
          <a:p>
            <a:fld id="{AE7F2D70-E9D7-4918-9D8F-D98AB97B5EB3}" type="slidenum">
              <a:rPr lang="en-IN" smtClean="0"/>
              <a:t>‹#›</a:t>
            </a:fld>
            <a:endParaRPr lang="en-IN"/>
          </a:p>
        </p:txBody>
      </p:sp>
    </p:spTree>
    <p:extLst>
      <p:ext uri="{BB962C8B-B14F-4D97-AF65-F5344CB8AC3E}">
        <p14:creationId xmlns:p14="http://schemas.microsoft.com/office/powerpoint/2010/main" val="267224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19C2-B865-3DD7-2C57-E4B14CF029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799F38-62DF-FB8F-9939-B2BEC19623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7D0E55-EC77-F1A4-BAC7-310843949D13}"/>
              </a:ext>
            </a:extLst>
          </p:cNvPr>
          <p:cNvSpPr>
            <a:spLocks noGrp="1"/>
          </p:cNvSpPr>
          <p:nvPr>
            <p:ph type="dt" sz="half" idx="10"/>
          </p:nvPr>
        </p:nvSpPr>
        <p:spPr/>
        <p:txBody>
          <a:bodyPr/>
          <a:lstStyle/>
          <a:p>
            <a:fld id="{150630E9-F1AD-4AAE-8773-3CC33121BD68}" type="datetimeFigureOut">
              <a:rPr lang="en-IN" smtClean="0"/>
              <a:t>26/05/2023</a:t>
            </a:fld>
            <a:endParaRPr lang="en-IN"/>
          </a:p>
        </p:txBody>
      </p:sp>
      <p:sp>
        <p:nvSpPr>
          <p:cNvPr id="5" name="Footer Placeholder 4">
            <a:extLst>
              <a:ext uri="{FF2B5EF4-FFF2-40B4-BE49-F238E27FC236}">
                <a16:creationId xmlns:a16="http://schemas.microsoft.com/office/drawing/2014/main" id="{77424DFB-E820-765C-DE45-1F9BB93E10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B0DD08-A871-6EDD-8598-203901F699CD}"/>
              </a:ext>
            </a:extLst>
          </p:cNvPr>
          <p:cNvSpPr>
            <a:spLocks noGrp="1"/>
          </p:cNvSpPr>
          <p:nvPr>
            <p:ph type="sldNum" sz="quarter" idx="12"/>
          </p:nvPr>
        </p:nvSpPr>
        <p:spPr/>
        <p:txBody>
          <a:bodyPr/>
          <a:lstStyle/>
          <a:p>
            <a:fld id="{AE7F2D70-E9D7-4918-9D8F-D98AB97B5EB3}" type="slidenum">
              <a:rPr lang="en-IN" smtClean="0"/>
              <a:t>‹#›</a:t>
            </a:fld>
            <a:endParaRPr lang="en-IN"/>
          </a:p>
        </p:txBody>
      </p:sp>
    </p:spTree>
    <p:extLst>
      <p:ext uri="{BB962C8B-B14F-4D97-AF65-F5344CB8AC3E}">
        <p14:creationId xmlns:p14="http://schemas.microsoft.com/office/powerpoint/2010/main" val="2138530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78BD00-7C7F-2D34-CA41-AD39CF352B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7B0176-1DA9-2363-F4E0-1A4C9E7F52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0B6060-FE33-7B3E-628C-B405BDCE3FC1}"/>
              </a:ext>
            </a:extLst>
          </p:cNvPr>
          <p:cNvSpPr>
            <a:spLocks noGrp="1"/>
          </p:cNvSpPr>
          <p:nvPr>
            <p:ph type="dt" sz="half" idx="10"/>
          </p:nvPr>
        </p:nvSpPr>
        <p:spPr/>
        <p:txBody>
          <a:bodyPr/>
          <a:lstStyle/>
          <a:p>
            <a:fld id="{150630E9-F1AD-4AAE-8773-3CC33121BD68}" type="datetimeFigureOut">
              <a:rPr lang="en-IN" smtClean="0"/>
              <a:t>26/05/2023</a:t>
            </a:fld>
            <a:endParaRPr lang="en-IN"/>
          </a:p>
        </p:txBody>
      </p:sp>
      <p:sp>
        <p:nvSpPr>
          <p:cNvPr id="5" name="Footer Placeholder 4">
            <a:extLst>
              <a:ext uri="{FF2B5EF4-FFF2-40B4-BE49-F238E27FC236}">
                <a16:creationId xmlns:a16="http://schemas.microsoft.com/office/drawing/2014/main" id="{779B8261-C45B-067E-B8E6-4EFD94E596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ABB4BF-EA1C-CFC5-DF1F-A3BCA52D00D2}"/>
              </a:ext>
            </a:extLst>
          </p:cNvPr>
          <p:cNvSpPr>
            <a:spLocks noGrp="1"/>
          </p:cNvSpPr>
          <p:nvPr>
            <p:ph type="sldNum" sz="quarter" idx="12"/>
          </p:nvPr>
        </p:nvSpPr>
        <p:spPr/>
        <p:txBody>
          <a:bodyPr/>
          <a:lstStyle/>
          <a:p>
            <a:fld id="{AE7F2D70-E9D7-4918-9D8F-D98AB97B5EB3}" type="slidenum">
              <a:rPr lang="en-IN" smtClean="0"/>
              <a:t>‹#›</a:t>
            </a:fld>
            <a:endParaRPr lang="en-IN"/>
          </a:p>
        </p:txBody>
      </p:sp>
    </p:spTree>
    <p:extLst>
      <p:ext uri="{BB962C8B-B14F-4D97-AF65-F5344CB8AC3E}">
        <p14:creationId xmlns:p14="http://schemas.microsoft.com/office/powerpoint/2010/main" val="383510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F882-BDC8-30C5-679D-37B11D7073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7D9BA6-0548-64FA-156A-BA9C7F9EC5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4424F-E17B-F889-C7E8-F851231304CE}"/>
              </a:ext>
            </a:extLst>
          </p:cNvPr>
          <p:cNvSpPr>
            <a:spLocks noGrp="1"/>
          </p:cNvSpPr>
          <p:nvPr>
            <p:ph type="dt" sz="half" idx="10"/>
          </p:nvPr>
        </p:nvSpPr>
        <p:spPr/>
        <p:txBody>
          <a:bodyPr/>
          <a:lstStyle/>
          <a:p>
            <a:fld id="{150630E9-F1AD-4AAE-8773-3CC33121BD68}" type="datetimeFigureOut">
              <a:rPr lang="en-IN" smtClean="0"/>
              <a:t>26/05/2023</a:t>
            </a:fld>
            <a:endParaRPr lang="en-IN"/>
          </a:p>
        </p:txBody>
      </p:sp>
      <p:sp>
        <p:nvSpPr>
          <p:cNvPr id="5" name="Footer Placeholder 4">
            <a:extLst>
              <a:ext uri="{FF2B5EF4-FFF2-40B4-BE49-F238E27FC236}">
                <a16:creationId xmlns:a16="http://schemas.microsoft.com/office/drawing/2014/main" id="{F1627785-BFA1-082E-14B8-A0951438F7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52BC2-F4CB-22D8-1B21-986A6795CCC6}"/>
              </a:ext>
            </a:extLst>
          </p:cNvPr>
          <p:cNvSpPr>
            <a:spLocks noGrp="1"/>
          </p:cNvSpPr>
          <p:nvPr>
            <p:ph type="sldNum" sz="quarter" idx="12"/>
          </p:nvPr>
        </p:nvSpPr>
        <p:spPr/>
        <p:txBody>
          <a:bodyPr/>
          <a:lstStyle/>
          <a:p>
            <a:fld id="{AE7F2D70-E9D7-4918-9D8F-D98AB97B5EB3}" type="slidenum">
              <a:rPr lang="en-IN" smtClean="0"/>
              <a:t>‹#›</a:t>
            </a:fld>
            <a:endParaRPr lang="en-IN"/>
          </a:p>
        </p:txBody>
      </p:sp>
    </p:spTree>
    <p:extLst>
      <p:ext uri="{BB962C8B-B14F-4D97-AF65-F5344CB8AC3E}">
        <p14:creationId xmlns:p14="http://schemas.microsoft.com/office/powerpoint/2010/main" val="268266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8E5D-7DE6-AAA4-BE17-811C43EAC5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8879CC-897A-AAF5-0D0F-E43773D661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8447A9-2E9D-B40E-0C98-98E5B892AC1A}"/>
              </a:ext>
            </a:extLst>
          </p:cNvPr>
          <p:cNvSpPr>
            <a:spLocks noGrp="1"/>
          </p:cNvSpPr>
          <p:nvPr>
            <p:ph type="dt" sz="half" idx="10"/>
          </p:nvPr>
        </p:nvSpPr>
        <p:spPr/>
        <p:txBody>
          <a:bodyPr/>
          <a:lstStyle/>
          <a:p>
            <a:fld id="{150630E9-F1AD-4AAE-8773-3CC33121BD68}" type="datetimeFigureOut">
              <a:rPr lang="en-IN" smtClean="0"/>
              <a:t>26/05/2023</a:t>
            </a:fld>
            <a:endParaRPr lang="en-IN"/>
          </a:p>
        </p:txBody>
      </p:sp>
      <p:sp>
        <p:nvSpPr>
          <p:cNvPr id="5" name="Footer Placeholder 4">
            <a:extLst>
              <a:ext uri="{FF2B5EF4-FFF2-40B4-BE49-F238E27FC236}">
                <a16:creationId xmlns:a16="http://schemas.microsoft.com/office/drawing/2014/main" id="{738FA1D9-3A2B-4F6D-5337-8DA44D64D8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0AFA58-DECE-9520-DD3D-D2B0DD21AD25}"/>
              </a:ext>
            </a:extLst>
          </p:cNvPr>
          <p:cNvSpPr>
            <a:spLocks noGrp="1"/>
          </p:cNvSpPr>
          <p:nvPr>
            <p:ph type="sldNum" sz="quarter" idx="12"/>
          </p:nvPr>
        </p:nvSpPr>
        <p:spPr/>
        <p:txBody>
          <a:bodyPr/>
          <a:lstStyle/>
          <a:p>
            <a:fld id="{AE7F2D70-E9D7-4918-9D8F-D98AB97B5EB3}" type="slidenum">
              <a:rPr lang="en-IN" smtClean="0"/>
              <a:t>‹#›</a:t>
            </a:fld>
            <a:endParaRPr lang="en-IN"/>
          </a:p>
        </p:txBody>
      </p:sp>
    </p:spTree>
    <p:extLst>
      <p:ext uri="{BB962C8B-B14F-4D97-AF65-F5344CB8AC3E}">
        <p14:creationId xmlns:p14="http://schemas.microsoft.com/office/powerpoint/2010/main" val="555849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2F87-9668-B3F9-B0A0-A18FD39BA7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A485EC-33F9-E549-7BAC-97AE861B85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1E143B-8BCC-6896-2D98-0C42207457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BBFD14-C3AA-4937-5247-547471846DBC}"/>
              </a:ext>
            </a:extLst>
          </p:cNvPr>
          <p:cNvSpPr>
            <a:spLocks noGrp="1"/>
          </p:cNvSpPr>
          <p:nvPr>
            <p:ph type="dt" sz="half" idx="10"/>
          </p:nvPr>
        </p:nvSpPr>
        <p:spPr/>
        <p:txBody>
          <a:bodyPr/>
          <a:lstStyle/>
          <a:p>
            <a:fld id="{150630E9-F1AD-4AAE-8773-3CC33121BD68}" type="datetimeFigureOut">
              <a:rPr lang="en-IN" smtClean="0"/>
              <a:t>26/05/2023</a:t>
            </a:fld>
            <a:endParaRPr lang="en-IN"/>
          </a:p>
        </p:txBody>
      </p:sp>
      <p:sp>
        <p:nvSpPr>
          <p:cNvPr id="6" name="Footer Placeholder 5">
            <a:extLst>
              <a:ext uri="{FF2B5EF4-FFF2-40B4-BE49-F238E27FC236}">
                <a16:creationId xmlns:a16="http://schemas.microsoft.com/office/drawing/2014/main" id="{0B87D62A-3A94-E308-1A6D-7919882F03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F25C7A-1A13-69C1-E122-61E0AABF17EC}"/>
              </a:ext>
            </a:extLst>
          </p:cNvPr>
          <p:cNvSpPr>
            <a:spLocks noGrp="1"/>
          </p:cNvSpPr>
          <p:nvPr>
            <p:ph type="sldNum" sz="quarter" idx="12"/>
          </p:nvPr>
        </p:nvSpPr>
        <p:spPr/>
        <p:txBody>
          <a:bodyPr/>
          <a:lstStyle/>
          <a:p>
            <a:fld id="{AE7F2D70-E9D7-4918-9D8F-D98AB97B5EB3}" type="slidenum">
              <a:rPr lang="en-IN" smtClean="0"/>
              <a:t>‹#›</a:t>
            </a:fld>
            <a:endParaRPr lang="en-IN"/>
          </a:p>
        </p:txBody>
      </p:sp>
    </p:spTree>
    <p:extLst>
      <p:ext uri="{BB962C8B-B14F-4D97-AF65-F5344CB8AC3E}">
        <p14:creationId xmlns:p14="http://schemas.microsoft.com/office/powerpoint/2010/main" val="1177938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ED6A-EDF9-FD9C-A6DC-36B38F364D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883264-238E-732F-63F3-4CB9BE054F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7342CE-8F1B-23F8-B35C-1D817F75B0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18EF7E-D530-A5FD-2E71-90D5BF86D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E9988B-55BF-ECA1-B2EA-417D09934C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6E9E39-121E-1C8B-AAAF-AD45804143B6}"/>
              </a:ext>
            </a:extLst>
          </p:cNvPr>
          <p:cNvSpPr>
            <a:spLocks noGrp="1"/>
          </p:cNvSpPr>
          <p:nvPr>
            <p:ph type="dt" sz="half" idx="10"/>
          </p:nvPr>
        </p:nvSpPr>
        <p:spPr/>
        <p:txBody>
          <a:bodyPr/>
          <a:lstStyle/>
          <a:p>
            <a:fld id="{150630E9-F1AD-4AAE-8773-3CC33121BD68}" type="datetimeFigureOut">
              <a:rPr lang="en-IN" smtClean="0"/>
              <a:t>26/05/2023</a:t>
            </a:fld>
            <a:endParaRPr lang="en-IN"/>
          </a:p>
        </p:txBody>
      </p:sp>
      <p:sp>
        <p:nvSpPr>
          <p:cNvPr id="8" name="Footer Placeholder 7">
            <a:extLst>
              <a:ext uri="{FF2B5EF4-FFF2-40B4-BE49-F238E27FC236}">
                <a16:creationId xmlns:a16="http://schemas.microsoft.com/office/drawing/2014/main" id="{86DB3A00-6BA1-B081-3042-A6D7657EA0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638B5A-174F-EB40-2E8A-57169B531D5E}"/>
              </a:ext>
            </a:extLst>
          </p:cNvPr>
          <p:cNvSpPr>
            <a:spLocks noGrp="1"/>
          </p:cNvSpPr>
          <p:nvPr>
            <p:ph type="sldNum" sz="quarter" idx="12"/>
          </p:nvPr>
        </p:nvSpPr>
        <p:spPr/>
        <p:txBody>
          <a:bodyPr/>
          <a:lstStyle/>
          <a:p>
            <a:fld id="{AE7F2D70-E9D7-4918-9D8F-D98AB97B5EB3}" type="slidenum">
              <a:rPr lang="en-IN" smtClean="0"/>
              <a:t>‹#›</a:t>
            </a:fld>
            <a:endParaRPr lang="en-IN"/>
          </a:p>
        </p:txBody>
      </p:sp>
    </p:spTree>
    <p:extLst>
      <p:ext uri="{BB962C8B-B14F-4D97-AF65-F5344CB8AC3E}">
        <p14:creationId xmlns:p14="http://schemas.microsoft.com/office/powerpoint/2010/main" val="2049621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6C75-6772-AF74-A26B-0E453C6E3E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97C859-E773-AD07-75E4-D5426BE98E98}"/>
              </a:ext>
            </a:extLst>
          </p:cNvPr>
          <p:cNvSpPr>
            <a:spLocks noGrp="1"/>
          </p:cNvSpPr>
          <p:nvPr>
            <p:ph type="dt" sz="half" idx="10"/>
          </p:nvPr>
        </p:nvSpPr>
        <p:spPr/>
        <p:txBody>
          <a:bodyPr/>
          <a:lstStyle/>
          <a:p>
            <a:fld id="{150630E9-F1AD-4AAE-8773-3CC33121BD68}" type="datetimeFigureOut">
              <a:rPr lang="en-IN" smtClean="0"/>
              <a:t>26/05/2023</a:t>
            </a:fld>
            <a:endParaRPr lang="en-IN"/>
          </a:p>
        </p:txBody>
      </p:sp>
      <p:sp>
        <p:nvSpPr>
          <p:cNvPr id="4" name="Footer Placeholder 3">
            <a:extLst>
              <a:ext uri="{FF2B5EF4-FFF2-40B4-BE49-F238E27FC236}">
                <a16:creationId xmlns:a16="http://schemas.microsoft.com/office/drawing/2014/main" id="{33C62843-16E8-A10F-44F8-2C26AAEB2C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26CD92-AA68-B196-102D-6AE9B19C5AD7}"/>
              </a:ext>
            </a:extLst>
          </p:cNvPr>
          <p:cNvSpPr>
            <a:spLocks noGrp="1"/>
          </p:cNvSpPr>
          <p:nvPr>
            <p:ph type="sldNum" sz="quarter" idx="12"/>
          </p:nvPr>
        </p:nvSpPr>
        <p:spPr/>
        <p:txBody>
          <a:bodyPr/>
          <a:lstStyle/>
          <a:p>
            <a:fld id="{AE7F2D70-E9D7-4918-9D8F-D98AB97B5EB3}" type="slidenum">
              <a:rPr lang="en-IN" smtClean="0"/>
              <a:t>‹#›</a:t>
            </a:fld>
            <a:endParaRPr lang="en-IN"/>
          </a:p>
        </p:txBody>
      </p:sp>
    </p:spTree>
    <p:extLst>
      <p:ext uri="{BB962C8B-B14F-4D97-AF65-F5344CB8AC3E}">
        <p14:creationId xmlns:p14="http://schemas.microsoft.com/office/powerpoint/2010/main" val="3303694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A9263-ED92-245C-3480-1D669036F2C9}"/>
              </a:ext>
            </a:extLst>
          </p:cNvPr>
          <p:cNvSpPr>
            <a:spLocks noGrp="1"/>
          </p:cNvSpPr>
          <p:nvPr>
            <p:ph type="dt" sz="half" idx="10"/>
          </p:nvPr>
        </p:nvSpPr>
        <p:spPr/>
        <p:txBody>
          <a:bodyPr/>
          <a:lstStyle/>
          <a:p>
            <a:fld id="{150630E9-F1AD-4AAE-8773-3CC33121BD68}" type="datetimeFigureOut">
              <a:rPr lang="en-IN" smtClean="0"/>
              <a:t>26/05/2023</a:t>
            </a:fld>
            <a:endParaRPr lang="en-IN"/>
          </a:p>
        </p:txBody>
      </p:sp>
      <p:sp>
        <p:nvSpPr>
          <p:cNvPr id="3" name="Footer Placeholder 2">
            <a:extLst>
              <a:ext uri="{FF2B5EF4-FFF2-40B4-BE49-F238E27FC236}">
                <a16:creationId xmlns:a16="http://schemas.microsoft.com/office/drawing/2014/main" id="{FC05BC4B-0188-D1A2-1631-60FEE8383A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573E0B-BE81-D069-BE25-4F998994A8AD}"/>
              </a:ext>
            </a:extLst>
          </p:cNvPr>
          <p:cNvSpPr>
            <a:spLocks noGrp="1"/>
          </p:cNvSpPr>
          <p:nvPr>
            <p:ph type="sldNum" sz="quarter" idx="12"/>
          </p:nvPr>
        </p:nvSpPr>
        <p:spPr/>
        <p:txBody>
          <a:bodyPr/>
          <a:lstStyle/>
          <a:p>
            <a:fld id="{AE7F2D70-E9D7-4918-9D8F-D98AB97B5EB3}" type="slidenum">
              <a:rPr lang="en-IN" smtClean="0"/>
              <a:t>‹#›</a:t>
            </a:fld>
            <a:endParaRPr lang="en-IN"/>
          </a:p>
        </p:txBody>
      </p:sp>
    </p:spTree>
    <p:extLst>
      <p:ext uri="{BB962C8B-B14F-4D97-AF65-F5344CB8AC3E}">
        <p14:creationId xmlns:p14="http://schemas.microsoft.com/office/powerpoint/2010/main" val="25974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71FF-C7CA-94F6-6802-E1DF83B853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A7C75D-7B62-C489-51F8-F7A7074527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AEC7A2-0414-24AF-EC53-B6FF4AA00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1D2F1E-8783-2F25-B54E-64BE8156B791}"/>
              </a:ext>
            </a:extLst>
          </p:cNvPr>
          <p:cNvSpPr>
            <a:spLocks noGrp="1"/>
          </p:cNvSpPr>
          <p:nvPr>
            <p:ph type="dt" sz="half" idx="10"/>
          </p:nvPr>
        </p:nvSpPr>
        <p:spPr/>
        <p:txBody>
          <a:bodyPr/>
          <a:lstStyle/>
          <a:p>
            <a:fld id="{150630E9-F1AD-4AAE-8773-3CC33121BD68}" type="datetimeFigureOut">
              <a:rPr lang="en-IN" smtClean="0"/>
              <a:t>26/05/2023</a:t>
            </a:fld>
            <a:endParaRPr lang="en-IN"/>
          </a:p>
        </p:txBody>
      </p:sp>
      <p:sp>
        <p:nvSpPr>
          <p:cNvPr id="6" name="Footer Placeholder 5">
            <a:extLst>
              <a:ext uri="{FF2B5EF4-FFF2-40B4-BE49-F238E27FC236}">
                <a16:creationId xmlns:a16="http://schemas.microsoft.com/office/drawing/2014/main" id="{FDC302BA-CBBB-F04A-394C-FDC3D7724C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25B2DB-6824-D953-C5A2-805870DD75DC}"/>
              </a:ext>
            </a:extLst>
          </p:cNvPr>
          <p:cNvSpPr>
            <a:spLocks noGrp="1"/>
          </p:cNvSpPr>
          <p:nvPr>
            <p:ph type="sldNum" sz="quarter" idx="12"/>
          </p:nvPr>
        </p:nvSpPr>
        <p:spPr/>
        <p:txBody>
          <a:bodyPr/>
          <a:lstStyle/>
          <a:p>
            <a:fld id="{AE7F2D70-E9D7-4918-9D8F-D98AB97B5EB3}" type="slidenum">
              <a:rPr lang="en-IN" smtClean="0"/>
              <a:t>‹#›</a:t>
            </a:fld>
            <a:endParaRPr lang="en-IN"/>
          </a:p>
        </p:txBody>
      </p:sp>
    </p:spTree>
    <p:extLst>
      <p:ext uri="{BB962C8B-B14F-4D97-AF65-F5344CB8AC3E}">
        <p14:creationId xmlns:p14="http://schemas.microsoft.com/office/powerpoint/2010/main" val="232475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38CD-5010-F376-0706-17BF6897F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78E39B-4A63-4CF9-8B9D-DB98CB6CEA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384733-4C2E-628E-F142-0E882B6EA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72F727-11F0-1A8F-85C5-B3D3FE3FE785}"/>
              </a:ext>
            </a:extLst>
          </p:cNvPr>
          <p:cNvSpPr>
            <a:spLocks noGrp="1"/>
          </p:cNvSpPr>
          <p:nvPr>
            <p:ph type="dt" sz="half" idx="10"/>
          </p:nvPr>
        </p:nvSpPr>
        <p:spPr/>
        <p:txBody>
          <a:bodyPr/>
          <a:lstStyle/>
          <a:p>
            <a:fld id="{150630E9-F1AD-4AAE-8773-3CC33121BD68}" type="datetimeFigureOut">
              <a:rPr lang="en-IN" smtClean="0"/>
              <a:t>26/05/2023</a:t>
            </a:fld>
            <a:endParaRPr lang="en-IN"/>
          </a:p>
        </p:txBody>
      </p:sp>
      <p:sp>
        <p:nvSpPr>
          <p:cNvPr id="6" name="Footer Placeholder 5">
            <a:extLst>
              <a:ext uri="{FF2B5EF4-FFF2-40B4-BE49-F238E27FC236}">
                <a16:creationId xmlns:a16="http://schemas.microsoft.com/office/drawing/2014/main" id="{CAAD9C36-2F7C-F8B2-B332-211B29628A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6A3533-D0A0-3AED-1554-750481DAEF8E}"/>
              </a:ext>
            </a:extLst>
          </p:cNvPr>
          <p:cNvSpPr>
            <a:spLocks noGrp="1"/>
          </p:cNvSpPr>
          <p:nvPr>
            <p:ph type="sldNum" sz="quarter" idx="12"/>
          </p:nvPr>
        </p:nvSpPr>
        <p:spPr/>
        <p:txBody>
          <a:bodyPr/>
          <a:lstStyle/>
          <a:p>
            <a:fld id="{AE7F2D70-E9D7-4918-9D8F-D98AB97B5EB3}" type="slidenum">
              <a:rPr lang="en-IN" smtClean="0"/>
              <a:t>‹#›</a:t>
            </a:fld>
            <a:endParaRPr lang="en-IN"/>
          </a:p>
        </p:txBody>
      </p:sp>
    </p:spTree>
    <p:extLst>
      <p:ext uri="{BB962C8B-B14F-4D97-AF65-F5344CB8AC3E}">
        <p14:creationId xmlns:p14="http://schemas.microsoft.com/office/powerpoint/2010/main" val="163613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93532-976D-35AE-91CD-BF0DB50D95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C22CC9-FC2F-059A-C031-383FB5EA41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55F422-5100-A76E-062A-EAB7417C7E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0630E9-F1AD-4AAE-8773-3CC33121BD68}" type="datetimeFigureOut">
              <a:rPr lang="en-IN" smtClean="0"/>
              <a:t>26/05/2023</a:t>
            </a:fld>
            <a:endParaRPr lang="en-IN"/>
          </a:p>
        </p:txBody>
      </p:sp>
      <p:sp>
        <p:nvSpPr>
          <p:cNvPr id="5" name="Footer Placeholder 4">
            <a:extLst>
              <a:ext uri="{FF2B5EF4-FFF2-40B4-BE49-F238E27FC236}">
                <a16:creationId xmlns:a16="http://schemas.microsoft.com/office/drawing/2014/main" id="{35AE953D-B147-42AF-3AED-C28691EA37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403B75-0F50-3296-BBC6-A6CD5F9095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7F2D70-E9D7-4918-9D8F-D98AB97B5EB3}" type="slidenum">
              <a:rPr lang="en-IN" smtClean="0"/>
              <a:t>‹#›</a:t>
            </a:fld>
            <a:endParaRPr lang="en-IN"/>
          </a:p>
        </p:txBody>
      </p:sp>
    </p:spTree>
    <p:extLst>
      <p:ext uri="{BB962C8B-B14F-4D97-AF65-F5344CB8AC3E}">
        <p14:creationId xmlns:p14="http://schemas.microsoft.com/office/powerpoint/2010/main" val="4057252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C3E422E-9984-CB87-9DA1-3F172FE1B758}"/>
              </a:ext>
            </a:extLst>
          </p:cNvPr>
          <p:cNvCxnSpPr/>
          <p:nvPr/>
        </p:nvCxnSpPr>
        <p:spPr>
          <a:xfrm>
            <a:off x="7713889" y="454479"/>
            <a:ext cx="376237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A608B7-1480-2DBA-D606-5BAB5724CE2D}"/>
              </a:ext>
            </a:extLst>
          </p:cNvPr>
          <p:cNvCxnSpPr/>
          <p:nvPr/>
        </p:nvCxnSpPr>
        <p:spPr>
          <a:xfrm>
            <a:off x="7713889" y="473529"/>
            <a:ext cx="376237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17EC2EC-B82C-5503-F9E3-FE5CE82F46E2}"/>
              </a:ext>
            </a:extLst>
          </p:cNvPr>
          <p:cNvSpPr txBox="1"/>
          <p:nvPr/>
        </p:nvSpPr>
        <p:spPr>
          <a:xfrm>
            <a:off x="2564645" y="2667974"/>
            <a:ext cx="7062710" cy="830997"/>
          </a:xfrm>
          <a:prstGeom prst="rect">
            <a:avLst/>
          </a:prstGeom>
          <a:noFill/>
          <a:ln>
            <a:noFill/>
          </a:ln>
          <a:effectLst/>
        </p:spPr>
        <p:txBody>
          <a:bodyPr wrap="square" rtlCol="0">
            <a:spAutoFit/>
          </a:bodyPr>
          <a:lstStyle/>
          <a:p>
            <a:r>
              <a:rPr lang="en-IN" sz="4800" dirty="0">
                <a:latin typeface="Abadi" panose="020B0604020104020204" pitchFamily="34" charset="0"/>
              </a:rPr>
              <a:t>Online Spice Shopping</a:t>
            </a:r>
          </a:p>
        </p:txBody>
      </p:sp>
      <p:sp>
        <p:nvSpPr>
          <p:cNvPr id="21" name="TextBox 20">
            <a:extLst>
              <a:ext uri="{FF2B5EF4-FFF2-40B4-BE49-F238E27FC236}">
                <a16:creationId xmlns:a16="http://schemas.microsoft.com/office/drawing/2014/main" id="{DD769585-0FE5-36DB-E61C-DF8630631008}"/>
              </a:ext>
            </a:extLst>
          </p:cNvPr>
          <p:cNvSpPr txBox="1"/>
          <p:nvPr/>
        </p:nvSpPr>
        <p:spPr>
          <a:xfrm>
            <a:off x="8344774" y="4805265"/>
            <a:ext cx="2311851" cy="923330"/>
          </a:xfrm>
          <a:prstGeom prst="rect">
            <a:avLst/>
          </a:prstGeom>
          <a:noFill/>
          <a:ln>
            <a:solidFill>
              <a:schemeClr val="bg2"/>
            </a:solidFill>
          </a:ln>
        </p:spPr>
        <p:txBody>
          <a:bodyPr wrap="none" rtlCol="0">
            <a:spAutoFit/>
          </a:bodyPr>
          <a:lstStyle/>
          <a:p>
            <a:r>
              <a:rPr lang="en-IN" dirty="0">
                <a:latin typeface="Abadi" panose="020B0604020104020204" pitchFamily="34" charset="0"/>
              </a:rPr>
              <a:t>Submitted by,</a:t>
            </a:r>
          </a:p>
          <a:p>
            <a:r>
              <a:rPr lang="en-IN" dirty="0">
                <a:latin typeface="Abadi" panose="020B0604020104020204" pitchFamily="34" charset="0"/>
              </a:rPr>
              <a:t>	</a:t>
            </a:r>
            <a:r>
              <a:rPr lang="en-IN" dirty="0" err="1">
                <a:latin typeface="Abadi" panose="020B0604020104020204" pitchFamily="34" charset="0"/>
              </a:rPr>
              <a:t>Jickson</a:t>
            </a:r>
            <a:r>
              <a:rPr lang="en-IN" dirty="0">
                <a:latin typeface="Abadi" panose="020B0604020104020204" pitchFamily="34" charset="0"/>
              </a:rPr>
              <a:t> Jose</a:t>
            </a:r>
          </a:p>
          <a:p>
            <a:r>
              <a:rPr lang="en-IN" dirty="0">
                <a:latin typeface="Abadi" panose="020B0604020104020204" pitchFamily="34" charset="0"/>
              </a:rPr>
              <a:t>	22PMC132</a:t>
            </a:r>
          </a:p>
        </p:txBody>
      </p:sp>
      <p:sp>
        <p:nvSpPr>
          <p:cNvPr id="24" name="Freeform: Shape 11">
            <a:extLst>
              <a:ext uri="{FF2B5EF4-FFF2-40B4-BE49-F238E27FC236}">
                <a16:creationId xmlns:a16="http://schemas.microsoft.com/office/drawing/2014/main" id="{A56E339C-8639-A23E-48EE-8552180DD80D}"/>
              </a:ext>
              <a:ext uri="{C183D7F6-B498-43B3-948B-1728B52AA6E4}">
                <adec:decorative xmlns:adec="http://schemas.microsoft.com/office/drawing/2017/decorative" val="1"/>
              </a:ext>
            </a:extLst>
          </p:cNvPr>
          <p:cNvSpPr/>
          <p:nvPr/>
        </p:nvSpPr>
        <p:spPr>
          <a:xfrm>
            <a:off x="9627355" y="960502"/>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5" name="Freeform: Shape 11">
            <a:extLst>
              <a:ext uri="{FF2B5EF4-FFF2-40B4-BE49-F238E27FC236}">
                <a16:creationId xmlns:a16="http://schemas.microsoft.com/office/drawing/2014/main" id="{7890A1D8-CD36-D97D-12C7-B1E0F90CA92E}"/>
              </a:ext>
              <a:ext uri="{C183D7F6-B498-43B3-948B-1728B52AA6E4}">
                <adec:decorative xmlns:adec="http://schemas.microsoft.com/office/drawing/2017/decorative" val="1"/>
              </a:ext>
            </a:extLst>
          </p:cNvPr>
          <p:cNvSpPr/>
          <p:nvPr/>
        </p:nvSpPr>
        <p:spPr>
          <a:xfrm>
            <a:off x="10733363" y="2550578"/>
            <a:ext cx="986035" cy="119836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27" name="Straight Connector 26">
            <a:extLst>
              <a:ext uri="{FF2B5EF4-FFF2-40B4-BE49-F238E27FC236}">
                <a16:creationId xmlns:a16="http://schemas.microsoft.com/office/drawing/2014/main" id="{6EC0B9AE-7B5C-5BA8-1C9D-F48691A6657F}"/>
              </a:ext>
            </a:extLst>
          </p:cNvPr>
          <p:cNvCxnSpPr>
            <a:cxnSpLocks/>
          </p:cNvCxnSpPr>
          <p:nvPr/>
        </p:nvCxnSpPr>
        <p:spPr>
          <a:xfrm>
            <a:off x="2388640" y="2750164"/>
            <a:ext cx="0" cy="66661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2AB3086-C87A-E58A-16AD-4D02D605B662}"/>
              </a:ext>
            </a:extLst>
          </p:cNvPr>
          <p:cNvCxnSpPr/>
          <p:nvPr/>
        </p:nvCxnSpPr>
        <p:spPr>
          <a:xfrm>
            <a:off x="307910" y="130629"/>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19F35E-0234-93D9-F05B-C1519FF30FC5}"/>
              </a:ext>
            </a:extLst>
          </p:cNvPr>
          <p:cNvCxnSpPr/>
          <p:nvPr/>
        </p:nvCxnSpPr>
        <p:spPr>
          <a:xfrm>
            <a:off x="339010" y="139960"/>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902131"/>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arn(inVertical)">
                                      <p:cBhvr>
                                        <p:cTn id="19" dur="500"/>
                                        <p:tgtEl>
                                          <p:spTgt spid="2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arn(inVertical)">
                                      <p:cBhvr>
                                        <p:cTn id="22" dur="500"/>
                                        <p:tgtEl>
                                          <p:spTgt spid="25"/>
                                        </p:tgtEl>
                                      </p:cBhvr>
                                    </p:animEffect>
                                  </p:childTnLst>
                                </p:cTn>
                              </p:par>
                              <p:par>
                                <p:cTn id="23" presetID="16" presetClass="entr" presetSubtype="21"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arn(inVertical)">
                                      <p:cBhvr>
                                        <p:cTn id="25" dur="500"/>
                                        <p:tgtEl>
                                          <p:spTgt spid="27"/>
                                        </p:tgtEl>
                                      </p:cBhvr>
                                    </p:animEffect>
                                  </p:childTnLst>
                                </p:cTn>
                              </p:par>
                              <p:par>
                                <p:cTn id="26" presetID="16" presetClass="entr" presetSubtype="21"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arn(inVertical)">
                                      <p:cBhvr>
                                        <p:cTn id="28" dur="500"/>
                                        <p:tgtEl>
                                          <p:spTgt spid="30"/>
                                        </p:tgtEl>
                                      </p:cBhvr>
                                    </p:animEffect>
                                  </p:childTnLst>
                                </p:cTn>
                              </p:par>
                              <p:par>
                                <p:cTn id="29" presetID="16" presetClass="entr" presetSubtype="21"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arn(inVertical)">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4" grpId="0" animBg="1"/>
      <p:bldP spid="2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C3E422E-9984-CB87-9DA1-3F172FE1B758}"/>
              </a:ext>
            </a:extLst>
          </p:cNvPr>
          <p:cNvCxnSpPr>
            <a:cxnSpLocks/>
          </p:cNvCxnSpPr>
          <p:nvPr/>
        </p:nvCxnSpPr>
        <p:spPr>
          <a:xfrm flipV="1">
            <a:off x="10403632" y="6763757"/>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A608B7-1480-2DBA-D606-5BAB5724CE2D}"/>
              </a:ext>
            </a:extLst>
          </p:cNvPr>
          <p:cNvCxnSpPr>
            <a:cxnSpLocks/>
          </p:cNvCxnSpPr>
          <p:nvPr/>
        </p:nvCxnSpPr>
        <p:spPr>
          <a:xfrm flipV="1">
            <a:off x="10403632" y="6746031"/>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Freeform: Shape 11">
            <a:extLst>
              <a:ext uri="{FF2B5EF4-FFF2-40B4-BE49-F238E27FC236}">
                <a16:creationId xmlns:a16="http://schemas.microsoft.com/office/drawing/2014/main" id="{A56E339C-8639-A23E-48EE-8552180DD80D}"/>
              </a:ext>
              <a:ext uri="{C183D7F6-B498-43B3-948B-1728B52AA6E4}">
                <adec:decorative xmlns:adec="http://schemas.microsoft.com/office/drawing/2017/decorative" val="1"/>
              </a:ext>
            </a:extLst>
          </p:cNvPr>
          <p:cNvSpPr/>
          <p:nvPr/>
        </p:nvSpPr>
        <p:spPr>
          <a:xfrm>
            <a:off x="9736207" y="876307"/>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5" name="Freeform: Shape 11">
            <a:extLst>
              <a:ext uri="{FF2B5EF4-FFF2-40B4-BE49-F238E27FC236}">
                <a16:creationId xmlns:a16="http://schemas.microsoft.com/office/drawing/2014/main" id="{7890A1D8-CD36-D97D-12C7-B1E0F90CA92E}"/>
              </a:ext>
              <a:ext uri="{C183D7F6-B498-43B3-948B-1728B52AA6E4}">
                <adec:decorative xmlns:adec="http://schemas.microsoft.com/office/drawing/2017/decorative" val="1"/>
              </a:ext>
            </a:extLst>
          </p:cNvPr>
          <p:cNvSpPr/>
          <p:nvPr/>
        </p:nvSpPr>
        <p:spPr>
          <a:xfrm>
            <a:off x="10733363" y="2550578"/>
            <a:ext cx="986035" cy="119836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30" name="Straight Connector 29">
            <a:extLst>
              <a:ext uri="{FF2B5EF4-FFF2-40B4-BE49-F238E27FC236}">
                <a16:creationId xmlns:a16="http://schemas.microsoft.com/office/drawing/2014/main" id="{A2AB3086-C87A-E58A-16AD-4D02D605B662}"/>
              </a:ext>
            </a:extLst>
          </p:cNvPr>
          <p:cNvCxnSpPr/>
          <p:nvPr/>
        </p:nvCxnSpPr>
        <p:spPr>
          <a:xfrm>
            <a:off x="307910" y="130629"/>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19F35E-0234-93D9-F05B-C1519FF30FC5}"/>
              </a:ext>
            </a:extLst>
          </p:cNvPr>
          <p:cNvCxnSpPr/>
          <p:nvPr/>
        </p:nvCxnSpPr>
        <p:spPr>
          <a:xfrm>
            <a:off x="339010" y="139960"/>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F4F7627-7D11-D761-548B-0D7687069050}"/>
              </a:ext>
            </a:extLst>
          </p:cNvPr>
          <p:cNvSpPr txBox="1"/>
          <p:nvPr/>
        </p:nvSpPr>
        <p:spPr>
          <a:xfrm>
            <a:off x="10403632" y="6486758"/>
            <a:ext cx="1728301" cy="276999"/>
          </a:xfrm>
          <a:prstGeom prst="rect">
            <a:avLst/>
          </a:prstGeom>
          <a:noFill/>
        </p:spPr>
        <p:txBody>
          <a:bodyPr wrap="square" rtlCol="0">
            <a:spAutoFit/>
          </a:bodyPr>
          <a:lstStyle/>
          <a:p>
            <a:r>
              <a:rPr lang="en-IN" sz="1200" dirty="0"/>
              <a:t>Online Spice Shopping</a:t>
            </a:r>
          </a:p>
        </p:txBody>
      </p:sp>
      <p:sp>
        <p:nvSpPr>
          <p:cNvPr id="3" name="TextBox 2">
            <a:extLst>
              <a:ext uri="{FF2B5EF4-FFF2-40B4-BE49-F238E27FC236}">
                <a16:creationId xmlns:a16="http://schemas.microsoft.com/office/drawing/2014/main" id="{603228A9-B00A-74D2-EBB8-C440C4513F67}"/>
              </a:ext>
            </a:extLst>
          </p:cNvPr>
          <p:cNvSpPr txBox="1"/>
          <p:nvPr/>
        </p:nvSpPr>
        <p:spPr>
          <a:xfrm>
            <a:off x="615165" y="291532"/>
            <a:ext cx="11268925" cy="584775"/>
          </a:xfrm>
          <a:prstGeom prst="rect">
            <a:avLst/>
          </a:prstGeom>
          <a:solidFill>
            <a:schemeClr val="bg2"/>
          </a:solidFill>
          <a:ln>
            <a:solidFill>
              <a:schemeClr val="bg2"/>
            </a:solidFill>
          </a:ln>
        </p:spPr>
        <p:txBody>
          <a:bodyPr wrap="square">
            <a:spAutoFit/>
          </a:bodyPr>
          <a:lstStyle/>
          <a:p>
            <a:pPr algn="ctr"/>
            <a:r>
              <a:rPr lang="en-US" sz="3200" b="1" dirty="0"/>
              <a:t>Class Diagram</a:t>
            </a:r>
            <a:endParaRPr lang="en-IN" sz="3200" b="1" dirty="0"/>
          </a:p>
        </p:txBody>
      </p:sp>
      <p:pic>
        <p:nvPicPr>
          <p:cNvPr id="7" name="Picture 6" descr="A picture containing text, diagram, sketch, plan&#10;&#10;Description automatically generated">
            <a:extLst>
              <a:ext uri="{FF2B5EF4-FFF2-40B4-BE49-F238E27FC236}">
                <a16:creationId xmlns:a16="http://schemas.microsoft.com/office/drawing/2014/main" id="{022C7C53-2416-5E74-6B36-E7B5CC05A889}"/>
              </a:ext>
            </a:extLst>
          </p:cNvPr>
          <p:cNvPicPr>
            <a:picLocks noChangeAspect="1"/>
          </p:cNvPicPr>
          <p:nvPr/>
        </p:nvPicPr>
        <p:blipFill rotWithShape="1">
          <a:blip r:embed="rId2">
            <a:extLst>
              <a:ext uri="{28A0092B-C50C-407E-A947-70E740481C1C}">
                <a14:useLocalDpi xmlns:a14="http://schemas.microsoft.com/office/drawing/2010/main" val="0"/>
              </a:ext>
            </a:extLst>
          </a:blip>
          <a:srcRect l="44336" r="8037" b="20544"/>
          <a:stretch/>
        </p:blipFill>
        <p:spPr>
          <a:xfrm>
            <a:off x="3367760" y="1117391"/>
            <a:ext cx="5047860" cy="5449077"/>
          </a:xfrm>
          <a:prstGeom prst="rect">
            <a:avLst/>
          </a:prstGeom>
          <a:effectLst>
            <a:outerShdw blurRad="50800" dist="38100" dir="5400000" algn="t" rotWithShape="0">
              <a:prstClr val="black">
                <a:alpha val="40000"/>
              </a:prstClr>
            </a:outerShdw>
          </a:effectLst>
        </p:spPr>
      </p:pic>
      <p:sp>
        <p:nvSpPr>
          <p:cNvPr id="11" name="Freeform: Shape 11">
            <a:extLst>
              <a:ext uri="{FF2B5EF4-FFF2-40B4-BE49-F238E27FC236}">
                <a16:creationId xmlns:a16="http://schemas.microsoft.com/office/drawing/2014/main" id="{D52A9B1A-8A19-C34A-3E0D-9DFEFA805340}"/>
              </a:ext>
              <a:ext uri="{C183D7F6-B498-43B3-948B-1728B52AA6E4}">
                <adec:decorative xmlns:adec="http://schemas.microsoft.com/office/drawing/2017/decorative" val="1"/>
              </a:ext>
            </a:extLst>
          </p:cNvPr>
          <p:cNvSpPr/>
          <p:nvPr/>
        </p:nvSpPr>
        <p:spPr>
          <a:xfrm>
            <a:off x="9518900" y="2550577"/>
            <a:ext cx="986035" cy="119836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2" name="Freeform: Shape 11">
            <a:extLst>
              <a:ext uri="{FF2B5EF4-FFF2-40B4-BE49-F238E27FC236}">
                <a16:creationId xmlns:a16="http://schemas.microsoft.com/office/drawing/2014/main" id="{83EDC3C0-E9CB-5F3D-A244-D3AFE6EAEB71}"/>
              </a:ext>
              <a:ext uri="{C183D7F6-B498-43B3-948B-1728B52AA6E4}">
                <adec:decorative xmlns:adec="http://schemas.microsoft.com/office/drawing/2017/decorative" val="1"/>
              </a:ext>
            </a:extLst>
          </p:cNvPr>
          <p:cNvSpPr/>
          <p:nvPr/>
        </p:nvSpPr>
        <p:spPr>
          <a:xfrm>
            <a:off x="10126132" y="3519891"/>
            <a:ext cx="986035" cy="119836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solidFill>
              <a:effectLst/>
              <a:uLnTx/>
              <a:uFillTx/>
              <a:latin typeface="Posterama Text SemiBold"/>
              <a:ea typeface="+mn-ea"/>
              <a:cs typeface="+mn-cs"/>
            </a:endParaRPr>
          </a:p>
        </p:txBody>
      </p:sp>
    </p:spTree>
    <p:extLst>
      <p:ext uri="{BB962C8B-B14F-4D97-AF65-F5344CB8AC3E}">
        <p14:creationId xmlns:p14="http://schemas.microsoft.com/office/powerpoint/2010/main" val="881066747"/>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par>
                                <p:cTn id="14" presetID="16" presetClass="entr" presetSubtype="21"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500"/>
                                        <p:tgtEl>
                                          <p:spTgt spid="3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C3E422E-9984-CB87-9DA1-3F172FE1B758}"/>
              </a:ext>
            </a:extLst>
          </p:cNvPr>
          <p:cNvCxnSpPr>
            <a:cxnSpLocks/>
          </p:cNvCxnSpPr>
          <p:nvPr/>
        </p:nvCxnSpPr>
        <p:spPr>
          <a:xfrm flipV="1">
            <a:off x="10403632" y="6763757"/>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A608B7-1480-2DBA-D606-5BAB5724CE2D}"/>
              </a:ext>
            </a:extLst>
          </p:cNvPr>
          <p:cNvCxnSpPr>
            <a:cxnSpLocks/>
          </p:cNvCxnSpPr>
          <p:nvPr/>
        </p:nvCxnSpPr>
        <p:spPr>
          <a:xfrm flipV="1">
            <a:off x="10403632" y="6746031"/>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Freeform: Shape 11">
            <a:extLst>
              <a:ext uri="{FF2B5EF4-FFF2-40B4-BE49-F238E27FC236}">
                <a16:creationId xmlns:a16="http://schemas.microsoft.com/office/drawing/2014/main" id="{A56E339C-8639-A23E-48EE-8552180DD80D}"/>
              </a:ext>
              <a:ext uri="{C183D7F6-B498-43B3-948B-1728B52AA6E4}">
                <adec:decorative xmlns:adec="http://schemas.microsoft.com/office/drawing/2017/decorative" val="1"/>
              </a:ext>
            </a:extLst>
          </p:cNvPr>
          <p:cNvSpPr/>
          <p:nvPr/>
        </p:nvSpPr>
        <p:spPr>
          <a:xfrm>
            <a:off x="9736207" y="876307"/>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5" name="Freeform: Shape 11">
            <a:extLst>
              <a:ext uri="{FF2B5EF4-FFF2-40B4-BE49-F238E27FC236}">
                <a16:creationId xmlns:a16="http://schemas.microsoft.com/office/drawing/2014/main" id="{7890A1D8-CD36-D97D-12C7-B1E0F90CA92E}"/>
              </a:ext>
              <a:ext uri="{C183D7F6-B498-43B3-948B-1728B52AA6E4}">
                <adec:decorative xmlns:adec="http://schemas.microsoft.com/office/drawing/2017/decorative" val="1"/>
              </a:ext>
            </a:extLst>
          </p:cNvPr>
          <p:cNvSpPr/>
          <p:nvPr/>
        </p:nvSpPr>
        <p:spPr>
          <a:xfrm>
            <a:off x="10733363" y="2550578"/>
            <a:ext cx="986035" cy="119836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Posterama Text SemiBold"/>
              <a:ea typeface="+mn-ea"/>
              <a:cs typeface="+mn-cs"/>
            </a:endParaRPr>
          </a:p>
        </p:txBody>
      </p:sp>
      <p:cxnSp>
        <p:nvCxnSpPr>
          <p:cNvPr id="30" name="Straight Connector 29">
            <a:extLst>
              <a:ext uri="{FF2B5EF4-FFF2-40B4-BE49-F238E27FC236}">
                <a16:creationId xmlns:a16="http://schemas.microsoft.com/office/drawing/2014/main" id="{A2AB3086-C87A-E58A-16AD-4D02D605B662}"/>
              </a:ext>
            </a:extLst>
          </p:cNvPr>
          <p:cNvCxnSpPr/>
          <p:nvPr/>
        </p:nvCxnSpPr>
        <p:spPr>
          <a:xfrm>
            <a:off x="307910" y="130629"/>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19F35E-0234-93D9-F05B-C1519FF30FC5}"/>
              </a:ext>
            </a:extLst>
          </p:cNvPr>
          <p:cNvCxnSpPr/>
          <p:nvPr/>
        </p:nvCxnSpPr>
        <p:spPr>
          <a:xfrm>
            <a:off x="339010" y="139960"/>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F4F7627-7D11-D761-548B-0D7687069050}"/>
              </a:ext>
            </a:extLst>
          </p:cNvPr>
          <p:cNvSpPr txBox="1"/>
          <p:nvPr/>
        </p:nvSpPr>
        <p:spPr>
          <a:xfrm>
            <a:off x="10403632" y="6486758"/>
            <a:ext cx="1728301" cy="276999"/>
          </a:xfrm>
          <a:prstGeom prst="rect">
            <a:avLst/>
          </a:prstGeom>
          <a:noFill/>
        </p:spPr>
        <p:txBody>
          <a:bodyPr wrap="square" rtlCol="0">
            <a:spAutoFit/>
          </a:bodyPr>
          <a:lstStyle/>
          <a:p>
            <a:r>
              <a:rPr lang="en-IN" sz="1200" dirty="0"/>
              <a:t>Online Spice Shopping</a:t>
            </a:r>
          </a:p>
        </p:txBody>
      </p:sp>
      <p:sp>
        <p:nvSpPr>
          <p:cNvPr id="3" name="TextBox 2">
            <a:extLst>
              <a:ext uri="{FF2B5EF4-FFF2-40B4-BE49-F238E27FC236}">
                <a16:creationId xmlns:a16="http://schemas.microsoft.com/office/drawing/2014/main" id="{F37B1736-C9BD-63FE-835B-8943F0673672}"/>
              </a:ext>
            </a:extLst>
          </p:cNvPr>
          <p:cNvSpPr txBox="1"/>
          <p:nvPr/>
        </p:nvSpPr>
        <p:spPr>
          <a:xfrm>
            <a:off x="669471" y="130629"/>
            <a:ext cx="11214617" cy="584775"/>
          </a:xfrm>
          <a:prstGeom prst="rect">
            <a:avLst/>
          </a:prstGeom>
          <a:solidFill>
            <a:schemeClr val="bg2"/>
          </a:solidFill>
        </p:spPr>
        <p:txBody>
          <a:bodyPr wrap="square">
            <a:spAutoFit/>
          </a:bodyPr>
          <a:lstStyle/>
          <a:p>
            <a:pPr algn="ctr"/>
            <a:r>
              <a:rPr lang="en-US" sz="3200" b="1" i="0" dirty="0">
                <a:solidFill>
                  <a:srgbClr val="222222"/>
                </a:solidFill>
                <a:effectLst/>
              </a:rPr>
              <a:t>Challenges Faced During Development</a:t>
            </a:r>
            <a:endParaRPr lang="en-IN" sz="3200" b="1" dirty="0"/>
          </a:p>
        </p:txBody>
      </p:sp>
      <p:sp>
        <p:nvSpPr>
          <p:cNvPr id="4" name="Content Placeholder 2">
            <a:extLst>
              <a:ext uri="{FF2B5EF4-FFF2-40B4-BE49-F238E27FC236}">
                <a16:creationId xmlns:a16="http://schemas.microsoft.com/office/drawing/2014/main" id="{95B371F2-DBA5-415A-82C8-651F587B857A}"/>
              </a:ext>
            </a:extLst>
          </p:cNvPr>
          <p:cNvSpPr>
            <a:spLocks noGrp="1"/>
          </p:cNvSpPr>
          <p:nvPr/>
        </p:nvSpPr>
        <p:spPr>
          <a:xfrm>
            <a:off x="1206408" y="1710759"/>
            <a:ext cx="9779183" cy="3436483"/>
          </a:xfrm>
          <a:prstGeom prst="rect">
            <a:avLst/>
          </a:prstGeom>
        </p:spPr>
        <p:txBody>
          <a:bodyPr vert="horz" lIns="91440" tIns="45720" rIns="91440" bIns="45720" rtlCol="0" anchor="t">
            <a:normAutofit fontScale="92500" lnSpcReduction="20000"/>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Wingdings" panose="05000000000000000000" pitchFamily="2" charset="2"/>
              <a:buChar char="v"/>
            </a:pPr>
            <a:r>
              <a:rPr lang="en-US" dirty="0">
                <a:solidFill>
                  <a:schemeClr val="tx1"/>
                </a:solidFill>
              </a:rPr>
              <a:t>Handling Checkout and Secure Payment. </a:t>
            </a:r>
          </a:p>
          <a:p>
            <a:pPr marL="342900" indent="-342900">
              <a:buFont typeface="Wingdings" panose="05000000000000000000" pitchFamily="2" charset="2"/>
              <a:buChar char="v"/>
            </a:pPr>
            <a:r>
              <a:rPr lang="en-US" dirty="0">
                <a:solidFill>
                  <a:schemeClr val="tx1"/>
                </a:solidFill>
              </a:rPr>
              <a:t>Handling data validation and ensuring data integrity during various operations.</a:t>
            </a:r>
          </a:p>
          <a:p>
            <a:pPr marL="342900" indent="-342900">
              <a:buFont typeface="Wingdings" panose="05000000000000000000" pitchFamily="2" charset="2"/>
              <a:buChar char="v"/>
            </a:pPr>
            <a:r>
              <a:rPr lang="en-US" dirty="0">
                <a:solidFill>
                  <a:schemeClr val="tx1"/>
                </a:solidFill>
              </a:rPr>
              <a:t>Integrating the inventory system with Django libraries </a:t>
            </a:r>
          </a:p>
          <a:p>
            <a:pPr marL="342900" indent="-342900">
              <a:buFont typeface="Wingdings" panose="05000000000000000000" pitchFamily="2" charset="2"/>
              <a:buChar char="v"/>
            </a:pPr>
            <a:r>
              <a:rPr lang="en-US" dirty="0">
                <a:solidFill>
                  <a:schemeClr val="tx1"/>
                </a:solidFill>
              </a:rPr>
              <a:t>Creating a user-friendly interface that is intuitive and easy to navigate</a:t>
            </a:r>
          </a:p>
          <a:p>
            <a:pPr marL="342900" indent="-342900">
              <a:buFont typeface="Wingdings" panose="05000000000000000000" pitchFamily="2" charset="2"/>
              <a:buChar char="v"/>
            </a:pPr>
            <a:r>
              <a:rPr lang="en-US" dirty="0">
                <a:solidFill>
                  <a:schemeClr val="tx1"/>
                </a:solidFill>
              </a:rPr>
              <a:t>Implementing secure user authentication and authorization mechanisms</a:t>
            </a:r>
          </a:p>
          <a:p>
            <a:pPr marL="342900" indent="-342900">
              <a:buFont typeface="Wingdings" panose="05000000000000000000" pitchFamily="2" charset="2"/>
              <a:buChar char="v"/>
            </a:pPr>
            <a:r>
              <a:rPr lang="en-US" dirty="0">
                <a:solidFill>
                  <a:schemeClr val="tx1"/>
                </a:solidFill>
              </a:rPr>
              <a:t>Balancing the need for a visually appealing design with functional requirements. </a:t>
            </a:r>
          </a:p>
        </p:txBody>
      </p:sp>
    </p:spTree>
    <p:extLst>
      <p:ext uri="{BB962C8B-B14F-4D97-AF65-F5344CB8AC3E}">
        <p14:creationId xmlns:p14="http://schemas.microsoft.com/office/powerpoint/2010/main" val="206515319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par>
                                <p:cTn id="14" presetID="16" presetClass="entr" presetSubtype="21"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C3E422E-9984-CB87-9DA1-3F172FE1B758}"/>
              </a:ext>
            </a:extLst>
          </p:cNvPr>
          <p:cNvCxnSpPr>
            <a:cxnSpLocks/>
          </p:cNvCxnSpPr>
          <p:nvPr/>
        </p:nvCxnSpPr>
        <p:spPr>
          <a:xfrm flipV="1">
            <a:off x="10403632" y="6763757"/>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A608B7-1480-2DBA-D606-5BAB5724CE2D}"/>
              </a:ext>
            </a:extLst>
          </p:cNvPr>
          <p:cNvCxnSpPr>
            <a:cxnSpLocks/>
          </p:cNvCxnSpPr>
          <p:nvPr/>
        </p:nvCxnSpPr>
        <p:spPr>
          <a:xfrm flipV="1">
            <a:off x="10403632" y="6746031"/>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Freeform: Shape 11">
            <a:extLst>
              <a:ext uri="{FF2B5EF4-FFF2-40B4-BE49-F238E27FC236}">
                <a16:creationId xmlns:a16="http://schemas.microsoft.com/office/drawing/2014/main" id="{A56E339C-8639-A23E-48EE-8552180DD80D}"/>
              </a:ext>
              <a:ext uri="{C183D7F6-B498-43B3-948B-1728B52AA6E4}">
                <adec:decorative xmlns:adec="http://schemas.microsoft.com/office/drawing/2017/decorative" val="1"/>
              </a:ext>
            </a:extLst>
          </p:cNvPr>
          <p:cNvSpPr/>
          <p:nvPr/>
        </p:nvSpPr>
        <p:spPr>
          <a:xfrm>
            <a:off x="9736207" y="876307"/>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5" name="Freeform: Shape 11">
            <a:extLst>
              <a:ext uri="{FF2B5EF4-FFF2-40B4-BE49-F238E27FC236}">
                <a16:creationId xmlns:a16="http://schemas.microsoft.com/office/drawing/2014/main" id="{7890A1D8-CD36-D97D-12C7-B1E0F90CA92E}"/>
              </a:ext>
              <a:ext uri="{C183D7F6-B498-43B3-948B-1728B52AA6E4}">
                <adec:decorative xmlns:adec="http://schemas.microsoft.com/office/drawing/2017/decorative" val="1"/>
              </a:ext>
            </a:extLst>
          </p:cNvPr>
          <p:cNvSpPr/>
          <p:nvPr/>
        </p:nvSpPr>
        <p:spPr>
          <a:xfrm>
            <a:off x="10733363" y="2550578"/>
            <a:ext cx="986035" cy="119836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30" name="Straight Connector 29">
            <a:extLst>
              <a:ext uri="{FF2B5EF4-FFF2-40B4-BE49-F238E27FC236}">
                <a16:creationId xmlns:a16="http://schemas.microsoft.com/office/drawing/2014/main" id="{A2AB3086-C87A-E58A-16AD-4D02D605B662}"/>
              </a:ext>
            </a:extLst>
          </p:cNvPr>
          <p:cNvCxnSpPr/>
          <p:nvPr/>
        </p:nvCxnSpPr>
        <p:spPr>
          <a:xfrm>
            <a:off x="307910" y="130629"/>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19F35E-0234-93D9-F05B-C1519FF30FC5}"/>
              </a:ext>
            </a:extLst>
          </p:cNvPr>
          <p:cNvCxnSpPr/>
          <p:nvPr/>
        </p:nvCxnSpPr>
        <p:spPr>
          <a:xfrm>
            <a:off x="339010" y="139960"/>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F4F7627-7D11-D761-548B-0D7687069050}"/>
              </a:ext>
            </a:extLst>
          </p:cNvPr>
          <p:cNvSpPr txBox="1"/>
          <p:nvPr/>
        </p:nvSpPr>
        <p:spPr>
          <a:xfrm>
            <a:off x="10403632" y="6486758"/>
            <a:ext cx="1728301" cy="276999"/>
          </a:xfrm>
          <a:prstGeom prst="rect">
            <a:avLst/>
          </a:prstGeom>
          <a:noFill/>
        </p:spPr>
        <p:txBody>
          <a:bodyPr wrap="square" rtlCol="0">
            <a:spAutoFit/>
          </a:bodyPr>
          <a:lstStyle/>
          <a:p>
            <a:r>
              <a:rPr lang="en-IN" sz="1200" dirty="0"/>
              <a:t>Online Spice Shopping</a:t>
            </a:r>
          </a:p>
        </p:txBody>
      </p:sp>
      <p:sp>
        <p:nvSpPr>
          <p:cNvPr id="3" name="TextBox 2">
            <a:extLst>
              <a:ext uri="{FF2B5EF4-FFF2-40B4-BE49-F238E27FC236}">
                <a16:creationId xmlns:a16="http://schemas.microsoft.com/office/drawing/2014/main" id="{5061569D-8A5D-5A2A-1BAC-317B3B00EB47}"/>
              </a:ext>
            </a:extLst>
          </p:cNvPr>
          <p:cNvSpPr txBox="1"/>
          <p:nvPr/>
        </p:nvSpPr>
        <p:spPr>
          <a:xfrm>
            <a:off x="449788" y="139960"/>
            <a:ext cx="11269608" cy="584775"/>
          </a:xfrm>
          <a:prstGeom prst="rect">
            <a:avLst/>
          </a:prstGeom>
          <a:solidFill>
            <a:schemeClr val="bg2"/>
          </a:solidFill>
        </p:spPr>
        <p:txBody>
          <a:bodyPr wrap="square">
            <a:spAutoFit/>
          </a:bodyPr>
          <a:lstStyle/>
          <a:p>
            <a:pPr algn="ctr"/>
            <a:r>
              <a:rPr lang="en-IN" sz="3200" b="1" i="0" dirty="0">
                <a:solidFill>
                  <a:srgbClr val="222222"/>
                </a:solidFill>
                <a:effectLst/>
              </a:rPr>
              <a:t>Important Screenshots With Explanation</a:t>
            </a:r>
            <a:endParaRPr lang="en-IN" sz="3200" b="1" dirty="0"/>
          </a:p>
        </p:txBody>
      </p:sp>
      <p:pic>
        <p:nvPicPr>
          <p:cNvPr id="5" name="Picture 4" descr="A screenshot of a login form&#10;&#10;Description automatically generated with medium confidence">
            <a:extLst>
              <a:ext uri="{FF2B5EF4-FFF2-40B4-BE49-F238E27FC236}">
                <a16:creationId xmlns:a16="http://schemas.microsoft.com/office/drawing/2014/main" id="{5B24D596-4ECD-FE2B-9867-210182BAAA1B}"/>
              </a:ext>
            </a:extLst>
          </p:cNvPr>
          <p:cNvPicPr>
            <a:picLocks noChangeAspect="1"/>
          </p:cNvPicPr>
          <p:nvPr/>
        </p:nvPicPr>
        <p:blipFill rotWithShape="1">
          <a:blip r:embed="rId2">
            <a:extLst>
              <a:ext uri="{28A0092B-C50C-407E-A947-70E740481C1C}">
                <a14:useLocalDpi xmlns:a14="http://schemas.microsoft.com/office/drawing/2010/main" val="0"/>
              </a:ext>
            </a:extLst>
          </a:blip>
          <a:srcRect l="7224" t="9328" r="5499" b="6465"/>
          <a:stretch/>
        </p:blipFill>
        <p:spPr>
          <a:xfrm>
            <a:off x="4256578" y="876307"/>
            <a:ext cx="5290454" cy="2629452"/>
          </a:xfrm>
          <a:prstGeom prst="rect">
            <a:avLst/>
          </a:prstGeom>
          <a:effectLst>
            <a:outerShdw blurRad="50800" dist="38100" dir="5400000" algn="t" rotWithShape="0">
              <a:prstClr val="black">
                <a:alpha val="40000"/>
              </a:prstClr>
            </a:outerShdw>
          </a:effectLst>
        </p:spPr>
      </p:pic>
      <p:grpSp>
        <p:nvGrpSpPr>
          <p:cNvPr id="6" name="Group 5">
            <a:extLst>
              <a:ext uri="{FF2B5EF4-FFF2-40B4-BE49-F238E27FC236}">
                <a16:creationId xmlns:a16="http://schemas.microsoft.com/office/drawing/2014/main" id="{6BC281EA-9590-0866-599B-B3CA3061DF91}"/>
              </a:ext>
            </a:extLst>
          </p:cNvPr>
          <p:cNvGrpSpPr/>
          <p:nvPr/>
        </p:nvGrpSpPr>
        <p:grpSpPr>
          <a:xfrm>
            <a:off x="1696978" y="1052881"/>
            <a:ext cx="1637958" cy="952603"/>
            <a:chOff x="1192444" y="2555884"/>
            <a:chExt cx="1637958" cy="952603"/>
          </a:xfrm>
        </p:grpSpPr>
        <p:sp>
          <p:nvSpPr>
            <p:cNvPr id="7" name="TextBox 6">
              <a:extLst>
                <a:ext uri="{FF2B5EF4-FFF2-40B4-BE49-F238E27FC236}">
                  <a16:creationId xmlns:a16="http://schemas.microsoft.com/office/drawing/2014/main" id="{21AF997C-4A64-8054-9F71-C5C535376F0D}"/>
                </a:ext>
              </a:extLst>
            </p:cNvPr>
            <p:cNvSpPr txBox="1"/>
            <p:nvPr/>
          </p:nvSpPr>
          <p:spPr>
            <a:xfrm>
              <a:off x="1192444" y="2555884"/>
              <a:ext cx="1637958" cy="369332"/>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txBody>
            <a:bodyPr wrap="square">
              <a:spAutoFit/>
            </a:bodyPr>
            <a:lstStyle/>
            <a:p>
              <a:pPr algn="ctr"/>
              <a:r>
                <a:rPr lang="en-US" b="1" dirty="0"/>
                <a:t>Payment</a:t>
              </a:r>
              <a:endParaRPr lang="en-IN" dirty="0"/>
            </a:p>
          </p:txBody>
        </p:sp>
        <p:sp>
          <p:nvSpPr>
            <p:cNvPr id="11" name="TextBox 10">
              <a:extLst>
                <a:ext uri="{FF2B5EF4-FFF2-40B4-BE49-F238E27FC236}">
                  <a16:creationId xmlns:a16="http://schemas.microsoft.com/office/drawing/2014/main" id="{80C8D361-50E5-B424-1E05-C897F5E58E10}"/>
                </a:ext>
              </a:extLst>
            </p:cNvPr>
            <p:cNvSpPr txBox="1"/>
            <p:nvPr/>
          </p:nvSpPr>
          <p:spPr>
            <a:xfrm>
              <a:off x="1205003" y="2934547"/>
              <a:ext cx="1625399" cy="573940"/>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txBody>
            <a:bodyPr wrap="square">
              <a:spAutoFit/>
            </a:bodyPr>
            <a:lstStyle/>
            <a:p>
              <a:pPr algn="just">
                <a:lnSpc>
                  <a:spcPct val="150000"/>
                </a:lnSpc>
              </a:pPr>
              <a:r>
                <a:rPr lang="en-IN" sz="1100" dirty="0"/>
                <a:t>Users can make payment for their purchase</a:t>
              </a:r>
            </a:p>
          </p:txBody>
        </p:sp>
      </p:grpSp>
      <p:pic>
        <p:nvPicPr>
          <p:cNvPr id="14" name="Picture 13" descr="A screenshot of a computer&#10;&#10;Description automatically generated with medium confidence">
            <a:extLst>
              <a:ext uri="{FF2B5EF4-FFF2-40B4-BE49-F238E27FC236}">
                <a16:creationId xmlns:a16="http://schemas.microsoft.com/office/drawing/2014/main" id="{B58DA4A2-7D5B-B164-5D16-9B82A97512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978" y="3776210"/>
            <a:ext cx="4146151" cy="2951162"/>
          </a:xfrm>
          <a:prstGeom prst="rect">
            <a:avLst/>
          </a:prstGeom>
          <a:effectLst>
            <a:outerShdw blurRad="50800" dist="38100" dir="2700000" algn="tl" rotWithShape="0">
              <a:prstClr val="black">
                <a:alpha val="40000"/>
              </a:prstClr>
            </a:outerShdw>
          </a:effectLst>
        </p:spPr>
      </p:pic>
      <p:grpSp>
        <p:nvGrpSpPr>
          <p:cNvPr id="15" name="Group 14">
            <a:extLst>
              <a:ext uri="{FF2B5EF4-FFF2-40B4-BE49-F238E27FC236}">
                <a16:creationId xmlns:a16="http://schemas.microsoft.com/office/drawing/2014/main" id="{113CDD66-4988-F97B-85A7-4FC1873085CA}"/>
              </a:ext>
            </a:extLst>
          </p:cNvPr>
          <p:cNvGrpSpPr/>
          <p:nvPr/>
        </p:nvGrpSpPr>
        <p:grpSpPr>
          <a:xfrm>
            <a:off x="6901804" y="4299188"/>
            <a:ext cx="1962277" cy="1538415"/>
            <a:chOff x="1192443" y="2555884"/>
            <a:chExt cx="1962277" cy="1062249"/>
          </a:xfrm>
        </p:grpSpPr>
        <p:sp>
          <p:nvSpPr>
            <p:cNvPr id="16" name="TextBox 15">
              <a:extLst>
                <a:ext uri="{FF2B5EF4-FFF2-40B4-BE49-F238E27FC236}">
                  <a16:creationId xmlns:a16="http://schemas.microsoft.com/office/drawing/2014/main" id="{C5860A1E-D06E-3444-8B6E-62FAC055B7C9}"/>
                </a:ext>
              </a:extLst>
            </p:cNvPr>
            <p:cNvSpPr txBox="1"/>
            <p:nvPr/>
          </p:nvSpPr>
          <p:spPr>
            <a:xfrm>
              <a:off x="1192443" y="2555884"/>
              <a:ext cx="1943615" cy="369332"/>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txBody>
            <a:bodyPr wrap="square">
              <a:spAutoFit/>
            </a:bodyPr>
            <a:lstStyle/>
            <a:p>
              <a:pPr algn="ctr"/>
              <a:r>
                <a:rPr lang="en-IN" b="1" dirty="0"/>
                <a:t>Customer Orders</a:t>
              </a:r>
            </a:p>
          </p:txBody>
        </p:sp>
        <p:sp>
          <p:nvSpPr>
            <p:cNvPr id="17" name="TextBox 16">
              <a:extLst>
                <a:ext uri="{FF2B5EF4-FFF2-40B4-BE49-F238E27FC236}">
                  <a16:creationId xmlns:a16="http://schemas.microsoft.com/office/drawing/2014/main" id="{3933DFBD-8EDD-C0FC-96BE-64BEC6BD816A}"/>
                </a:ext>
              </a:extLst>
            </p:cNvPr>
            <p:cNvSpPr txBox="1"/>
            <p:nvPr/>
          </p:nvSpPr>
          <p:spPr>
            <a:xfrm>
              <a:off x="1211105" y="3046513"/>
              <a:ext cx="1943615" cy="571620"/>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txBody>
            <a:bodyPr wrap="square">
              <a:spAutoFit/>
            </a:bodyPr>
            <a:lstStyle/>
            <a:p>
              <a:pPr algn="just">
                <a:lnSpc>
                  <a:spcPct val="150000"/>
                </a:lnSpc>
              </a:pPr>
              <a:r>
                <a:rPr lang="en-IN" sz="1100" dirty="0"/>
                <a:t>Users can see their orders of their purchase and also they can track their order.</a:t>
              </a:r>
            </a:p>
          </p:txBody>
        </p:sp>
      </p:grpSp>
    </p:spTree>
    <p:extLst>
      <p:ext uri="{BB962C8B-B14F-4D97-AF65-F5344CB8AC3E}">
        <p14:creationId xmlns:p14="http://schemas.microsoft.com/office/powerpoint/2010/main" val="4021102250"/>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par>
                                <p:cTn id="14" presetID="16" presetClass="entr" presetSubtype="21"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C3E422E-9984-CB87-9DA1-3F172FE1B758}"/>
              </a:ext>
            </a:extLst>
          </p:cNvPr>
          <p:cNvCxnSpPr>
            <a:cxnSpLocks/>
          </p:cNvCxnSpPr>
          <p:nvPr/>
        </p:nvCxnSpPr>
        <p:spPr>
          <a:xfrm flipV="1">
            <a:off x="10403632" y="6763757"/>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A608B7-1480-2DBA-D606-5BAB5724CE2D}"/>
              </a:ext>
            </a:extLst>
          </p:cNvPr>
          <p:cNvCxnSpPr>
            <a:cxnSpLocks/>
          </p:cNvCxnSpPr>
          <p:nvPr/>
        </p:nvCxnSpPr>
        <p:spPr>
          <a:xfrm flipV="1">
            <a:off x="10403632" y="6746031"/>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Freeform: Shape 11">
            <a:extLst>
              <a:ext uri="{FF2B5EF4-FFF2-40B4-BE49-F238E27FC236}">
                <a16:creationId xmlns:a16="http://schemas.microsoft.com/office/drawing/2014/main" id="{A56E339C-8639-A23E-48EE-8552180DD80D}"/>
              </a:ext>
              <a:ext uri="{C183D7F6-B498-43B3-948B-1728B52AA6E4}">
                <adec:decorative xmlns:adec="http://schemas.microsoft.com/office/drawing/2017/decorative" val="1"/>
              </a:ext>
            </a:extLst>
          </p:cNvPr>
          <p:cNvSpPr/>
          <p:nvPr/>
        </p:nvSpPr>
        <p:spPr>
          <a:xfrm>
            <a:off x="9736207" y="876307"/>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5" name="Freeform: Shape 11">
            <a:extLst>
              <a:ext uri="{FF2B5EF4-FFF2-40B4-BE49-F238E27FC236}">
                <a16:creationId xmlns:a16="http://schemas.microsoft.com/office/drawing/2014/main" id="{7890A1D8-CD36-D97D-12C7-B1E0F90CA92E}"/>
              </a:ext>
              <a:ext uri="{C183D7F6-B498-43B3-948B-1728B52AA6E4}">
                <adec:decorative xmlns:adec="http://schemas.microsoft.com/office/drawing/2017/decorative" val="1"/>
              </a:ext>
            </a:extLst>
          </p:cNvPr>
          <p:cNvSpPr/>
          <p:nvPr/>
        </p:nvSpPr>
        <p:spPr>
          <a:xfrm>
            <a:off x="10733363" y="2550578"/>
            <a:ext cx="986035" cy="119836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30" name="Straight Connector 29">
            <a:extLst>
              <a:ext uri="{FF2B5EF4-FFF2-40B4-BE49-F238E27FC236}">
                <a16:creationId xmlns:a16="http://schemas.microsoft.com/office/drawing/2014/main" id="{A2AB3086-C87A-E58A-16AD-4D02D605B662}"/>
              </a:ext>
            </a:extLst>
          </p:cNvPr>
          <p:cNvCxnSpPr/>
          <p:nvPr/>
        </p:nvCxnSpPr>
        <p:spPr>
          <a:xfrm>
            <a:off x="307910" y="130629"/>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19F35E-0234-93D9-F05B-C1519FF30FC5}"/>
              </a:ext>
            </a:extLst>
          </p:cNvPr>
          <p:cNvCxnSpPr/>
          <p:nvPr/>
        </p:nvCxnSpPr>
        <p:spPr>
          <a:xfrm>
            <a:off x="339010" y="139960"/>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F4F7627-7D11-D761-548B-0D7687069050}"/>
              </a:ext>
            </a:extLst>
          </p:cNvPr>
          <p:cNvSpPr txBox="1"/>
          <p:nvPr/>
        </p:nvSpPr>
        <p:spPr>
          <a:xfrm>
            <a:off x="10403632" y="6486758"/>
            <a:ext cx="1728301" cy="276999"/>
          </a:xfrm>
          <a:prstGeom prst="rect">
            <a:avLst/>
          </a:prstGeom>
          <a:noFill/>
        </p:spPr>
        <p:txBody>
          <a:bodyPr wrap="square" rtlCol="0">
            <a:spAutoFit/>
          </a:bodyPr>
          <a:lstStyle/>
          <a:p>
            <a:r>
              <a:rPr lang="en-IN" sz="1200" dirty="0"/>
              <a:t>Online Spice Shopping</a:t>
            </a:r>
          </a:p>
        </p:txBody>
      </p:sp>
      <p:sp>
        <p:nvSpPr>
          <p:cNvPr id="2" name="Title 1">
            <a:extLst>
              <a:ext uri="{FF2B5EF4-FFF2-40B4-BE49-F238E27FC236}">
                <a16:creationId xmlns:a16="http://schemas.microsoft.com/office/drawing/2014/main" id="{27A6F7BB-30A8-4980-AD4A-2FB0B53FA6C9}"/>
              </a:ext>
            </a:extLst>
          </p:cNvPr>
          <p:cNvSpPr>
            <a:spLocks noGrp="1"/>
          </p:cNvSpPr>
          <p:nvPr/>
        </p:nvSpPr>
        <p:spPr>
          <a:xfrm>
            <a:off x="589640" y="184165"/>
            <a:ext cx="11129758" cy="674417"/>
          </a:xfrm>
          <a:prstGeom prst="rect">
            <a:avLst/>
          </a:prstGeom>
          <a:solidFill>
            <a:schemeClr val="bg2"/>
          </a:solidFill>
        </p:spPr>
        <p:txBody>
          <a:bodyPr vert="horz" lIns="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IN" sz="3200" b="0" i="0" dirty="0">
                <a:effectLst/>
                <a:latin typeface="trebuchet ms" panose="020B0603020202020204" pitchFamily="34" charset="0"/>
              </a:rPr>
              <a:t>Future Enhancements</a:t>
            </a:r>
            <a:endParaRPr lang="en-US" sz="3200" dirty="0"/>
          </a:p>
        </p:txBody>
      </p:sp>
      <p:sp>
        <p:nvSpPr>
          <p:cNvPr id="3" name="Text Placeholder 6">
            <a:extLst>
              <a:ext uri="{FF2B5EF4-FFF2-40B4-BE49-F238E27FC236}">
                <a16:creationId xmlns:a16="http://schemas.microsoft.com/office/drawing/2014/main" id="{ACC180CB-0C9D-0441-A2D3-F4EDC5DB9741}"/>
              </a:ext>
            </a:extLst>
          </p:cNvPr>
          <p:cNvSpPr>
            <a:spLocks noGrp="1"/>
          </p:cNvSpPr>
          <p:nvPr/>
        </p:nvSpPr>
        <p:spPr>
          <a:xfrm>
            <a:off x="724603" y="1557122"/>
            <a:ext cx="10742794" cy="4226770"/>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Wingdings" panose="05000000000000000000" pitchFamily="2" charset="2"/>
              <a:buChar char="q"/>
            </a:pPr>
            <a:r>
              <a:rPr lang="en-US" i="0" dirty="0">
                <a:effectLst/>
                <a:latin typeface="Söhne"/>
              </a:rPr>
              <a:t>Artificial Intelligence (AI) C: </a:t>
            </a:r>
            <a:r>
              <a:rPr lang="en-US" b="0" i="0" dirty="0">
                <a:effectLst/>
                <a:latin typeface="Söhne"/>
              </a:rPr>
              <a:t>Implement AI-powered to provide automated support to Customers. AI can handle common inquiries, assist with Purchase history and make recommendations for customers.</a:t>
            </a:r>
          </a:p>
          <a:p>
            <a:pPr marL="342900" indent="-342900" algn="just">
              <a:buFont typeface="Wingdings" panose="05000000000000000000" pitchFamily="2" charset="2"/>
              <a:buChar char="q"/>
            </a:pPr>
            <a:endParaRPr lang="en-US" b="0" i="0" dirty="0">
              <a:effectLst/>
              <a:latin typeface="Söhne"/>
            </a:endParaRPr>
          </a:p>
          <a:p>
            <a:pPr algn="just"/>
            <a:endParaRPr lang="en-US" b="0" i="0" dirty="0">
              <a:effectLst/>
              <a:latin typeface="Söhne"/>
            </a:endParaRPr>
          </a:p>
          <a:p>
            <a:pPr marL="342900" indent="-342900" algn="just">
              <a:buFont typeface="Wingdings" panose="05000000000000000000" pitchFamily="2" charset="2"/>
              <a:buChar char="q"/>
            </a:pPr>
            <a:r>
              <a:rPr lang="en-US" i="0" dirty="0">
                <a:effectLst/>
                <a:latin typeface="Söhne"/>
              </a:rPr>
              <a:t>Advanced Search and Filters: </a:t>
            </a:r>
            <a:r>
              <a:rPr lang="en-US" b="0" i="0" dirty="0">
                <a:effectLst/>
                <a:latin typeface="Söhne"/>
              </a:rPr>
              <a:t>Improve the search functionality by implementing advanced filters based on category , amount, ratings, and other criteria. This enables </a:t>
            </a:r>
            <a:r>
              <a:rPr lang="en-US" b="0" dirty="0">
                <a:latin typeface="Söhne"/>
              </a:rPr>
              <a:t>customers</a:t>
            </a:r>
            <a:r>
              <a:rPr lang="en-US" b="0" i="0" dirty="0">
                <a:effectLst/>
                <a:latin typeface="Söhne"/>
              </a:rPr>
              <a:t> to refine their search and find their appropriate products.</a:t>
            </a:r>
          </a:p>
          <a:p>
            <a:pPr marL="342900" indent="-342900" algn="just">
              <a:buFont typeface="Wingdings" panose="05000000000000000000" pitchFamily="2" charset="2"/>
              <a:buChar char="q"/>
            </a:pPr>
            <a:endParaRPr lang="en-US" b="0" i="0" dirty="0">
              <a:effectLst/>
              <a:latin typeface="Söhne"/>
            </a:endParaRPr>
          </a:p>
          <a:p>
            <a:pPr marL="342900" indent="-342900" algn="just">
              <a:buFont typeface="Wingdings" panose="05000000000000000000" pitchFamily="2" charset="2"/>
              <a:buChar char="q"/>
            </a:pPr>
            <a:r>
              <a:rPr lang="en-US" i="0" dirty="0">
                <a:effectLst/>
                <a:latin typeface="Söhne"/>
              </a:rPr>
              <a:t>Mobile Application: </a:t>
            </a:r>
            <a:r>
              <a:rPr lang="en-US" b="0" i="0" dirty="0">
                <a:effectLst/>
                <a:latin typeface="Söhne"/>
              </a:rPr>
              <a:t>Develop a mobile application for the spice shopping, allowing </a:t>
            </a:r>
            <a:r>
              <a:rPr lang="en-US" b="0" dirty="0">
                <a:latin typeface="Söhne"/>
              </a:rPr>
              <a:t>customers</a:t>
            </a:r>
            <a:r>
              <a:rPr lang="en-US" b="0" i="0" dirty="0">
                <a:effectLst/>
                <a:latin typeface="Söhne"/>
              </a:rPr>
              <a:t> to access the website on their smartphones. The app can provide a user-friendly interface, push notifications for new products and offers.</a:t>
            </a:r>
          </a:p>
          <a:p>
            <a:pPr marL="342900" indent="-342900" algn="just">
              <a:buFont typeface="Wingdings" panose="05000000000000000000" pitchFamily="2" charset="2"/>
              <a:buChar char="q"/>
            </a:pPr>
            <a:endParaRPr lang="en-US" b="0" i="0" dirty="0">
              <a:effectLst/>
              <a:latin typeface="Söhne"/>
            </a:endParaRPr>
          </a:p>
        </p:txBody>
      </p:sp>
    </p:spTree>
    <p:extLst>
      <p:ext uri="{BB962C8B-B14F-4D97-AF65-F5344CB8AC3E}">
        <p14:creationId xmlns:p14="http://schemas.microsoft.com/office/powerpoint/2010/main" val="2624957873"/>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par>
                                <p:cTn id="14" presetID="16" presetClass="entr" presetSubtype="21"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C3E422E-9984-CB87-9DA1-3F172FE1B758}"/>
              </a:ext>
            </a:extLst>
          </p:cNvPr>
          <p:cNvCxnSpPr>
            <a:cxnSpLocks/>
          </p:cNvCxnSpPr>
          <p:nvPr/>
        </p:nvCxnSpPr>
        <p:spPr>
          <a:xfrm flipV="1">
            <a:off x="10403632" y="6763757"/>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A608B7-1480-2DBA-D606-5BAB5724CE2D}"/>
              </a:ext>
            </a:extLst>
          </p:cNvPr>
          <p:cNvCxnSpPr>
            <a:cxnSpLocks/>
          </p:cNvCxnSpPr>
          <p:nvPr/>
        </p:nvCxnSpPr>
        <p:spPr>
          <a:xfrm flipV="1">
            <a:off x="10403632" y="6746031"/>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Freeform: Shape 11">
            <a:extLst>
              <a:ext uri="{FF2B5EF4-FFF2-40B4-BE49-F238E27FC236}">
                <a16:creationId xmlns:a16="http://schemas.microsoft.com/office/drawing/2014/main" id="{A56E339C-8639-A23E-48EE-8552180DD80D}"/>
              </a:ext>
              <a:ext uri="{C183D7F6-B498-43B3-948B-1728B52AA6E4}">
                <adec:decorative xmlns:adec="http://schemas.microsoft.com/office/drawing/2017/decorative" val="1"/>
              </a:ext>
            </a:extLst>
          </p:cNvPr>
          <p:cNvSpPr/>
          <p:nvPr/>
        </p:nvSpPr>
        <p:spPr>
          <a:xfrm>
            <a:off x="9736207" y="876307"/>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5" name="Freeform: Shape 11">
            <a:extLst>
              <a:ext uri="{FF2B5EF4-FFF2-40B4-BE49-F238E27FC236}">
                <a16:creationId xmlns:a16="http://schemas.microsoft.com/office/drawing/2014/main" id="{7890A1D8-CD36-D97D-12C7-B1E0F90CA92E}"/>
              </a:ext>
              <a:ext uri="{C183D7F6-B498-43B3-948B-1728B52AA6E4}">
                <adec:decorative xmlns:adec="http://schemas.microsoft.com/office/drawing/2017/decorative" val="1"/>
              </a:ext>
            </a:extLst>
          </p:cNvPr>
          <p:cNvSpPr/>
          <p:nvPr/>
        </p:nvSpPr>
        <p:spPr>
          <a:xfrm>
            <a:off x="10733363" y="2550578"/>
            <a:ext cx="986035" cy="119836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30" name="Straight Connector 29">
            <a:extLst>
              <a:ext uri="{FF2B5EF4-FFF2-40B4-BE49-F238E27FC236}">
                <a16:creationId xmlns:a16="http://schemas.microsoft.com/office/drawing/2014/main" id="{A2AB3086-C87A-E58A-16AD-4D02D605B662}"/>
              </a:ext>
            </a:extLst>
          </p:cNvPr>
          <p:cNvCxnSpPr/>
          <p:nvPr/>
        </p:nvCxnSpPr>
        <p:spPr>
          <a:xfrm>
            <a:off x="307910" y="130629"/>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19F35E-0234-93D9-F05B-C1519FF30FC5}"/>
              </a:ext>
            </a:extLst>
          </p:cNvPr>
          <p:cNvCxnSpPr/>
          <p:nvPr/>
        </p:nvCxnSpPr>
        <p:spPr>
          <a:xfrm>
            <a:off x="339010" y="139960"/>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F4F7627-7D11-D761-548B-0D7687069050}"/>
              </a:ext>
            </a:extLst>
          </p:cNvPr>
          <p:cNvSpPr txBox="1"/>
          <p:nvPr/>
        </p:nvSpPr>
        <p:spPr>
          <a:xfrm>
            <a:off x="10403632" y="6486758"/>
            <a:ext cx="1728301" cy="276999"/>
          </a:xfrm>
          <a:prstGeom prst="rect">
            <a:avLst/>
          </a:prstGeom>
          <a:noFill/>
        </p:spPr>
        <p:txBody>
          <a:bodyPr wrap="square" rtlCol="0">
            <a:spAutoFit/>
          </a:bodyPr>
          <a:lstStyle/>
          <a:p>
            <a:r>
              <a:rPr lang="en-IN" sz="1200" dirty="0"/>
              <a:t>Online Spice Shopping</a:t>
            </a:r>
          </a:p>
        </p:txBody>
      </p:sp>
      <p:sp>
        <p:nvSpPr>
          <p:cNvPr id="2" name="Title 1">
            <a:extLst>
              <a:ext uri="{FF2B5EF4-FFF2-40B4-BE49-F238E27FC236}">
                <a16:creationId xmlns:a16="http://schemas.microsoft.com/office/drawing/2014/main" id="{8C543F67-9C70-4748-8C0C-3A7863422F99}"/>
              </a:ext>
            </a:extLst>
          </p:cNvPr>
          <p:cNvSpPr>
            <a:spLocks noGrp="1"/>
          </p:cNvSpPr>
          <p:nvPr/>
        </p:nvSpPr>
        <p:spPr>
          <a:xfrm>
            <a:off x="646595" y="144683"/>
            <a:ext cx="10867380" cy="601988"/>
          </a:xfrm>
          <a:prstGeom prst="rect">
            <a:avLst/>
          </a:prstGeom>
          <a:solidFill>
            <a:schemeClr val="bg2"/>
          </a:solidFill>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IN" sz="3200" b="0" i="0" dirty="0">
                <a:solidFill>
                  <a:srgbClr val="222222"/>
                </a:solidFill>
                <a:effectLst/>
                <a:latin typeface="+mn-lt"/>
              </a:rPr>
              <a:t>Conclusion</a:t>
            </a:r>
          </a:p>
        </p:txBody>
      </p:sp>
      <p:sp>
        <p:nvSpPr>
          <p:cNvPr id="4" name="TextBox 3">
            <a:extLst>
              <a:ext uri="{FF2B5EF4-FFF2-40B4-BE49-F238E27FC236}">
                <a16:creationId xmlns:a16="http://schemas.microsoft.com/office/drawing/2014/main" id="{3095FA9F-5278-2958-0637-C06AC6750B5D}"/>
              </a:ext>
            </a:extLst>
          </p:cNvPr>
          <p:cNvSpPr txBox="1"/>
          <p:nvPr/>
        </p:nvSpPr>
        <p:spPr>
          <a:xfrm>
            <a:off x="1146464" y="1371298"/>
            <a:ext cx="9899072" cy="3276282"/>
          </a:xfrm>
          <a:prstGeom prst="rect">
            <a:avLst/>
          </a:prstGeom>
          <a:noFill/>
        </p:spPr>
        <p:txBody>
          <a:bodyPr wrap="square">
            <a:spAutoFit/>
          </a:bodyPr>
          <a:lstStyle/>
          <a:p>
            <a:pPr algn="just">
              <a:lnSpc>
                <a:spcPct val="150000"/>
              </a:lnSpc>
            </a:pPr>
            <a:r>
              <a:rPr lang="en-US" sz="2000" dirty="0"/>
              <a:t>In conclusion, the spice shopping e-commerce website offers a convenient and efficient platform for customers to purchase a wide variety of spices online. The website provides a user-friendly interface, allowing customers to browse through an extensive selection of spices, explore different brands and types, and make informed decisions based on detailed product descriptions and customer reviews. The e-commerce platform ensures a seamless shopping experience by incorporating secure payment gateways and reliable shipping options, ensuring that customers receive their orders in a timely manner.</a:t>
            </a:r>
            <a:endParaRPr lang="en-IN" sz="2000" dirty="0"/>
          </a:p>
        </p:txBody>
      </p:sp>
    </p:spTree>
    <p:extLst>
      <p:ext uri="{BB962C8B-B14F-4D97-AF65-F5344CB8AC3E}">
        <p14:creationId xmlns:p14="http://schemas.microsoft.com/office/powerpoint/2010/main" val="4136415971"/>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par>
                                <p:cTn id="14" presetID="16" presetClass="entr" presetSubtype="21"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C3E422E-9984-CB87-9DA1-3F172FE1B758}"/>
              </a:ext>
            </a:extLst>
          </p:cNvPr>
          <p:cNvCxnSpPr>
            <a:cxnSpLocks/>
          </p:cNvCxnSpPr>
          <p:nvPr/>
        </p:nvCxnSpPr>
        <p:spPr>
          <a:xfrm flipV="1">
            <a:off x="10403632" y="6763757"/>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A608B7-1480-2DBA-D606-5BAB5724CE2D}"/>
              </a:ext>
            </a:extLst>
          </p:cNvPr>
          <p:cNvCxnSpPr>
            <a:cxnSpLocks/>
          </p:cNvCxnSpPr>
          <p:nvPr/>
        </p:nvCxnSpPr>
        <p:spPr>
          <a:xfrm flipV="1">
            <a:off x="10403632" y="6746031"/>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Freeform: Shape 11">
            <a:extLst>
              <a:ext uri="{FF2B5EF4-FFF2-40B4-BE49-F238E27FC236}">
                <a16:creationId xmlns:a16="http://schemas.microsoft.com/office/drawing/2014/main" id="{A56E339C-8639-A23E-48EE-8552180DD80D}"/>
              </a:ext>
              <a:ext uri="{C183D7F6-B498-43B3-948B-1728B52AA6E4}">
                <adec:decorative xmlns:adec="http://schemas.microsoft.com/office/drawing/2017/decorative" val="1"/>
              </a:ext>
            </a:extLst>
          </p:cNvPr>
          <p:cNvSpPr/>
          <p:nvPr/>
        </p:nvSpPr>
        <p:spPr>
          <a:xfrm>
            <a:off x="9861733" y="940494"/>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5" name="Freeform: Shape 11">
            <a:extLst>
              <a:ext uri="{FF2B5EF4-FFF2-40B4-BE49-F238E27FC236}">
                <a16:creationId xmlns:a16="http://schemas.microsoft.com/office/drawing/2014/main" id="{7890A1D8-CD36-D97D-12C7-B1E0F90CA92E}"/>
              </a:ext>
              <a:ext uri="{C183D7F6-B498-43B3-948B-1728B52AA6E4}">
                <adec:decorative xmlns:adec="http://schemas.microsoft.com/office/drawing/2017/decorative" val="1"/>
              </a:ext>
            </a:extLst>
          </p:cNvPr>
          <p:cNvSpPr/>
          <p:nvPr/>
        </p:nvSpPr>
        <p:spPr>
          <a:xfrm>
            <a:off x="10899536" y="2541247"/>
            <a:ext cx="986035" cy="119836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30" name="Straight Connector 29">
            <a:extLst>
              <a:ext uri="{FF2B5EF4-FFF2-40B4-BE49-F238E27FC236}">
                <a16:creationId xmlns:a16="http://schemas.microsoft.com/office/drawing/2014/main" id="{A2AB3086-C87A-E58A-16AD-4D02D605B662}"/>
              </a:ext>
            </a:extLst>
          </p:cNvPr>
          <p:cNvCxnSpPr/>
          <p:nvPr/>
        </p:nvCxnSpPr>
        <p:spPr>
          <a:xfrm>
            <a:off x="307910" y="130629"/>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19F35E-0234-93D9-F05B-C1519FF30FC5}"/>
              </a:ext>
            </a:extLst>
          </p:cNvPr>
          <p:cNvCxnSpPr/>
          <p:nvPr/>
        </p:nvCxnSpPr>
        <p:spPr>
          <a:xfrm>
            <a:off x="339010" y="139960"/>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F4F7627-7D11-D761-548B-0D7687069050}"/>
              </a:ext>
            </a:extLst>
          </p:cNvPr>
          <p:cNvSpPr txBox="1"/>
          <p:nvPr/>
        </p:nvSpPr>
        <p:spPr>
          <a:xfrm>
            <a:off x="10403632" y="6486758"/>
            <a:ext cx="1728301" cy="276999"/>
          </a:xfrm>
          <a:prstGeom prst="rect">
            <a:avLst/>
          </a:prstGeom>
          <a:noFill/>
        </p:spPr>
        <p:txBody>
          <a:bodyPr wrap="square" rtlCol="0">
            <a:spAutoFit/>
          </a:bodyPr>
          <a:lstStyle/>
          <a:p>
            <a:r>
              <a:rPr lang="en-IN" sz="1200" dirty="0"/>
              <a:t>Online Spice Shopping</a:t>
            </a:r>
          </a:p>
        </p:txBody>
      </p:sp>
      <p:sp>
        <p:nvSpPr>
          <p:cNvPr id="3" name="TextBox 2">
            <a:extLst>
              <a:ext uri="{FF2B5EF4-FFF2-40B4-BE49-F238E27FC236}">
                <a16:creationId xmlns:a16="http://schemas.microsoft.com/office/drawing/2014/main" id="{E0FC4767-B47B-E9A2-4BA6-2A3E264ACCAF}"/>
              </a:ext>
            </a:extLst>
          </p:cNvPr>
          <p:cNvSpPr txBox="1"/>
          <p:nvPr/>
        </p:nvSpPr>
        <p:spPr>
          <a:xfrm>
            <a:off x="681135" y="259228"/>
            <a:ext cx="10851499" cy="584775"/>
          </a:xfrm>
          <a:prstGeom prst="rect">
            <a:avLst/>
          </a:prstGeom>
          <a:solidFill>
            <a:schemeClr val="bg2"/>
          </a:solidFill>
        </p:spPr>
        <p:txBody>
          <a:bodyPr wrap="square">
            <a:spAutoFit/>
          </a:bodyPr>
          <a:lstStyle/>
          <a:p>
            <a:pPr algn="ctr"/>
            <a:r>
              <a:rPr lang="en-IN" sz="3200" b="0" i="0" dirty="0">
                <a:solidFill>
                  <a:srgbClr val="222222"/>
                </a:solidFill>
                <a:effectLst/>
                <a:latin typeface="trebuchet ms" panose="020B0603020202020204" pitchFamily="34" charset="0"/>
              </a:rPr>
              <a:t>References</a:t>
            </a:r>
            <a:endParaRPr lang="en-IN" sz="3200" dirty="0"/>
          </a:p>
        </p:txBody>
      </p:sp>
      <p:sp>
        <p:nvSpPr>
          <p:cNvPr id="5" name="TextBox 4">
            <a:extLst>
              <a:ext uri="{FF2B5EF4-FFF2-40B4-BE49-F238E27FC236}">
                <a16:creationId xmlns:a16="http://schemas.microsoft.com/office/drawing/2014/main" id="{149ACD85-AFE6-BAB0-30DA-0FE3C716D49D}"/>
              </a:ext>
            </a:extLst>
          </p:cNvPr>
          <p:cNvSpPr txBox="1"/>
          <p:nvPr/>
        </p:nvSpPr>
        <p:spPr>
          <a:xfrm>
            <a:off x="1602533" y="1323293"/>
            <a:ext cx="6097554" cy="369332"/>
          </a:xfrm>
          <a:prstGeom prst="rect">
            <a:avLst/>
          </a:prstGeom>
          <a:noFill/>
        </p:spPr>
        <p:txBody>
          <a:bodyPr wrap="square">
            <a:spAutoFit/>
          </a:bodyPr>
          <a:lstStyle/>
          <a:p>
            <a:pPr marL="285750" indent="-285750">
              <a:buFont typeface="Arial" panose="020B0604020202020204" pitchFamily="34" charset="0"/>
              <a:buChar char="•"/>
            </a:pPr>
            <a:r>
              <a:rPr lang="en-IN" dirty="0"/>
              <a:t>https://www.keralaspicesonline.com/</a:t>
            </a:r>
          </a:p>
        </p:txBody>
      </p:sp>
      <p:sp>
        <p:nvSpPr>
          <p:cNvPr id="7" name="TextBox 6">
            <a:extLst>
              <a:ext uri="{FF2B5EF4-FFF2-40B4-BE49-F238E27FC236}">
                <a16:creationId xmlns:a16="http://schemas.microsoft.com/office/drawing/2014/main" id="{6DB2104F-A2C9-5B27-48F2-00FBFB48A99A}"/>
              </a:ext>
            </a:extLst>
          </p:cNvPr>
          <p:cNvSpPr txBox="1"/>
          <p:nvPr/>
        </p:nvSpPr>
        <p:spPr>
          <a:xfrm>
            <a:off x="1602533" y="1877423"/>
            <a:ext cx="6097554" cy="369332"/>
          </a:xfrm>
          <a:prstGeom prst="rect">
            <a:avLst/>
          </a:prstGeom>
          <a:noFill/>
        </p:spPr>
        <p:txBody>
          <a:bodyPr wrap="square">
            <a:spAutoFit/>
          </a:bodyPr>
          <a:lstStyle/>
          <a:p>
            <a:pPr marL="285750" indent="-285750">
              <a:buFont typeface="Arial" panose="020B0604020202020204" pitchFamily="34" charset="0"/>
              <a:buChar char="•"/>
            </a:pPr>
            <a:r>
              <a:rPr lang="en-IN" dirty="0"/>
              <a:t>https://www.amazon.in</a:t>
            </a:r>
          </a:p>
        </p:txBody>
      </p:sp>
    </p:spTree>
    <p:extLst>
      <p:ext uri="{BB962C8B-B14F-4D97-AF65-F5344CB8AC3E}">
        <p14:creationId xmlns:p14="http://schemas.microsoft.com/office/powerpoint/2010/main" val="2435719645"/>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par>
                                <p:cTn id="14" presetID="16" presetClass="entr" presetSubtype="21"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C3E422E-9984-CB87-9DA1-3F172FE1B758}"/>
              </a:ext>
            </a:extLst>
          </p:cNvPr>
          <p:cNvCxnSpPr>
            <a:cxnSpLocks/>
          </p:cNvCxnSpPr>
          <p:nvPr/>
        </p:nvCxnSpPr>
        <p:spPr>
          <a:xfrm flipV="1">
            <a:off x="10403632" y="6763757"/>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A608B7-1480-2DBA-D606-5BAB5724CE2D}"/>
              </a:ext>
            </a:extLst>
          </p:cNvPr>
          <p:cNvCxnSpPr>
            <a:cxnSpLocks/>
          </p:cNvCxnSpPr>
          <p:nvPr/>
        </p:nvCxnSpPr>
        <p:spPr>
          <a:xfrm flipV="1">
            <a:off x="10403632" y="6746031"/>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Freeform: Shape 11">
            <a:extLst>
              <a:ext uri="{FF2B5EF4-FFF2-40B4-BE49-F238E27FC236}">
                <a16:creationId xmlns:a16="http://schemas.microsoft.com/office/drawing/2014/main" id="{A56E339C-8639-A23E-48EE-8552180DD80D}"/>
              </a:ext>
              <a:ext uri="{C183D7F6-B498-43B3-948B-1728B52AA6E4}">
                <adec:decorative xmlns:adec="http://schemas.microsoft.com/office/drawing/2017/decorative" val="1"/>
              </a:ext>
            </a:extLst>
          </p:cNvPr>
          <p:cNvSpPr/>
          <p:nvPr/>
        </p:nvSpPr>
        <p:spPr>
          <a:xfrm>
            <a:off x="9736207" y="876307"/>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5" name="Freeform: Shape 11">
            <a:extLst>
              <a:ext uri="{FF2B5EF4-FFF2-40B4-BE49-F238E27FC236}">
                <a16:creationId xmlns:a16="http://schemas.microsoft.com/office/drawing/2014/main" id="{7890A1D8-CD36-D97D-12C7-B1E0F90CA92E}"/>
              </a:ext>
              <a:ext uri="{C183D7F6-B498-43B3-948B-1728B52AA6E4}">
                <adec:decorative xmlns:adec="http://schemas.microsoft.com/office/drawing/2017/decorative" val="1"/>
              </a:ext>
            </a:extLst>
          </p:cNvPr>
          <p:cNvSpPr/>
          <p:nvPr/>
        </p:nvSpPr>
        <p:spPr>
          <a:xfrm>
            <a:off x="10733363" y="2550578"/>
            <a:ext cx="986035" cy="119836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30" name="Straight Connector 29">
            <a:extLst>
              <a:ext uri="{FF2B5EF4-FFF2-40B4-BE49-F238E27FC236}">
                <a16:creationId xmlns:a16="http://schemas.microsoft.com/office/drawing/2014/main" id="{A2AB3086-C87A-E58A-16AD-4D02D605B662}"/>
              </a:ext>
            </a:extLst>
          </p:cNvPr>
          <p:cNvCxnSpPr/>
          <p:nvPr/>
        </p:nvCxnSpPr>
        <p:spPr>
          <a:xfrm>
            <a:off x="307910" y="130629"/>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19F35E-0234-93D9-F05B-C1519FF30FC5}"/>
              </a:ext>
            </a:extLst>
          </p:cNvPr>
          <p:cNvCxnSpPr/>
          <p:nvPr/>
        </p:nvCxnSpPr>
        <p:spPr>
          <a:xfrm>
            <a:off x="339010" y="139960"/>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817886F-4CBA-2E6D-9E38-35C0F8EAACFE}"/>
              </a:ext>
            </a:extLst>
          </p:cNvPr>
          <p:cNvSpPr txBox="1"/>
          <p:nvPr/>
        </p:nvSpPr>
        <p:spPr>
          <a:xfrm>
            <a:off x="983071" y="1096374"/>
            <a:ext cx="6111550" cy="646331"/>
          </a:xfrm>
          <a:prstGeom prst="rect">
            <a:avLst/>
          </a:prstGeom>
          <a:noFill/>
        </p:spPr>
        <p:txBody>
          <a:bodyPr wrap="square">
            <a:spAutoFit/>
          </a:bodyPr>
          <a:lstStyle/>
          <a:p>
            <a:r>
              <a:rPr lang="en-US" sz="3600" b="1" u="sng" dirty="0">
                <a:solidFill>
                  <a:schemeClr val="tx1"/>
                </a:solidFill>
                <a:latin typeface="Abadi" panose="020B0604020104020204" pitchFamily="34" charset="0"/>
              </a:rPr>
              <a:t>Abstract</a:t>
            </a:r>
            <a:endParaRPr lang="en-IN" sz="3600" dirty="0"/>
          </a:p>
        </p:txBody>
      </p:sp>
      <p:sp>
        <p:nvSpPr>
          <p:cNvPr id="9" name="TextBox 8">
            <a:extLst>
              <a:ext uri="{FF2B5EF4-FFF2-40B4-BE49-F238E27FC236}">
                <a16:creationId xmlns:a16="http://schemas.microsoft.com/office/drawing/2014/main" id="{EF4F7627-7D11-D761-548B-0D7687069050}"/>
              </a:ext>
            </a:extLst>
          </p:cNvPr>
          <p:cNvSpPr txBox="1"/>
          <p:nvPr/>
        </p:nvSpPr>
        <p:spPr>
          <a:xfrm>
            <a:off x="10403632" y="6486758"/>
            <a:ext cx="1728301" cy="276999"/>
          </a:xfrm>
          <a:prstGeom prst="rect">
            <a:avLst/>
          </a:prstGeom>
          <a:noFill/>
        </p:spPr>
        <p:txBody>
          <a:bodyPr wrap="square" rtlCol="0">
            <a:spAutoFit/>
          </a:bodyPr>
          <a:lstStyle/>
          <a:p>
            <a:r>
              <a:rPr lang="en-IN" sz="1200" dirty="0"/>
              <a:t>Online Spice Shopping</a:t>
            </a:r>
          </a:p>
        </p:txBody>
      </p:sp>
      <p:sp>
        <p:nvSpPr>
          <p:cNvPr id="12" name="TextBox 11">
            <a:extLst>
              <a:ext uri="{FF2B5EF4-FFF2-40B4-BE49-F238E27FC236}">
                <a16:creationId xmlns:a16="http://schemas.microsoft.com/office/drawing/2014/main" id="{00C43EBE-D126-E3D7-434D-815DA3530566}"/>
              </a:ext>
            </a:extLst>
          </p:cNvPr>
          <p:cNvSpPr txBox="1"/>
          <p:nvPr/>
        </p:nvSpPr>
        <p:spPr>
          <a:xfrm>
            <a:off x="983071" y="1813236"/>
            <a:ext cx="8109076" cy="3372590"/>
          </a:xfrm>
          <a:prstGeom prst="rect">
            <a:avLst/>
          </a:prstGeom>
          <a:noFill/>
        </p:spPr>
        <p:txBody>
          <a:bodyPr wrap="square">
            <a:spAutoFit/>
          </a:bodyPr>
          <a:lstStyle/>
          <a:p>
            <a:pPr algn="just">
              <a:lnSpc>
                <a:spcPct val="150000"/>
              </a:lnSpc>
            </a:pPr>
            <a:r>
              <a:rPr lang="en-US" sz="1800" dirty="0">
                <a:latin typeface="Abadi" panose="020B0604020104020204" pitchFamily="34" charset="0"/>
              </a:rPr>
              <a:t>Spice Shopping is an innovative e-commerce platform designed to transform the way people discover, explore, and purchase spices online. The key objective of Spice Shopping is to offer a user-friendly interface that simplifies the spice purchasing process. Through an intuitive and visually appealing website, customers can effortlessly browse through a wide range of spices, each accompanied by detailed descriptions, origins, flavor profiles, and suggested culinary uses. Spice Shopping search and filtering capabilities enable users to find specific spices based on various criteria and buy it.</a:t>
            </a:r>
            <a:endParaRPr lang="en-IN" sz="1800" dirty="0">
              <a:latin typeface="Abadi" panose="020B0604020104020204" pitchFamily="34" charset="0"/>
            </a:endParaRPr>
          </a:p>
        </p:txBody>
      </p:sp>
    </p:spTree>
    <p:extLst>
      <p:ext uri="{BB962C8B-B14F-4D97-AF65-F5344CB8AC3E}">
        <p14:creationId xmlns:p14="http://schemas.microsoft.com/office/powerpoint/2010/main" val="30565692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par>
                                <p:cTn id="14" presetID="16" presetClass="entr" presetSubtype="21"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C3E422E-9984-CB87-9DA1-3F172FE1B758}"/>
              </a:ext>
            </a:extLst>
          </p:cNvPr>
          <p:cNvCxnSpPr>
            <a:cxnSpLocks/>
          </p:cNvCxnSpPr>
          <p:nvPr/>
        </p:nvCxnSpPr>
        <p:spPr>
          <a:xfrm flipV="1">
            <a:off x="10403632" y="6763757"/>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A608B7-1480-2DBA-D606-5BAB5724CE2D}"/>
              </a:ext>
            </a:extLst>
          </p:cNvPr>
          <p:cNvCxnSpPr>
            <a:cxnSpLocks/>
          </p:cNvCxnSpPr>
          <p:nvPr/>
        </p:nvCxnSpPr>
        <p:spPr>
          <a:xfrm flipV="1">
            <a:off x="10403632" y="6746031"/>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Freeform: Shape 11">
            <a:extLst>
              <a:ext uri="{FF2B5EF4-FFF2-40B4-BE49-F238E27FC236}">
                <a16:creationId xmlns:a16="http://schemas.microsoft.com/office/drawing/2014/main" id="{A56E339C-8639-A23E-48EE-8552180DD80D}"/>
              </a:ext>
              <a:ext uri="{C183D7F6-B498-43B3-948B-1728B52AA6E4}">
                <adec:decorative xmlns:adec="http://schemas.microsoft.com/office/drawing/2017/decorative" val="1"/>
              </a:ext>
            </a:extLst>
          </p:cNvPr>
          <p:cNvSpPr/>
          <p:nvPr/>
        </p:nvSpPr>
        <p:spPr>
          <a:xfrm>
            <a:off x="9736207" y="876307"/>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5" name="Freeform: Shape 11">
            <a:extLst>
              <a:ext uri="{FF2B5EF4-FFF2-40B4-BE49-F238E27FC236}">
                <a16:creationId xmlns:a16="http://schemas.microsoft.com/office/drawing/2014/main" id="{7890A1D8-CD36-D97D-12C7-B1E0F90CA92E}"/>
              </a:ext>
              <a:ext uri="{C183D7F6-B498-43B3-948B-1728B52AA6E4}">
                <adec:decorative xmlns:adec="http://schemas.microsoft.com/office/drawing/2017/decorative" val="1"/>
              </a:ext>
            </a:extLst>
          </p:cNvPr>
          <p:cNvSpPr/>
          <p:nvPr/>
        </p:nvSpPr>
        <p:spPr>
          <a:xfrm>
            <a:off x="10733363" y="2550578"/>
            <a:ext cx="986035" cy="119836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30" name="Straight Connector 29">
            <a:extLst>
              <a:ext uri="{FF2B5EF4-FFF2-40B4-BE49-F238E27FC236}">
                <a16:creationId xmlns:a16="http://schemas.microsoft.com/office/drawing/2014/main" id="{A2AB3086-C87A-E58A-16AD-4D02D605B662}"/>
              </a:ext>
            </a:extLst>
          </p:cNvPr>
          <p:cNvCxnSpPr/>
          <p:nvPr/>
        </p:nvCxnSpPr>
        <p:spPr>
          <a:xfrm>
            <a:off x="307910" y="130629"/>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19F35E-0234-93D9-F05B-C1519FF30FC5}"/>
              </a:ext>
            </a:extLst>
          </p:cNvPr>
          <p:cNvCxnSpPr/>
          <p:nvPr/>
        </p:nvCxnSpPr>
        <p:spPr>
          <a:xfrm>
            <a:off x="339010" y="139960"/>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F4F7627-7D11-D761-548B-0D7687069050}"/>
              </a:ext>
            </a:extLst>
          </p:cNvPr>
          <p:cNvSpPr txBox="1"/>
          <p:nvPr/>
        </p:nvSpPr>
        <p:spPr>
          <a:xfrm>
            <a:off x="10403632" y="6486758"/>
            <a:ext cx="1728301" cy="276999"/>
          </a:xfrm>
          <a:prstGeom prst="rect">
            <a:avLst/>
          </a:prstGeom>
          <a:noFill/>
        </p:spPr>
        <p:txBody>
          <a:bodyPr wrap="square" rtlCol="0">
            <a:spAutoFit/>
          </a:bodyPr>
          <a:lstStyle/>
          <a:p>
            <a:r>
              <a:rPr lang="en-IN" sz="1200" dirty="0"/>
              <a:t>Online Spice Shopping</a:t>
            </a:r>
          </a:p>
        </p:txBody>
      </p:sp>
      <p:sp>
        <p:nvSpPr>
          <p:cNvPr id="2" name="Title 1">
            <a:extLst>
              <a:ext uri="{FF2B5EF4-FFF2-40B4-BE49-F238E27FC236}">
                <a16:creationId xmlns:a16="http://schemas.microsoft.com/office/drawing/2014/main" id="{D543047E-FBFD-4F79-BCA5-10E69740F030}"/>
              </a:ext>
            </a:extLst>
          </p:cNvPr>
          <p:cNvSpPr>
            <a:spLocks noGrp="1"/>
          </p:cNvSpPr>
          <p:nvPr/>
        </p:nvSpPr>
        <p:spPr>
          <a:xfrm>
            <a:off x="413360" y="327302"/>
            <a:ext cx="11306038" cy="503147"/>
          </a:xfrm>
          <a:prstGeom prst="rect">
            <a:avLst/>
          </a:prstGeom>
          <a:solidFill>
            <a:schemeClr val="bg2"/>
          </a:solidFill>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US" sz="3200" dirty="0">
                <a:latin typeface="+mn-lt"/>
              </a:rPr>
              <a:t>Requirements</a:t>
            </a:r>
          </a:p>
        </p:txBody>
      </p:sp>
      <p:sp>
        <p:nvSpPr>
          <p:cNvPr id="5" name="TextBox 4">
            <a:extLst>
              <a:ext uri="{FF2B5EF4-FFF2-40B4-BE49-F238E27FC236}">
                <a16:creationId xmlns:a16="http://schemas.microsoft.com/office/drawing/2014/main" id="{71047294-D792-04E8-6221-FA8523C919EA}"/>
              </a:ext>
            </a:extLst>
          </p:cNvPr>
          <p:cNvSpPr txBox="1"/>
          <p:nvPr/>
        </p:nvSpPr>
        <p:spPr>
          <a:xfrm>
            <a:off x="776002" y="1100506"/>
            <a:ext cx="8638437" cy="926536"/>
          </a:xfrm>
          <a:prstGeom prst="rect">
            <a:avLst/>
          </a:prstGeom>
          <a:noFill/>
        </p:spPr>
        <p:txBody>
          <a:bodyPr wrap="square">
            <a:spAutoFit/>
          </a:bodyPr>
          <a:lstStyle/>
          <a:p>
            <a:pPr algn="just">
              <a:lnSpc>
                <a:spcPct val="150000"/>
              </a:lnSpc>
            </a:pPr>
            <a:r>
              <a:rPr lang="en-IN" sz="2000" b="1" dirty="0"/>
              <a:t>Product Catalogue Management</a:t>
            </a:r>
            <a:r>
              <a:rPr lang="en-IN" sz="2000" dirty="0"/>
              <a:t>:  </a:t>
            </a:r>
            <a:r>
              <a:rPr lang="en-IN" dirty="0"/>
              <a:t>This involves managing the products available in the online store</a:t>
            </a:r>
          </a:p>
        </p:txBody>
      </p:sp>
      <p:sp>
        <p:nvSpPr>
          <p:cNvPr id="7" name="TextBox 6">
            <a:extLst>
              <a:ext uri="{FF2B5EF4-FFF2-40B4-BE49-F238E27FC236}">
                <a16:creationId xmlns:a16="http://schemas.microsoft.com/office/drawing/2014/main" id="{0811C1CC-161B-84AF-4700-4415E1F6B670}"/>
              </a:ext>
            </a:extLst>
          </p:cNvPr>
          <p:cNvSpPr txBox="1"/>
          <p:nvPr/>
        </p:nvSpPr>
        <p:spPr>
          <a:xfrm>
            <a:off x="747870" y="2069615"/>
            <a:ext cx="8638439" cy="926536"/>
          </a:xfrm>
          <a:prstGeom prst="rect">
            <a:avLst/>
          </a:prstGeom>
          <a:noFill/>
        </p:spPr>
        <p:txBody>
          <a:bodyPr wrap="square">
            <a:spAutoFit/>
          </a:bodyPr>
          <a:lstStyle/>
          <a:p>
            <a:pPr algn="just">
              <a:lnSpc>
                <a:spcPct val="150000"/>
              </a:lnSpc>
            </a:pPr>
            <a:r>
              <a:rPr lang="en-IN" sz="2000" b="1" dirty="0"/>
              <a:t>Product Search and Filtering:  </a:t>
            </a:r>
            <a:r>
              <a:rPr lang="en-IN" dirty="0"/>
              <a:t>It's important to provide users with the ability to search for products based on keywords or specific criteria</a:t>
            </a:r>
          </a:p>
        </p:txBody>
      </p:sp>
      <p:sp>
        <p:nvSpPr>
          <p:cNvPr id="13" name="TextBox 12">
            <a:extLst>
              <a:ext uri="{FF2B5EF4-FFF2-40B4-BE49-F238E27FC236}">
                <a16:creationId xmlns:a16="http://schemas.microsoft.com/office/drawing/2014/main" id="{FF563C86-D3FE-CACB-6C13-36FBA66E7181}"/>
              </a:ext>
            </a:extLst>
          </p:cNvPr>
          <p:cNvSpPr txBox="1"/>
          <p:nvPr/>
        </p:nvSpPr>
        <p:spPr>
          <a:xfrm>
            <a:off x="747870" y="3171610"/>
            <a:ext cx="8638437" cy="926536"/>
          </a:xfrm>
          <a:prstGeom prst="rect">
            <a:avLst/>
          </a:prstGeom>
          <a:noFill/>
        </p:spPr>
        <p:txBody>
          <a:bodyPr wrap="square">
            <a:spAutoFit/>
          </a:bodyPr>
          <a:lstStyle/>
          <a:p>
            <a:pPr algn="just">
              <a:lnSpc>
                <a:spcPct val="150000"/>
              </a:lnSpc>
            </a:pPr>
            <a:r>
              <a:rPr lang="en-IN" sz="2000" b="1" dirty="0"/>
              <a:t>Product Reviews and Ratings: </a:t>
            </a:r>
            <a:r>
              <a:rPr lang="en-IN" dirty="0"/>
              <a:t>Customers often rely on product reviews and ratings to make informed purchasing decisions. </a:t>
            </a:r>
          </a:p>
        </p:txBody>
      </p:sp>
      <p:sp>
        <p:nvSpPr>
          <p:cNvPr id="14" name="TextBox 13">
            <a:extLst>
              <a:ext uri="{FF2B5EF4-FFF2-40B4-BE49-F238E27FC236}">
                <a16:creationId xmlns:a16="http://schemas.microsoft.com/office/drawing/2014/main" id="{AA423674-8CAF-2980-E363-F64D440806C2}"/>
              </a:ext>
            </a:extLst>
          </p:cNvPr>
          <p:cNvSpPr txBox="1"/>
          <p:nvPr/>
        </p:nvSpPr>
        <p:spPr>
          <a:xfrm>
            <a:off x="430769" y="1250302"/>
            <a:ext cx="359394" cy="369332"/>
          </a:xfrm>
          <a:prstGeom prst="rect">
            <a:avLst/>
          </a:prstGeom>
          <a:noFill/>
        </p:spPr>
        <p:txBody>
          <a:bodyPr wrap="none" rtlCol="0">
            <a:spAutoFit/>
          </a:bodyPr>
          <a:lstStyle/>
          <a:p>
            <a:r>
              <a:rPr lang="en-IN" b="1" dirty="0"/>
              <a:t>1.</a:t>
            </a:r>
          </a:p>
        </p:txBody>
      </p:sp>
      <p:sp>
        <p:nvSpPr>
          <p:cNvPr id="15" name="TextBox 14">
            <a:extLst>
              <a:ext uri="{FF2B5EF4-FFF2-40B4-BE49-F238E27FC236}">
                <a16:creationId xmlns:a16="http://schemas.microsoft.com/office/drawing/2014/main" id="{F3D4B53C-1C4E-323B-CDC2-79B821D2CE55}"/>
              </a:ext>
            </a:extLst>
          </p:cNvPr>
          <p:cNvSpPr txBox="1"/>
          <p:nvPr/>
        </p:nvSpPr>
        <p:spPr>
          <a:xfrm>
            <a:off x="431539" y="2279814"/>
            <a:ext cx="362600" cy="369332"/>
          </a:xfrm>
          <a:prstGeom prst="rect">
            <a:avLst/>
          </a:prstGeom>
          <a:noFill/>
        </p:spPr>
        <p:txBody>
          <a:bodyPr wrap="none" rtlCol="0">
            <a:spAutoFit/>
          </a:bodyPr>
          <a:lstStyle/>
          <a:p>
            <a:r>
              <a:rPr lang="en-IN" b="1" dirty="0"/>
              <a:t>2.</a:t>
            </a:r>
          </a:p>
        </p:txBody>
      </p:sp>
      <p:sp>
        <p:nvSpPr>
          <p:cNvPr id="16" name="TextBox 15">
            <a:extLst>
              <a:ext uri="{FF2B5EF4-FFF2-40B4-BE49-F238E27FC236}">
                <a16:creationId xmlns:a16="http://schemas.microsoft.com/office/drawing/2014/main" id="{65C5885A-8E01-1B40-B4B1-1951911FF15E}"/>
              </a:ext>
            </a:extLst>
          </p:cNvPr>
          <p:cNvSpPr txBox="1"/>
          <p:nvPr/>
        </p:nvSpPr>
        <p:spPr>
          <a:xfrm>
            <a:off x="430769" y="3253665"/>
            <a:ext cx="362600" cy="369332"/>
          </a:xfrm>
          <a:prstGeom prst="rect">
            <a:avLst/>
          </a:prstGeom>
          <a:noFill/>
        </p:spPr>
        <p:txBody>
          <a:bodyPr wrap="none" rtlCol="0">
            <a:spAutoFit/>
          </a:bodyPr>
          <a:lstStyle/>
          <a:p>
            <a:r>
              <a:rPr lang="en-IN" b="1" dirty="0"/>
              <a:t>3.</a:t>
            </a:r>
          </a:p>
        </p:txBody>
      </p:sp>
      <p:sp>
        <p:nvSpPr>
          <p:cNvPr id="17" name="TextBox 16">
            <a:extLst>
              <a:ext uri="{FF2B5EF4-FFF2-40B4-BE49-F238E27FC236}">
                <a16:creationId xmlns:a16="http://schemas.microsoft.com/office/drawing/2014/main" id="{18C484F7-113B-E325-0382-129AB772CDB4}"/>
              </a:ext>
            </a:extLst>
          </p:cNvPr>
          <p:cNvSpPr txBox="1"/>
          <p:nvPr/>
        </p:nvSpPr>
        <p:spPr>
          <a:xfrm>
            <a:off x="684918" y="4138025"/>
            <a:ext cx="8805518" cy="926536"/>
          </a:xfrm>
          <a:prstGeom prst="rect">
            <a:avLst/>
          </a:prstGeom>
          <a:noFill/>
        </p:spPr>
        <p:txBody>
          <a:bodyPr wrap="square">
            <a:spAutoFit/>
          </a:bodyPr>
          <a:lstStyle/>
          <a:p>
            <a:pPr algn="just">
              <a:lnSpc>
                <a:spcPct val="150000"/>
              </a:lnSpc>
            </a:pPr>
            <a:r>
              <a:rPr lang="en-IN" sz="2000" b="1" dirty="0"/>
              <a:t>Shopping Cart and Checkout: </a:t>
            </a:r>
            <a:r>
              <a:rPr lang="en-IN" dirty="0"/>
              <a:t>A shopping cart system allows users to add products they wish to purchase and proceed to the checkout process</a:t>
            </a:r>
          </a:p>
        </p:txBody>
      </p:sp>
      <p:sp>
        <p:nvSpPr>
          <p:cNvPr id="18" name="TextBox 17">
            <a:extLst>
              <a:ext uri="{FF2B5EF4-FFF2-40B4-BE49-F238E27FC236}">
                <a16:creationId xmlns:a16="http://schemas.microsoft.com/office/drawing/2014/main" id="{7E018CCB-9800-6F02-5736-97A72815D10E}"/>
              </a:ext>
            </a:extLst>
          </p:cNvPr>
          <p:cNvSpPr txBox="1"/>
          <p:nvPr/>
        </p:nvSpPr>
        <p:spPr>
          <a:xfrm>
            <a:off x="430769" y="4259158"/>
            <a:ext cx="362600" cy="369332"/>
          </a:xfrm>
          <a:prstGeom prst="rect">
            <a:avLst/>
          </a:prstGeom>
          <a:noFill/>
        </p:spPr>
        <p:txBody>
          <a:bodyPr wrap="none" rtlCol="0">
            <a:spAutoFit/>
          </a:bodyPr>
          <a:lstStyle/>
          <a:p>
            <a:r>
              <a:rPr lang="en-IN" b="1" dirty="0"/>
              <a:t>4.</a:t>
            </a:r>
          </a:p>
        </p:txBody>
      </p:sp>
      <p:sp>
        <p:nvSpPr>
          <p:cNvPr id="19" name="TextBox 18">
            <a:extLst>
              <a:ext uri="{FF2B5EF4-FFF2-40B4-BE49-F238E27FC236}">
                <a16:creationId xmlns:a16="http://schemas.microsoft.com/office/drawing/2014/main" id="{39D39178-9217-8029-68D4-02AD76A47501}"/>
              </a:ext>
            </a:extLst>
          </p:cNvPr>
          <p:cNvSpPr txBox="1"/>
          <p:nvPr/>
        </p:nvSpPr>
        <p:spPr>
          <a:xfrm>
            <a:off x="692461" y="5130357"/>
            <a:ext cx="8805517" cy="1429622"/>
          </a:xfrm>
          <a:prstGeom prst="rect">
            <a:avLst/>
          </a:prstGeom>
          <a:noFill/>
        </p:spPr>
        <p:txBody>
          <a:bodyPr wrap="square">
            <a:spAutoFit/>
          </a:bodyPr>
          <a:lstStyle/>
          <a:p>
            <a:pPr algn="just">
              <a:lnSpc>
                <a:spcPct val="150000"/>
              </a:lnSpc>
            </a:pPr>
            <a:r>
              <a:rPr lang="en-IN" sz="2000" b="1" dirty="0"/>
              <a:t>Order Management: </a:t>
            </a:r>
            <a:r>
              <a:rPr lang="en-IN" sz="2000" dirty="0"/>
              <a:t>This feature involves managing customer orders. It includes functionalities such as tracking the status of orders, generating invoices, handling returns and refunds, and managing order history</a:t>
            </a:r>
          </a:p>
        </p:txBody>
      </p:sp>
      <p:sp>
        <p:nvSpPr>
          <p:cNvPr id="20" name="TextBox 19">
            <a:extLst>
              <a:ext uri="{FF2B5EF4-FFF2-40B4-BE49-F238E27FC236}">
                <a16:creationId xmlns:a16="http://schemas.microsoft.com/office/drawing/2014/main" id="{634FCE24-D3C3-01CE-1D08-FCD6F1311C43}"/>
              </a:ext>
            </a:extLst>
          </p:cNvPr>
          <p:cNvSpPr txBox="1"/>
          <p:nvPr/>
        </p:nvSpPr>
        <p:spPr>
          <a:xfrm>
            <a:off x="430769" y="5274475"/>
            <a:ext cx="362600" cy="369332"/>
          </a:xfrm>
          <a:prstGeom prst="rect">
            <a:avLst/>
          </a:prstGeom>
          <a:noFill/>
        </p:spPr>
        <p:txBody>
          <a:bodyPr wrap="none" rtlCol="0">
            <a:spAutoFit/>
          </a:bodyPr>
          <a:lstStyle/>
          <a:p>
            <a:r>
              <a:rPr lang="en-IN" b="1" dirty="0"/>
              <a:t>5.</a:t>
            </a:r>
          </a:p>
        </p:txBody>
      </p:sp>
    </p:spTree>
    <p:extLst>
      <p:ext uri="{BB962C8B-B14F-4D97-AF65-F5344CB8AC3E}">
        <p14:creationId xmlns:p14="http://schemas.microsoft.com/office/powerpoint/2010/main" val="1878947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par>
                                <p:cTn id="14" presetID="16" presetClass="entr" presetSubtype="21"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C3E422E-9984-CB87-9DA1-3F172FE1B758}"/>
              </a:ext>
            </a:extLst>
          </p:cNvPr>
          <p:cNvCxnSpPr>
            <a:cxnSpLocks/>
          </p:cNvCxnSpPr>
          <p:nvPr/>
        </p:nvCxnSpPr>
        <p:spPr>
          <a:xfrm flipV="1">
            <a:off x="10403632" y="6763757"/>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A608B7-1480-2DBA-D606-5BAB5724CE2D}"/>
              </a:ext>
            </a:extLst>
          </p:cNvPr>
          <p:cNvCxnSpPr>
            <a:cxnSpLocks/>
          </p:cNvCxnSpPr>
          <p:nvPr/>
        </p:nvCxnSpPr>
        <p:spPr>
          <a:xfrm flipV="1">
            <a:off x="10403632" y="6746031"/>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Freeform: Shape 11">
            <a:extLst>
              <a:ext uri="{FF2B5EF4-FFF2-40B4-BE49-F238E27FC236}">
                <a16:creationId xmlns:a16="http://schemas.microsoft.com/office/drawing/2014/main" id="{A56E339C-8639-A23E-48EE-8552180DD80D}"/>
              </a:ext>
              <a:ext uri="{C183D7F6-B498-43B3-948B-1728B52AA6E4}">
                <adec:decorative xmlns:adec="http://schemas.microsoft.com/office/drawing/2017/decorative" val="1"/>
              </a:ext>
            </a:extLst>
          </p:cNvPr>
          <p:cNvSpPr/>
          <p:nvPr/>
        </p:nvSpPr>
        <p:spPr>
          <a:xfrm>
            <a:off x="9736207" y="876307"/>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5" name="Freeform: Shape 11">
            <a:extLst>
              <a:ext uri="{FF2B5EF4-FFF2-40B4-BE49-F238E27FC236}">
                <a16:creationId xmlns:a16="http://schemas.microsoft.com/office/drawing/2014/main" id="{7890A1D8-CD36-D97D-12C7-B1E0F90CA92E}"/>
              </a:ext>
              <a:ext uri="{C183D7F6-B498-43B3-948B-1728B52AA6E4}">
                <adec:decorative xmlns:adec="http://schemas.microsoft.com/office/drawing/2017/decorative" val="1"/>
              </a:ext>
            </a:extLst>
          </p:cNvPr>
          <p:cNvSpPr/>
          <p:nvPr/>
        </p:nvSpPr>
        <p:spPr>
          <a:xfrm>
            <a:off x="10733363" y="2550578"/>
            <a:ext cx="986035" cy="119836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30" name="Straight Connector 29">
            <a:extLst>
              <a:ext uri="{FF2B5EF4-FFF2-40B4-BE49-F238E27FC236}">
                <a16:creationId xmlns:a16="http://schemas.microsoft.com/office/drawing/2014/main" id="{A2AB3086-C87A-E58A-16AD-4D02D605B662}"/>
              </a:ext>
            </a:extLst>
          </p:cNvPr>
          <p:cNvCxnSpPr/>
          <p:nvPr/>
        </p:nvCxnSpPr>
        <p:spPr>
          <a:xfrm>
            <a:off x="307910" y="130629"/>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19F35E-0234-93D9-F05B-C1519FF30FC5}"/>
              </a:ext>
            </a:extLst>
          </p:cNvPr>
          <p:cNvCxnSpPr/>
          <p:nvPr/>
        </p:nvCxnSpPr>
        <p:spPr>
          <a:xfrm>
            <a:off x="339010" y="139960"/>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F4F7627-7D11-D761-548B-0D7687069050}"/>
              </a:ext>
            </a:extLst>
          </p:cNvPr>
          <p:cNvSpPr txBox="1"/>
          <p:nvPr/>
        </p:nvSpPr>
        <p:spPr>
          <a:xfrm>
            <a:off x="10403632" y="6486758"/>
            <a:ext cx="1728301" cy="276999"/>
          </a:xfrm>
          <a:prstGeom prst="rect">
            <a:avLst/>
          </a:prstGeom>
          <a:noFill/>
        </p:spPr>
        <p:txBody>
          <a:bodyPr wrap="square" rtlCol="0">
            <a:spAutoFit/>
          </a:bodyPr>
          <a:lstStyle/>
          <a:p>
            <a:r>
              <a:rPr lang="en-IN" sz="1200" dirty="0"/>
              <a:t>Online Spice Shopping</a:t>
            </a:r>
          </a:p>
        </p:txBody>
      </p:sp>
      <p:sp>
        <p:nvSpPr>
          <p:cNvPr id="7" name="TextBox 6">
            <a:extLst>
              <a:ext uri="{FF2B5EF4-FFF2-40B4-BE49-F238E27FC236}">
                <a16:creationId xmlns:a16="http://schemas.microsoft.com/office/drawing/2014/main" id="{709373AF-EF38-C30D-91A5-1F483E5F2349}"/>
              </a:ext>
            </a:extLst>
          </p:cNvPr>
          <p:cNvSpPr txBox="1"/>
          <p:nvPr/>
        </p:nvSpPr>
        <p:spPr>
          <a:xfrm>
            <a:off x="817835" y="654963"/>
            <a:ext cx="9029455" cy="926536"/>
          </a:xfrm>
          <a:prstGeom prst="rect">
            <a:avLst/>
          </a:prstGeom>
          <a:noFill/>
        </p:spPr>
        <p:txBody>
          <a:bodyPr wrap="square">
            <a:spAutoFit/>
          </a:bodyPr>
          <a:lstStyle/>
          <a:p>
            <a:pPr algn="just">
              <a:lnSpc>
                <a:spcPct val="150000"/>
              </a:lnSpc>
            </a:pPr>
            <a:r>
              <a:rPr lang="en-IN" sz="2000" b="1" dirty="0"/>
              <a:t>Customer Account Management: </a:t>
            </a:r>
            <a:r>
              <a:rPr lang="en-IN" dirty="0"/>
              <a:t>Users should be able to create and manage their accounts within the online store. </a:t>
            </a:r>
          </a:p>
        </p:txBody>
      </p:sp>
      <p:sp>
        <p:nvSpPr>
          <p:cNvPr id="13" name="TextBox 12">
            <a:extLst>
              <a:ext uri="{FF2B5EF4-FFF2-40B4-BE49-F238E27FC236}">
                <a16:creationId xmlns:a16="http://schemas.microsoft.com/office/drawing/2014/main" id="{4DB6FC9C-2547-DEE7-AC75-1D746B2F981E}"/>
              </a:ext>
            </a:extLst>
          </p:cNvPr>
          <p:cNvSpPr txBox="1"/>
          <p:nvPr/>
        </p:nvSpPr>
        <p:spPr>
          <a:xfrm>
            <a:off x="558548" y="833769"/>
            <a:ext cx="362600" cy="369332"/>
          </a:xfrm>
          <a:prstGeom prst="rect">
            <a:avLst/>
          </a:prstGeom>
          <a:noFill/>
        </p:spPr>
        <p:txBody>
          <a:bodyPr wrap="none" rtlCol="0">
            <a:spAutoFit/>
          </a:bodyPr>
          <a:lstStyle/>
          <a:p>
            <a:r>
              <a:rPr lang="en-IN" b="1" dirty="0"/>
              <a:t>6.</a:t>
            </a:r>
          </a:p>
        </p:txBody>
      </p:sp>
      <p:sp>
        <p:nvSpPr>
          <p:cNvPr id="14" name="TextBox 13">
            <a:extLst>
              <a:ext uri="{FF2B5EF4-FFF2-40B4-BE49-F238E27FC236}">
                <a16:creationId xmlns:a16="http://schemas.microsoft.com/office/drawing/2014/main" id="{B152D220-A361-2381-B12F-4CF08E54C7B1}"/>
              </a:ext>
            </a:extLst>
          </p:cNvPr>
          <p:cNvSpPr txBox="1"/>
          <p:nvPr/>
        </p:nvSpPr>
        <p:spPr>
          <a:xfrm>
            <a:off x="905831" y="1609427"/>
            <a:ext cx="8600709" cy="926536"/>
          </a:xfrm>
          <a:prstGeom prst="rect">
            <a:avLst/>
          </a:prstGeom>
          <a:noFill/>
        </p:spPr>
        <p:txBody>
          <a:bodyPr wrap="square">
            <a:spAutoFit/>
          </a:bodyPr>
          <a:lstStyle/>
          <a:p>
            <a:pPr algn="just">
              <a:lnSpc>
                <a:spcPct val="150000"/>
              </a:lnSpc>
            </a:pPr>
            <a:r>
              <a:rPr lang="en-IN" sz="2000" b="1" dirty="0"/>
              <a:t>Wishlist : </a:t>
            </a:r>
            <a:r>
              <a:rPr lang="en-IN" dirty="0"/>
              <a:t>Users often have the need to save products they are interested in for future reference. </a:t>
            </a:r>
          </a:p>
        </p:txBody>
      </p:sp>
      <p:sp>
        <p:nvSpPr>
          <p:cNvPr id="15" name="TextBox 14">
            <a:extLst>
              <a:ext uri="{FF2B5EF4-FFF2-40B4-BE49-F238E27FC236}">
                <a16:creationId xmlns:a16="http://schemas.microsoft.com/office/drawing/2014/main" id="{36882F2B-1AD7-4943-FD1D-1BF05FDF9594}"/>
              </a:ext>
            </a:extLst>
          </p:cNvPr>
          <p:cNvSpPr txBox="1"/>
          <p:nvPr/>
        </p:nvSpPr>
        <p:spPr>
          <a:xfrm>
            <a:off x="571530" y="1692263"/>
            <a:ext cx="362600" cy="369332"/>
          </a:xfrm>
          <a:prstGeom prst="rect">
            <a:avLst/>
          </a:prstGeom>
          <a:noFill/>
        </p:spPr>
        <p:txBody>
          <a:bodyPr wrap="none" rtlCol="0">
            <a:spAutoFit/>
          </a:bodyPr>
          <a:lstStyle/>
          <a:p>
            <a:r>
              <a:rPr lang="en-IN" b="1" dirty="0"/>
              <a:t>7.</a:t>
            </a:r>
          </a:p>
        </p:txBody>
      </p:sp>
      <p:sp>
        <p:nvSpPr>
          <p:cNvPr id="16" name="TextBox 15">
            <a:extLst>
              <a:ext uri="{FF2B5EF4-FFF2-40B4-BE49-F238E27FC236}">
                <a16:creationId xmlns:a16="http://schemas.microsoft.com/office/drawing/2014/main" id="{F12DCFC2-8759-B874-8BE6-D0BD23D7519D}"/>
              </a:ext>
            </a:extLst>
          </p:cNvPr>
          <p:cNvSpPr txBox="1"/>
          <p:nvPr/>
        </p:nvSpPr>
        <p:spPr>
          <a:xfrm>
            <a:off x="875297" y="2500152"/>
            <a:ext cx="8776146" cy="926536"/>
          </a:xfrm>
          <a:prstGeom prst="rect">
            <a:avLst/>
          </a:prstGeom>
          <a:noFill/>
        </p:spPr>
        <p:txBody>
          <a:bodyPr wrap="square">
            <a:spAutoFit/>
          </a:bodyPr>
          <a:lstStyle/>
          <a:p>
            <a:pPr algn="just">
              <a:lnSpc>
                <a:spcPct val="150000"/>
              </a:lnSpc>
            </a:pPr>
            <a:r>
              <a:rPr lang="en-IN" sz="2000" b="1" dirty="0"/>
              <a:t>Payment Processing: </a:t>
            </a:r>
            <a:r>
              <a:rPr lang="en-IN" dirty="0"/>
              <a:t>To facilitate online transactions, integrating secure and reliable payment gateways is crucial. </a:t>
            </a:r>
          </a:p>
        </p:txBody>
      </p:sp>
      <p:sp>
        <p:nvSpPr>
          <p:cNvPr id="17" name="TextBox 16">
            <a:extLst>
              <a:ext uri="{FF2B5EF4-FFF2-40B4-BE49-F238E27FC236}">
                <a16:creationId xmlns:a16="http://schemas.microsoft.com/office/drawing/2014/main" id="{0B960DF5-08D6-07FD-2C20-0F23BD77B664}"/>
              </a:ext>
            </a:extLst>
          </p:cNvPr>
          <p:cNvSpPr txBox="1"/>
          <p:nvPr/>
        </p:nvSpPr>
        <p:spPr>
          <a:xfrm>
            <a:off x="558548" y="2631171"/>
            <a:ext cx="362600" cy="369332"/>
          </a:xfrm>
          <a:prstGeom prst="rect">
            <a:avLst/>
          </a:prstGeom>
          <a:noFill/>
        </p:spPr>
        <p:txBody>
          <a:bodyPr wrap="none" rtlCol="0">
            <a:spAutoFit/>
          </a:bodyPr>
          <a:lstStyle/>
          <a:p>
            <a:r>
              <a:rPr lang="en-IN" b="1" dirty="0"/>
              <a:t>8.</a:t>
            </a:r>
          </a:p>
        </p:txBody>
      </p:sp>
      <p:sp>
        <p:nvSpPr>
          <p:cNvPr id="18" name="TextBox 17">
            <a:extLst>
              <a:ext uri="{FF2B5EF4-FFF2-40B4-BE49-F238E27FC236}">
                <a16:creationId xmlns:a16="http://schemas.microsoft.com/office/drawing/2014/main" id="{7789F55E-2C33-3217-6D2F-E4BDC65C3A3C}"/>
              </a:ext>
            </a:extLst>
          </p:cNvPr>
          <p:cNvSpPr txBox="1"/>
          <p:nvPr/>
        </p:nvSpPr>
        <p:spPr>
          <a:xfrm>
            <a:off x="905831" y="3472845"/>
            <a:ext cx="8866634" cy="464871"/>
          </a:xfrm>
          <a:prstGeom prst="rect">
            <a:avLst/>
          </a:prstGeom>
          <a:noFill/>
        </p:spPr>
        <p:txBody>
          <a:bodyPr wrap="square">
            <a:spAutoFit/>
          </a:bodyPr>
          <a:lstStyle/>
          <a:p>
            <a:pPr algn="just">
              <a:lnSpc>
                <a:spcPct val="150000"/>
              </a:lnSpc>
            </a:pPr>
            <a:r>
              <a:rPr lang="en-IN" b="1" dirty="0"/>
              <a:t>Customer Support: </a:t>
            </a:r>
            <a:r>
              <a:rPr lang="en-IN" dirty="0"/>
              <a:t>Providing customer </a:t>
            </a:r>
            <a:r>
              <a:rPr lang="en-IN"/>
              <a:t>support channels such </a:t>
            </a:r>
            <a:r>
              <a:rPr lang="en-IN" dirty="0"/>
              <a:t>as a contact form.</a:t>
            </a:r>
          </a:p>
        </p:txBody>
      </p:sp>
      <p:sp>
        <p:nvSpPr>
          <p:cNvPr id="19" name="TextBox 18">
            <a:extLst>
              <a:ext uri="{FF2B5EF4-FFF2-40B4-BE49-F238E27FC236}">
                <a16:creationId xmlns:a16="http://schemas.microsoft.com/office/drawing/2014/main" id="{7203EB1E-0704-CA84-E775-3DEB9DF39184}"/>
              </a:ext>
            </a:extLst>
          </p:cNvPr>
          <p:cNvSpPr txBox="1"/>
          <p:nvPr/>
        </p:nvSpPr>
        <p:spPr>
          <a:xfrm>
            <a:off x="556593" y="3546767"/>
            <a:ext cx="362600" cy="369332"/>
          </a:xfrm>
          <a:prstGeom prst="rect">
            <a:avLst/>
          </a:prstGeom>
          <a:noFill/>
        </p:spPr>
        <p:txBody>
          <a:bodyPr wrap="none" rtlCol="0">
            <a:spAutoFit/>
          </a:bodyPr>
          <a:lstStyle/>
          <a:p>
            <a:r>
              <a:rPr lang="en-IN" b="1" dirty="0"/>
              <a:t>9.</a:t>
            </a:r>
          </a:p>
        </p:txBody>
      </p:sp>
      <p:sp>
        <p:nvSpPr>
          <p:cNvPr id="20" name="TextBox 19">
            <a:extLst>
              <a:ext uri="{FF2B5EF4-FFF2-40B4-BE49-F238E27FC236}">
                <a16:creationId xmlns:a16="http://schemas.microsoft.com/office/drawing/2014/main" id="{E7634F55-6229-E657-14B2-0A58828D5112}"/>
              </a:ext>
            </a:extLst>
          </p:cNvPr>
          <p:cNvSpPr txBox="1"/>
          <p:nvPr/>
        </p:nvSpPr>
        <p:spPr>
          <a:xfrm>
            <a:off x="919193" y="4111822"/>
            <a:ext cx="8866634" cy="926536"/>
          </a:xfrm>
          <a:prstGeom prst="rect">
            <a:avLst/>
          </a:prstGeom>
          <a:noFill/>
        </p:spPr>
        <p:txBody>
          <a:bodyPr wrap="square">
            <a:spAutoFit/>
          </a:bodyPr>
          <a:lstStyle/>
          <a:p>
            <a:pPr algn="just">
              <a:lnSpc>
                <a:spcPct val="150000"/>
              </a:lnSpc>
            </a:pPr>
            <a:r>
              <a:rPr lang="en-IN" sz="2000" b="1" dirty="0"/>
              <a:t>Mobile Responsiveness and Accessibility: </a:t>
            </a:r>
            <a:r>
              <a:rPr lang="en-IN" dirty="0"/>
              <a:t>With the increasing use of mobile devices, ensuring that the online store is mobile-responsive and accessible is essential. </a:t>
            </a:r>
          </a:p>
        </p:txBody>
      </p:sp>
      <p:sp>
        <p:nvSpPr>
          <p:cNvPr id="21" name="TextBox 20">
            <a:extLst>
              <a:ext uri="{FF2B5EF4-FFF2-40B4-BE49-F238E27FC236}">
                <a16:creationId xmlns:a16="http://schemas.microsoft.com/office/drawing/2014/main" id="{668F37D9-7C27-DF5C-88A4-57334B7DC410}"/>
              </a:ext>
            </a:extLst>
          </p:cNvPr>
          <p:cNvSpPr txBox="1"/>
          <p:nvPr/>
        </p:nvSpPr>
        <p:spPr>
          <a:xfrm>
            <a:off x="568800" y="4205758"/>
            <a:ext cx="527350" cy="369332"/>
          </a:xfrm>
          <a:prstGeom prst="rect">
            <a:avLst/>
          </a:prstGeom>
          <a:noFill/>
        </p:spPr>
        <p:txBody>
          <a:bodyPr wrap="square" rtlCol="0">
            <a:spAutoFit/>
          </a:bodyPr>
          <a:lstStyle/>
          <a:p>
            <a:r>
              <a:rPr lang="en-IN" b="1" dirty="0"/>
              <a:t>10.</a:t>
            </a:r>
          </a:p>
        </p:txBody>
      </p:sp>
    </p:spTree>
    <p:extLst>
      <p:ext uri="{BB962C8B-B14F-4D97-AF65-F5344CB8AC3E}">
        <p14:creationId xmlns:p14="http://schemas.microsoft.com/office/powerpoint/2010/main" val="580577861"/>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par>
                                <p:cTn id="14" presetID="16" presetClass="entr" presetSubtype="21"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C3E422E-9984-CB87-9DA1-3F172FE1B758}"/>
              </a:ext>
            </a:extLst>
          </p:cNvPr>
          <p:cNvCxnSpPr>
            <a:cxnSpLocks/>
          </p:cNvCxnSpPr>
          <p:nvPr/>
        </p:nvCxnSpPr>
        <p:spPr>
          <a:xfrm flipV="1">
            <a:off x="10403632" y="6763757"/>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A608B7-1480-2DBA-D606-5BAB5724CE2D}"/>
              </a:ext>
            </a:extLst>
          </p:cNvPr>
          <p:cNvCxnSpPr>
            <a:cxnSpLocks/>
          </p:cNvCxnSpPr>
          <p:nvPr/>
        </p:nvCxnSpPr>
        <p:spPr>
          <a:xfrm flipV="1">
            <a:off x="10403632" y="6746031"/>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Freeform: Shape 11">
            <a:extLst>
              <a:ext uri="{FF2B5EF4-FFF2-40B4-BE49-F238E27FC236}">
                <a16:creationId xmlns:a16="http://schemas.microsoft.com/office/drawing/2014/main" id="{A56E339C-8639-A23E-48EE-8552180DD80D}"/>
              </a:ext>
              <a:ext uri="{C183D7F6-B498-43B3-948B-1728B52AA6E4}">
                <adec:decorative xmlns:adec="http://schemas.microsoft.com/office/drawing/2017/decorative" val="1"/>
              </a:ext>
            </a:extLst>
          </p:cNvPr>
          <p:cNvSpPr/>
          <p:nvPr/>
        </p:nvSpPr>
        <p:spPr>
          <a:xfrm>
            <a:off x="9736207" y="876307"/>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5" name="Freeform: Shape 11">
            <a:extLst>
              <a:ext uri="{FF2B5EF4-FFF2-40B4-BE49-F238E27FC236}">
                <a16:creationId xmlns:a16="http://schemas.microsoft.com/office/drawing/2014/main" id="{7890A1D8-CD36-D97D-12C7-B1E0F90CA92E}"/>
              </a:ext>
              <a:ext uri="{C183D7F6-B498-43B3-948B-1728B52AA6E4}">
                <adec:decorative xmlns:adec="http://schemas.microsoft.com/office/drawing/2017/decorative" val="1"/>
              </a:ext>
            </a:extLst>
          </p:cNvPr>
          <p:cNvSpPr/>
          <p:nvPr/>
        </p:nvSpPr>
        <p:spPr>
          <a:xfrm>
            <a:off x="10733363" y="2550578"/>
            <a:ext cx="986035" cy="119836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30" name="Straight Connector 29">
            <a:extLst>
              <a:ext uri="{FF2B5EF4-FFF2-40B4-BE49-F238E27FC236}">
                <a16:creationId xmlns:a16="http://schemas.microsoft.com/office/drawing/2014/main" id="{A2AB3086-C87A-E58A-16AD-4D02D605B662}"/>
              </a:ext>
            </a:extLst>
          </p:cNvPr>
          <p:cNvCxnSpPr/>
          <p:nvPr/>
        </p:nvCxnSpPr>
        <p:spPr>
          <a:xfrm>
            <a:off x="307910" y="130629"/>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19F35E-0234-93D9-F05B-C1519FF30FC5}"/>
              </a:ext>
            </a:extLst>
          </p:cNvPr>
          <p:cNvCxnSpPr/>
          <p:nvPr/>
        </p:nvCxnSpPr>
        <p:spPr>
          <a:xfrm>
            <a:off x="339010" y="139960"/>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F4F7627-7D11-D761-548B-0D7687069050}"/>
              </a:ext>
            </a:extLst>
          </p:cNvPr>
          <p:cNvSpPr txBox="1"/>
          <p:nvPr/>
        </p:nvSpPr>
        <p:spPr>
          <a:xfrm>
            <a:off x="10403632" y="6486758"/>
            <a:ext cx="1728301" cy="276999"/>
          </a:xfrm>
          <a:prstGeom prst="rect">
            <a:avLst/>
          </a:prstGeom>
          <a:noFill/>
        </p:spPr>
        <p:txBody>
          <a:bodyPr wrap="square" rtlCol="0">
            <a:spAutoFit/>
          </a:bodyPr>
          <a:lstStyle/>
          <a:p>
            <a:r>
              <a:rPr lang="en-IN" sz="1200" dirty="0"/>
              <a:t>Online Spice Shopping</a:t>
            </a:r>
          </a:p>
        </p:txBody>
      </p:sp>
      <p:sp>
        <p:nvSpPr>
          <p:cNvPr id="3" name="TextBox 2">
            <a:extLst>
              <a:ext uri="{FF2B5EF4-FFF2-40B4-BE49-F238E27FC236}">
                <a16:creationId xmlns:a16="http://schemas.microsoft.com/office/drawing/2014/main" id="{34A25EBC-A4A7-A433-F9B1-D5A305253792}"/>
              </a:ext>
            </a:extLst>
          </p:cNvPr>
          <p:cNvSpPr txBox="1"/>
          <p:nvPr/>
        </p:nvSpPr>
        <p:spPr>
          <a:xfrm>
            <a:off x="632818" y="161481"/>
            <a:ext cx="11003119" cy="584775"/>
          </a:xfrm>
          <a:prstGeom prst="rect">
            <a:avLst/>
          </a:prstGeom>
          <a:solidFill>
            <a:schemeClr val="bg2"/>
          </a:solidFill>
        </p:spPr>
        <p:txBody>
          <a:bodyPr wrap="square">
            <a:spAutoFit/>
          </a:bodyPr>
          <a:lstStyle/>
          <a:p>
            <a:pPr algn="ctr"/>
            <a:r>
              <a:rPr lang="en-IN" sz="3200" b="1" i="0" dirty="0">
                <a:solidFill>
                  <a:srgbClr val="222222"/>
                </a:solidFill>
                <a:effectLst/>
              </a:rPr>
              <a:t>Features And Highlights</a:t>
            </a:r>
            <a:endParaRPr lang="en-IN" sz="3200" b="1" dirty="0"/>
          </a:p>
        </p:txBody>
      </p:sp>
      <p:pic>
        <p:nvPicPr>
          <p:cNvPr id="6" name="图片占位符 31">
            <a:extLst>
              <a:ext uri="{FF2B5EF4-FFF2-40B4-BE49-F238E27FC236}">
                <a16:creationId xmlns:a16="http://schemas.microsoft.com/office/drawing/2014/main" id="{B6FD5E00-F105-00FB-C206-82BB3BDDD0F6}"/>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10430188" y="3577946"/>
            <a:ext cx="606349" cy="693677"/>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grpSp>
        <p:nvGrpSpPr>
          <p:cNvPr id="20" name="Group 19">
            <a:extLst>
              <a:ext uri="{FF2B5EF4-FFF2-40B4-BE49-F238E27FC236}">
                <a16:creationId xmlns:a16="http://schemas.microsoft.com/office/drawing/2014/main" id="{4FC547E0-F041-0560-AA77-38C996A93595}"/>
              </a:ext>
            </a:extLst>
          </p:cNvPr>
          <p:cNvGrpSpPr/>
          <p:nvPr/>
        </p:nvGrpSpPr>
        <p:grpSpPr>
          <a:xfrm>
            <a:off x="611086" y="1021780"/>
            <a:ext cx="2309396" cy="2739343"/>
            <a:chOff x="611086" y="1060971"/>
            <a:chExt cx="2309396" cy="2739343"/>
          </a:xfrm>
        </p:grpSpPr>
        <p:sp>
          <p:nvSpPr>
            <p:cNvPr id="5" name="TextBox 4">
              <a:extLst>
                <a:ext uri="{FF2B5EF4-FFF2-40B4-BE49-F238E27FC236}">
                  <a16:creationId xmlns:a16="http://schemas.microsoft.com/office/drawing/2014/main" id="{8205DFBA-2866-50B7-1424-6010FD5C4613}"/>
                </a:ext>
              </a:extLst>
            </p:cNvPr>
            <p:cNvSpPr txBox="1"/>
            <p:nvPr/>
          </p:nvSpPr>
          <p:spPr>
            <a:xfrm>
              <a:off x="611086" y="1060971"/>
              <a:ext cx="2309396" cy="369332"/>
            </a:xfrm>
            <a:prstGeom prst="rect">
              <a:avLst/>
            </a:prstGeom>
            <a:solidFill>
              <a:schemeClr val="bg1"/>
            </a:solidFill>
            <a:ln>
              <a:solidFill>
                <a:schemeClr val="bg2"/>
              </a:solidFill>
            </a:ln>
            <a:effectLst>
              <a:outerShdw blurRad="50800" dist="38100" dir="5400000" algn="t" rotWithShape="0">
                <a:prstClr val="black">
                  <a:alpha val="40000"/>
                </a:prstClr>
              </a:outerShdw>
            </a:effectLst>
          </p:spPr>
          <p:txBody>
            <a:bodyPr wrap="square">
              <a:spAutoFit/>
            </a:bodyPr>
            <a:lstStyle/>
            <a:p>
              <a:pPr algn="ctr"/>
              <a:r>
                <a:rPr lang="en-US" sz="1800" b="1" dirty="0"/>
                <a:t>Registration</a:t>
              </a:r>
            </a:p>
          </p:txBody>
        </p:sp>
        <p:sp>
          <p:nvSpPr>
            <p:cNvPr id="13" name="TextBox 12">
              <a:extLst>
                <a:ext uri="{FF2B5EF4-FFF2-40B4-BE49-F238E27FC236}">
                  <a16:creationId xmlns:a16="http://schemas.microsoft.com/office/drawing/2014/main" id="{6E6B2CC4-2093-1C1D-BDFA-2EC2DD8E2447}"/>
                </a:ext>
              </a:extLst>
            </p:cNvPr>
            <p:cNvSpPr txBox="1"/>
            <p:nvPr/>
          </p:nvSpPr>
          <p:spPr>
            <a:xfrm>
              <a:off x="632818" y="1448965"/>
              <a:ext cx="2278331" cy="2351349"/>
            </a:xfrm>
            <a:prstGeom prst="rect">
              <a:avLst/>
            </a:prstGeom>
            <a:solidFill>
              <a:schemeClr val="bg1"/>
            </a:solidFill>
            <a:ln>
              <a:solidFill>
                <a:schemeClr val="bg2"/>
              </a:solidFill>
            </a:ln>
            <a:effectLst>
              <a:outerShdw blurRad="50800" dist="38100" dir="5400000" algn="t" rotWithShape="0">
                <a:prstClr val="black">
                  <a:alpha val="40000"/>
                </a:prstClr>
              </a:outerShdw>
            </a:effectLst>
          </p:spPr>
          <p:txBody>
            <a:bodyPr wrap="square">
              <a:spAutoFit/>
            </a:bodyPr>
            <a:lstStyle/>
            <a:p>
              <a:pPr algn="just">
                <a:lnSpc>
                  <a:spcPct val="150000"/>
                </a:lnSpc>
              </a:pPr>
              <a:r>
                <a:rPr lang="en-US" sz="1100" dirty="0"/>
                <a:t>The system used by a new user. His/her give the details such as name, username, password, email, phone number. The user should give a unique username. If the user taken a username that already existed cannot signup the website. The password must be 8 character contain alphanumeric. </a:t>
              </a:r>
            </a:p>
          </p:txBody>
        </p:sp>
      </p:grpSp>
      <p:sp>
        <p:nvSpPr>
          <p:cNvPr id="14" name="Text Placeholder 41">
            <a:extLst>
              <a:ext uri="{FF2B5EF4-FFF2-40B4-BE49-F238E27FC236}">
                <a16:creationId xmlns:a16="http://schemas.microsoft.com/office/drawing/2014/main" id="{E74B09D8-DF45-86F1-E86B-86246AF5BB47}"/>
              </a:ext>
            </a:extLst>
          </p:cNvPr>
          <p:cNvSpPr txBox="1">
            <a:spLocks/>
          </p:cNvSpPr>
          <p:nvPr/>
        </p:nvSpPr>
        <p:spPr>
          <a:xfrm>
            <a:off x="3012326" y="1684359"/>
            <a:ext cx="1865376" cy="8662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dirty="0"/>
          </a:p>
        </p:txBody>
      </p:sp>
      <p:pic>
        <p:nvPicPr>
          <p:cNvPr id="16" name="Picture 15" descr="A screenshot of a computer&#10;&#10;Description automatically generated with medium confidence">
            <a:extLst>
              <a:ext uri="{FF2B5EF4-FFF2-40B4-BE49-F238E27FC236}">
                <a16:creationId xmlns:a16="http://schemas.microsoft.com/office/drawing/2014/main" id="{1A691844-570A-D01C-806B-921568C0A7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221" y="994864"/>
            <a:ext cx="5329831" cy="2784339"/>
          </a:xfrm>
          <a:prstGeom prst="rect">
            <a:avLst/>
          </a:prstGeom>
          <a:effectLst>
            <a:outerShdw blurRad="50800" dist="38100" dir="5400000" algn="t" rotWithShape="0">
              <a:prstClr val="black">
                <a:alpha val="40000"/>
              </a:prstClr>
            </a:outerShdw>
          </a:effectLst>
        </p:spPr>
      </p:pic>
      <p:sp>
        <p:nvSpPr>
          <p:cNvPr id="17" name="Text Placeholder 41">
            <a:extLst>
              <a:ext uri="{FF2B5EF4-FFF2-40B4-BE49-F238E27FC236}">
                <a16:creationId xmlns:a16="http://schemas.microsoft.com/office/drawing/2014/main" id="{80BAEBE2-9BE8-6661-F544-097E0CDD5E8E}"/>
              </a:ext>
            </a:extLst>
          </p:cNvPr>
          <p:cNvSpPr txBox="1">
            <a:spLocks/>
          </p:cNvSpPr>
          <p:nvPr/>
        </p:nvSpPr>
        <p:spPr>
          <a:xfrm>
            <a:off x="7067495" y="4201641"/>
            <a:ext cx="1998283" cy="369333"/>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Login</a:t>
            </a:r>
          </a:p>
        </p:txBody>
      </p:sp>
      <p:sp>
        <p:nvSpPr>
          <p:cNvPr id="19" name="TextBox 18">
            <a:extLst>
              <a:ext uri="{FF2B5EF4-FFF2-40B4-BE49-F238E27FC236}">
                <a16:creationId xmlns:a16="http://schemas.microsoft.com/office/drawing/2014/main" id="{401762C7-27C1-204A-760D-B22134C6CCBD}"/>
              </a:ext>
            </a:extLst>
          </p:cNvPr>
          <p:cNvSpPr txBox="1"/>
          <p:nvPr/>
        </p:nvSpPr>
        <p:spPr>
          <a:xfrm>
            <a:off x="7067496" y="4573258"/>
            <a:ext cx="1998282" cy="1843518"/>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txBody>
          <a:bodyPr wrap="square">
            <a:spAutoFit/>
          </a:bodyPr>
          <a:lstStyle/>
          <a:p>
            <a:pPr algn="just">
              <a:lnSpc>
                <a:spcPct val="150000"/>
              </a:lnSpc>
            </a:pPr>
            <a:r>
              <a:rPr lang="en-IN" sz="1100" dirty="0"/>
              <a:t>The user can login to the page by using there own unique username and the password. The password must be contain numbers special character and the alphabet, the length become 8.</a:t>
            </a:r>
          </a:p>
        </p:txBody>
      </p:sp>
      <p:pic>
        <p:nvPicPr>
          <p:cNvPr id="22" name="Picture 21" descr="A screenshot of a computer&#10;&#10;Description automatically generated with medium confidence">
            <a:extLst>
              <a:ext uri="{FF2B5EF4-FFF2-40B4-BE49-F238E27FC236}">
                <a16:creationId xmlns:a16="http://schemas.microsoft.com/office/drawing/2014/main" id="{DA13E173-9D53-DE11-89A6-D28F3663A3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925" y="4201641"/>
            <a:ext cx="4877798" cy="228511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41142172"/>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par>
                                <p:cTn id="14" presetID="16" presetClass="entr" presetSubtype="21"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C3E422E-9984-CB87-9DA1-3F172FE1B758}"/>
              </a:ext>
            </a:extLst>
          </p:cNvPr>
          <p:cNvCxnSpPr>
            <a:cxnSpLocks/>
          </p:cNvCxnSpPr>
          <p:nvPr/>
        </p:nvCxnSpPr>
        <p:spPr>
          <a:xfrm flipV="1">
            <a:off x="10403632" y="6763757"/>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A608B7-1480-2DBA-D606-5BAB5724CE2D}"/>
              </a:ext>
            </a:extLst>
          </p:cNvPr>
          <p:cNvCxnSpPr>
            <a:cxnSpLocks/>
          </p:cNvCxnSpPr>
          <p:nvPr/>
        </p:nvCxnSpPr>
        <p:spPr>
          <a:xfrm flipV="1">
            <a:off x="10403632" y="6746031"/>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Freeform: Shape 11">
            <a:extLst>
              <a:ext uri="{FF2B5EF4-FFF2-40B4-BE49-F238E27FC236}">
                <a16:creationId xmlns:a16="http://schemas.microsoft.com/office/drawing/2014/main" id="{A56E339C-8639-A23E-48EE-8552180DD80D}"/>
              </a:ext>
              <a:ext uri="{C183D7F6-B498-43B3-948B-1728B52AA6E4}">
                <adec:decorative xmlns:adec="http://schemas.microsoft.com/office/drawing/2017/decorative" val="1"/>
              </a:ext>
            </a:extLst>
          </p:cNvPr>
          <p:cNvSpPr/>
          <p:nvPr/>
        </p:nvSpPr>
        <p:spPr>
          <a:xfrm>
            <a:off x="9736207" y="876307"/>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5" name="Freeform: Shape 11">
            <a:extLst>
              <a:ext uri="{FF2B5EF4-FFF2-40B4-BE49-F238E27FC236}">
                <a16:creationId xmlns:a16="http://schemas.microsoft.com/office/drawing/2014/main" id="{7890A1D8-CD36-D97D-12C7-B1E0F90CA92E}"/>
              </a:ext>
              <a:ext uri="{C183D7F6-B498-43B3-948B-1728B52AA6E4}">
                <adec:decorative xmlns:adec="http://schemas.microsoft.com/office/drawing/2017/decorative" val="1"/>
              </a:ext>
            </a:extLst>
          </p:cNvPr>
          <p:cNvSpPr/>
          <p:nvPr/>
        </p:nvSpPr>
        <p:spPr>
          <a:xfrm>
            <a:off x="10733363" y="2550578"/>
            <a:ext cx="986035" cy="119836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30" name="Straight Connector 29">
            <a:extLst>
              <a:ext uri="{FF2B5EF4-FFF2-40B4-BE49-F238E27FC236}">
                <a16:creationId xmlns:a16="http://schemas.microsoft.com/office/drawing/2014/main" id="{A2AB3086-C87A-E58A-16AD-4D02D605B662}"/>
              </a:ext>
            </a:extLst>
          </p:cNvPr>
          <p:cNvCxnSpPr/>
          <p:nvPr/>
        </p:nvCxnSpPr>
        <p:spPr>
          <a:xfrm>
            <a:off x="307910" y="130629"/>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19F35E-0234-93D9-F05B-C1519FF30FC5}"/>
              </a:ext>
            </a:extLst>
          </p:cNvPr>
          <p:cNvCxnSpPr/>
          <p:nvPr/>
        </p:nvCxnSpPr>
        <p:spPr>
          <a:xfrm>
            <a:off x="339010" y="139960"/>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F4F7627-7D11-D761-548B-0D7687069050}"/>
              </a:ext>
            </a:extLst>
          </p:cNvPr>
          <p:cNvSpPr txBox="1"/>
          <p:nvPr/>
        </p:nvSpPr>
        <p:spPr>
          <a:xfrm>
            <a:off x="10403632" y="6486758"/>
            <a:ext cx="1728301" cy="276999"/>
          </a:xfrm>
          <a:prstGeom prst="rect">
            <a:avLst/>
          </a:prstGeom>
          <a:noFill/>
        </p:spPr>
        <p:txBody>
          <a:bodyPr wrap="square" rtlCol="0">
            <a:spAutoFit/>
          </a:bodyPr>
          <a:lstStyle/>
          <a:p>
            <a:r>
              <a:rPr lang="en-IN" sz="1200" dirty="0"/>
              <a:t>Online Spice Shopping</a:t>
            </a:r>
          </a:p>
        </p:txBody>
      </p:sp>
      <p:grpSp>
        <p:nvGrpSpPr>
          <p:cNvPr id="18" name="Group 17">
            <a:extLst>
              <a:ext uri="{FF2B5EF4-FFF2-40B4-BE49-F238E27FC236}">
                <a16:creationId xmlns:a16="http://schemas.microsoft.com/office/drawing/2014/main" id="{2B9424D6-B079-71AF-1501-B9097AE29C19}"/>
              </a:ext>
            </a:extLst>
          </p:cNvPr>
          <p:cNvGrpSpPr/>
          <p:nvPr/>
        </p:nvGrpSpPr>
        <p:grpSpPr>
          <a:xfrm>
            <a:off x="5869313" y="796922"/>
            <a:ext cx="2273076" cy="1212585"/>
            <a:chOff x="6552422" y="888003"/>
            <a:chExt cx="2273076" cy="1212585"/>
          </a:xfrm>
        </p:grpSpPr>
        <p:sp>
          <p:nvSpPr>
            <p:cNvPr id="6" name="Text Placeholder 6">
              <a:extLst>
                <a:ext uri="{FF2B5EF4-FFF2-40B4-BE49-F238E27FC236}">
                  <a16:creationId xmlns:a16="http://schemas.microsoft.com/office/drawing/2014/main" id="{49D4B3AD-A721-532E-8592-E044D3C28701}"/>
                </a:ext>
              </a:extLst>
            </p:cNvPr>
            <p:cNvSpPr txBox="1">
              <a:spLocks/>
            </p:cNvSpPr>
            <p:nvPr/>
          </p:nvSpPr>
          <p:spPr>
            <a:xfrm>
              <a:off x="6552422" y="888003"/>
              <a:ext cx="2273076" cy="364441"/>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txBody>
            <a:bodyPr vert="horz" lIns="0" tIns="0" rIns="0" bIns="0" rtlCol="0" anchor="b"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t>Rating</a:t>
              </a:r>
              <a:endParaRPr lang="en-US" sz="2000" b="1" dirty="0"/>
            </a:p>
          </p:txBody>
        </p:sp>
        <p:sp>
          <p:nvSpPr>
            <p:cNvPr id="7" name="Text Placeholder 18">
              <a:extLst>
                <a:ext uri="{FF2B5EF4-FFF2-40B4-BE49-F238E27FC236}">
                  <a16:creationId xmlns:a16="http://schemas.microsoft.com/office/drawing/2014/main" id="{F2F03781-DD5D-7E4A-31F0-9A75FF0272A8}"/>
                </a:ext>
              </a:extLst>
            </p:cNvPr>
            <p:cNvSpPr txBox="1">
              <a:spLocks/>
            </p:cNvSpPr>
            <p:nvPr/>
          </p:nvSpPr>
          <p:spPr>
            <a:xfrm>
              <a:off x="6552422" y="1326455"/>
              <a:ext cx="2204373" cy="774133"/>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200" dirty="0"/>
                <a:t>The user can rate there product here. There rating containing 5 stars.</a:t>
              </a:r>
            </a:p>
          </p:txBody>
        </p:sp>
      </p:grpSp>
      <p:pic>
        <p:nvPicPr>
          <p:cNvPr id="12" name="Picture 11" descr="A screenshot of a social media post&#10;&#10;Description automatically generated with medium confidence">
            <a:extLst>
              <a:ext uri="{FF2B5EF4-FFF2-40B4-BE49-F238E27FC236}">
                <a16:creationId xmlns:a16="http://schemas.microsoft.com/office/drawing/2014/main" id="{10015532-E431-B0EB-915C-23BE5046C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339" y="704797"/>
            <a:ext cx="4006065" cy="1822156"/>
          </a:xfrm>
          <a:prstGeom prst="rect">
            <a:avLst/>
          </a:prstGeom>
        </p:spPr>
      </p:pic>
      <p:sp>
        <p:nvSpPr>
          <p:cNvPr id="13" name="TextBox 12">
            <a:extLst>
              <a:ext uri="{FF2B5EF4-FFF2-40B4-BE49-F238E27FC236}">
                <a16:creationId xmlns:a16="http://schemas.microsoft.com/office/drawing/2014/main" id="{9BD854FA-5FAF-0782-2185-9CFCD192D56B}"/>
              </a:ext>
            </a:extLst>
          </p:cNvPr>
          <p:cNvSpPr txBox="1"/>
          <p:nvPr/>
        </p:nvSpPr>
        <p:spPr>
          <a:xfrm>
            <a:off x="454868" y="175264"/>
            <a:ext cx="6097554" cy="338554"/>
          </a:xfrm>
          <a:prstGeom prst="rect">
            <a:avLst/>
          </a:prstGeom>
          <a:noFill/>
        </p:spPr>
        <p:txBody>
          <a:bodyPr wrap="square">
            <a:spAutoFit/>
          </a:bodyPr>
          <a:lstStyle/>
          <a:p>
            <a:r>
              <a:rPr lang="en-IN" sz="1600" b="1" i="0" u="sng" dirty="0">
                <a:solidFill>
                  <a:srgbClr val="222222"/>
                </a:solidFill>
                <a:effectLst/>
              </a:rPr>
              <a:t>Features And Highlights </a:t>
            </a:r>
            <a:r>
              <a:rPr lang="en-IN" sz="1600" b="1" i="0" u="sng" dirty="0" err="1">
                <a:solidFill>
                  <a:srgbClr val="222222"/>
                </a:solidFill>
                <a:effectLst/>
              </a:rPr>
              <a:t>Cont</a:t>
            </a:r>
            <a:r>
              <a:rPr lang="en-IN" sz="1600" b="1" i="0" u="sng" dirty="0">
                <a:solidFill>
                  <a:srgbClr val="222222"/>
                </a:solidFill>
                <a:effectLst/>
              </a:rPr>
              <a:t>…..</a:t>
            </a:r>
            <a:endParaRPr lang="en-IN" sz="1600" b="1" u="sng" dirty="0"/>
          </a:p>
        </p:txBody>
      </p:sp>
      <p:grpSp>
        <p:nvGrpSpPr>
          <p:cNvPr id="14" name="Group 13">
            <a:extLst>
              <a:ext uri="{FF2B5EF4-FFF2-40B4-BE49-F238E27FC236}">
                <a16:creationId xmlns:a16="http://schemas.microsoft.com/office/drawing/2014/main" id="{C5AD8DAD-46DC-7545-1D48-D6EAE1063288}"/>
              </a:ext>
            </a:extLst>
          </p:cNvPr>
          <p:cNvGrpSpPr/>
          <p:nvPr/>
        </p:nvGrpSpPr>
        <p:grpSpPr>
          <a:xfrm>
            <a:off x="1088657" y="2761127"/>
            <a:ext cx="1637958" cy="1206518"/>
            <a:chOff x="1192444" y="2555884"/>
            <a:chExt cx="1637958" cy="1206518"/>
          </a:xfrm>
        </p:grpSpPr>
        <p:sp>
          <p:nvSpPr>
            <p:cNvPr id="15" name="TextBox 14">
              <a:extLst>
                <a:ext uri="{FF2B5EF4-FFF2-40B4-BE49-F238E27FC236}">
                  <a16:creationId xmlns:a16="http://schemas.microsoft.com/office/drawing/2014/main" id="{30FC48D8-D0F0-6163-68ED-0FF177B50953}"/>
                </a:ext>
              </a:extLst>
            </p:cNvPr>
            <p:cNvSpPr txBox="1"/>
            <p:nvPr/>
          </p:nvSpPr>
          <p:spPr>
            <a:xfrm>
              <a:off x="1192444" y="2555884"/>
              <a:ext cx="1637958" cy="369332"/>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txBody>
            <a:bodyPr wrap="square">
              <a:spAutoFit/>
            </a:bodyPr>
            <a:lstStyle/>
            <a:p>
              <a:pPr algn="ctr"/>
              <a:r>
                <a:rPr lang="en-US" b="1" dirty="0"/>
                <a:t>Wishlist</a:t>
              </a:r>
              <a:endParaRPr lang="en-IN" dirty="0"/>
            </a:p>
          </p:txBody>
        </p:sp>
        <p:sp>
          <p:nvSpPr>
            <p:cNvPr id="16" name="TextBox 15">
              <a:extLst>
                <a:ext uri="{FF2B5EF4-FFF2-40B4-BE49-F238E27FC236}">
                  <a16:creationId xmlns:a16="http://schemas.microsoft.com/office/drawing/2014/main" id="{EF838421-D59C-8B19-12C5-DD7DEEC7E352}"/>
                </a:ext>
              </a:extLst>
            </p:cNvPr>
            <p:cNvSpPr txBox="1"/>
            <p:nvPr/>
          </p:nvSpPr>
          <p:spPr>
            <a:xfrm>
              <a:off x="1205003" y="2934547"/>
              <a:ext cx="1625399" cy="827855"/>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txBody>
            <a:bodyPr wrap="square">
              <a:spAutoFit/>
            </a:bodyPr>
            <a:lstStyle/>
            <a:p>
              <a:pPr algn="just">
                <a:lnSpc>
                  <a:spcPct val="150000"/>
                </a:lnSpc>
              </a:pPr>
              <a:r>
                <a:rPr lang="en-IN" sz="1100" dirty="0"/>
                <a:t>Users can  add products they </a:t>
              </a:r>
              <a:r>
                <a:rPr lang="en-IN" sz="1100" dirty="0" err="1"/>
                <a:t>wishlist</a:t>
              </a:r>
              <a:r>
                <a:rPr lang="en-IN" sz="1100" dirty="0"/>
                <a:t> to purchase later</a:t>
              </a:r>
            </a:p>
          </p:txBody>
        </p:sp>
      </p:grpSp>
      <p:pic>
        <p:nvPicPr>
          <p:cNvPr id="17" name="Picture 16" descr="A screenshot of a computer&#10;&#10;Description automatically generated with medium confidence">
            <a:extLst>
              <a:ext uri="{FF2B5EF4-FFF2-40B4-BE49-F238E27FC236}">
                <a16:creationId xmlns:a16="http://schemas.microsoft.com/office/drawing/2014/main" id="{59DF74D4-CF81-B000-4AEE-8E51169E2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2084" y="2632075"/>
            <a:ext cx="4438654" cy="2023915"/>
          </a:xfrm>
          <a:prstGeom prst="rect">
            <a:avLst/>
          </a:prstGeom>
          <a:effectLst>
            <a:outerShdw blurRad="50800" dist="38100" dir="5400000" algn="t" rotWithShape="0">
              <a:prstClr val="black">
                <a:alpha val="40000"/>
              </a:prstClr>
            </a:outerShdw>
          </a:effectLst>
        </p:spPr>
      </p:pic>
      <p:pic>
        <p:nvPicPr>
          <p:cNvPr id="19" name="Picture 18">
            <a:extLst>
              <a:ext uri="{FF2B5EF4-FFF2-40B4-BE49-F238E27FC236}">
                <a16:creationId xmlns:a16="http://schemas.microsoft.com/office/drawing/2014/main" id="{9BBE6A77-8688-6DBD-DC0D-B42C95878FCE}"/>
              </a:ext>
            </a:extLst>
          </p:cNvPr>
          <p:cNvPicPr>
            <a:picLocks noChangeAspect="1"/>
          </p:cNvPicPr>
          <p:nvPr/>
        </p:nvPicPr>
        <p:blipFill>
          <a:blip r:embed="rId4"/>
          <a:stretch>
            <a:fillRect/>
          </a:stretch>
        </p:blipFill>
        <p:spPr>
          <a:xfrm>
            <a:off x="1270153" y="4774262"/>
            <a:ext cx="3736356" cy="1712496"/>
          </a:xfrm>
          <a:prstGeom prst="rect">
            <a:avLst/>
          </a:prstGeom>
          <a:effectLst>
            <a:outerShdw blurRad="50800" dist="38100" dir="5400000" algn="t" rotWithShape="0">
              <a:prstClr val="black">
                <a:alpha val="40000"/>
              </a:prstClr>
            </a:outerShdw>
          </a:effectLst>
        </p:spPr>
      </p:pic>
      <p:grpSp>
        <p:nvGrpSpPr>
          <p:cNvPr id="23" name="Group 22">
            <a:extLst>
              <a:ext uri="{FF2B5EF4-FFF2-40B4-BE49-F238E27FC236}">
                <a16:creationId xmlns:a16="http://schemas.microsoft.com/office/drawing/2014/main" id="{496DE9D7-65C5-780D-9FA1-2657542149E4}"/>
              </a:ext>
            </a:extLst>
          </p:cNvPr>
          <p:cNvGrpSpPr/>
          <p:nvPr/>
        </p:nvGrpSpPr>
        <p:grpSpPr>
          <a:xfrm>
            <a:off x="6725704" y="4867694"/>
            <a:ext cx="1725034" cy="1376342"/>
            <a:chOff x="1192444" y="2555884"/>
            <a:chExt cx="1637958" cy="1460434"/>
          </a:xfrm>
        </p:grpSpPr>
        <p:sp>
          <p:nvSpPr>
            <p:cNvPr id="26" name="TextBox 25">
              <a:extLst>
                <a:ext uri="{FF2B5EF4-FFF2-40B4-BE49-F238E27FC236}">
                  <a16:creationId xmlns:a16="http://schemas.microsoft.com/office/drawing/2014/main" id="{A3145B95-4F81-1391-5C58-2E6F17D4122B}"/>
                </a:ext>
              </a:extLst>
            </p:cNvPr>
            <p:cNvSpPr txBox="1"/>
            <p:nvPr/>
          </p:nvSpPr>
          <p:spPr>
            <a:xfrm>
              <a:off x="1192444" y="2555884"/>
              <a:ext cx="1637958" cy="369332"/>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txBody>
            <a:bodyPr wrap="square">
              <a:spAutoFit/>
            </a:bodyPr>
            <a:lstStyle/>
            <a:p>
              <a:pPr algn="ctr"/>
              <a:r>
                <a:rPr lang="en-US" b="1" dirty="0"/>
                <a:t>Cart</a:t>
              </a:r>
              <a:endParaRPr lang="en-IN" dirty="0"/>
            </a:p>
          </p:txBody>
        </p:sp>
        <p:sp>
          <p:nvSpPr>
            <p:cNvPr id="27" name="TextBox 26">
              <a:extLst>
                <a:ext uri="{FF2B5EF4-FFF2-40B4-BE49-F238E27FC236}">
                  <a16:creationId xmlns:a16="http://schemas.microsoft.com/office/drawing/2014/main" id="{8B6D7AC1-F8D5-309A-4573-173BB58A38E6}"/>
                </a:ext>
              </a:extLst>
            </p:cNvPr>
            <p:cNvSpPr txBox="1"/>
            <p:nvPr/>
          </p:nvSpPr>
          <p:spPr>
            <a:xfrm>
              <a:off x="1205003" y="2934547"/>
              <a:ext cx="1625399" cy="1081771"/>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txBody>
            <a:bodyPr wrap="square">
              <a:spAutoFit/>
            </a:bodyPr>
            <a:lstStyle/>
            <a:p>
              <a:pPr algn="just">
                <a:lnSpc>
                  <a:spcPct val="150000"/>
                </a:lnSpc>
              </a:pPr>
              <a:r>
                <a:rPr lang="en-IN" sz="1100" dirty="0"/>
                <a:t>Users can add products they wish to purchase and proceed to the checkout process</a:t>
              </a:r>
            </a:p>
          </p:txBody>
        </p:sp>
      </p:grpSp>
    </p:spTree>
    <p:extLst>
      <p:ext uri="{BB962C8B-B14F-4D97-AF65-F5344CB8AC3E}">
        <p14:creationId xmlns:p14="http://schemas.microsoft.com/office/powerpoint/2010/main" val="2638499497"/>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par>
                                <p:cTn id="14" presetID="16" presetClass="entr" presetSubtype="21"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C3E422E-9984-CB87-9DA1-3F172FE1B758}"/>
              </a:ext>
            </a:extLst>
          </p:cNvPr>
          <p:cNvCxnSpPr>
            <a:cxnSpLocks/>
          </p:cNvCxnSpPr>
          <p:nvPr/>
        </p:nvCxnSpPr>
        <p:spPr>
          <a:xfrm flipV="1">
            <a:off x="10403632" y="6763757"/>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A608B7-1480-2DBA-D606-5BAB5724CE2D}"/>
              </a:ext>
            </a:extLst>
          </p:cNvPr>
          <p:cNvCxnSpPr>
            <a:cxnSpLocks/>
          </p:cNvCxnSpPr>
          <p:nvPr/>
        </p:nvCxnSpPr>
        <p:spPr>
          <a:xfrm flipV="1">
            <a:off x="10403632" y="6746031"/>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Freeform: Shape 11">
            <a:extLst>
              <a:ext uri="{FF2B5EF4-FFF2-40B4-BE49-F238E27FC236}">
                <a16:creationId xmlns:a16="http://schemas.microsoft.com/office/drawing/2014/main" id="{7890A1D8-CD36-D97D-12C7-B1E0F90CA92E}"/>
              </a:ext>
              <a:ext uri="{C183D7F6-B498-43B3-948B-1728B52AA6E4}">
                <adec:decorative xmlns:adec="http://schemas.microsoft.com/office/drawing/2017/decorative" val="1"/>
              </a:ext>
            </a:extLst>
          </p:cNvPr>
          <p:cNvSpPr/>
          <p:nvPr/>
        </p:nvSpPr>
        <p:spPr>
          <a:xfrm>
            <a:off x="10733363" y="2550578"/>
            <a:ext cx="986035" cy="119836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30" name="Straight Connector 29">
            <a:extLst>
              <a:ext uri="{FF2B5EF4-FFF2-40B4-BE49-F238E27FC236}">
                <a16:creationId xmlns:a16="http://schemas.microsoft.com/office/drawing/2014/main" id="{A2AB3086-C87A-E58A-16AD-4D02D605B662}"/>
              </a:ext>
            </a:extLst>
          </p:cNvPr>
          <p:cNvCxnSpPr/>
          <p:nvPr/>
        </p:nvCxnSpPr>
        <p:spPr>
          <a:xfrm>
            <a:off x="307910" y="130629"/>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19F35E-0234-93D9-F05B-C1519FF30FC5}"/>
              </a:ext>
            </a:extLst>
          </p:cNvPr>
          <p:cNvCxnSpPr/>
          <p:nvPr/>
        </p:nvCxnSpPr>
        <p:spPr>
          <a:xfrm>
            <a:off x="339010" y="139960"/>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F4F7627-7D11-D761-548B-0D7687069050}"/>
              </a:ext>
            </a:extLst>
          </p:cNvPr>
          <p:cNvSpPr txBox="1"/>
          <p:nvPr/>
        </p:nvSpPr>
        <p:spPr>
          <a:xfrm>
            <a:off x="10403632" y="6486758"/>
            <a:ext cx="1728301" cy="276999"/>
          </a:xfrm>
          <a:prstGeom prst="rect">
            <a:avLst/>
          </a:prstGeom>
          <a:noFill/>
        </p:spPr>
        <p:txBody>
          <a:bodyPr wrap="square" rtlCol="0">
            <a:spAutoFit/>
          </a:bodyPr>
          <a:lstStyle/>
          <a:p>
            <a:r>
              <a:rPr lang="en-IN" sz="1200" dirty="0"/>
              <a:t>Online Spice Shopping</a:t>
            </a:r>
          </a:p>
        </p:txBody>
      </p:sp>
      <p:sp>
        <p:nvSpPr>
          <p:cNvPr id="33" name="Freeform: Shape 11">
            <a:extLst>
              <a:ext uri="{FF2B5EF4-FFF2-40B4-BE49-F238E27FC236}">
                <a16:creationId xmlns:a16="http://schemas.microsoft.com/office/drawing/2014/main" id="{1E9C5E83-66F9-7069-6AD3-101C2E17B9F2}"/>
              </a:ext>
              <a:ext uri="{C183D7F6-B498-43B3-948B-1728B52AA6E4}">
                <adec:decorative xmlns:adec="http://schemas.microsoft.com/office/drawing/2017/decorative" val="1"/>
              </a:ext>
            </a:extLst>
          </p:cNvPr>
          <p:cNvSpPr/>
          <p:nvPr/>
        </p:nvSpPr>
        <p:spPr>
          <a:xfrm>
            <a:off x="9243189" y="2446683"/>
            <a:ext cx="986035" cy="119836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4" name="Freeform: Shape 11">
            <a:extLst>
              <a:ext uri="{FF2B5EF4-FFF2-40B4-BE49-F238E27FC236}">
                <a16:creationId xmlns:a16="http://schemas.microsoft.com/office/drawing/2014/main" id="{B8DEBB25-0889-9BB0-D43D-CFAA215F22A0}"/>
              </a:ext>
              <a:ext uri="{C183D7F6-B498-43B3-948B-1728B52AA6E4}">
                <adec:decorative xmlns:adec="http://schemas.microsoft.com/office/drawing/2017/decorative" val="1"/>
              </a:ext>
            </a:extLst>
          </p:cNvPr>
          <p:cNvSpPr/>
          <p:nvPr/>
        </p:nvSpPr>
        <p:spPr>
          <a:xfrm>
            <a:off x="9910614" y="3338220"/>
            <a:ext cx="986035" cy="119836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5" name="Freeform: Shape 11">
            <a:extLst>
              <a:ext uri="{FF2B5EF4-FFF2-40B4-BE49-F238E27FC236}">
                <a16:creationId xmlns:a16="http://schemas.microsoft.com/office/drawing/2014/main" id="{A77D6F16-9C99-0742-F6E1-73A9846DF2CE}"/>
              </a:ext>
              <a:ext uri="{C183D7F6-B498-43B3-948B-1728B52AA6E4}">
                <adec:decorative xmlns:adec="http://schemas.microsoft.com/office/drawing/2017/decorative" val="1"/>
              </a:ext>
            </a:extLst>
          </p:cNvPr>
          <p:cNvSpPr/>
          <p:nvPr/>
        </p:nvSpPr>
        <p:spPr>
          <a:xfrm>
            <a:off x="10446159" y="4289616"/>
            <a:ext cx="986035" cy="119836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6" name="Title 1">
            <a:extLst>
              <a:ext uri="{FF2B5EF4-FFF2-40B4-BE49-F238E27FC236}">
                <a16:creationId xmlns:a16="http://schemas.microsoft.com/office/drawing/2014/main" id="{8B34FC31-0A5C-066C-E65C-6AE7B67F836B}"/>
              </a:ext>
            </a:extLst>
          </p:cNvPr>
          <p:cNvSpPr>
            <a:spLocks noGrp="1"/>
          </p:cNvSpPr>
          <p:nvPr/>
        </p:nvSpPr>
        <p:spPr>
          <a:xfrm>
            <a:off x="625330" y="376484"/>
            <a:ext cx="10941339" cy="654816"/>
          </a:xfrm>
          <a:prstGeom prst="rect">
            <a:avLst/>
          </a:prstGeom>
          <a:solidFill>
            <a:schemeClr val="bg2"/>
          </a:solidFill>
        </p:spPr>
        <p:txBody>
          <a:bodyPr vert="horz" lIns="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US" sz="3600" dirty="0">
                <a:latin typeface="+mn-lt"/>
              </a:rPr>
              <a:t>Third Party Libraries</a:t>
            </a:r>
          </a:p>
        </p:txBody>
      </p:sp>
      <p:grpSp>
        <p:nvGrpSpPr>
          <p:cNvPr id="45" name="Group 44">
            <a:extLst>
              <a:ext uri="{FF2B5EF4-FFF2-40B4-BE49-F238E27FC236}">
                <a16:creationId xmlns:a16="http://schemas.microsoft.com/office/drawing/2014/main" id="{6FCDF0F6-3382-01A5-541E-05A5A99A99FC}"/>
              </a:ext>
            </a:extLst>
          </p:cNvPr>
          <p:cNvGrpSpPr/>
          <p:nvPr/>
        </p:nvGrpSpPr>
        <p:grpSpPr>
          <a:xfrm>
            <a:off x="3237225" y="2212830"/>
            <a:ext cx="5470419" cy="2899781"/>
            <a:chOff x="2790078" y="2011088"/>
            <a:chExt cx="5470419" cy="2899781"/>
          </a:xfrm>
        </p:grpSpPr>
        <p:sp>
          <p:nvSpPr>
            <p:cNvPr id="24" name="Freeform: Shape 11">
              <a:extLst>
                <a:ext uri="{FF2B5EF4-FFF2-40B4-BE49-F238E27FC236}">
                  <a16:creationId xmlns:a16="http://schemas.microsoft.com/office/drawing/2014/main" id="{A56E339C-8639-A23E-48EE-8552180DD80D}"/>
                </a:ext>
                <a:ext uri="{C183D7F6-B498-43B3-948B-1728B52AA6E4}">
                  <adec:decorative xmlns:adec="http://schemas.microsoft.com/office/drawing/2017/decorative" val="1"/>
                </a:ext>
              </a:extLst>
            </p:cNvPr>
            <p:cNvSpPr/>
            <p:nvPr/>
          </p:nvSpPr>
          <p:spPr>
            <a:xfrm>
              <a:off x="2790078" y="3037010"/>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CC66FF"/>
            </a:solidFill>
            <a:ln w="19050" cap="flat" cmpd="sng" algn="ctr">
              <a:noFill/>
              <a:prstDash val="solid"/>
              <a:miter lim="800000"/>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7" name="TextBox 36">
              <a:extLst>
                <a:ext uri="{FF2B5EF4-FFF2-40B4-BE49-F238E27FC236}">
                  <a16:creationId xmlns:a16="http://schemas.microsoft.com/office/drawing/2014/main" id="{81F9109D-9505-381A-6DAB-1C950A25522F}"/>
                </a:ext>
              </a:extLst>
            </p:cNvPr>
            <p:cNvSpPr txBox="1"/>
            <p:nvPr/>
          </p:nvSpPr>
          <p:spPr>
            <a:xfrm>
              <a:off x="2989981" y="3563524"/>
              <a:ext cx="1192634" cy="671851"/>
            </a:xfrm>
            <a:prstGeom prst="rect">
              <a:avLst/>
            </a:prstGeom>
            <a:noFill/>
          </p:spPr>
          <p:txBody>
            <a:bodyPr wrap="none" rtlCol="0">
              <a:spAutoFit/>
            </a:bodyPr>
            <a:lstStyle/>
            <a:p>
              <a:pPr>
                <a:lnSpc>
                  <a:spcPct val="150000"/>
                </a:lnSpc>
              </a:pPr>
              <a:r>
                <a:rPr lang="en-IN" sz="2800" b="1" dirty="0"/>
                <a:t>STRIPE</a:t>
              </a:r>
            </a:p>
          </p:txBody>
        </p:sp>
        <p:sp>
          <p:nvSpPr>
            <p:cNvPr id="38" name="Freeform: Shape 11">
              <a:extLst>
                <a:ext uri="{FF2B5EF4-FFF2-40B4-BE49-F238E27FC236}">
                  <a16:creationId xmlns:a16="http://schemas.microsoft.com/office/drawing/2014/main" id="{6AA86106-AD0E-1F8E-4F39-B5272D81D020}"/>
                </a:ext>
                <a:ext uri="{C183D7F6-B498-43B3-948B-1728B52AA6E4}">
                  <adec:decorative xmlns:adec="http://schemas.microsoft.com/office/drawing/2017/decorative" val="1"/>
                </a:ext>
              </a:extLst>
            </p:cNvPr>
            <p:cNvSpPr/>
            <p:nvPr/>
          </p:nvSpPr>
          <p:spPr>
            <a:xfrm>
              <a:off x="6622539" y="2957262"/>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5">
                <a:lumMod val="40000"/>
                <a:lumOff val="60000"/>
              </a:schemeClr>
            </a:solidFill>
            <a:ln w="1905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41" name="Freeform: Shape 11">
              <a:extLst>
                <a:ext uri="{FF2B5EF4-FFF2-40B4-BE49-F238E27FC236}">
                  <a16:creationId xmlns:a16="http://schemas.microsoft.com/office/drawing/2014/main" id="{03D57A82-C64B-DBD7-E9C2-67A63303C647}"/>
                </a:ext>
                <a:ext uri="{C183D7F6-B498-43B3-948B-1728B52AA6E4}">
                  <adec:decorative xmlns:adec="http://schemas.microsoft.com/office/drawing/2017/decorative" val="1"/>
                </a:ext>
              </a:extLst>
            </p:cNvPr>
            <p:cNvSpPr/>
            <p:nvPr/>
          </p:nvSpPr>
          <p:spPr>
            <a:xfrm>
              <a:off x="4668317" y="2011088"/>
              <a:ext cx="1736373"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6699FF"/>
            </a:solidFill>
            <a:ln w="19050" cap="flat" cmpd="sng" algn="ctr">
              <a:noFill/>
              <a:prstDash val="solid"/>
              <a:miter lim="800000"/>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9" name="TextBox 38">
              <a:extLst>
                <a:ext uri="{FF2B5EF4-FFF2-40B4-BE49-F238E27FC236}">
                  <a16:creationId xmlns:a16="http://schemas.microsoft.com/office/drawing/2014/main" id="{464B2E63-6E5A-8787-5CA7-39D472DEAFCD}"/>
                </a:ext>
              </a:extLst>
            </p:cNvPr>
            <p:cNvSpPr txBox="1"/>
            <p:nvPr/>
          </p:nvSpPr>
          <p:spPr>
            <a:xfrm>
              <a:off x="4673456" y="2550578"/>
              <a:ext cx="1736373" cy="589072"/>
            </a:xfrm>
            <a:prstGeom prst="rect">
              <a:avLst/>
            </a:prstGeom>
            <a:noFill/>
          </p:spPr>
          <p:txBody>
            <a:bodyPr wrap="none" rtlCol="0">
              <a:spAutoFit/>
            </a:bodyPr>
            <a:lstStyle/>
            <a:p>
              <a:pPr>
                <a:lnSpc>
                  <a:spcPct val="150000"/>
                </a:lnSpc>
              </a:pPr>
              <a:r>
                <a:rPr lang="en-IN" sz="2400" b="1" dirty="0"/>
                <a:t>BOOTSTRAP</a:t>
              </a:r>
            </a:p>
          </p:txBody>
        </p:sp>
        <p:sp>
          <p:nvSpPr>
            <p:cNvPr id="43" name="TextBox 42">
              <a:extLst>
                <a:ext uri="{FF2B5EF4-FFF2-40B4-BE49-F238E27FC236}">
                  <a16:creationId xmlns:a16="http://schemas.microsoft.com/office/drawing/2014/main" id="{25496727-D799-4CE3-2ED0-C14B95B17D2F}"/>
                </a:ext>
              </a:extLst>
            </p:cNvPr>
            <p:cNvSpPr txBox="1"/>
            <p:nvPr/>
          </p:nvSpPr>
          <p:spPr>
            <a:xfrm>
              <a:off x="6780150" y="3438331"/>
              <a:ext cx="1314462" cy="589072"/>
            </a:xfrm>
            <a:prstGeom prst="rect">
              <a:avLst/>
            </a:prstGeom>
            <a:noFill/>
          </p:spPr>
          <p:txBody>
            <a:bodyPr wrap="none" rtlCol="0">
              <a:spAutoFit/>
            </a:bodyPr>
            <a:lstStyle/>
            <a:p>
              <a:pPr>
                <a:lnSpc>
                  <a:spcPct val="150000"/>
                </a:lnSpc>
              </a:pPr>
              <a:r>
                <a:rPr lang="en-IN" sz="2400" b="1" dirty="0"/>
                <a:t>JAZZMIN</a:t>
              </a:r>
            </a:p>
          </p:txBody>
        </p:sp>
      </p:grpSp>
    </p:spTree>
    <p:extLst>
      <p:ext uri="{BB962C8B-B14F-4D97-AF65-F5344CB8AC3E}">
        <p14:creationId xmlns:p14="http://schemas.microsoft.com/office/powerpoint/2010/main" val="3404762112"/>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par>
                                <p:cTn id="8" presetID="16" presetClass="entr" presetSubtype="21"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barn(inVertical)">
                                      <p:cBhvr>
                                        <p:cTn id="10" dur="500"/>
                                        <p:tgtEl>
                                          <p:spTgt spid="30"/>
                                        </p:tgtEl>
                                      </p:cBhvr>
                                    </p:animEffect>
                                  </p:childTnLst>
                                </p:cTn>
                              </p:par>
                              <p:par>
                                <p:cTn id="11" presetID="16" presetClass="entr" presetSubtype="21"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arn(inVertical)">
                                      <p:cBhvr>
                                        <p:cTn id="13" dur="500"/>
                                        <p:tgtEl>
                                          <p:spTgt spid="3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barn(inVertical)">
                                      <p:cBhvr>
                                        <p:cTn id="16" dur="500"/>
                                        <p:tgtEl>
                                          <p:spTgt spid="3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barn(inVertical)">
                                      <p:cBhvr>
                                        <p:cTn id="19" dur="500"/>
                                        <p:tgtEl>
                                          <p:spTgt spid="3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barn(inVertical)">
                                      <p:cBhvr>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C3E422E-9984-CB87-9DA1-3F172FE1B758}"/>
              </a:ext>
            </a:extLst>
          </p:cNvPr>
          <p:cNvCxnSpPr>
            <a:cxnSpLocks/>
          </p:cNvCxnSpPr>
          <p:nvPr/>
        </p:nvCxnSpPr>
        <p:spPr>
          <a:xfrm flipV="1">
            <a:off x="10403632" y="6763757"/>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A608B7-1480-2DBA-D606-5BAB5724CE2D}"/>
              </a:ext>
            </a:extLst>
          </p:cNvPr>
          <p:cNvCxnSpPr>
            <a:cxnSpLocks/>
          </p:cNvCxnSpPr>
          <p:nvPr/>
        </p:nvCxnSpPr>
        <p:spPr>
          <a:xfrm flipV="1">
            <a:off x="10403632" y="6746031"/>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Freeform: Shape 11">
            <a:extLst>
              <a:ext uri="{FF2B5EF4-FFF2-40B4-BE49-F238E27FC236}">
                <a16:creationId xmlns:a16="http://schemas.microsoft.com/office/drawing/2014/main" id="{A56E339C-8639-A23E-48EE-8552180DD80D}"/>
              </a:ext>
              <a:ext uri="{C183D7F6-B498-43B3-948B-1728B52AA6E4}">
                <adec:decorative xmlns:adec="http://schemas.microsoft.com/office/drawing/2017/decorative" val="1"/>
              </a:ext>
            </a:extLst>
          </p:cNvPr>
          <p:cNvSpPr/>
          <p:nvPr/>
        </p:nvSpPr>
        <p:spPr>
          <a:xfrm>
            <a:off x="9736207" y="876307"/>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5" name="Freeform: Shape 11">
            <a:extLst>
              <a:ext uri="{FF2B5EF4-FFF2-40B4-BE49-F238E27FC236}">
                <a16:creationId xmlns:a16="http://schemas.microsoft.com/office/drawing/2014/main" id="{7890A1D8-CD36-D97D-12C7-B1E0F90CA92E}"/>
              </a:ext>
              <a:ext uri="{C183D7F6-B498-43B3-948B-1728B52AA6E4}">
                <adec:decorative xmlns:adec="http://schemas.microsoft.com/office/drawing/2017/decorative" val="1"/>
              </a:ext>
            </a:extLst>
          </p:cNvPr>
          <p:cNvSpPr/>
          <p:nvPr/>
        </p:nvSpPr>
        <p:spPr>
          <a:xfrm>
            <a:off x="10733363" y="2550578"/>
            <a:ext cx="986035" cy="119836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30" name="Straight Connector 29">
            <a:extLst>
              <a:ext uri="{FF2B5EF4-FFF2-40B4-BE49-F238E27FC236}">
                <a16:creationId xmlns:a16="http://schemas.microsoft.com/office/drawing/2014/main" id="{A2AB3086-C87A-E58A-16AD-4D02D605B662}"/>
              </a:ext>
            </a:extLst>
          </p:cNvPr>
          <p:cNvCxnSpPr/>
          <p:nvPr/>
        </p:nvCxnSpPr>
        <p:spPr>
          <a:xfrm>
            <a:off x="307910" y="130629"/>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19F35E-0234-93D9-F05B-C1519FF30FC5}"/>
              </a:ext>
            </a:extLst>
          </p:cNvPr>
          <p:cNvCxnSpPr/>
          <p:nvPr/>
        </p:nvCxnSpPr>
        <p:spPr>
          <a:xfrm>
            <a:off x="339010" y="139960"/>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F4F7627-7D11-D761-548B-0D7687069050}"/>
              </a:ext>
            </a:extLst>
          </p:cNvPr>
          <p:cNvSpPr txBox="1"/>
          <p:nvPr/>
        </p:nvSpPr>
        <p:spPr>
          <a:xfrm>
            <a:off x="10403632" y="6486758"/>
            <a:ext cx="1728301" cy="276999"/>
          </a:xfrm>
          <a:prstGeom prst="rect">
            <a:avLst/>
          </a:prstGeom>
          <a:noFill/>
        </p:spPr>
        <p:txBody>
          <a:bodyPr wrap="square" rtlCol="0">
            <a:spAutoFit/>
          </a:bodyPr>
          <a:lstStyle/>
          <a:p>
            <a:r>
              <a:rPr lang="en-IN" sz="1200" dirty="0"/>
              <a:t>Online Spice Shopping</a:t>
            </a:r>
          </a:p>
        </p:txBody>
      </p:sp>
      <p:sp>
        <p:nvSpPr>
          <p:cNvPr id="2" name="Title 1">
            <a:extLst>
              <a:ext uri="{FF2B5EF4-FFF2-40B4-BE49-F238E27FC236}">
                <a16:creationId xmlns:a16="http://schemas.microsoft.com/office/drawing/2014/main" id="{27A6F7BB-30A8-4980-AD4A-2FB0B53FA6C9}"/>
              </a:ext>
            </a:extLst>
          </p:cNvPr>
          <p:cNvSpPr>
            <a:spLocks noGrp="1"/>
          </p:cNvSpPr>
          <p:nvPr/>
        </p:nvSpPr>
        <p:spPr>
          <a:xfrm>
            <a:off x="625330" y="354667"/>
            <a:ext cx="10941339" cy="654816"/>
          </a:xfrm>
          <a:prstGeom prst="rect">
            <a:avLst/>
          </a:prstGeom>
          <a:solidFill>
            <a:schemeClr val="bg2"/>
          </a:solidFill>
        </p:spPr>
        <p:txBody>
          <a:bodyPr vert="horz" lIns="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IN" sz="3600" i="0" dirty="0">
                <a:solidFill>
                  <a:srgbClr val="222222"/>
                </a:solidFill>
                <a:effectLst/>
                <a:latin typeface="+mn-lt"/>
              </a:rPr>
              <a:t>Architecture</a:t>
            </a:r>
            <a:endParaRPr lang="en-US" sz="3600" dirty="0">
              <a:latin typeface="+mn-lt"/>
            </a:endParaRPr>
          </a:p>
        </p:txBody>
      </p:sp>
      <p:sp>
        <p:nvSpPr>
          <p:cNvPr id="7" name="TextBox 6">
            <a:extLst>
              <a:ext uri="{FF2B5EF4-FFF2-40B4-BE49-F238E27FC236}">
                <a16:creationId xmlns:a16="http://schemas.microsoft.com/office/drawing/2014/main" id="{2471472F-3DFB-1953-2DDF-1043BEBD1CAA}"/>
              </a:ext>
            </a:extLst>
          </p:cNvPr>
          <p:cNvSpPr txBox="1"/>
          <p:nvPr/>
        </p:nvSpPr>
        <p:spPr>
          <a:xfrm>
            <a:off x="675971" y="1141160"/>
            <a:ext cx="10698193" cy="646331"/>
          </a:xfrm>
          <a:prstGeom prst="rect">
            <a:avLst/>
          </a:prstGeom>
          <a:noFill/>
        </p:spPr>
        <p:txBody>
          <a:bodyPr wrap="square">
            <a:spAutoFit/>
          </a:bodyPr>
          <a:lstStyle/>
          <a:p>
            <a:pPr algn="just"/>
            <a:r>
              <a:rPr lang="en-IN" b="1" dirty="0"/>
              <a:t>User Interface: </a:t>
            </a:r>
            <a:r>
              <a:rPr lang="en-IN" dirty="0"/>
              <a:t>The user interface is the front-end component of the system that customers interact with, which users can browse spices, view product details, add items to their cart, and proceed to checkout.</a:t>
            </a:r>
          </a:p>
        </p:txBody>
      </p:sp>
      <p:sp>
        <p:nvSpPr>
          <p:cNvPr id="12" name="TextBox 11">
            <a:extLst>
              <a:ext uri="{FF2B5EF4-FFF2-40B4-BE49-F238E27FC236}">
                <a16:creationId xmlns:a16="http://schemas.microsoft.com/office/drawing/2014/main" id="{6D4B198A-983A-5566-C2C8-77A8810439C5}"/>
              </a:ext>
            </a:extLst>
          </p:cNvPr>
          <p:cNvSpPr txBox="1"/>
          <p:nvPr/>
        </p:nvSpPr>
        <p:spPr>
          <a:xfrm>
            <a:off x="625330" y="2088758"/>
            <a:ext cx="11043425" cy="646331"/>
          </a:xfrm>
          <a:prstGeom prst="rect">
            <a:avLst/>
          </a:prstGeom>
          <a:noFill/>
        </p:spPr>
        <p:txBody>
          <a:bodyPr wrap="square">
            <a:spAutoFit/>
          </a:bodyPr>
          <a:lstStyle/>
          <a:p>
            <a:pPr algn="just"/>
            <a:r>
              <a:rPr lang="en-IN" b="1" dirty="0"/>
              <a:t>Product </a:t>
            </a:r>
            <a:r>
              <a:rPr lang="en-IN" b="1" dirty="0" err="1"/>
              <a:t>Catalog</a:t>
            </a:r>
            <a:r>
              <a:rPr lang="en-IN" b="1" dirty="0"/>
              <a:t> Management: </a:t>
            </a:r>
            <a:r>
              <a:rPr lang="en-IN" dirty="0"/>
              <a:t>It includes functionalities for adding new products, updating product information (such as name, description, price, and images), categorizing spices, and managing stock levels.</a:t>
            </a:r>
          </a:p>
        </p:txBody>
      </p:sp>
      <p:sp>
        <p:nvSpPr>
          <p:cNvPr id="14" name="TextBox 13">
            <a:extLst>
              <a:ext uri="{FF2B5EF4-FFF2-40B4-BE49-F238E27FC236}">
                <a16:creationId xmlns:a16="http://schemas.microsoft.com/office/drawing/2014/main" id="{B6044019-C39B-3A96-2473-C9FE493824B9}"/>
              </a:ext>
            </a:extLst>
          </p:cNvPr>
          <p:cNvSpPr txBox="1"/>
          <p:nvPr/>
        </p:nvSpPr>
        <p:spPr>
          <a:xfrm>
            <a:off x="608360" y="3116633"/>
            <a:ext cx="10975277" cy="923330"/>
          </a:xfrm>
          <a:prstGeom prst="rect">
            <a:avLst/>
          </a:prstGeom>
          <a:noFill/>
        </p:spPr>
        <p:txBody>
          <a:bodyPr wrap="square">
            <a:spAutoFit/>
          </a:bodyPr>
          <a:lstStyle/>
          <a:p>
            <a:pPr algn="just"/>
            <a:r>
              <a:rPr lang="en-IN" b="1" dirty="0"/>
              <a:t>Shopping Cart: </a:t>
            </a:r>
            <a:r>
              <a:rPr lang="en-IN" dirty="0"/>
              <a:t>The shopping cart functionality allows users to add spices to their cart as they browse the website. It enables customers to review their selected items, adjust quantities, and remove items before proceeding to checkout.</a:t>
            </a:r>
          </a:p>
        </p:txBody>
      </p:sp>
      <p:sp>
        <p:nvSpPr>
          <p:cNvPr id="16" name="TextBox 15">
            <a:extLst>
              <a:ext uri="{FF2B5EF4-FFF2-40B4-BE49-F238E27FC236}">
                <a16:creationId xmlns:a16="http://schemas.microsoft.com/office/drawing/2014/main" id="{C98A4591-0C55-94DF-0887-857B8B0FF91A}"/>
              </a:ext>
            </a:extLst>
          </p:cNvPr>
          <p:cNvSpPr txBox="1"/>
          <p:nvPr/>
        </p:nvSpPr>
        <p:spPr>
          <a:xfrm>
            <a:off x="608360" y="4249267"/>
            <a:ext cx="10975277" cy="923330"/>
          </a:xfrm>
          <a:prstGeom prst="rect">
            <a:avLst/>
          </a:prstGeom>
          <a:noFill/>
        </p:spPr>
        <p:txBody>
          <a:bodyPr wrap="square">
            <a:spAutoFit/>
          </a:bodyPr>
          <a:lstStyle/>
          <a:p>
            <a:pPr algn="just"/>
            <a:r>
              <a:rPr lang="en-IN" b="1" dirty="0"/>
              <a:t>User Registration and Authentication: </a:t>
            </a:r>
            <a:r>
              <a:rPr lang="en-IN" dirty="0"/>
              <a:t>Customers can create user accounts on the online spice shop, providing their personal information such as name, contact details, and shipping address. The authentication component handles user login, session management, and ensures secure access to customer-specific information.</a:t>
            </a:r>
          </a:p>
        </p:txBody>
      </p:sp>
      <p:sp>
        <p:nvSpPr>
          <p:cNvPr id="18" name="TextBox 17">
            <a:extLst>
              <a:ext uri="{FF2B5EF4-FFF2-40B4-BE49-F238E27FC236}">
                <a16:creationId xmlns:a16="http://schemas.microsoft.com/office/drawing/2014/main" id="{18A35D60-7E06-FC97-D01A-95E45A2D37E6}"/>
              </a:ext>
            </a:extLst>
          </p:cNvPr>
          <p:cNvSpPr txBox="1"/>
          <p:nvPr/>
        </p:nvSpPr>
        <p:spPr>
          <a:xfrm>
            <a:off x="625330" y="5414179"/>
            <a:ext cx="10632733" cy="646331"/>
          </a:xfrm>
          <a:prstGeom prst="rect">
            <a:avLst/>
          </a:prstGeom>
          <a:noFill/>
        </p:spPr>
        <p:txBody>
          <a:bodyPr wrap="square">
            <a:spAutoFit/>
          </a:bodyPr>
          <a:lstStyle/>
          <a:p>
            <a:pPr algn="just"/>
            <a:r>
              <a:rPr lang="en-IN" b="1" dirty="0"/>
              <a:t>Payment Gateway Integration: </a:t>
            </a:r>
            <a:r>
              <a:rPr lang="en-IN" dirty="0"/>
              <a:t>This component enables customers to securely make online payments for their spice purchases. </a:t>
            </a:r>
          </a:p>
        </p:txBody>
      </p:sp>
    </p:spTree>
    <p:extLst>
      <p:ext uri="{BB962C8B-B14F-4D97-AF65-F5344CB8AC3E}">
        <p14:creationId xmlns:p14="http://schemas.microsoft.com/office/powerpoint/2010/main" val="2575428882"/>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par>
                                <p:cTn id="14" presetID="16" presetClass="entr" presetSubtype="21"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C3E422E-9984-CB87-9DA1-3F172FE1B758}"/>
              </a:ext>
            </a:extLst>
          </p:cNvPr>
          <p:cNvCxnSpPr>
            <a:cxnSpLocks/>
          </p:cNvCxnSpPr>
          <p:nvPr/>
        </p:nvCxnSpPr>
        <p:spPr>
          <a:xfrm flipV="1">
            <a:off x="10403632" y="6763757"/>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A608B7-1480-2DBA-D606-5BAB5724CE2D}"/>
              </a:ext>
            </a:extLst>
          </p:cNvPr>
          <p:cNvCxnSpPr>
            <a:cxnSpLocks/>
          </p:cNvCxnSpPr>
          <p:nvPr/>
        </p:nvCxnSpPr>
        <p:spPr>
          <a:xfrm flipV="1">
            <a:off x="10403632" y="6746031"/>
            <a:ext cx="157050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Freeform: Shape 11">
            <a:extLst>
              <a:ext uri="{FF2B5EF4-FFF2-40B4-BE49-F238E27FC236}">
                <a16:creationId xmlns:a16="http://schemas.microsoft.com/office/drawing/2014/main" id="{A56E339C-8639-A23E-48EE-8552180DD80D}"/>
              </a:ext>
              <a:ext uri="{C183D7F6-B498-43B3-948B-1728B52AA6E4}">
                <adec:decorative xmlns:adec="http://schemas.microsoft.com/office/drawing/2017/decorative" val="1"/>
              </a:ext>
            </a:extLst>
          </p:cNvPr>
          <p:cNvSpPr/>
          <p:nvPr/>
        </p:nvSpPr>
        <p:spPr>
          <a:xfrm>
            <a:off x="9736207" y="876307"/>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5" name="Freeform: Shape 11">
            <a:extLst>
              <a:ext uri="{FF2B5EF4-FFF2-40B4-BE49-F238E27FC236}">
                <a16:creationId xmlns:a16="http://schemas.microsoft.com/office/drawing/2014/main" id="{7890A1D8-CD36-D97D-12C7-B1E0F90CA92E}"/>
              </a:ext>
              <a:ext uri="{C183D7F6-B498-43B3-948B-1728B52AA6E4}">
                <adec:decorative xmlns:adec="http://schemas.microsoft.com/office/drawing/2017/decorative" val="1"/>
              </a:ext>
            </a:extLst>
          </p:cNvPr>
          <p:cNvSpPr/>
          <p:nvPr/>
        </p:nvSpPr>
        <p:spPr>
          <a:xfrm>
            <a:off x="10733363" y="2550578"/>
            <a:ext cx="986035" cy="119836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30" name="Straight Connector 29">
            <a:extLst>
              <a:ext uri="{FF2B5EF4-FFF2-40B4-BE49-F238E27FC236}">
                <a16:creationId xmlns:a16="http://schemas.microsoft.com/office/drawing/2014/main" id="{A2AB3086-C87A-E58A-16AD-4D02D605B662}"/>
              </a:ext>
            </a:extLst>
          </p:cNvPr>
          <p:cNvCxnSpPr/>
          <p:nvPr/>
        </p:nvCxnSpPr>
        <p:spPr>
          <a:xfrm>
            <a:off x="307910" y="130629"/>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19F35E-0234-93D9-F05B-C1519FF30FC5}"/>
              </a:ext>
            </a:extLst>
          </p:cNvPr>
          <p:cNvCxnSpPr/>
          <p:nvPr/>
        </p:nvCxnSpPr>
        <p:spPr>
          <a:xfrm>
            <a:off x="339010" y="139960"/>
            <a:ext cx="0" cy="6596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F4F7627-7D11-D761-548B-0D7687069050}"/>
              </a:ext>
            </a:extLst>
          </p:cNvPr>
          <p:cNvSpPr txBox="1"/>
          <p:nvPr/>
        </p:nvSpPr>
        <p:spPr>
          <a:xfrm>
            <a:off x="10403632" y="6486758"/>
            <a:ext cx="1728301" cy="276999"/>
          </a:xfrm>
          <a:prstGeom prst="rect">
            <a:avLst/>
          </a:prstGeom>
          <a:noFill/>
        </p:spPr>
        <p:txBody>
          <a:bodyPr wrap="square" rtlCol="0">
            <a:spAutoFit/>
          </a:bodyPr>
          <a:lstStyle/>
          <a:p>
            <a:r>
              <a:rPr lang="en-IN" sz="1200" dirty="0"/>
              <a:t>Online Spice Shopping</a:t>
            </a:r>
          </a:p>
        </p:txBody>
      </p:sp>
      <p:sp>
        <p:nvSpPr>
          <p:cNvPr id="4" name="TextBox 3">
            <a:extLst>
              <a:ext uri="{FF2B5EF4-FFF2-40B4-BE49-F238E27FC236}">
                <a16:creationId xmlns:a16="http://schemas.microsoft.com/office/drawing/2014/main" id="{977B8522-1EA8-D572-3790-EEE9A6AEF167}"/>
              </a:ext>
            </a:extLst>
          </p:cNvPr>
          <p:cNvSpPr txBox="1"/>
          <p:nvPr/>
        </p:nvSpPr>
        <p:spPr>
          <a:xfrm>
            <a:off x="817834" y="637602"/>
            <a:ext cx="10658816" cy="923330"/>
          </a:xfrm>
          <a:prstGeom prst="rect">
            <a:avLst/>
          </a:prstGeom>
          <a:noFill/>
        </p:spPr>
        <p:txBody>
          <a:bodyPr wrap="square">
            <a:spAutoFit/>
          </a:bodyPr>
          <a:lstStyle/>
          <a:p>
            <a:pPr algn="just"/>
            <a:r>
              <a:rPr lang="en-IN" b="1" dirty="0"/>
              <a:t>Reviews and Ratings: </a:t>
            </a:r>
            <a:r>
              <a:rPr lang="en-IN" dirty="0"/>
              <a:t>Customers can provide feedback and ratings for spices they have purchased. This component manages customer reviews, allows customers to submit ratings, and displays reviews on the website to help future customers make informed decisions.</a:t>
            </a:r>
          </a:p>
        </p:txBody>
      </p:sp>
      <p:sp>
        <p:nvSpPr>
          <p:cNvPr id="5" name="TextBox 4">
            <a:extLst>
              <a:ext uri="{FF2B5EF4-FFF2-40B4-BE49-F238E27FC236}">
                <a16:creationId xmlns:a16="http://schemas.microsoft.com/office/drawing/2014/main" id="{D306C343-ED1E-A60A-83EB-79F03F36A4A9}"/>
              </a:ext>
            </a:extLst>
          </p:cNvPr>
          <p:cNvSpPr txBox="1"/>
          <p:nvPr/>
        </p:nvSpPr>
        <p:spPr>
          <a:xfrm>
            <a:off x="809566" y="1915175"/>
            <a:ext cx="10825707" cy="923330"/>
          </a:xfrm>
          <a:prstGeom prst="rect">
            <a:avLst/>
          </a:prstGeom>
          <a:noFill/>
        </p:spPr>
        <p:txBody>
          <a:bodyPr wrap="square">
            <a:spAutoFit/>
          </a:bodyPr>
          <a:lstStyle/>
          <a:p>
            <a:pPr algn="just"/>
            <a:r>
              <a:rPr lang="en-IN" b="1" dirty="0"/>
              <a:t>Order Management: </a:t>
            </a:r>
            <a:r>
              <a:rPr lang="en-IN" dirty="0"/>
              <a:t>The order management component handles the processing of customer orders. It includes functionalities for generating order numbers, recording order details (selected spices, quantities, pricing), managing order status (pending, confirmed, shipped), and tracking shipments.</a:t>
            </a:r>
          </a:p>
        </p:txBody>
      </p:sp>
    </p:spTree>
    <p:extLst>
      <p:ext uri="{BB962C8B-B14F-4D97-AF65-F5344CB8AC3E}">
        <p14:creationId xmlns:p14="http://schemas.microsoft.com/office/powerpoint/2010/main" val="2599218228"/>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par>
                                <p:cTn id="14" presetID="16" presetClass="entr" presetSubtype="21"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1104</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Abadi</vt:lpstr>
      <vt:lpstr>Arial</vt:lpstr>
      <vt:lpstr>Calibri</vt:lpstr>
      <vt:lpstr>Calibri Light</vt:lpstr>
      <vt:lpstr>Posterama Text SemiBold</vt:lpstr>
      <vt:lpstr>Söhne</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8305</dc:creator>
  <cp:lastModifiedBy>8305</cp:lastModifiedBy>
  <cp:revision>6</cp:revision>
  <dcterms:created xsi:type="dcterms:W3CDTF">2023-05-26T10:33:15Z</dcterms:created>
  <dcterms:modified xsi:type="dcterms:W3CDTF">2023-05-26T18:28:32Z</dcterms:modified>
</cp:coreProperties>
</file>