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0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304CA-71A3-054C-A61B-17D790A5CEF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440A6-99C2-2B43-AC36-FF3B75F9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2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I'll explain how it works and the different components involved, then I'll show a brief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DC58B-5992-482F-B691-240AC7B4D8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+mn-ea"/>
                <a:cs typeface="+mn-cs"/>
              </a:rPr>
              <a:pPr marL="0" marR="0" lvl="0" indent="0" algn="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7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9696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When the node is bootstrapped, if it supports ENI trunking, the resource controller will update the vpc.amazonaws.com label from false to true and attach a trunk interface to the node.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DC58B-5992-482F-B691-240AC7B4D8C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75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enabling Pod ENIs, the resource is advertised by the Kubelet.  As you can see from this snippet, this instance has 9 pod-enis (or branch enis) available.  This is in addition to the 29 pods that can be scheduled on to the instance.  Be aware that max-pods for the node does not account for branch ENIs that pods can use.  Pods are only assigned a branch ENI if they are part of an AWS SG.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DC58B-5992-482F-B691-240AC7B4D8C3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592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schedule a pod with a label/SA matching the selector in the  </a:t>
            </a:r>
            <a:r>
              <a:rPr lang="en-US" dirty="0" err="1"/>
              <a:t>SecurityGroupPolicy</a:t>
            </a:r>
            <a:r>
              <a:rPr lang="en-US" dirty="0"/>
              <a:t> a mutating webhook will update the pod’s resources (requests/limits) to reflect that it is being assigned an ENI. Once the scheduler identifies the best node to run the pod on the resource controller attaches a branch interface to that node.  It also adds an annotation to the pod with information the CNI will use to configure the pod’s network.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DC58B-5992-482F-B691-240AC7B4D8C3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682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9696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snippet shows the annotation added to the pod by the resource controller.  I also shows how the resources for the pod are updated by the webhook.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DC58B-5992-482F-B691-240AC7B4D8C3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721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final step (phase 3), the CNI reads the information in the pod’s annotation to setup the pod’s network.  As part of that, the CNI will: </a:t>
            </a:r>
          </a:p>
          <a:p>
            <a:pPr marL="228600" indent="-228600">
              <a:buAutoNum type="arabicPeriod"/>
            </a:pPr>
            <a:r>
              <a:rPr lang="en-US" dirty="0"/>
              <a:t>Create </a:t>
            </a:r>
            <a:r>
              <a:rPr lang="en-US" dirty="0" err="1"/>
              <a:t>vlan</a:t>
            </a:r>
            <a:r>
              <a:rPr lang="en-US" dirty="0"/>
              <a:t> 'dev' from trunk ENI</a:t>
            </a:r>
          </a:p>
          <a:p>
            <a:pPr marL="228600" indent="-228600">
              <a:buAutoNum type="arabicPeriod"/>
            </a:pPr>
            <a:r>
              <a:rPr lang="en-US" dirty="0"/>
              <a:t>Create route table for vlan</a:t>
            </a:r>
          </a:p>
          <a:p>
            <a:pPr marL="228600" indent="-228600">
              <a:buAutoNum type="arabicPeriod"/>
            </a:pPr>
            <a:r>
              <a:rPr lang="en-US" dirty="0"/>
              <a:t>Add host-veth to route table</a:t>
            </a:r>
          </a:p>
          <a:p>
            <a:pPr marL="228600" indent="-228600">
              <a:buAutoNum type="arabicPeriod"/>
            </a:pPr>
            <a:r>
              <a:rPr lang="en-US" dirty="0"/>
              <a:t>Add ip rules for vlan/host-veth to use new routing table</a:t>
            </a:r>
          </a:p>
          <a:p>
            <a:pPr marL="0" indent="0">
              <a:buNone/>
            </a:pPr>
            <a:r>
              <a:rPr lang="en-US" dirty="0"/>
              <a:t>You can see these changes for yourself by executing the </a:t>
            </a:r>
            <a:r>
              <a:rPr lang="en-US" dirty="0" err="1"/>
              <a:t>ip</a:t>
            </a:r>
            <a:r>
              <a:rPr lang="en-US" dirty="0"/>
              <a:t> route and </a:t>
            </a:r>
            <a:r>
              <a:rPr lang="en-US" dirty="0" err="1"/>
              <a:t>ip</a:t>
            </a:r>
            <a:r>
              <a:rPr lang="en-US" dirty="0"/>
              <a:t> show commands on the instance and from within the pod.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DC58B-5992-482F-B691-240AC7B4D8C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887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9696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an excerpt from the CNI logs.  It reveals that there was an ENI add request for a container called postgres-test.  It also shows the information used to configure the pod’s network.  In this instance, the pod is assigned the IP 10.0.1.167.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DC58B-5992-482F-B691-240AC7B4D8C3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780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sv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emf"/><Relationship Id="rId4" Type="http://schemas.openxmlformats.org/officeDocument/2006/relationships/image" Target="../media/image3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sv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BB35-713E-DC44-A255-08874808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35995-BA5D-3848-9EB8-2D7E75DBC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BA20E-36AA-E64C-B784-8F8A1217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9512-1FD6-0A4A-8638-B713C33A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DB16-D31A-FD4C-9F9C-90F4EFF3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2AFF-C18A-4F41-80A9-C1B24B4A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950D6-41FC-CE44-B65F-13906EE3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9511-AC88-E748-AF48-5892FC41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92DE-D1B2-5942-82B1-5D6C8D6A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CDA7B-A609-BF40-B1DF-71022BC6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BAFA8-F0CC-3D42-BD57-3F3198EA7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ED0AE-C5DA-504C-89CC-5923525EC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29D15-0876-AB4E-A713-B63381F4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E7F1E-2D3A-E043-9833-E6E871B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6EC2-6299-3F45-9037-AB9B905D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1739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70130" y="1508125"/>
            <a:ext cx="11651996" cy="174663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3pPr>
            <a:lvl4pPr>
              <a:spcBef>
                <a:spcPts val="0"/>
              </a:spcBef>
              <a:spcAft>
                <a:spcPts val="500"/>
              </a:spcAft>
              <a:defRPr>
                <a:latin typeface="Lucida Console" panose="020B0609040504020204" pitchFamily="49" charset="0"/>
              </a:defRPr>
            </a:lvl4pPr>
            <a:lvl5pPr>
              <a:spcBef>
                <a:spcPts val="0"/>
              </a:spcBef>
              <a:spcAft>
                <a:spcPts val="500"/>
              </a:spcAft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093278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D513C-C62F-C247-AF9A-3EA5DD0E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729" b="-102"/>
          <a:stretch/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E927039-6480-4340-AA78-42D120A31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536" t="-1228" r="29267" b="17806"/>
          <a:stretch/>
        </p:blipFill>
        <p:spPr>
          <a:xfrm>
            <a:off x="5067300" y="1158240"/>
            <a:ext cx="7124700" cy="5699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69876" y="2078303"/>
            <a:ext cx="6274594" cy="26961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097" eaLnBrk="1" hangingPunct="1">
              <a:lnSpc>
                <a:spcPct val="90000"/>
              </a:lnSpc>
              <a:defRPr/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AutoShape 7"/>
          <p:cNvSpPr>
            <a:spLocks noChangeAspect="1" noChangeArrowheads="1" noTextEdit="1"/>
          </p:cNvSpPr>
          <p:nvPr/>
        </p:nvSpPr>
        <p:spPr bwMode="auto">
          <a:xfrm>
            <a:off x="0" y="1"/>
            <a:ext cx="12192000" cy="685535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 dirty="0"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D400AF-8138-3049-86D2-C7C8033289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755" y="1645550"/>
            <a:ext cx="3855599" cy="8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4264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A42C8E2-FF8C-2F44-9F53-C885E20781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729" b="-102"/>
          <a:stretch/>
        </p:blipFill>
        <p:spPr>
          <a:xfrm>
            <a:off x="0" y="0"/>
            <a:ext cx="12192000" cy="758952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72364" y="4540250"/>
            <a:ext cx="8715373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2364" y="4918490"/>
            <a:ext cx="8715373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53D7793-9CEB-C949-ADB9-9D31A0B7D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370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E670B2F-0C69-6845-BE80-B9BE2C64CE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B3B90AE-686C-7849-B909-E459D236926D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0562B3-F8DA-984C-800F-1657950CBE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240" y="6403359"/>
            <a:ext cx="1024779" cy="22942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7DFD7F-1841-7340-8093-E448CD3AE1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7302" t="28105" r="63191" b="-26425"/>
          <a:stretch/>
        </p:blipFill>
        <p:spPr>
          <a:xfrm>
            <a:off x="7772400" y="0"/>
            <a:ext cx="441960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15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F1B6C27-2656-CE4F-BDF4-1D12EEB74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59"/>
          <a:stretch/>
        </p:blipFill>
        <p:spPr>
          <a:xfrm rot="5400000">
            <a:off x="8383524" y="3049524"/>
            <a:ext cx="6858000" cy="75895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4540250"/>
            <a:ext cx="417512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69875" y="4918490"/>
            <a:ext cx="417512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812612" y="4540250"/>
            <a:ext cx="4175125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812612" y="4918490"/>
            <a:ext cx="4175125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37F70FE-DF69-224C-9ABA-AE5D8E875F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2929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FF00020-0B8E-404C-985A-4BC0113F0D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E6CFD19-351A-4B4A-9A34-6A4F23ADEA0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784288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AACCBA-CA9C-7D43-BA73-A3AE291DEA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240" y="6403359"/>
            <a:ext cx="1024779" cy="2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660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409712"/>
            <a:ext cx="8718498" cy="1542143"/>
          </a:xfrm>
          <a:noFill/>
        </p:spPr>
        <p:txBody>
          <a:bodyPr anchorCtr="0"/>
          <a:lstStyle>
            <a:lvl1pPr>
              <a:defRPr sz="45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240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69240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059187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059187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49135" y="4540250"/>
            <a:ext cx="3585104" cy="386970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849135" y="4918490"/>
            <a:ext cx="3585104" cy="810835"/>
          </a:xfrm>
        </p:spPr>
        <p:txBody>
          <a:bodyPr>
            <a:noAutofit/>
          </a:bodyPr>
          <a:lstStyle>
            <a:lvl1pPr marL="0" marR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678AEB3-5EE4-6349-965B-577B55685A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239" y="1405861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CC3AE8-9F9A-2F47-8C0F-9FDCCF586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69239" y="1987555"/>
            <a:ext cx="8718498" cy="457113"/>
          </a:xfrm>
        </p:spPr>
        <p:txBody>
          <a:bodyPr rtlCol="0"/>
          <a:lstStyle>
            <a:lvl1pPr>
              <a:defRPr lang="en-US" sz="1167" b="1" i="0" cap="all" spc="250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5F993643-F883-F542-ABFA-16A65E6131F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231968-9A6F-CD43-BD7C-658FA5924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40" y="6403359"/>
            <a:ext cx="1024779" cy="22942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EDFC89C-B31D-E543-874C-EE7A5D86A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6920" t="32896" r="51174" b="-2248"/>
          <a:stretch/>
        </p:blipFill>
        <p:spPr>
          <a:xfrm>
            <a:off x="7772400" y="0"/>
            <a:ext cx="4419601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42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43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6CF5306-A5CE-3040-9C58-D5D5E4A2F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538" t="-2729" r="45792" b="33377"/>
          <a:stretch/>
        </p:blipFill>
        <p:spPr>
          <a:xfrm>
            <a:off x="7772400" y="2994660"/>
            <a:ext cx="4419601" cy="386334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397000"/>
            <a:ext cx="11668125" cy="3424848"/>
          </a:xfrm>
        </p:spPr>
        <p:txBody>
          <a:bodyPr/>
          <a:lstStyle>
            <a:lvl1pPr>
              <a:spcBef>
                <a:spcPts val="0"/>
              </a:spcBef>
              <a:spcAft>
                <a:spcPts val="2500"/>
              </a:spcAft>
              <a:defRPr baseline="0"/>
            </a:lvl1pPr>
            <a:lvl2pPr marL="0">
              <a:spcBef>
                <a:spcPts val="0"/>
              </a:spcBef>
              <a:spcAft>
                <a:spcPts val="2500"/>
              </a:spcAft>
              <a:defRPr sz="2667"/>
            </a:lvl2pPr>
            <a:lvl3pPr marL="0">
              <a:spcBef>
                <a:spcPts val="0"/>
              </a:spcBef>
              <a:spcAft>
                <a:spcPts val="2500"/>
              </a:spcAft>
              <a:defRPr sz="2667"/>
            </a:lvl3pPr>
            <a:lvl4pPr marL="0">
              <a:spcBef>
                <a:spcPts val="0"/>
              </a:spcBef>
              <a:spcAft>
                <a:spcPts val="2500"/>
              </a:spcAft>
              <a:defRPr sz="2667"/>
            </a:lvl4pPr>
            <a:lvl5pPr marL="0">
              <a:spcBef>
                <a:spcPts val="0"/>
              </a:spcBef>
              <a:spcAft>
                <a:spcPts val="2500"/>
              </a:spcAft>
              <a:defRPr sz="2667"/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720"/>
            <a:ext cx="11654896" cy="72923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DB4C463-29DF-4544-8F9E-7950D7C12AAE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FDF538-74C7-BB4C-AA8F-424C188CC9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240" y="6403359"/>
            <a:ext cx="1024779" cy="2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83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004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52112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9CE6-23AB-8541-80C5-BC1AF528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C271-A93A-E849-8E27-0D0E3B61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DCC-D775-124F-90A4-A044F5C9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01AE-EFF9-CF48-A29D-E2F5D670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FF2B-C710-3D4F-AADF-52CA2C89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38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25493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110512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222256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334000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445744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557488" y="2011932"/>
            <a:ext cx="1524000" cy="461793"/>
          </a:xfrm>
        </p:spPr>
        <p:txBody>
          <a:bodyPr lIns="0" tIns="0" rIns="0" bIns="0"/>
          <a:lstStyle>
            <a:lvl1pPr algn="ctr">
              <a:defRPr sz="1667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109927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222256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5334584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446913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9559241" y="3429000"/>
            <a:ext cx="1524000" cy="323165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defRPr sz="2333"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109927" y="4185093"/>
            <a:ext cx="1524000" cy="23083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222256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 adjust the photo within the placeholder box, perform the following steps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334584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cropping tool (select the picture, click </a:t>
            </a:r>
            <a:r>
              <a:rPr lang="en-US" b="1" dirty="0"/>
              <a:t>Picture Tools Format &gt; Crop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446913" y="4185093"/>
            <a:ext cx="1524000" cy="1154163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Move the image around by clicking </a:t>
            </a:r>
            <a:br>
              <a:rPr lang="en-US" dirty="0"/>
            </a:br>
            <a:r>
              <a:rPr lang="en-US" dirty="0"/>
              <a:t>and dragging the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9559241" y="4185093"/>
            <a:ext cx="1524000" cy="1384994"/>
          </a:xfrm>
        </p:spPr>
        <p:txBody>
          <a:bodyPr lIns="0" tIns="0" rIns="0" bIns="0">
            <a:spAutoFit/>
          </a:bodyPr>
          <a:lstStyle>
            <a:lvl1pPr algn="l">
              <a:spcBef>
                <a:spcPts val="0"/>
              </a:spcBef>
              <a:spcAft>
                <a:spcPts val="500"/>
              </a:spcAft>
              <a:defRPr sz="1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Resize the image by clicking and dragging </a:t>
            </a:r>
            <a:br>
              <a:rPr lang="en-US" dirty="0"/>
            </a:br>
            <a:r>
              <a:rPr lang="en-US" dirty="0"/>
              <a:t>one of the corner dots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BE9094-21DF-344C-8402-70F55A54E6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71180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Five-icon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4799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baseline="0"/>
            </a:lvl1pPr>
            <a:lvl2pPr>
              <a:spcBef>
                <a:spcPts val="0"/>
              </a:spcBef>
              <a:spcAft>
                <a:spcPts val="667"/>
              </a:spcAft>
              <a:defRPr/>
            </a:lvl2pPr>
            <a:lvl3pPr>
              <a:spcBef>
                <a:spcPts val="0"/>
              </a:spcBef>
              <a:spcAft>
                <a:spcPts val="667"/>
              </a:spcAft>
              <a:defRPr/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05983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1024"/>
            <a:ext cx="11652356" cy="1436868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667"/>
              </a:spcAft>
              <a:defRPr/>
            </a:lvl2pPr>
            <a:lvl3pPr>
              <a:spcBef>
                <a:spcPts val="0"/>
              </a:spcBef>
              <a:spcAft>
                <a:spcPts val="667"/>
              </a:spcAft>
              <a:defRPr/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8BA69-B26A-524D-8456-47C58CF2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content, subtitle layout – Type title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D86548-78E7-A148-AE65-B89FA44D5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28110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391463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33CCB3-0379-7340-9C7D-66847C406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68890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bullet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49976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69875" y="1682489"/>
            <a:ext cx="11652538" cy="1436868"/>
          </a:xfrm>
          <a:prstGeom prst="rect">
            <a:avLst/>
          </a:prstGeo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/>
            </a:lvl1pPr>
            <a:lvl2pPr marL="621882" indent="-285739">
              <a:spcBef>
                <a:spcPts val="0"/>
              </a:spcBef>
              <a:spcAft>
                <a:spcPts val="667"/>
              </a:spcAft>
              <a:buFont typeface="Wingdings" panose="05000000000000000000" pitchFamily="2" charset="2"/>
              <a:buChar char="§"/>
              <a:defRPr/>
            </a:lvl2pPr>
            <a:lvl3pPr marL="845977" indent="-285739">
              <a:spcBef>
                <a:spcPts val="0"/>
              </a:spcBef>
              <a:spcAft>
                <a:spcPts val="667"/>
              </a:spcAft>
              <a:buFont typeface="Times New Roman" panose="02020603050405020304" pitchFamily="18" charset="0"/>
              <a:buChar char="–"/>
              <a:defRPr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B4C2F4-31BE-1040-9765-6188D3C4A5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subtitle, and bullets layout – Title here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36AB70F-14E5-AE4D-8F92-8F9359CD8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80098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/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391463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dirty="0"/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1A9D6-4202-FB4A-A8FA-014E3BBE2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1548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241743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left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683488"/>
            <a:ext cx="5715000" cy="1436868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000"/>
              </a:spcAft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spcBef>
                <a:spcPts val="0"/>
              </a:spcBef>
              <a:spcAft>
                <a:spcPts val="667"/>
              </a:spcAft>
              <a:defRPr lang="en-US" dirty="0"/>
            </a:lvl2pPr>
            <a:lvl3pPr>
              <a:spcBef>
                <a:spcPts val="0"/>
              </a:spcBef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Type right slide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526124-D3DA-E54F-A36F-B0407C654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subtitle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85A684-0CD9-6148-9582-3C2851D357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91886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391463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391463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baseline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451DE7-2C91-974A-9101-283A3450A0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5750"/>
            <a:ext cx="11652356" cy="777506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 layout, bullets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843458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_with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681687"/>
            <a:ext cx="5715000" cy="1436868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left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80" y="1681687"/>
            <a:ext cx="5715000" cy="1806264"/>
          </a:xfrm>
        </p:spPr>
        <p:txBody>
          <a:bodyPr rtlCol="0"/>
          <a:lstStyle>
            <a:lvl1pPr marL="380985" indent="-380985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b="0" i="0" dirty="0"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621882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dirty="0"/>
            </a:lvl2pPr>
            <a:lvl3pPr marL="845977" indent="-285739">
              <a:spcBef>
                <a:spcPts val="0"/>
              </a:spcBef>
              <a:spcAft>
                <a:spcPts val="667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 lang="en-US" dirty="0"/>
            </a:lvl3pPr>
            <a:lvl4pPr marL="1070072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spcAft>
                <a:spcPts val="667"/>
              </a:spcAft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Type right bulleted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953C99-F76D-E149-A31F-44834A669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67106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Two-column, subtitle, bullets – Type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00FE7-5B10-A845-8E71-BF02B814E2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960576"/>
            <a:ext cx="11652250" cy="480068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1333" b="1" i="0" cap="all" spc="25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87764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0D9A-1A6E-7C4A-81DC-5FE4484A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1EEAC-0AC9-A04C-824E-A8622E63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743A-C466-CD48-AEDC-80F08A5D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34AD-3EBC-954C-9602-67023BF6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37BCB-317C-8246-86E1-CB0C4C74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92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798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70130" y="1508125"/>
            <a:ext cx="11651996" cy="174663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1pPr>
            <a:lvl2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2pPr>
            <a:lvl3pPr>
              <a:spcBef>
                <a:spcPts val="0"/>
              </a:spcBef>
              <a:spcAft>
                <a:spcPts val="500"/>
              </a:spcAft>
              <a:defRPr sz="1667">
                <a:latin typeface="Lucida Console" panose="020B0609040504020204" pitchFamily="49" charset="0"/>
              </a:defRPr>
            </a:lvl3pPr>
            <a:lvl4pPr>
              <a:spcBef>
                <a:spcPts val="0"/>
              </a:spcBef>
              <a:spcAft>
                <a:spcPts val="500"/>
              </a:spcAft>
              <a:defRPr>
                <a:latin typeface="Lucida Console" panose="020B0609040504020204" pitchFamily="49" charset="0"/>
              </a:defRPr>
            </a:lvl4pPr>
            <a:lvl5pPr>
              <a:spcBef>
                <a:spcPts val="0"/>
              </a:spcBef>
              <a:spcAft>
                <a:spcPts val="500"/>
              </a:spcAft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Type or paste plain-text code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11565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875" y="2613393"/>
            <a:ext cx="10757271" cy="1680460"/>
          </a:xfrm>
          <a:noFill/>
        </p:spPr>
        <p:txBody>
          <a:bodyPr anchorCtr="0">
            <a:spAutoFit/>
          </a:bodyPr>
          <a:lstStyle>
            <a:lvl1pPr>
              <a:defRPr sz="5000" b="0" i="0" spc="-98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092518-042B-8744-9D73-FFAFE2AFC8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353" t="18013" r="58353" b="-556"/>
          <a:stretch/>
        </p:blipFill>
        <p:spPr>
          <a:xfrm>
            <a:off x="7311828" y="0"/>
            <a:ext cx="4880173" cy="5660804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E9234FE8-0FBB-2643-9DDE-99E799357D5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9532BB-885C-4E45-9FC6-9B467CAA98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240" y="6403359"/>
            <a:ext cx="1024779" cy="2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9801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/Dem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A944B3-1511-B04B-8A61-782F53B852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59"/>
          <a:stretch/>
        </p:blipFill>
        <p:spPr>
          <a:xfrm rot="5400000">
            <a:off x="8383524" y="3049524"/>
            <a:ext cx="6858000" cy="758952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white">
          <a:xfrm>
            <a:off x="7880985" y="6529520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8896" y="2267144"/>
            <a:ext cx="7110473" cy="2372957"/>
          </a:xfrm>
          <a:noFill/>
        </p:spPr>
        <p:txBody>
          <a:bodyPr wrap="square" anchorCtr="0">
            <a:spAutoFit/>
          </a:bodyPr>
          <a:lstStyle>
            <a:lvl1pPr>
              <a:defRPr sz="5000" b="0" i="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Video or demo divider – Type “Video” or “Demo”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83CBD8F-C0AD-2640-9AF9-B31AD21E1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8353" t="18013" r="58353" b="-556"/>
          <a:stretch/>
        </p:blipFill>
        <p:spPr>
          <a:xfrm>
            <a:off x="7311828" y="0"/>
            <a:ext cx="4880173" cy="5660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EB6C7-9072-49BD-B672-AAEE1E75FCB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9240" y="6403359"/>
            <a:ext cx="1024779" cy="2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808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69875" y="1841500"/>
            <a:ext cx="9978761" cy="1587500"/>
          </a:xfrm>
          <a:prstGeom prst="rect">
            <a:avLst/>
          </a:prstGeom>
          <a:noFill/>
        </p:spPr>
        <p:txBody>
          <a:bodyPr lIns="152400" tIns="76200" rIns="121920" bIns="7620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9583" b="0" i="0" spc="-250" dirty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69875" y="3434077"/>
            <a:ext cx="3652631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69875" y="3953310"/>
            <a:ext cx="3652631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92250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92250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72486" y="3434077"/>
            <a:ext cx="3649980" cy="44577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572486" y="3953310"/>
            <a:ext cx="3649980" cy="176169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9909302-DA17-E74A-BFC4-206215BDB61A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F4123E-C554-1745-9742-2A87712FD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40" y="6403359"/>
            <a:ext cx="1024779" cy="2294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E347E9-F931-FD43-A37F-0880296837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6729" b="-102"/>
          <a:stretch/>
        </p:blipFill>
        <p:spPr>
          <a:xfrm>
            <a:off x="0" y="0"/>
            <a:ext cx="12192000" cy="75895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161A08B-8734-F446-8D3F-DBEE213AC2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7302" t="28105" r="63191" b="-26425"/>
          <a:stretch/>
        </p:blipFill>
        <p:spPr>
          <a:xfrm>
            <a:off x="7772400" y="0"/>
            <a:ext cx="441960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7293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_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2989A9E-A610-8346-AF87-3A08451FF2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538" t="-2729" r="45792" b="33377"/>
          <a:stretch/>
        </p:blipFill>
        <p:spPr>
          <a:xfrm>
            <a:off x="7772400" y="2994660"/>
            <a:ext cx="4419601" cy="386334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2400" tIns="304800" rIns="152400" bIns="121920" anchor="ctr"/>
          <a:lstStyle/>
          <a:p>
            <a:pPr algn="ctr" defTabSz="777029" eaLnBrk="1" hangingPunct="1">
              <a:lnSpc>
                <a:spcPct val="90000"/>
              </a:lnSpc>
              <a:defRPr/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Amazon Ember" panose="020B0603020204020204" pitchFamily="34" charset="0"/>
                <a:cs typeface="Amazon Ember" panose="020B0603020204020204" pitchFamily="34" charset="0"/>
              </a:rPr>
              <a:t>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571875" y="3264148"/>
            <a:ext cx="5048250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425DC53-3C5D-054B-90AD-3181D6D0282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8620125" y="6518073"/>
            <a:ext cx="3302000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30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50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A9543-D683-C249-A66D-02FE6A72C4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240" y="6403359"/>
            <a:ext cx="1024779" cy="2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02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54BD-D2C5-D84A-A8C3-11BE8552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017D-BD62-754A-8B9B-AD9569136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EA931-24C8-7D4C-BFEE-7B427775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D3002-CF66-A24E-AD36-585E303B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EA89D-6D6A-6A40-8B8C-9E0E0F9E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F678E-BE94-0046-BA36-3B450450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0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4852-1D69-284E-B69F-6956A328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B7BA-4A14-2C4C-A2BC-6AF16254C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E6906-5E7E-8E47-A8D5-2420E88F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B857D-E22E-9D46-AD9B-D8A45453C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571B2-0752-F740-8EE7-3EA068841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49F30-811E-E64D-B51B-1CEFAEAF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DE68E-D6CB-0F47-8F11-303443B9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96AFE-05B0-244D-A49A-839ADF4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AE87-54A3-7942-AFD7-8D6BEF01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4664D-0834-A14B-8112-B722854E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583F5-49CA-0343-8EA1-4F715D83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A0D85-B689-3241-B758-9A3C63BC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FA378-A8B1-6842-BB13-2AC0530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140A8-CA22-D04E-B697-5F1D93C2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B5192-8B64-FC45-B058-890CA0C1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0367-3B81-CD47-A4B8-89FD6FFE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E22B-9800-CF44-8289-7270FA91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EC7F7-E24C-2741-BB56-C6BFB97DE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2D890-7F7C-F940-8193-41CD0F8F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8A474-1941-5D42-A434-AE8E56AF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4A8ED-0E5B-0141-9EB2-B030798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D314-B77F-FD41-80C4-5FB9FA26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147E2-E4C6-1844-9819-047E287F2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4325-3BFB-BB4F-913A-6D92A6B6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B7DD-9131-3542-872F-7AA5DB91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5DE7E-C3AD-3C40-B4FD-BCACD3F2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2E6B5-D668-F44E-AABE-26609C1D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4B4DA-DD0B-8D41-83A0-3B3876C1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BC09-227C-F74E-9850-8C9BFFE9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4397-7A9A-B141-9A64-D82B31A58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B969-5E4E-6C41-BC4D-AD43202AD821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02E4-16E5-6D4C-98A7-72120AEA4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D8B6-6554-F948-AA4C-2ED2B498A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A3DB4-A47B-864E-9352-CD140F01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3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875" y="289719"/>
            <a:ext cx="11654896" cy="711513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189303"/>
            <a:ext cx="11652250" cy="134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885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transition>
    <p:fade/>
  </p:transition>
  <p:hf hdr="0" dt="0"/>
  <p:txStyles>
    <p:titleStyle>
      <a:lvl1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000" kern="1200" spc="-100" dirty="0">
          <a:ln w="3175">
            <a:noFill/>
          </a:ln>
          <a:solidFill>
            <a:schemeClr val="tx2"/>
          </a:solidFill>
          <a:latin typeface="+mj-lt"/>
          <a:ea typeface="Amazon Ember Heavy" panose="020B0803020204020204" pitchFamily="34" charset="0"/>
          <a:cs typeface="Amazon Ember Heavy" panose="020B0803020204020204" pitchFamily="34" charset="0"/>
        </a:defRPr>
      </a:lvl1pPr>
      <a:lvl2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2pPr>
      <a:lvl3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3pPr>
      <a:lvl4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4pPr>
      <a:lvl5pPr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5pPr>
      <a:lvl6pPr marL="380985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6pPr>
      <a:lvl7pPr marL="761970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7pPr>
      <a:lvl8pPr marL="1142954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8pPr>
      <a:lvl9pPr marL="1523939" algn="l" defTabSz="9140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9pPr>
    </p:titleStyle>
    <p:bodyStyle>
      <a:lvl1pPr algn="l" defTabSz="91409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defRPr sz="2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007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5957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3135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022" algn="l" defTabSz="91409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SzPct val="90000"/>
        <a:buFont typeface="Arial" panose="020B0604020202020204" pitchFamily="34" charset="0"/>
        <a:defRPr sz="1667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92">
          <p15:clr>
            <a:srgbClr val="F26B43"/>
          </p15:clr>
        </p15:guide>
        <p15:guide id="4" pos="9024">
          <p15:clr>
            <a:srgbClr val="F26B43"/>
          </p15:clr>
        </p15:guide>
        <p15:guide id="5" orient="horz" pos="216">
          <p15:clr>
            <a:srgbClr val="F26B43"/>
          </p15:clr>
        </p15:guide>
        <p15:guide id="6" orient="horz" pos="49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D22C-2FB4-594D-8F20-08694014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96" y="2267144"/>
            <a:ext cx="7110473" cy="1680460"/>
          </a:xfrm>
        </p:spPr>
        <p:txBody>
          <a:bodyPr/>
          <a:lstStyle/>
          <a:p>
            <a:r>
              <a:rPr lang="en-US" dirty="0"/>
              <a:t>Demo: Security </a:t>
            </a:r>
            <a:br>
              <a:rPr lang="en-US" dirty="0"/>
            </a:br>
            <a:r>
              <a:rPr lang="en-US" dirty="0"/>
              <a:t>groups for Pods</a:t>
            </a:r>
          </a:p>
        </p:txBody>
      </p:sp>
    </p:spTree>
    <p:extLst>
      <p:ext uri="{BB962C8B-B14F-4D97-AF65-F5344CB8AC3E}">
        <p14:creationId xmlns:p14="http://schemas.microsoft.com/office/powerpoint/2010/main" val="41850469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D2D6-5E8C-C242-9AA9-80431084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B9276-CD8D-3540-8173-2DE37DD752A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799167" y="1231636"/>
            <a:ext cx="8593667" cy="4901406"/>
          </a:xfrm>
        </p:spPr>
      </p:pic>
    </p:spTree>
    <p:extLst>
      <p:ext uri="{BB962C8B-B14F-4D97-AF65-F5344CB8AC3E}">
        <p14:creationId xmlns:p14="http://schemas.microsoft.com/office/powerpoint/2010/main" val="23203110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FED10-F9CB-834E-A1E0-2570FD4747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130" y="1508125"/>
            <a:ext cx="11651996" cy="30675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Allocatable:</a:t>
            </a:r>
          </a:p>
          <a:p>
            <a:pPr marL="0" indent="0">
              <a:buNone/>
            </a:pPr>
            <a:r>
              <a:rPr lang="en-US" dirty="0"/>
              <a:t>  attachable-volumes-aws-ebs:  25</a:t>
            </a:r>
          </a:p>
          <a:p>
            <a:pPr marL="0" indent="0">
              <a:buNone/>
            </a:pPr>
            <a:r>
              <a:rPr lang="en-US" dirty="0"/>
              <a:t>  cpu:                         1930m</a:t>
            </a:r>
          </a:p>
          <a:p>
            <a:pPr marL="0" indent="0">
              <a:buNone/>
            </a:pPr>
            <a:r>
              <a:rPr lang="en-US" dirty="0"/>
              <a:t>  ephemeral-storage:           76224326324</a:t>
            </a:r>
          </a:p>
          <a:p>
            <a:pPr marL="0" indent="0">
              <a:buNone/>
            </a:pPr>
            <a:r>
              <a:rPr lang="en-US" dirty="0"/>
              <a:t>  hugepages-1Gi:               0</a:t>
            </a:r>
          </a:p>
          <a:p>
            <a:pPr marL="0" indent="0">
              <a:buNone/>
            </a:pPr>
            <a:r>
              <a:rPr lang="en-US" dirty="0"/>
              <a:t>  hugepages-2Mi:               0</a:t>
            </a:r>
          </a:p>
          <a:p>
            <a:pPr marL="0" indent="0">
              <a:buNone/>
            </a:pPr>
            <a:r>
              <a:rPr lang="en-US" dirty="0"/>
              <a:t>  memory:                      7174832Ki</a:t>
            </a:r>
          </a:p>
          <a:p>
            <a:pPr marL="0" indent="0">
              <a:buNone/>
            </a:pPr>
            <a:r>
              <a:rPr lang="en-US" dirty="0"/>
              <a:t>  pods:                        29</a:t>
            </a:r>
          </a:p>
          <a:p>
            <a:pPr marL="0" indent="0">
              <a:buNone/>
            </a:pPr>
            <a:r>
              <a:rPr lang="en-US" dirty="0"/>
              <a:t>  vpc.amazonaws.com/pod-eni:   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82D8F3-EE6A-B143-8AC3-9B3722EA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3610169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CAED-E331-0748-A05C-4AF848DD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Associating Pods to 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D5A07-2742-6343-8EF1-314F2CACA19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780646" y="1199886"/>
            <a:ext cx="8630708" cy="4958292"/>
          </a:xfrm>
        </p:spPr>
      </p:pic>
      <p:sp>
        <p:nvSpPr>
          <p:cNvPr id="3" name="TextBox 2"/>
          <p:cNvSpPr txBox="1"/>
          <p:nvPr/>
        </p:nvSpPr>
        <p:spPr>
          <a:xfrm>
            <a:off x="6540500" y="4191000"/>
            <a:ext cx="1492250" cy="523220"/>
          </a:xfrm>
          <a:prstGeom prst="rect">
            <a:avLst/>
          </a:prstGeom>
          <a:solidFill>
            <a:srgbClr val="E8CCB4"/>
          </a:solidFill>
          <a:ln>
            <a:solidFill>
              <a:srgbClr val="A58458"/>
            </a:solidFill>
          </a:ln>
        </p:spPr>
        <p:txBody>
          <a:bodyPr wrap="square" lIns="152400" tIns="121920" rIns="152400" bIns="121920" rtlCol="0">
            <a:sp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1000" dirty="0">
                <a:solidFill>
                  <a:schemeClr val="bg1"/>
                </a:solidFill>
              </a:rPr>
              <a:t>Scheduler associates Pod to a node</a:t>
            </a:r>
          </a:p>
        </p:txBody>
      </p:sp>
    </p:spTree>
    <p:extLst>
      <p:ext uri="{BB962C8B-B14F-4D97-AF65-F5344CB8AC3E}">
        <p14:creationId xmlns:p14="http://schemas.microsoft.com/office/powerpoint/2010/main" val="38988998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E762E9-194A-8245-BE1C-2348797326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130" y="1508125"/>
            <a:ext cx="11651996" cy="133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vpc.amazonaws.com/pod-eni: &gt;-</a:t>
            </a:r>
          </a:p>
          <a:p>
            <a:pPr marL="0" indent="0">
              <a:buNone/>
            </a:pPr>
            <a:r>
              <a:rPr lang="en-US" dirty="0"/>
              <a:t>[{"eniId":"eni-09bbcef1a86d9a492","ifAddress":"02:05:9a:f8:75:3b","privateIp":"10.0.1.167","vlanId":1, "subnetCidr":"10.0.1.0/24"}]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55272-8E49-E74B-9C71-69EEC2A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updates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B4BC940-DD8B-E143-81A3-E2CE50A3DE2C}"/>
              </a:ext>
            </a:extLst>
          </p:cNvPr>
          <p:cNvSpPr txBox="1">
            <a:spLocks/>
          </p:cNvSpPr>
          <p:nvPr/>
        </p:nvSpPr>
        <p:spPr bwMode="auto">
          <a:xfrm>
            <a:off x="269875" y="3429000"/>
            <a:ext cx="11651996" cy="150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52400" tIns="121920" rIns="152400" bIns="121920" numCol="1" anchor="t" anchorCtr="0" compatLnSpc="1">
            <a:prstTxWarp prst="textNoShape">
              <a:avLst/>
            </a:prstTxWarp>
            <a:spAutoFit/>
          </a:bodyPr>
          <a:lstStyle>
            <a:lvl1pPr algn="l" defTabSz="109696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Lucida Console" panose="020B0609040504020204" pitchFamily="49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225" algn="l" defTabSz="109696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Lucida Console" panose="020B0609040504020204" pitchFamily="49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1513" algn="l" defTabSz="109696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Lucida Console" panose="020B0609040504020204" pitchFamily="49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39800" algn="l" defTabSz="109696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Lucida Console" panose="020B0609040504020204" pitchFamily="49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09675" algn="l" defTabSz="109696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defRPr sz="2000" kern="1200">
                <a:solidFill>
                  <a:schemeClr val="tx2"/>
                </a:solidFill>
                <a:latin typeface="Lucida Console" panose="020B0609040504020204" pitchFamily="49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7" dirty="0"/>
              <a:t>Limits:</a:t>
            </a:r>
          </a:p>
          <a:p>
            <a:r>
              <a:rPr lang="en-US" sz="1667" dirty="0"/>
              <a:t>  vpc.amazonaws.com/pod-eni:  1</a:t>
            </a:r>
          </a:p>
          <a:p>
            <a:r>
              <a:rPr lang="en-US" sz="1667" dirty="0"/>
              <a:t>Requests:</a:t>
            </a:r>
          </a:p>
          <a:p>
            <a:r>
              <a:rPr lang="en-US" sz="1667" dirty="0"/>
              <a:t>  vpc.amazonaws.com/pod-eni:  1</a:t>
            </a:r>
          </a:p>
        </p:txBody>
      </p:sp>
    </p:spTree>
    <p:extLst>
      <p:ext uri="{BB962C8B-B14F-4D97-AF65-F5344CB8AC3E}">
        <p14:creationId xmlns:p14="http://schemas.microsoft.com/office/powerpoint/2010/main" val="19284082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6FBF-BE35-8A45-A0BB-3A5E8CCD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Pod networking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54C6F-8814-C44C-97DC-427EA93AC5E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305844" y="1181366"/>
            <a:ext cx="7580313" cy="5045604"/>
          </a:xfrm>
        </p:spPr>
      </p:pic>
    </p:spTree>
    <p:extLst>
      <p:ext uri="{BB962C8B-B14F-4D97-AF65-F5344CB8AC3E}">
        <p14:creationId xmlns:p14="http://schemas.microsoft.com/office/powerpoint/2010/main" val="24818961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86460A-9AA3-994B-A216-F7BFEE56C7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003" y="1508125"/>
            <a:ext cx="11651996" cy="514499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/>
              <a:t>“Received CNI add request: ContainerID(cf0fdaff53d774851f2e9c5cbb90de7af83eac8150145cc2e2a0229d4e8c33cf) Netns(/proc/29162/ns/net) IfName(eth0) Args(IgnoreUnknown=1;K8S_POD_NAMESPACE=default;K8S_POD_NAME=postgres-test;K8S_POD_INFRA_CONTAINER_ID=cf0fdaff53d774851f2e9c5cbb90de7af83eac8150145cc2e2a0229d4e8c33cf) Path(/opt/cni/bin) argsStdinData({\"cniVersion\":\"0.3.1\",\"mtu\":\"9001\",\"name\":\"aws-cni\",\"pluginLogFile\":\"/var/log/aws-routed-eni/plugin.log\",\"pluginLogLevel\":\"DEBUG\",\"type\":\"aws-cni\",\"vethPrefix\":\"eni\"})"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“MTU value set is 9001:"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“Received add network response for container cf0fdaff53d774851f2e9c5cbb90de7af83eac8150145cc2e2a0229d4e8c33cf interface eth0: Success:true IPv4Addr:\"10.0.1.167\" DeviceNumber:-1 VPCcidrs:\"10.0.0.0/16\" PodVlanId:1 PodENIMAC:\"02:05:9a:f8:75:3b\" PodENISubnetGW:\"10.0.1.1\" ParentIfIndex:3 "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“setupVeth network: disabled IPv6 RA and ICMP redirects on vlan1fabe687443"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“Successfully set host route to be 10.0.1.167/0"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6EB39-20F7-E14C-8B10-6E4EEA39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248000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-60358_Summit 2020_Template_Dark">
  <a:themeElements>
    <a:clrScheme name="reInvent">
      <a:dk1>
        <a:srgbClr val="000000"/>
      </a:dk1>
      <a:lt1>
        <a:srgbClr val="FFFFFF"/>
      </a:lt1>
      <a:dk2>
        <a:srgbClr val="282828"/>
      </a:dk2>
      <a:lt2>
        <a:srgbClr val="F2F4F4"/>
      </a:lt2>
      <a:accent1>
        <a:srgbClr val="E8882B"/>
      </a:accent1>
      <a:accent2>
        <a:srgbClr val="E56CE2"/>
      </a:accent2>
      <a:accent3>
        <a:srgbClr val="65E930"/>
      </a:accent3>
      <a:accent4>
        <a:srgbClr val="FAE232"/>
      </a:accent4>
      <a:accent5>
        <a:srgbClr val="44CEEA"/>
      </a:accent5>
      <a:accent6>
        <a:srgbClr val="9827E5"/>
      </a:accent6>
      <a:hlink>
        <a:srgbClr val="E8882B"/>
      </a:hlink>
      <a:folHlink>
        <a:srgbClr val="E56CE2"/>
      </a:folHlink>
    </a:clrScheme>
    <a:fontScheme name="reInvent 2020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EC24E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20_Template_16x9_v4a.potx" id="{2AE2EA6C-5E8E-4BDC-AFA2-1AD230BF65B9}" vid="{4E842AF8-772C-4690-AD51-91AF99C289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691</Words>
  <Application>Microsoft Macintosh PowerPoint</Application>
  <PresentationFormat>Widescreen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Amazon Ember</vt:lpstr>
      <vt:lpstr>Amazon Ember Display</vt:lpstr>
      <vt:lpstr>Amazon Ember Heavy</vt:lpstr>
      <vt:lpstr>Amazon Ember Light</vt:lpstr>
      <vt:lpstr>Arial</vt:lpstr>
      <vt:lpstr>Calibri</vt:lpstr>
      <vt:lpstr>Calibri Light</vt:lpstr>
      <vt:lpstr>Lucida Console</vt:lpstr>
      <vt:lpstr>Times New Roman</vt:lpstr>
      <vt:lpstr>Wingdings</vt:lpstr>
      <vt:lpstr>Office Theme</vt:lpstr>
      <vt:lpstr>4-60358_Summit 2020_Template_Dark</vt:lpstr>
      <vt:lpstr>Demo: Security  groups for Pods</vt:lpstr>
      <vt:lpstr>Node initialization</vt:lpstr>
      <vt:lpstr>Node configuration</vt:lpstr>
      <vt:lpstr>Associating Pods to nodes</vt:lpstr>
      <vt:lpstr>Pod updates</vt:lpstr>
      <vt:lpstr>Pod networking</vt:lpstr>
      <vt:lpstr>Network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Security  groups for Pods</dc:title>
  <dc:creator>Microsoft Office User</dc:creator>
  <cp:lastModifiedBy>Microsoft Office User</cp:lastModifiedBy>
  <cp:revision>2</cp:revision>
  <dcterms:created xsi:type="dcterms:W3CDTF">2020-12-14T15:28:53Z</dcterms:created>
  <dcterms:modified xsi:type="dcterms:W3CDTF">2020-12-14T18:47:13Z</dcterms:modified>
</cp:coreProperties>
</file>