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59" r:id="rId4"/>
    <p:sldId id="260" r:id="rId5"/>
    <p:sldId id="315" r:id="rId6"/>
    <p:sldId id="298" r:id="rId7"/>
    <p:sldId id="299" r:id="rId8"/>
    <p:sldId id="300" r:id="rId9"/>
    <p:sldId id="301" r:id="rId10"/>
    <p:sldId id="303" r:id="rId11"/>
    <p:sldId id="302" r:id="rId12"/>
    <p:sldId id="304" r:id="rId13"/>
    <p:sldId id="305" r:id="rId14"/>
    <p:sldId id="306" r:id="rId15"/>
    <p:sldId id="307" r:id="rId16"/>
    <p:sldId id="308" r:id="rId17"/>
    <p:sldId id="309" r:id="rId18"/>
    <p:sldId id="310" r:id="rId19"/>
    <p:sldId id="311" r:id="rId20"/>
    <p:sldId id="312" r:id="rId21"/>
    <p:sldId id="313" r:id="rId22"/>
    <p:sldId id="314" r:id="rId23"/>
  </p:sldIdLst>
  <p:sldSz cx="9144000" cy="5143500" type="screen16x9"/>
  <p:notesSz cx="6858000" cy="9144000"/>
  <p:embeddedFontLst>
    <p:embeddedFont>
      <p:font typeface="Anaheim" panose="020B0604020202020204" charset="0"/>
      <p:regular r:id="rId25"/>
      <p:bold r:id="rId26"/>
    </p:embeddedFont>
    <p:embeddedFont>
      <p:font typeface="Baloo 2 ExtraBold" panose="020B0604020202020204" charset="0"/>
      <p:bold r:id="rId27"/>
    </p:embeddedFont>
    <p:embeddedFont>
      <p:font typeface="DM Sans"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484925-918F-43C9-B0DD-2D3C650CBFBF}">
  <a:tblStyle styleId="{CE484925-918F-43C9-B0DD-2D3C650CBF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674A1C-8D7B-4E0A-8151-4A736D2DF1A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7" autoAdjust="0"/>
  </p:normalViewPr>
  <p:slideViewPr>
    <p:cSldViewPr snapToGrid="0">
      <p:cViewPr varScale="1">
        <p:scale>
          <a:sx n="103" d="100"/>
          <a:sy n="103" d="100"/>
        </p:scale>
        <p:origin x="8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875D218C-37FF-F1C9-7993-EA9A445BD861}"/>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64D4901F-E8B1-FF29-2FCE-26A344733C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77B21D2B-2739-5571-C0FB-4DD577C7E3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26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63FCA00-1BA0-0E4E-E15A-A75F5360E214}"/>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5882E939-7761-A28E-69F8-A999EC32F4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A0DC98F2-1BC6-C8E5-192C-69B6B4AE39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375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579E4AD-DEFE-7222-D76A-A06C13B2D6AE}"/>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7B732EFE-066E-742F-14B5-BF1262BC92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8FE54E60-B4F2-B73A-0237-C62349A812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54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EB2E163C-3182-D680-4604-0A77E1F1D282}"/>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96D2A70-EE8B-DDAD-5B3E-3F347F6895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9705B4A9-CC2E-F690-83BD-61AD62896A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582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D71D867-42B1-8AF9-B573-7353A9E7BC8A}"/>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F5BD3776-6CAA-CCE4-B6D7-B32D453DA6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F9CD0036-AE80-9631-F94D-C90C737831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813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9AC9A21-B06D-6B07-3AF9-C252F50AED0C}"/>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70102C59-DAAD-ADBB-E289-9F407C3B6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BD3EEE05-061D-47A3-EB2A-B7B1B1A00E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73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69378F80-DCAF-8921-4A89-4F03574378E6}"/>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CFE1294-EFCE-A598-609E-C8FAD1F6E7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2FE2F556-53A4-4806-1BCC-6BEBB31ED7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202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70DFC705-2806-619B-CFCA-33FA15CDB85A}"/>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5E8CB6DE-8A0C-B887-CB22-EFB43E1E21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6F643DCE-FF46-3DA1-C998-1CB37DC4B9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92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799B97D8-E537-08FD-128C-3952E3F7FDBB}"/>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7C43D9AE-2E76-5665-BD0E-D51FF2FC6D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78091D70-5810-83F0-0BAD-3EE7ED79FF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03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2892A249-3D0A-0E64-9405-134623CD4EE7}"/>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18028E9-80E6-EDED-B175-8C1014B7D0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47385FDF-D3D3-C7BE-687C-F3D05245F8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34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FF1D94C4-1BCE-857E-A8F7-3D355ECBFA5A}"/>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FCE94839-96E4-D232-1BEC-A16C20C7F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6DAA9748-1A33-1A47-0620-9C0AA44D8E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884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08290D2D-40AE-D52F-562B-D932E702A97B}"/>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6EDD26C9-AB14-EC5A-BAF8-FEC3069F8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E436B177-DD37-C324-AB11-C094C7C73E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23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9EA14A52-BD9C-D837-BDAA-E9E630563BFB}"/>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97A9C20D-2981-591B-79C4-015812F4F4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045A7E26-EBAD-5965-BEA5-7D9E6BD190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930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A7E56BD9-9BD8-BCB0-4843-F105AE746AF2}"/>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DAFB4EA8-C4C2-7262-BCE2-88E6A59679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C379C274-0722-D813-3A50-D2167BDB23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82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3CCD13B9-A5F7-D33A-7925-4C2F9026F175}"/>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2FAC894D-4602-DE99-5D04-1E44D1DEDD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9E576738-0549-E4CC-2F63-84D4E7FA9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765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B94193C6-A77B-CA1B-AFDA-58C351E3F81D}"/>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A4763672-F826-A3F3-7A92-0E03BB6165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8E450EE7-B801-9FE0-31CE-D386BA906A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8024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1E0A753B-5116-F0C8-E48F-BB5697F769E5}"/>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26920778-7E7E-7705-D067-20C27CBD34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10992F9E-DA81-EC1E-15F3-F4B8D64009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02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8" r:id="rId6"/>
    <p:sldLayoutId id="214748366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859840" y="1394348"/>
            <a:ext cx="7399497" cy="75151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latin typeface="Times New Roman" panose="02020603050405020304" pitchFamily="18" charset="0"/>
                <a:cs typeface="Times New Roman" panose="02020603050405020304" pitchFamily="18" charset="0"/>
              </a:rPr>
              <a:t>Finance Sales Dashboard - Analysis</a:t>
            </a:r>
            <a:endParaRPr lang="en-IN" sz="36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1F3186EF-6BD1-2A07-0198-F5D7BE770326}"/>
              </a:ext>
            </a:extLst>
          </p:cNvPr>
          <p:cNvSpPr>
            <a:spLocks noGrp="1"/>
          </p:cNvSpPr>
          <p:nvPr>
            <p:ph type="subTitle" idx="1"/>
          </p:nvPr>
        </p:nvSpPr>
        <p:spPr>
          <a:xfrm>
            <a:off x="2178071" y="2417765"/>
            <a:ext cx="5177035" cy="405000"/>
          </a:xfrm>
        </p:spPr>
        <p:txBody>
          <a:bodyPr/>
          <a:lstStyle/>
          <a:p>
            <a:r>
              <a:rPr lang="en-US" sz="1600" dirty="0">
                <a:solidFill>
                  <a:schemeClr val="tx1"/>
                </a:solidFill>
                <a:latin typeface="Times New Roman" panose="02020603050405020304" pitchFamily="18" charset="0"/>
                <a:cs typeface="Times New Roman" panose="02020603050405020304" pitchFamily="18" charset="0"/>
              </a:rPr>
              <a:t>Analyzing Sales, Profit, and Performance Trends</a:t>
            </a: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Subtitle 4">
            <a:extLst>
              <a:ext uri="{FF2B5EF4-FFF2-40B4-BE49-F238E27FC236}">
                <a16:creationId xmlns:a16="http://schemas.microsoft.com/office/drawing/2014/main" id="{3851AF25-BB49-AFDB-E040-E179D129A383}"/>
              </a:ext>
            </a:extLst>
          </p:cNvPr>
          <p:cNvSpPr txBox="1">
            <a:spLocks/>
          </p:cNvSpPr>
          <p:nvPr/>
        </p:nvSpPr>
        <p:spPr>
          <a:xfrm>
            <a:off x="467102" y="3846182"/>
            <a:ext cx="5177035" cy="40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r>
              <a:rPr lang="en-US" sz="1600" dirty="0">
                <a:solidFill>
                  <a:schemeClr val="tx1"/>
                </a:solidFill>
                <a:latin typeface="Times New Roman" panose="02020603050405020304" pitchFamily="18" charset="0"/>
                <a:cs typeface="Times New Roman" panose="02020603050405020304" pitchFamily="18" charset="0"/>
              </a:rPr>
              <a:t>Presented By: Jitu Kumar</a:t>
            </a:r>
          </a:p>
          <a:p>
            <a:r>
              <a:rPr lang="en-US" sz="1600" dirty="0">
                <a:solidFill>
                  <a:schemeClr val="tx1"/>
                </a:solidFill>
                <a:latin typeface="Times New Roman" panose="02020603050405020304" pitchFamily="18" charset="0"/>
                <a:cs typeface="Times New Roman" panose="02020603050405020304" pitchFamily="18" charset="0"/>
              </a:rPr>
              <a:t>Date</a:t>
            </a:r>
            <a:r>
              <a:rPr lang="en-US" sz="1600">
                <a:solidFill>
                  <a:schemeClr val="tx1"/>
                </a:solidFill>
                <a:latin typeface="Times New Roman" panose="02020603050405020304" pitchFamily="18" charset="0"/>
                <a:cs typeface="Times New Roman" panose="02020603050405020304" pitchFamily="18" charset="0"/>
              </a:rPr>
              <a:t>: 26.11.2024</a:t>
            </a:r>
            <a:endParaRPr 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9E4B0E0C-F652-3319-6464-0F67CF446C65}"/>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E84C24FC-B0BF-E7FE-0DDA-30D8B2F90128}"/>
              </a:ext>
            </a:extLst>
          </p:cNvPr>
          <p:cNvSpPr txBox="1">
            <a:spLocks noGrp="1"/>
          </p:cNvSpPr>
          <p:nvPr>
            <p:ph type="title"/>
          </p:nvPr>
        </p:nvSpPr>
        <p:spPr>
          <a:xfrm>
            <a:off x="0" y="482065"/>
            <a:ext cx="8985547"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Final Thoughts For Financial Performance Overview Report</a:t>
            </a:r>
            <a:endParaRPr sz="24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49866EE2-001A-E684-8A1A-004E0DDD953E}"/>
              </a:ext>
            </a:extLst>
          </p:cNvPr>
          <p:cNvSpPr txBox="1">
            <a:spLocks noGrp="1"/>
          </p:cNvSpPr>
          <p:nvPr>
            <p:ph type="title" idx="2"/>
          </p:nvPr>
        </p:nvSpPr>
        <p:spPr>
          <a:xfrm>
            <a:off x="158453" y="237075"/>
            <a:ext cx="2318047" cy="372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12" name="TextBox 11">
            <a:extLst>
              <a:ext uri="{FF2B5EF4-FFF2-40B4-BE49-F238E27FC236}">
                <a16:creationId xmlns:a16="http://schemas.microsoft.com/office/drawing/2014/main" id="{4CF12DF5-7D79-3C04-358D-BA635167F72E}"/>
              </a:ext>
            </a:extLst>
          </p:cNvPr>
          <p:cNvSpPr txBox="1"/>
          <p:nvPr/>
        </p:nvSpPr>
        <p:spPr>
          <a:xfrm>
            <a:off x="289082" y="1468160"/>
            <a:ext cx="3951161" cy="1600438"/>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Report 1 provides a comprehensive analysis of total sales, profits, and discount patterns across countries, segments, and products.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dashboard enables informed decision-making by identifying key contributors to overall performance.</a:t>
            </a:r>
            <a:endParaRPr lang="en-IN" sz="11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065B234-5424-C54E-C8B2-130CA63F3F6C}"/>
              </a:ext>
            </a:extLst>
          </p:cNvPr>
          <p:cNvPicPr>
            <a:picLocks noChangeAspect="1"/>
          </p:cNvPicPr>
          <p:nvPr/>
        </p:nvPicPr>
        <p:blipFill>
          <a:blip r:embed="rId3"/>
          <a:stretch>
            <a:fillRect/>
          </a:stretch>
        </p:blipFill>
        <p:spPr>
          <a:xfrm>
            <a:off x="4492773" y="1039368"/>
            <a:ext cx="4406621" cy="2474149"/>
          </a:xfrm>
          <a:prstGeom prst="rect">
            <a:avLst/>
          </a:prstGeom>
          <a:ln w="38100" cap="sq">
            <a:solidFill>
              <a:schemeClr val="bg1">
                <a:lumMod val="20000"/>
                <a:lumOff val="80000"/>
              </a:schemeClr>
            </a:solidFill>
            <a:prstDash val="solid"/>
            <a:miter lim="800000"/>
          </a:ln>
          <a:effectLst>
            <a:glow rad="228600">
              <a:schemeClr val="accent6">
                <a:satMod val="175000"/>
                <a:alpha val="40000"/>
              </a:schemeClr>
            </a:glow>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78432A70-5176-D12F-1134-C3F2EE9AAD5F}"/>
              </a:ext>
            </a:extLst>
          </p:cNvPr>
          <p:cNvSpPr txBox="1"/>
          <p:nvPr/>
        </p:nvSpPr>
        <p:spPr>
          <a:xfrm>
            <a:off x="5137078" y="3709798"/>
            <a:ext cx="3351276" cy="307777"/>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Figure : Financial Performance Overview</a:t>
            </a:r>
          </a:p>
        </p:txBody>
      </p:sp>
    </p:spTree>
    <p:extLst>
      <p:ext uri="{BB962C8B-B14F-4D97-AF65-F5344CB8AC3E}">
        <p14:creationId xmlns:p14="http://schemas.microsoft.com/office/powerpoint/2010/main" val="162649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03D673BB-341F-206F-3028-DEC8B711305D}"/>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D18E5543-D6E9-AED2-FCB9-0A06E2918D22}"/>
              </a:ext>
            </a:extLst>
          </p:cNvPr>
          <p:cNvSpPr txBox="1">
            <a:spLocks noGrp="1"/>
          </p:cNvSpPr>
          <p:nvPr>
            <p:ph type="title"/>
          </p:nvPr>
        </p:nvSpPr>
        <p:spPr>
          <a:xfrm>
            <a:off x="2339499" y="145243"/>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23CDB9FC-1558-4776-C778-D12169517C1D}"/>
              </a:ext>
            </a:extLst>
          </p:cNvPr>
          <p:cNvSpPr txBox="1">
            <a:spLocks noGrp="1"/>
          </p:cNvSpPr>
          <p:nvPr>
            <p:ph type="title" idx="2"/>
          </p:nvPr>
        </p:nvSpPr>
        <p:spPr>
          <a:xfrm>
            <a:off x="1607778" y="258869"/>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6F155076-92F0-18E2-47EC-1CD0858E1522}"/>
              </a:ext>
            </a:extLst>
          </p:cNvPr>
          <p:cNvSpPr txBox="1">
            <a:spLocks noGrp="1"/>
          </p:cNvSpPr>
          <p:nvPr>
            <p:ph type="subTitle" idx="1"/>
          </p:nvPr>
        </p:nvSpPr>
        <p:spPr>
          <a:xfrm>
            <a:off x="5547361" y="3577436"/>
            <a:ext cx="2411666"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latin typeface="Times New Roman" panose="02020603050405020304" pitchFamily="18" charset="0"/>
                <a:cs typeface="Times New Roman" panose="02020603050405020304" pitchFamily="18" charset="0"/>
              </a:rPr>
              <a:t>Figure : Profitability Analysis </a:t>
            </a:r>
          </a:p>
        </p:txBody>
      </p:sp>
      <p:sp>
        <p:nvSpPr>
          <p:cNvPr id="12" name="TextBox 11">
            <a:extLst>
              <a:ext uri="{FF2B5EF4-FFF2-40B4-BE49-F238E27FC236}">
                <a16:creationId xmlns:a16="http://schemas.microsoft.com/office/drawing/2014/main" id="{E12F5465-6851-1380-FC0D-0C5E9430101C}"/>
              </a:ext>
            </a:extLst>
          </p:cNvPr>
          <p:cNvSpPr txBox="1"/>
          <p:nvPr/>
        </p:nvSpPr>
        <p:spPr>
          <a:xfrm>
            <a:off x="248982" y="1026703"/>
            <a:ext cx="3951161" cy="2246769"/>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Profitability Analysis Dashboard focuses on evaluating profit margins, total sales, and units sold across different segments, countries, and products. </a:t>
            </a:r>
          </a:p>
          <a:p>
            <a:pPr algn="just"/>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this report is to analyze the contribution of various segments to overall profitability, identify key drivers of profit, and provide insights for optimizing product and segment performance.</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2791D0D-6E7F-A17A-26B4-48E80E5A6E77}"/>
              </a:ext>
            </a:extLst>
          </p:cNvPr>
          <p:cNvPicPr>
            <a:picLocks noChangeAspect="1"/>
          </p:cNvPicPr>
          <p:nvPr/>
        </p:nvPicPr>
        <p:blipFill>
          <a:blip r:embed="rId3"/>
          <a:stretch>
            <a:fillRect/>
          </a:stretch>
        </p:blipFill>
        <p:spPr>
          <a:xfrm>
            <a:off x="4527016" y="908028"/>
            <a:ext cx="4368002" cy="2484120"/>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99312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2712D985-BD37-D109-1975-90BE6863C45B}"/>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564B73C0-7ADE-4443-C511-E7BF5A377ACA}"/>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0E89726-C994-4B30-2CD6-98475A514871}"/>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AC2281AA-0FB7-1D86-D0FB-1996531493DF}"/>
              </a:ext>
            </a:extLst>
          </p:cNvPr>
          <p:cNvSpPr txBox="1">
            <a:spLocks noGrp="1"/>
          </p:cNvSpPr>
          <p:nvPr>
            <p:ph type="subTitle" idx="1"/>
          </p:nvPr>
        </p:nvSpPr>
        <p:spPr>
          <a:xfrm>
            <a:off x="1080864" y="2989408"/>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1: Cards Visual</a:t>
            </a:r>
          </a:p>
        </p:txBody>
      </p:sp>
      <p:sp>
        <p:nvSpPr>
          <p:cNvPr id="8" name="TextBox 7">
            <a:extLst>
              <a:ext uri="{FF2B5EF4-FFF2-40B4-BE49-F238E27FC236}">
                <a16:creationId xmlns:a16="http://schemas.microsoft.com/office/drawing/2014/main" id="{3B1D268A-3671-54CA-341B-D3EC46D93F32}"/>
              </a:ext>
            </a:extLst>
          </p:cNvPr>
          <p:cNvSpPr txBox="1"/>
          <p:nvPr/>
        </p:nvSpPr>
        <p:spPr>
          <a:xfrm>
            <a:off x="5473320" y="3120182"/>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2: Slicers Visual</a:t>
            </a:r>
          </a:p>
        </p:txBody>
      </p:sp>
      <p:sp>
        <p:nvSpPr>
          <p:cNvPr id="9" name="Rectangle 8">
            <a:extLst>
              <a:ext uri="{FF2B5EF4-FFF2-40B4-BE49-F238E27FC236}">
                <a16:creationId xmlns:a16="http://schemas.microsoft.com/office/drawing/2014/main" id="{635DD28C-E634-06A2-DEE7-EA2E13C3DBEA}"/>
              </a:ext>
            </a:extLst>
          </p:cNvPr>
          <p:cNvSpPr/>
          <p:nvPr/>
        </p:nvSpPr>
        <p:spPr>
          <a:xfrm>
            <a:off x="248982" y="854826"/>
            <a:ext cx="4024313" cy="301003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2B14FD04-5391-176E-033D-4E035136CB4A}"/>
              </a:ext>
            </a:extLst>
          </p:cNvPr>
          <p:cNvSpPr txBox="1"/>
          <p:nvPr/>
        </p:nvSpPr>
        <p:spPr>
          <a:xfrm>
            <a:off x="248982" y="908028"/>
            <a:ext cx="3951161" cy="1669496"/>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Units Sold: </a:t>
            </a:r>
            <a:r>
              <a:rPr lang="en-US" dirty="0" err="1">
                <a:latin typeface="Times New Roman" panose="02020603050405020304" pitchFamily="18" charset="0"/>
                <a:cs typeface="Times New Roman" panose="02020603050405020304" pitchFamily="18" charset="0"/>
              </a:rPr>
              <a:t>1.13M</a:t>
            </a:r>
            <a:r>
              <a:rPr lang="en-US" dirty="0">
                <a:latin typeface="Times New Roman" panose="02020603050405020304" pitchFamily="18" charset="0"/>
                <a:cs typeface="Times New Roman" panose="02020603050405020304" pitchFamily="18" charset="0"/>
              </a:rPr>
              <a:t> units sold across all segments.</a:t>
            </a:r>
          </a:p>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Total Gross Sales: Total sales amount to </a:t>
            </a:r>
            <a:r>
              <a:rPr lang="en-US" dirty="0" err="1">
                <a:latin typeface="Times New Roman" panose="02020603050405020304" pitchFamily="18" charset="0"/>
                <a:cs typeface="Times New Roman" panose="02020603050405020304" pitchFamily="18" charset="0"/>
              </a:rPr>
              <a:t>127.93M</a:t>
            </a:r>
            <a:r>
              <a:rPr lang="en-US" dirty="0">
                <a:latin typeface="Times New Roman" panose="02020603050405020304" pitchFamily="18" charset="0"/>
                <a:cs typeface="Times New Roman" panose="02020603050405020304" pitchFamily="18" charset="0"/>
              </a:rPr>
              <a:t>.</a:t>
            </a:r>
          </a:p>
          <a:p>
            <a:pPr marL="171450" indent="-1714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 of Product: 700 unique products available.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72BA1A7-B85E-D226-2066-5947285DA86A}"/>
              </a:ext>
            </a:extLst>
          </p:cNvPr>
          <p:cNvSpPr/>
          <p:nvPr/>
        </p:nvSpPr>
        <p:spPr>
          <a:xfrm>
            <a:off x="4675630" y="854824"/>
            <a:ext cx="4298219" cy="3010039"/>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5D3D1507-32CD-129E-BDCE-AE4D5BB2FEA5}"/>
              </a:ext>
            </a:extLst>
          </p:cNvPr>
          <p:cNvSpPr txBox="1"/>
          <p:nvPr/>
        </p:nvSpPr>
        <p:spPr>
          <a:xfrm>
            <a:off x="4675630" y="901656"/>
            <a:ext cx="4059812" cy="134633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Country Name: Select a country to filter data.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Segment Name: Choose a segment for focused analysis.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Year: Filter data by the selected year.</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20BF1F-244A-BAC9-BAD9-1730E3250EEC}"/>
              </a:ext>
            </a:extLst>
          </p:cNvPr>
          <p:cNvPicPr>
            <a:picLocks noChangeAspect="1"/>
          </p:cNvPicPr>
          <p:nvPr/>
        </p:nvPicPr>
        <p:blipFill>
          <a:blip r:embed="rId3"/>
          <a:stretch>
            <a:fillRect/>
          </a:stretch>
        </p:blipFill>
        <p:spPr>
          <a:xfrm>
            <a:off x="355044" y="2338937"/>
            <a:ext cx="3812187" cy="650471"/>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5D058B3-AD56-597B-7D22-058F84DADDDD}"/>
              </a:ext>
            </a:extLst>
          </p:cNvPr>
          <p:cNvPicPr>
            <a:picLocks noChangeAspect="1"/>
          </p:cNvPicPr>
          <p:nvPr/>
        </p:nvPicPr>
        <p:blipFill>
          <a:blip r:embed="rId4"/>
          <a:stretch>
            <a:fillRect/>
          </a:stretch>
        </p:blipFill>
        <p:spPr>
          <a:xfrm>
            <a:off x="4767072" y="2398896"/>
            <a:ext cx="4127946" cy="57037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540796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6AAC8196-4DCA-2BB2-9D0F-4A723428CCB8}"/>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DA733ACD-5424-6BA9-5547-19F71638CEE2}"/>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F1C4AFC4-A6C8-755F-3ACC-560932D2ABFB}"/>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24B1762C-C234-B29C-70CD-0D66ECC943DE}"/>
              </a:ext>
            </a:extLst>
          </p:cNvPr>
          <p:cNvSpPr txBox="1">
            <a:spLocks noGrp="1"/>
          </p:cNvSpPr>
          <p:nvPr>
            <p:ph type="subTitle" idx="1"/>
          </p:nvPr>
        </p:nvSpPr>
        <p:spPr>
          <a:xfrm>
            <a:off x="1190590" y="3799405"/>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3 : Waterfall Chart</a:t>
            </a:r>
          </a:p>
        </p:txBody>
      </p:sp>
      <p:sp>
        <p:nvSpPr>
          <p:cNvPr id="8" name="TextBox 7">
            <a:extLst>
              <a:ext uri="{FF2B5EF4-FFF2-40B4-BE49-F238E27FC236}">
                <a16:creationId xmlns:a16="http://schemas.microsoft.com/office/drawing/2014/main" id="{B032C5FF-94E5-9110-9147-73F1534F5FF2}"/>
              </a:ext>
            </a:extLst>
          </p:cNvPr>
          <p:cNvSpPr txBox="1"/>
          <p:nvPr/>
        </p:nvSpPr>
        <p:spPr>
          <a:xfrm>
            <a:off x="5473320" y="3839560"/>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4: Scatter Chart</a:t>
            </a:r>
          </a:p>
        </p:txBody>
      </p:sp>
      <p:sp>
        <p:nvSpPr>
          <p:cNvPr id="9" name="Rectangle 8">
            <a:extLst>
              <a:ext uri="{FF2B5EF4-FFF2-40B4-BE49-F238E27FC236}">
                <a16:creationId xmlns:a16="http://schemas.microsoft.com/office/drawing/2014/main" id="{928CBADD-F2E3-BCBA-2A9B-C48358A8CEB1}"/>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05FEE624-E822-3F44-1F11-11B5026F2663}"/>
              </a:ext>
            </a:extLst>
          </p:cNvPr>
          <p:cNvSpPr txBox="1"/>
          <p:nvPr/>
        </p:nvSpPr>
        <p:spPr>
          <a:xfrm>
            <a:off x="248982" y="908028"/>
            <a:ext cx="3951161" cy="954107"/>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chart visualizes the total profit by segment, illustrating the contribution of each segment (e.g., Government, Small Business) to the overall profit and highlighting areas of increase and decrease.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147F888-2EAC-A06C-7AE2-FA113B90C0B9}"/>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7DCCCE90-A92F-5ACE-A616-7A510BA97B9A}"/>
              </a:ext>
            </a:extLst>
          </p:cNvPr>
          <p:cNvSpPr txBox="1"/>
          <p:nvPr/>
        </p:nvSpPr>
        <p:spPr>
          <a:xfrm>
            <a:off x="4675630" y="901656"/>
            <a:ext cx="4219388" cy="95410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scatter chart shows the relationship between total sales, total profit, and units sold across different segments, helping identify trends and correlations between key metrics.</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860A4A-3B3B-8087-F320-AB9831B9E257}"/>
              </a:ext>
            </a:extLst>
          </p:cNvPr>
          <p:cNvPicPr>
            <a:picLocks noChangeAspect="1"/>
          </p:cNvPicPr>
          <p:nvPr/>
        </p:nvPicPr>
        <p:blipFill>
          <a:blip r:embed="rId3"/>
          <a:stretch>
            <a:fillRect/>
          </a:stretch>
        </p:blipFill>
        <p:spPr>
          <a:xfrm>
            <a:off x="708608" y="1986172"/>
            <a:ext cx="3105057" cy="1740191"/>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922417D-1EB6-00DE-92BA-0266E42FDC88}"/>
              </a:ext>
            </a:extLst>
          </p:cNvPr>
          <p:cNvPicPr>
            <a:picLocks noChangeAspect="1"/>
          </p:cNvPicPr>
          <p:nvPr/>
        </p:nvPicPr>
        <p:blipFill>
          <a:blip r:embed="rId4"/>
          <a:stretch>
            <a:fillRect/>
          </a:stretch>
        </p:blipFill>
        <p:spPr>
          <a:xfrm>
            <a:off x="5372398" y="1982145"/>
            <a:ext cx="3178585" cy="1744218"/>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3277391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A9E2C2EE-E8D4-53B9-DBA2-36656271DE3C}"/>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507C2BFB-4771-4265-4567-5519A8942FA8}"/>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Profitability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6720E150-E98B-FFCE-7873-CEFDC46E9955}"/>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785" name="Google Shape;785;p31">
            <a:extLst>
              <a:ext uri="{FF2B5EF4-FFF2-40B4-BE49-F238E27FC236}">
                <a16:creationId xmlns:a16="http://schemas.microsoft.com/office/drawing/2014/main" id="{7981D42A-07DF-3149-03AC-DDC052CB23B9}"/>
              </a:ext>
            </a:extLst>
          </p:cNvPr>
          <p:cNvSpPr txBox="1">
            <a:spLocks noGrp="1"/>
          </p:cNvSpPr>
          <p:nvPr>
            <p:ph type="subTitle" idx="1"/>
          </p:nvPr>
        </p:nvSpPr>
        <p:spPr>
          <a:xfrm>
            <a:off x="1190590" y="3799405"/>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5 : Stacked Column Chart</a:t>
            </a:r>
          </a:p>
        </p:txBody>
      </p:sp>
      <p:sp>
        <p:nvSpPr>
          <p:cNvPr id="8" name="TextBox 7">
            <a:extLst>
              <a:ext uri="{FF2B5EF4-FFF2-40B4-BE49-F238E27FC236}">
                <a16:creationId xmlns:a16="http://schemas.microsoft.com/office/drawing/2014/main" id="{BC183611-5022-F0E7-8E1E-2D0951C04D6B}"/>
              </a:ext>
            </a:extLst>
          </p:cNvPr>
          <p:cNvSpPr txBox="1"/>
          <p:nvPr/>
        </p:nvSpPr>
        <p:spPr>
          <a:xfrm>
            <a:off x="5435220" y="3858602"/>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6: Matrix Visual</a:t>
            </a:r>
          </a:p>
        </p:txBody>
      </p:sp>
      <p:sp>
        <p:nvSpPr>
          <p:cNvPr id="9" name="Rectangle 8">
            <a:extLst>
              <a:ext uri="{FF2B5EF4-FFF2-40B4-BE49-F238E27FC236}">
                <a16:creationId xmlns:a16="http://schemas.microsoft.com/office/drawing/2014/main" id="{EDDB95C1-21DB-4E50-A06A-AA4BA65A9F7E}"/>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6FE5AA7C-CEE1-28C1-6B89-66D8FE815A4D}"/>
              </a:ext>
            </a:extLst>
          </p:cNvPr>
          <p:cNvSpPr txBox="1"/>
          <p:nvPr/>
        </p:nvSpPr>
        <p:spPr>
          <a:xfrm>
            <a:off x="248982" y="908028"/>
            <a:ext cx="3951161" cy="1169551"/>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stacked column chart displays total profit by product and segment, helping to compare the performance of different products (such as </a:t>
            </a:r>
            <a:r>
              <a:rPr lang="en-US" dirty="0" err="1">
                <a:latin typeface="Times New Roman" panose="02020603050405020304" pitchFamily="18" charset="0"/>
                <a:cs typeface="Times New Roman" panose="02020603050405020304" pitchFamily="18" charset="0"/>
              </a:rPr>
              <a:t>VTT</a:t>
            </a:r>
            <a:r>
              <a:rPr lang="en-US" dirty="0">
                <a:latin typeface="Times New Roman" panose="02020603050405020304" pitchFamily="18" charset="0"/>
                <a:cs typeface="Times New Roman" panose="02020603050405020304" pitchFamily="18" charset="0"/>
              </a:rPr>
              <a:t>, Velo, and Montana) within each segment and identify which products drive the most profit.</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E513522-E56F-599E-7E09-4C51BA432D59}"/>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3640661B-5856-B07D-AE28-BDC45CFBEE42}"/>
              </a:ext>
            </a:extLst>
          </p:cNvPr>
          <p:cNvSpPr txBox="1"/>
          <p:nvPr/>
        </p:nvSpPr>
        <p:spPr>
          <a:xfrm>
            <a:off x="4675630" y="901656"/>
            <a:ext cx="4219388" cy="95410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matrix shows total sales and profit margins for each country and year, giving detailed insights into the performance of each region across the years 2013 and 2014.</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C9590BE-76AA-CEF6-4D21-35FC013E89E2}"/>
              </a:ext>
            </a:extLst>
          </p:cNvPr>
          <p:cNvPicPr>
            <a:picLocks noChangeAspect="1"/>
          </p:cNvPicPr>
          <p:nvPr/>
        </p:nvPicPr>
        <p:blipFill>
          <a:blip r:embed="rId3"/>
          <a:stretch>
            <a:fillRect/>
          </a:stretch>
        </p:blipFill>
        <p:spPr>
          <a:xfrm>
            <a:off x="329296" y="2245831"/>
            <a:ext cx="3857477" cy="133053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8FD51D1-3738-D009-8584-1E4C39CD3D0A}"/>
              </a:ext>
            </a:extLst>
          </p:cNvPr>
          <p:cNvPicPr>
            <a:picLocks noChangeAspect="1"/>
          </p:cNvPicPr>
          <p:nvPr/>
        </p:nvPicPr>
        <p:blipFill>
          <a:blip r:embed="rId4"/>
          <a:stretch>
            <a:fillRect/>
          </a:stretch>
        </p:blipFill>
        <p:spPr>
          <a:xfrm>
            <a:off x="4792980" y="2258645"/>
            <a:ext cx="4110241" cy="112718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91479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5E2E4646-9822-28BD-7BD2-30268976FF7F}"/>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46596CFB-D3CD-659C-69BE-30456F47F37D}"/>
              </a:ext>
            </a:extLst>
          </p:cNvPr>
          <p:cNvSpPr txBox="1">
            <a:spLocks noGrp="1"/>
          </p:cNvSpPr>
          <p:nvPr>
            <p:ph type="title"/>
          </p:nvPr>
        </p:nvSpPr>
        <p:spPr>
          <a:xfrm>
            <a:off x="906780" y="53218"/>
            <a:ext cx="8985547"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Final Thoughts For Profitability Analysis Report</a:t>
            </a:r>
            <a:endParaRPr sz="24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0A96C737-8985-F656-ED0E-D8D42318B108}"/>
              </a:ext>
            </a:extLst>
          </p:cNvPr>
          <p:cNvSpPr txBox="1">
            <a:spLocks noGrp="1"/>
          </p:cNvSpPr>
          <p:nvPr>
            <p:ph type="title" idx="2"/>
          </p:nvPr>
        </p:nvSpPr>
        <p:spPr>
          <a:xfrm>
            <a:off x="74633" y="249499"/>
            <a:ext cx="2318047" cy="372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02</a:t>
            </a:r>
          </a:p>
        </p:txBody>
      </p:sp>
      <p:sp>
        <p:nvSpPr>
          <p:cNvPr id="12" name="TextBox 11">
            <a:extLst>
              <a:ext uri="{FF2B5EF4-FFF2-40B4-BE49-F238E27FC236}">
                <a16:creationId xmlns:a16="http://schemas.microsoft.com/office/drawing/2014/main" id="{DD7A379B-404E-C406-B4AE-3F8872A3C2A0}"/>
              </a:ext>
            </a:extLst>
          </p:cNvPr>
          <p:cNvSpPr txBox="1"/>
          <p:nvPr/>
        </p:nvSpPr>
        <p:spPr>
          <a:xfrm>
            <a:off x="289082" y="1468160"/>
            <a:ext cx="3951161" cy="1600438"/>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Report 2 shows key insights on sales, profit, and units sold by segment and country, highlighting trends and profitability.</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high-performing segments and countries for better profit margins and monitor profit fluctuations.</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7574F9-2765-3AAC-0E6F-C181D14F836E}"/>
              </a:ext>
            </a:extLst>
          </p:cNvPr>
          <p:cNvSpPr txBox="1"/>
          <p:nvPr/>
        </p:nvSpPr>
        <p:spPr>
          <a:xfrm>
            <a:off x="5137078" y="3709798"/>
            <a:ext cx="3351276" cy="307777"/>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Figure : Profitability </a:t>
            </a:r>
            <a:r>
              <a:rPr lang="en-US" sz="1400" dirty="0" err="1">
                <a:solidFill>
                  <a:schemeClr val="tx1"/>
                </a:solidFill>
                <a:latin typeface="Times New Roman" panose="02020603050405020304" pitchFamily="18" charset="0"/>
                <a:cs typeface="Times New Roman" panose="02020603050405020304" pitchFamily="18" charset="0"/>
              </a:rPr>
              <a:t>Anlaysis</a:t>
            </a: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DE7EE7-63DD-C525-38C1-AFB84722066B}"/>
              </a:ext>
            </a:extLst>
          </p:cNvPr>
          <p:cNvPicPr>
            <a:picLocks noChangeAspect="1"/>
          </p:cNvPicPr>
          <p:nvPr/>
        </p:nvPicPr>
        <p:blipFill>
          <a:blip r:embed="rId3"/>
          <a:stretch>
            <a:fillRect/>
          </a:stretch>
        </p:blipFill>
        <p:spPr>
          <a:xfrm>
            <a:off x="4372093" y="1072584"/>
            <a:ext cx="4572051" cy="2583873"/>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358454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4E816234-2769-7DA7-63FF-9731B8A8315E}"/>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E32F7EE3-A368-97BF-34D6-06155BC06619}"/>
              </a:ext>
            </a:extLst>
          </p:cNvPr>
          <p:cNvSpPr txBox="1">
            <a:spLocks noGrp="1"/>
          </p:cNvSpPr>
          <p:nvPr>
            <p:ph type="title"/>
          </p:nvPr>
        </p:nvSpPr>
        <p:spPr>
          <a:xfrm>
            <a:off x="2339499" y="145243"/>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150F675B-0E36-39F2-B69C-6FE3BDF60D75}"/>
              </a:ext>
            </a:extLst>
          </p:cNvPr>
          <p:cNvSpPr txBox="1">
            <a:spLocks noGrp="1"/>
          </p:cNvSpPr>
          <p:nvPr>
            <p:ph type="title" idx="2"/>
          </p:nvPr>
        </p:nvSpPr>
        <p:spPr>
          <a:xfrm>
            <a:off x="1607778" y="258869"/>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D74BAF5D-B2CE-AF4B-3EF9-B3FFD964E679}"/>
              </a:ext>
            </a:extLst>
          </p:cNvPr>
          <p:cNvSpPr txBox="1">
            <a:spLocks noGrp="1"/>
          </p:cNvSpPr>
          <p:nvPr>
            <p:ph type="subTitle" idx="1"/>
          </p:nvPr>
        </p:nvSpPr>
        <p:spPr>
          <a:xfrm>
            <a:off x="5547361" y="3577436"/>
            <a:ext cx="2411666"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6">
                    <a:lumMod val="25000"/>
                  </a:schemeClr>
                </a:solidFill>
                <a:latin typeface="Times New Roman" panose="02020603050405020304" pitchFamily="18" charset="0"/>
                <a:cs typeface="Times New Roman" panose="02020603050405020304" pitchFamily="18" charset="0"/>
              </a:rPr>
              <a:t>Figure : Time Based Analysis </a:t>
            </a:r>
          </a:p>
        </p:txBody>
      </p:sp>
      <p:sp>
        <p:nvSpPr>
          <p:cNvPr id="12" name="TextBox 11">
            <a:extLst>
              <a:ext uri="{FF2B5EF4-FFF2-40B4-BE49-F238E27FC236}">
                <a16:creationId xmlns:a16="http://schemas.microsoft.com/office/drawing/2014/main" id="{0307181B-2A2A-3133-C516-E16B4D254DE5}"/>
              </a:ext>
            </a:extLst>
          </p:cNvPr>
          <p:cNvSpPr txBox="1"/>
          <p:nvPr/>
        </p:nvSpPr>
        <p:spPr>
          <a:xfrm>
            <a:off x="256602" y="1315922"/>
            <a:ext cx="3951161" cy="1600438"/>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3, focusing on Time-Based Analysis, providing insights into sales and profit trends across time periods, products, and countries.</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report is designed to identify seasonal trends, top-performing products, and country-wise sales patterns to guide strategic decisions."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57D5947-30C3-CFAC-7F02-196EA6567383}"/>
              </a:ext>
            </a:extLst>
          </p:cNvPr>
          <p:cNvPicPr>
            <a:picLocks noChangeAspect="1"/>
          </p:cNvPicPr>
          <p:nvPr/>
        </p:nvPicPr>
        <p:blipFill>
          <a:blip r:embed="rId3"/>
          <a:stretch>
            <a:fillRect/>
          </a:stretch>
        </p:blipFill>
        <p:spPr>
          <a:xfrm>
            <a:off x="4404360" y="867634"/>
            <a:ext cx="4572000" cy="2570800"/>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427602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076007F0-8AC3-70D3-798D-D6491629D1B7}"/>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59B4EA8D-7AAA-8EF7-455D-83E621C480E6}"/>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8933598C-0839-310A-FA2E-DB8EC76C2FD3}"/>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A3B48B28-A2D9-2ACF-9E0A-25BEB5DC0ACB}"/>
              </a:ext>
            </a:extLst>
          </p:cNvPr>
          <p:cNvSpPr txBox="1">
            <a:spLocks noGrp="1"/>
          </p:cNvSpPr>
          <p:nvPr>
            <p:ph type="subTitle" idx="1"/>
          </p:nvPr>
        </p:nvSpPr>
        <p:spPr>
          <a:xfrm>
            <a:off x="1131229" y="3319345"/>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1 : Cards Visual</a:t>
            </a:r>
          </a:p>
        </p:txBody>
      </p:sp>
      <p:sp>
        <p:nvSpPr>
          <p:cNvPr id="8" name="TextBox 7">
            <a:extLst>
              <a:ext uri="{FF2B5EF4-FFF2-40B4-BE49-F238E27FC236}">
                <a16:creationId xmlns:a16="http://schemas.microsoft.com/office/drawing/2014/main" id="{6D1B3F09-E135-5914-1AA8-85170C232D14}"/>
              </a:ext>
            </a:extLst>
          </p:cNvPr>
          <p:cNvSpPr txBox="1"/>
          <p:nvPr/>
        </p:nvSpPr>
        <p:spPr>
          <a:xfrm>
            <a:off x="5473320" y="4081639"/>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2: Map</a:t>
            </a:r>
          </a:p>
        </p:txBody>
      </p:sp>
      <p:sp>
        <p:nvSpPr>
          <p:cNvPr id="9" name="Rectangle 8">
            <a:extLst>
              <a:ext uri="{FF2B5EF4-FFF2-40B4-BE49-F238E27FC236}">
                <a16:creationId xmlns:a16="http://schemas.microsoft.com/office/drawing/2014/main" id="{CC1A3619-BB1A-265D-9F95-13EB6A173A01}"/>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C3823E34-CEAE-3586-07D2-B4C6EEEA37A0}"/>
              </a:ext>
            </a:extLst>
          </p:cNvPr>
          <p:cNvSpPr txBox="1"/>
          <p:nvPr/>
        </p:nvSpPr>
        <p:spPr>
          <a:xfrm>
            <a:off x="248982" y="908028"/>
            <a:ext cx="3951161" cy="523220"/>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total discount of </a:t>
            </a:r>
            <a:r>
              <a:rPr lang="en-US" dirty="0" err="1">
                <a:latin typeface="Times New Roman" panose="02020603050405020304" pitchFamily="18" charset="0"/>
                <a:cs typeface="Times New Roman" panose="02020603050405020304" pitchFamily="18" charset="0"/>
              </a:rPr>
              <a:t>9.21M</a:t>
            </a:r>
            <a:r>
              <a:rPr lang="en-US" dirty="0">
                <a:latin typeface="Times New Roman" panose="02020603050405020304" pitchFamily="18" charset="0"/>
                <a:cs typeface="Times New Roman" panose="02020603050405020304" pitchFamily="18" charset="0"/>
              </a:rPr>
              <a:t> was offered across 5 countries, achieving </a:t>
            </a:r>
            <a:r>
              <a:rPr lang="en-US" dirty="0" err="1">
                <a:latin typeface="Times New Roman" panose="02020603050405020304" pitchFamily="18" charset="0"/>
                <a:cs typeface="Times New Roman" panose="02020603050405020304" pitchFamily="18" charset="0"/>
              </a:rPr>
              <a:t>92.31M</a:t>
            </a:r>
            <a:r>
              <a:rPr lang="en-US" dirty="0">
                <a:latin typeface="Times New Roman" panose="02020603050405020304" pitchFamily="18" charset="0"/>
                <a:cs typeface="Times New Roman" panose="02020603050405020304" pitchFamily="18" charset="0"/>
              </a:rPr>
              <a:t> in YTD sales.</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677E76F-2F15-2017-2186-719367ADEA2A}"/>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64502A88-96CD-9D06-40F9-5661F914457E}"/>
              </a:ext>
            </a:extLst>
          </p:cNvPr>
          <p:cNvSpPr txBox="1"/>
          <p:nvPr/>
        </p:nvSpPr>
        <p:spPr>
          <a:xfrm>
            <a:off x="4675630" y="901656"/>
            <a:ext cx="4219388" cy="116955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map visual illustrates total sales distribution by country and segment, emphasizing strong performances in Canada, France, and Germany. This geographic insight highlights regions of success and potential markets for expansion.</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C35CD4-C575-0756-BCAA-B45637B93E4B}"/>
              </a:ext>
            </a:extLst>
          </p:cNvPr>
          <p:cNvPicPr>
            <a:picLocks noChangeAspect="1"/>
          </p:cNvPicPr>
          <p:nvPr/>
        </p:nvPicPr>
        <p:blipFill>
          <a:blip r:embed="rId3"/>
          <a:stretch>
            <a:fillRect/>
          </a:stretch>
        </p:blipFill>
        <p:spPr>
          <a:xfrm>
            <a:off x="315966" y="2582443"/>
            <a:ext cx="3884177" cy="592766"/>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72E24FE-7E1F-48A9-D648-5146E8662223}"/>
              </a:ext>
            </a:extLst>
          </p:cNvPr>
          <p:cNvPicPr>
            <a:picLocks noChangeAspect="1"/>
          </p:cNvPicPr>
          <p:nvPr/>
        </p:nvPicPr>
        <p:blipFill>
          <a:blip r:embed="rId4"/>
          <a:stretch>
            <a:fillRect/>
          </a:stretch>
        </p:blipFill>
        <p:spPr>
          <a:xfrm>
            <a:off x="4770120" y="2118039"/>
            <a:ext cx="4124898" cy="189261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2978604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12FD4F11-AA5E-F08E-AA9A-9FC364863CE4}"/>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42A6D6F7-CD0C-54FA-1B0C-6EB941F16386}"/>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3A3B2FC9-B1CF-D162-FECA-5BB3CAC352AA}"/>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E24639F7-2112-8D22-8C07-24D3F0E33415}"/>
              </a:ext>
            </a:extLst>
          </p:cNvPr>
          <p:cNvSpPr txBox="1">
            <a:spLocks noGrp="1"/>
          </p:cNvSpPr>
          <p:nvPr>
            <p:ph type="subTitle" idx="1"/>
          </p:nvPr>
        </p:nvSpPr>
        <p:spPr>
          <a:xfrm>
            <a:off x="1173763" y="3997101"/>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3 : Line Chart</a:t>
            </a:r>
          </a:p>
        </p:txBody>
      </p:sp>
      <p:sp>
        <p:nvSpPr>
          <p:cNvPr id="8" name="TextBox 7">
            <a:extLst>
              <a:ext uri="{FF2B5EF4-FFF2-40B4-BE49-F238E27FC236}">
                <a16:creationId xmlns:a16="http://schemas.microsoft.com/office/drawing/2014/main" id="{2B971699-2BE4-6769-6CC6-E8F2DE8E0E30}"/>
              </a:ext>
            </a:extLst>
          </p:cNvPr>
          <p:cNvSpPr txBox="1"/>
          <p:nvPr/>
        </p:nvSpPr>
        <p:spPr>
          <a:xfrm>
            <a:off x="5350188" y="3962180"/>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4: </a:t>
            </a:r>
            <a:r>
              <a:rPr lang="en-US" sz="1200" dirty="0" err="1">
                <a:solidFill>
                  <a:schemeClr val="tx1"/>
                </a:solidFill>
                <a:latin typeface="Times New Roman" panose="02020603050405020304" pitchFamily="18" charset="0"/>
                <a:cs typeface="Times New Roman" panose="02020603050405020304" pitchFamily="18" charset="0"/>
              </a:rPr>
              <a:t>Treemap</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F867A1C-D775-18F4-68B4-FE7B5B977058}"/>
              </a:ext>
            </a:extLst>
          </p:cNvPr>
          <p:cNvSpPr/>
          <p:nvPr/>
        </p:nvSpPr>
        <p:spPr>
          <a:xfrm>
            <a:off x="248982" y="854826"/>
            <a:ext cx="4024313"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DFA03B63-11D8-95A8-4FAC-44E5D3CA9F01}"/>
              </a:ext>
            </a:extLst>
          </p:cNvPr>
          <p:cNvSpPr txBox="1"/>
          <p:nvPr/>
        </p:nvSpPr>
        <p:spPr>
          <a:xfrm>
            <a:off x="248982" y="908028"/>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line chart highlights sales and profit trends show significant peaks in 2014, indicating strong seasonal or campaign performance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1A4210D3-D76D-E5C4-CC9B-A53C0E43E8A0}"/>
              </a:ext>
            </a:extLst>
          </p:cNvPr>
          <p:cNvSpPr/>
          <p:nvPr/>
        </p:nvSpPr>
        <p:spPr>
          <a:xfrm>
            <a:off x="4675630" y="854824"/>
            <a:ext cx="4298219" cy="35038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83CDDF23-D5C9-713C-849E-C506DE7B9C5B}"/>
              </a:ext>
            </a:extLst>
          </p:cNvPr>
          <p:cNvSpPr txBox="1"/>
          <p:nvPr/>
        </p:nvSpPr>
        <p:spPr>
          <a:xfrm>
            <a:off x="4675630" y="901656"/>
            <a:ext cx="4219388" cy="52322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Products like 'Paseo' (</a:t>
            </a:r>
            <a:r>
              <a:rPr lang="en-US" dirty="0" err="1">
                <a:latin typeface="Times New Roman" panose="02020603050405020304" pitchFamily="18" charset="0"/>
                <a:cs typeface="Times New Roman" panose="02020603050405020304" pitchFamily="18" charset="0"/>
              </a:rPr>
              <a:t>33.01M</a:t>
            </a:r>
            <a:r>
              <a:rPr lang="en-US" dirty="0">
                <a:latin typeface="Times New Roman" panose="02020603050405020304" pitchFamily="18" charset="0"/>
                <a:cs typeface="Times New Roman" panose="02020603050405020304" pitchFamily="18" charset="0"/>
              </a:rPr>
              <a:t>) and 'Velo' dominate sales, highlighting top-performing categories.</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DB8701D-736D-6B09-A827-7ECFFF1C398E}"/>
              </a:ext>
            </a:extLst>
          </p:cNvPr>
          <p:cNvPicPr>
            <a:picLocks noChangeAspect="1"/>
          </p:cNvPicPr>
          <p:nvPr/>
        </p:nvPicPr>
        <p:blipFill>
          <a:blip r:embed="rId3"/>
          <a:stretch>
            <a:fillRect/>
          </a:stretch>
        </p:blipFill>
        <p:spPr>
          <a:xfrm>
            <a:off x="340766" y="1779484"/>
            <a:ext cx="3859377" cy="2241514"/>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AD5E40FD-4434-6D40-839B-100BC5AFB544}"/>
              </a:ext>
            </a:extLst>
          </p:cNvPr>
          <p:cNvPicPr>
            <a:picLocks noChangeAspect="1"/>
          </p:cNvPicPr>
          <p:nvPr/>
        </p:nvPicPr>
        <p:blipFill>
          <a:blip r:embed="rId4"/>
          <a:stretch>
            <a:fillRect/>
          </a:stretch>
        </p:blipFill>
        <p:spPr>
          <a:xfrm>
            <a:off x="4819726" y="1779484"/>
            <a:ext cx="4010025" cy="207911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385421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3AF1A96B-A574-DE99-35EC-947940EB4342}"/>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B7B3F0C5-27E7-7BA6-32CE-9D875BA14676}"/>
              </a:ext>
            </a:extLst>
          </p:cNvPr>
          <p:cNvSpPr txBox="1">
            <a:spLocks noGrp="1"/>
          </p:cNvSpPr>
          <p:nvPr>
            <p:ph type="title"/>
          </p:nvPr>
        </p:nvSpPr>
        <p:spPr>
          <a:xfrm>
            <a:off x="2619709" y="114926"/>
            <a:ext cx="5707222"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Time Based Analysis</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A736FDB-A281-8377-733E-666BF4A88BFF}"/>
              </a:ext>
            </a:extLst>
          </p:cNvPr>
          <p:cNvSpPr txBox="1">
            <a:spLocks noGrp="1"/>
          </p:cNvSpPr>
          <p:nvPr>
            <p:ph type="title" idx="2"/>
          </p:nvPr>
        </p:nvSpPr>
        <p:spPr>
          <a:xfrm>
            <a:off x="1822662" y="216312"/>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785" name="Google Shape;785;p31">
            <a:extLst>
              <a:ext uri="{FF2B5EF4-FFF2-40B4-BE49-F238E27FC236}">
                <a16:creationId xmlns:a16="http://schemas.microsoft.com/office/drawing/2014/main" id="{FD97B652-97AC-3A6B-1249-F9232D74B0AE}"/>
              </a:ext>
            </a:extLst>
          </p:cNvPr>
          <p:cNvSpPr txBox="1">
            <a:spLocks noGrp="1"/>
          </p:cNvSpPr>
          <p:nvPr>
            <p:ph type="subTitle" idx="1"/>
          </p:nvPr>
        </p:nvSpPr>
        <p:spPr>
          <a:xfrm>
            <a:off x="3445173" y="3972758"/>
            <a:ext cx="2253650"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5 : Decomposition Tree</a:t>
            </a:r>
          </a:p>
        </p:txBody>
      </p:sp>
      <p:sp>
        <p:nvSpPr>
          <p:cNvPr id="9" name="Rectangle 8">
            <a:extLst>
              <a:ext uri="{FF2B5EF4-FFF2-40B4-BE49-F238E27FC236}">
                <a16:creationId xmlns:a16="http://schemas.microsoft.com/office/drawing/2014/main" id="{9C1EE5E2-5589-E77E-4B26-62D94A09BCFD}"/>
              </a:ext>
            </a:extLst>
          </p:cNvPr>
          <p:cNvSpPr/>
          <p:nvPr/>
        </p:nvSpPr>
        <p:spPr>
          <a:xfrm>
            <a:off x="566450" y="819842"/>
            <a:ext cx="8011098" cy="362261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2351C111-4C8C-9099-3C22-4F80B94C2EB7}"/>
              </a:ext>
            </a:extLst>
          </p:cNvPr>
          <p:cNvSpPr txBox="1"/>
          <p:nvPr/>
        </p:nvSpPr>
        <p:spPr>
          <a:xfrm>
            <a:off x="914400" y="921484"/>
            <a:ext cx="7520940" cy="307777"/>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France leads profitability (</a:t>
            </a:r>
            <a:r>
              <a:rPr lang="en-US" b="1" dirty="0" err="1">
                <a:latin typeface="Times New Roman" panose="02020603050405020304" pitchFamily="18" charset="0"/>
                <a:cs typeface="Times New Roman" panose="02020603050405020304" pitchFamily="18" charset="0"/>
              </a:rPr>
              <a:t>37.81M</a:t>
            </a:r>
            <a:r>
              <a:rPr lang="en-US" dirty="0">
                <a:latin typeface="Times New Roman" panose="02020603050405020304" pitchFamily="18" charset="0"/>
                <a:cs typeface="Times New Roman" panose="02020603050405020304" pitchFamily="18" charset="0"/>
              </a:rPr>
              <a:t>), with small businesses contributing consistently to total profits.</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B3557E-FC7D-D89D-AD8C-4F9443C2D971}"/>
              </a:ext>
            </a:extLst>
          </p:cNvPr>
          <p:cNvPicPr>
            <a:picLocks noChangeAspect="1"/>
          </p:cNvPicPr>
          <p:nvPr/>
        </p:nvPicPr>
        <p:blipFill>
          <a:blip r:embed="rId3"/>
          <a:stretch>
            <a:fillRect/>
          </a:stretch>
        </p:blipFill>
        <p:spPr>
          <a:xfrm>
            <a:off x="1023936" y="1554359"/>
            <a:ext cx="7096125" cy="240982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03455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326725" y="1114392"/>
            <a:ext cx="2958000" cy="6857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Profitability Analysis </a:t>
            </a:r>
            <a:endParaRPr dirty="0">
              <a:latin typeface="Times New Roman" panose="02020603050405020304" pitchFamily="18" charset="0"/>
              <a:cs typeface="Times New Roman" panose="02020603050405020304" pitchFamily="18" charset="0"/>
            </a:endParaRPr>
          </a:p>
        </p:txBody>
      </p:sp>
      <p:sp>
        <p:nvSpPr>
          <p:cNvPr id="760" name="Google Shape;760;p29"/>
          <p:cNvSpPr txBox="1">
            <a:spLocks noGrp="1"/>
          </p:cNvSpPr>
          <p:nvPr>
            <p:ph type="title" idx="5"/>
          </p:nvPr>
        </p:nvSpPr>
        <p:spPr>
          <a:xfrm>
            <a:off x="859275" y="1424275"/>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761" name="Google Shape;761;p29"/>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Financial Performance Overview</a:t>
            </a:r>
            <a:endParaRPr dirty="0">
              <a:latin typeface="Times New Roman" panose="02020603050405020304" pitchFamily="18" charset="0"/>
              <a:cs typeface="Times New Roman" panose="02020603050405020304" pitchFamily="18" charset="0"/>
            </a:endParaRPr>
          </a:p>
        </p:txBody>
      </p:sp>
      <p:sp>
        <p:nvSpPr>
          <p:cNvPr id="762" name="Google Shape;762;p29"/>
          <p:cNvSpPr txBox="1">
            <a:spLocks noGrp="1"/>
          </p:cNvSpPr>
          <p:nvPr>
            <p:ph type="subTitle" idx="15"/>
          </p:nvPr>
        </p:nvSpPr>
        <p:spPr>
          <a:xfrm>
            <a:off x="5419074" y="3082997"/>
            <a:ext cx="3572525"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 and Recommendations</a:t>
            </a:r>
            <a:endParaRPr dirty="0">
              <a:latin typeface="Times New Roman" panose="02020603050405020304" pitchFamily="18" charset="0"/>
              <a:cs typeface="Times New Roman" panose="02020603050405020304" pitchFamily="18" charset="0"/>
            </a:endParaRPr>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Table of contents</a:t>
            </a:r>
            <a:endParaRPr dirty="0">
              <a:latin typeface="Times New Roman" panose="02020603050405020304" pitchFamily="18" charset="0"/>
              <a:cs typeface="Times New Roman" panose="02020603050405020304" pitchFamily="18" charset="0"/>
            </a:endParaRPr>
          </a:p>
        </p:txBody>
      </p:sp>
      <p:sp>
        <p:nvSpPr>
          <p:cNvPr id="764" name="Google Shape;764;p29"/>
          <p:cNvSpPr txBox="1">
            <a:spLocks noGrp="1"/>
          </p:cNvSpPr>
          <p:nvPr>
            <p:ph type="subTitle" idx="3"/>
          </p:nvPr>
        </p:nvSpPr>
        <p:spPr>
          <a:xfrm>
            <a:off x="1524375" y="3444822"/>
            <a:ext cx="2958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Analyzes sales and profit trends over time with insights into year-to-date performance and growth percentages.</a:t>
            </a:r>
            <a:endParaRPr sz="1600" dirty="0">
              <a:solidFill>
                <a:srgbClr val="666666"/>
              </a:solidFill>
              <a:latin typeface="Times New Roman" panose="02020603050405020304" pitchFamily="18" charset="0"/>
              <a:cs typeface="Times New Roman" panose="02020603050405020304" pitchFamily="18" charset="0"/>
            </a:endParaRPr>
          </a:p>
        </p:txBody>
      </p:sp>
      <p:sp>
        <p:nvSpPr>
          <p:cNvPr id="765" name="Google Shape;765;p29"/>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Provides a snapshot of total sales, profit, and discounts, with a detailed breakdown by product and segment.</a:t>
            </a:r>
            <a:endParaRPr dirty="0">
              <a:latin typeface="Times New Roman" panose="02020603050405020304" pitchFamily="18" charset="0"/>
              <a:cs typeface="Times New Roman" panose="02020603050405020304" pitchFamily="18" charset="0"/>
            </a:endParaRPr>
          </a:p>
        </p:txBody>
      </p:sp>
      <p:sp>
        <p:nvSpPr>
          <p:cNvPr id="766" name="Google Shape;766;p29"/>
          <p:cNvSpPr txBox="1">
            <a:spLocks noGrp="1"/>
          </p:cNvSpPr>
          <p:nvPr>
            <p:ph type="subTitle" idx="2"/>
          </p:nvPr>
        </p:nvSpPr>
        <p:spPr>
          <a:xfrm>
            <a:off x="5419074" y="1800148"/>
            <a:ext cx="2958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Examines profit distribution across segments, countries, and products, highlighting high-performing areas.</a:t>
            </a:r>
            <a:endParaRPr dirty="0">
              <a:latin typeface="Times New Roman" panose="02020603050405020304" pitchFamily="18" charset="0"/>
              <a:cs typeface="Times New Roman" panose="02020603050405020304" pitchFamily="18" charset="0"/>
            </a:endParaRPr>
          </a:p>
        </p:txBody>
      </p:sp>
      <p:sp>
        <p:nvSpPr>
          <p:cNvPr id="767" name="Google Shape;767;p29"/>
          <p:cNvSpPr txBox="1">
            <a:spLocks noGrp="1"/>
          </p:cNvSpPr>
          <p:nvPr>
            <p:ph type="subTitle" idx="4"/>
          </p:nvPr>
        </p:nvSpPr>
        <p:spPr>
          <a:xfrm>
            <a:off x="5419075" y="3717175"/>
            <a:ext cx="2958000" cy="98099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latin typeface="Times New Roman" panose="02020603050405020304" pitchFamily="18" charset="0"/>
                <a:cs typeface="Times New Roman" panose="02020603050405020304" pitchFamily="18" charset="0"/>
              </a:rPr>
              <a:t>Highlights trends and recommends focusing on high-margin products and improving low-profit areas.</a:t>
            </a:r>
            <a:endParaRPr dirty="0">
              <a:latin typeface="Times New Roman" panose="02020603050405020304" pitchFamily="18" charset="0"/>
              <a:cs typeface="Times New Roman" panose="02020603050405020304" pitchFamily="18" charset="0"/>
            </a:endParaRPr>
          </a:p>
        </p:txBody>
      </p:sp>
      <p:sp>
        <p:nvSpPr>
          <p:cNvPr id="768" name="Google Shape;768;p29"/>
          <p:cNvSpPr txBox="1">
            <a:spLocks noGrp="1"/>
          </p:cNvSpPr>
          <p:nvPr>
            <p:ph type="title" idx="6"/>
          </p:nvPr>
        </p:nvSpPr>
        <p:spPr>
          <a:xfrm>
            <a:off x="859275" y="3080674"/>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769" name="Google Shape;769;p29"/>
          <p:cNvSpPr txBox="1">
            <a:spLocks noGrp="1"/>
          </p:cNvSpPr>
          <p:nvPr>
            <p:ph type="title" idx="7"/>
          </p:nvPr>
        </p:nvSpPr>
        <p:spPr>
          <a:xfrm>
            <a:off x="4753977" y="1424275"/>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770" name="Google Shape;770;p29"/>
          <p:cNvSpPr txBox="1">
            <a:spLocks noGrp="1"/>
          </p:cNvSpPr>
          <p:nvPr>
            <p:ph type="title" idx="8"/>
          </p:nvPr>
        </p:nvSpPr>
        <p:spPr>
          <a:xfrm>
            <a:off x="4753977" y="3080674"/>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04</a:t>
            </a:r>
            <a:endParaRPr dirty="0">
              <a:latin typeface="Times New Roman" panose="02020603050405020304" pitchFamily="18" charset="0"/>
              <a:cs typeface="Times New Roman" panose="02020603050405020304" pitchFamily="18" charset="0"/>
            </a:endParaRPr>
          </a:p>
        </p:txBody>
      </p:sp>
      <p:sp>
        <p:nvSpPr>
          <p:cNvPr id="771" name="Google Shape;771;p29"/>
          <p:cNvSpPr txBox="1">
            <a:spLocks noGrp="1"/>
          </p:cNvSpPr>
          <p:nvPr>
            <p:ph type="subTitle" idx="14"/>
          </p:nvPr>
        </p:nvSpPr>
        <p:spPr>
          <a:xfrm>
            <a:off x="1524375" y="2744841"/>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Time Based Analysis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E1C2B674-7DF1-6DE8-7C01-110F08CF9E90}"/>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A2F656C1-3A65-4FDD-59F9-8E978C54B2DE}"/>
              </a:ext>
            </a:extLst>
          </p:cNvPr>
          <p:cNvSpPr txBox="1">
            <a:spLocks noGrp="1"/>
          </p:cNvSpPr>
          <p:nvPr>
            <p:ph type="title"/>
          </p:nvPr>
        </p:nvSpPr>
        <p:spPr>
          <a:xfrm>
            <a:off x="2110414" y="111024"/>
            <a:ext cx="6377940"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Times New Roman" panose="02020603050405020304" pitchFamily="18" charset="0"/>
                <a:cs typeface="Times New Roman" panose="02020603050405020304" pitchFamily="18" charset="0"/>
              </a:rPr>
              <a:t>Final Thoughts For Time Based Analysis Report</a:t>
            </a:r>
            <a:endParaRPr sz="24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1A046A8E-3C2F-9423-208E-CF1D6DDD3CCA}"/>
              </a:ext>
            </a:extLst>
          </p:cNvPr>
          <p:cNvSpPr txBox="1">
            <a:spLocks noGrp="1"/>
          </p:cNvSpPr>
          <p:nvPr>
            <p:ph type="title" idx="2"/>
          </p:nvPr>
        </p:nvSpPr>
        <p:spPr>
          <a:xfrm>
            <a:off x="74633" y="249499"/>
            <a:ext cx="2318047" cy="3725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03</a:t>
            </a:r>
          </a:p>
        </p:txBody>
      </p:sp>
      <p:sp>
        <p:nvSpPr>
          <p:cNvPr id="12" name="TextBox 11">
            <a:extLst>
              <a:ext uri="{FF2B5EF4-FFF2-40B4-BE49-F238E27FC236}">
                <a16:creationId xmlns:a16="http://schemas.microsoft.com/office/drawing/2014/main" id="{F029E5F7-E740-8B51-6178-007C22F81E78}"/>
              </a:ext>
            </a:extLst>
          </p:cNvPr>
          <p:cNvSpPr txBox="1"/>
          <p:nvPr/>
        </p:nvSpPr>
        <p:spPr>
          <a:xfrm>
            <a:off x="289082" y="1276428"/>
            <a:ext cx="3951161" cy="2246769"/>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summary, this analysis highlights the time-based sales and profit performance, with notable trends showing 2014 as a peak year.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Products like 'Paseo' and 'Velo' led sales, while key markets such as France, Germany, and Canada drove profitability.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Discounts played a significant role in maintaining competitive sales across 5 countries.</a:t>
            </a:r>
            <a:endParaRPr lang="en-IN"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5CEFCAB-D4CB-544E-0E76-E44DBD874023}"/>
              </a:ext>
            </a:extLst>
          </p:cNvPr>
          <p:cNvSpPr txBox="1"/>
          <p:nvPr/>
        </p:nvSpPr>
        <p:spPr>
          <a:xfrm>
            <a:off x="5137078" y="3709798"/>
            <a:ext cx="3351276" cy="307777"/>
          </a:xfrm>
          <a:prstGeom prst="rect">
            <a:avLst/>
          </a:prstGeom>
          <a:noFill/>
        </p:spPr>
        <p:txBody>
          <a:bodyPr wrap="square">
            <a:spAutoFit/>
          </a:bodyPr>
          <a:lstStyle/>
          <a:p>
            <a:pPr marL="0" lvl="0" indent="0" algn="ctr" rtl="0">
              <a:spcBef>
                <a:spcPts val="0"/>
              </a:spcBef>
              <a:spcAft>
                <a:spcPts val="0"/>
              </a:spcAft>
              <a:buNone/>
            </a:pPr>
            <a:r>
              <a:rPr lang="en-US" sz="1400" dirty="0">
                <a:solidFill>
                  <a:schemeClr val="tx1"/>
                </a:solidFill>
                <a:latin typeface="Times New Roman" panose="02020603050405020304" pitchFamily="18" charset="0"/>
                <a:cs typeface="Times New Roman" panose="02020603050405020304" pitchFamily="18" charset="0"/>
              </a:rPr>
              <a:t>Figure : Time Based Analysis</a:t>
            </a:r>
          </a:p>
        </p:txBody>
      </p:sp>
      <p:pic>
        <p:nvPicPr>
          <p:cNvPr id="3" name="Picture 2">
            <a:extLst>
              <a:ext uri="{FF2B5EF4-FFF2-40B4-BE49-F238E27FC236}">
                <a16:creationId xmlns:a16="http://schemas.microsoft.com/office/drawing/2014/main" id="{5B17DA12-B1D2-5392-B010-2281124525A9}"/>
              </a:ext>
            </a:extLst>
          </p:cNvPr>
          <p:cNvPicPr>
            <a:picLocks noChangeAspect="1"/>
          </p:cNvPicPr>
          <p:nvPr/>
        </p:nvPicPr>
        <p:blipFill>
          <a:blip r:embed="rId3"/>
          <a:stretch>
            <a:fillRect/>
          </a:stretch>
        </p:blipFill>
        <p:spPr>
          <a:xfrm>
            <a:off x="4446226" y="1125925"/>
            <a:ext cx="4537754" cy="2547776"/>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396910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B59CF920-1CAB-4C5F-1427-B0D8AC6B339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A17A4D9-F54C-787C-042E-D98F5B80FCF2}"/>
              </a:ext>
            </a:extLst>
          </p:cNvPr>
          <p:cNvSpPr txBox="1"/>
          <p:nvPr/>
        </p:nvSpPr>
        <p:spPr>
          <a:xfrm>
            <a:off x="395762" y="149584"/>
            <a:ext cx="7902418" cy="6063198"/>
          </a:xfrm>
          <a:prstGeom prst="rect">
            <a:avLst/>
          </a:prstGeom>
          <a:noFill/>
        </p:spPr>
        <p:txBody>
          <a:bodyPr wrap="square">
            <a:sp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Overall Conclusion</a:t>
            </a:r>
          </a:p>
          <a:p>
            <a:pPr algn="just"/>
            <a:endParaRPr lang="en-US" sz="20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Report 1, we observed how profitability varies across business segments, with 'Small Business' and 'Government' being significant contributors.</a:t>
            </a:r>
          </a:p>
          <a:p>
            <a:pPr algn="just"/>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Report 2, we analyzed profitability further by understanding the influence of key metrics like total profit, product performance, and market segmentation.</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3 provided time-based insights, identifying seasonal trends and the performance of products and countries over time, with a focus on the impact of discounts.</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Recommendations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Small Business and Government segments for higher profitability.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Prioritize products like Paseo and </a:t>
            </a:r>
            <a:r>
              <a:rPr lang="en-US" dirty="0" err="1">
                <a:latin typeface="Times New Roman" panose="02020603050405020304" pitchFamily="18" charset="0"/>
                <a:cs typeface="Times New Roman" panose="02020603050405020304" pitchFamily="18" charset="0"/>
              </a:rPr>
              <a:t>VTT</a:t>
            </a:r>
            <a:r>
              <a:rPr lang="en-US" dirty="0">
                <a:latin typeface="Times New Roman" panose="02020603050405020304" pitchFamily="18" charset="0"/>
                <a:cs typeface="Times New Roman" panose="02020603050405020304" pitchFamily="18" charset="0"/>
              </a:rPr>
              <a:t> while improving weaker products.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Tailor marketing strategies for strong regions like France and Germany.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Align promotions with seasonal trends for maximum sales impact.</a:t>
            </a: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061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17C8-9D3E-6EDF-5A52-492E84A135D9}"/>
              </a:ext>
            </a:extLst>
          </p:cNvPr>
          <p:cNvSpPr>
            <a:spLocks noGrp="1"/>
          </p:cNvSpPr>
          <p:nvPr>
            <p:ph type="title"/>
          </p:nvPr>
        </p:nvSpPr>
        <p:spPr>
          <a:xfrm>
            <a:off x="2438399" y="2453640"/>
            <a:ext cx="4267201" cy="754380"/>
          </a:xfrm>
        </p:spPr>
        <p:txBody>
          <a:bodyPr/>
          <a:lstStyle/>
          <a:p>
            <a:pPr algn="ctr"/>
            <a:r>
              <a:rPr lang="en-US" sz="6600" dirty="0">
                <a:latin typeface="Times New Roman" panose="02020603050405020304" pitchFamily="18" charset="0"/>
                <a:cs typeface="Times New Roman" panose="02020603050405020304" pitchFamily="18" charset="0"/>
              </a:rPr>
              <a:t>THANKS</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1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189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p:txBody>
      </p:sp>
      <p:sp>
        <p:nvSpPr>
          <p:cNvPr id="778" name="Google Shape;778;p30"/>
          <p:cNvSpPr txBox="1">
            <a:spLocks noGrp="1"/>
          </p:cNvSpPr>
          <p:nvPr>
            <p:ph type="subTitle" idx="2"/>
          </p:nvPr>
        </p:nvSpPr>
        <p:spPr>
          <a:xfrm>
            <a:off x="720000" y="1017725"/>
            <a:ext cx="3699300" cy="16237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Financial Sales Dashboard provides an interactive platform to analyze sales, profit, and performance trends.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dynamic visuals and DAX calculations to drive data-based decisions for profitability and growth.</a:t>
            </a:r>
            <a:endParaRPr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F2C3AFF-7DD5-5CA1-9D0C-E4A256B97499}"/>
              </a:ext>
            </a:extLst>
          </p:cNvPr>
          <p:cNvPicPr>
            <a:picLocks noChangeAspect="1"/>
          </p:cNvPicPr>
          <p:nvPr/>
        </p:nvPicPr>
        <p:blipFill>
          <a:blip r:embed="rId3"/>
          <a:stretch>
            <a:fillRect/>
          </a:stretch>
        </p:blipFill>
        <p:spPr>
          <a:xfrm>
            <a:off x="1105173" y="2969151"/>
            <a:ext cx="3074944" cy="1649522"/>
          </a:xfrm>
          <a:prstGeom prst="rect">
            <a:avLst/>
          </a:prstGeom>
          <a:ln w="38100" cap="sq">
            <a:solidFill>
              <a:schemeClr val="bg1">
                <a:lumMod val="20000"/>
                <a:lumOff val="80000"/>
              </a:schemeClr>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0686BB2E-9C63-F706-2CB7-DA42F60576BD}"/>
              </a:ext>
            </a:extLst>
          </p:cNvPr>
          <p:cNvPicPr>
            <a:picLocks noChangeAspect="1"/>
          </p:cNvPicPr>
          <p:nvPr/>
        </p:nvPicPr>
        <p:blipFill>
          <a:blip r:embed="rId4"/>
          <a:stretch>
            <a:fillRect/>
          </a:stretch>
        </p:blipFill>
        <p:spPr>
          <a:xfrm>
            <a:off x="5450114" y="2969151"/>
            <a:ext cx="2922522" cy="1649522"/>
          </a:xfrm>
          <a:prstGeom prst="rect">
            <a:avLst/>
          </a:prstGeom>
          <a:ln w="38100" cap="sq">
            <a:solidFill>
              <a:schemeClr val="bg1">
                <a:lumMod val="20000"/>
                <a:lumOff val="80000"/>
              </a:schemeClr>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7FF9F9C7-45F2-A3B1-4A28-CED1CA361681}"/>
              </a:ext>
            </a:extLst>
          </p:cNvPr>
          <p:cNvPicPr>
            <a:picLocks noChangeAspect="1"/>
          </p:cNvPicPr>
          <p:nvPr/>
        </p:nvPicPr>
        <p:blipFill>
          <a:blip r:embed="rId5"/>
          <a:stretch>
            <a:fillRect/>
          </a:stretch>
        </p:blipFill>
        <p:spPr>
          <a:xfrm>
            <a:off x="5450114" y="837202"/>
            <a:ext cx="2922522" cy="1640885"/>
          </a:xfrm>
          <a:prstGeom prst="rect">
            <a:avLst/>
          </a:prstGeom>
          <a:ln w="38100" cap="sq">
            <a:solidFill>
              <a:schemeClr val="bg1">
                <a:lumMod val="20000"/>
                <a:lumOff val="80000"/>
              </a:schemeClr>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9C96926A-195B-13D1-E207-161C5B301119}"/>
              </a:ext>
            </a:extLst>
          </p:cNvPr>
          <p:cNvSpPr txBox="1"/>
          <p:nvPr/>
        </p:nvSpPr>
        <p:spPr>
          <a:xfrm>
            <a:off x="5490789" y="2549442"/>
            <a:ext cx="2841171"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Figure 1: Financial Performance Overview</a:t>
            </a:r>
          </a:p>
        </p:txBody>
      </p:sp>
      <p:sp>
        <p:nvSpPr>
          <p:cNvPr id="8" name="TextBox 7">
            <a:extLst>
              <a:ext uri="{FF2B5EF4-FFF2-40B4-BE49-F238E27FC236}">
                <a16:creationId xmlns:a16="http://schemas.microsoft.com/office/drawing/2014/main" id="{F7D07870-5A72-5DBC-867A-7AA7E9A492E6}"/>
              </a:ext>
            </a:extLst>
          </p:cNvPr>
          <p:cNvSpPr txBox="1"/>
          <p:nvPr/>
        </p:nvSpPr>
        <p:spPr>
          <a:xfrm>
            <a:off x="5302103" y="4757173"/>
            <a:ext cx="2841171" cy="276999"/>
          </a:xfrm>
          <a:prstGeom prst="rect">
            <a:avLst/>
          </a:prstGeom>
          <a:noFill/>
        </p:spPr>
        <p:txBody>
          <a:bodyPr wrap="square">
            <a:spAutoFit/>
          </a:bodyPr>
          <a:lstStyle/>
          <a:p>
            <a:pPr algn="ctr"/>
            <a:r>
              <a:rPr lang="en-IN" sz="1200" dirty="0">
                <a:latin typeface="Times New Roman" panose="02020603050405020304" pitchFamily="18" charset="0"/>
                <a:cs typeface="Times New Roman" panose="02020603050405020304" pitchFamily="18" charset="0"/>
              </a:rPr>
              <a:t>Figure 2: Profitability Analysis</a:t>
            </a:r>
          </a:p>
        </p:txBody>
      </p:sp>
      <p:sp>
        <p:nvSpPr>
          <p:cNvPr id="12" name="TextBox 11">
            <a:extLst>
              <a:ext uri="{FF2B5EF4-FFF2-40B4-BE49-F238E27FC236}">
                <a16:creationId xmlns:a16="http://schemas.microsoft.com/office/drawing/2014/main" id="{9EEDB777-6BAB-35B4-F945-E70D9E5B790A}"/>
              </a:ext>
            </a:extLst>
          </p:cNvPr>
          <p:cNvSpPr txBox="1"/>
          <p:nvPr/>
        </p:nvSpPr>
        <p:spPr>
          <a:xfrm>
            <a:off x="1411214" y="4757173"/>
            <a:ext cx="2841171"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Figure 3: Time-based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15627" y="624394"/>
            <a:ext cx="2031333"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Dataset Overview</a:t>
            </a:r>
            <a:endParaRPr sz="2000" dirty="0">
              <a:latin typeface="Times New Roman" panose="02020603050405020304" pitchFamily="18" charset="0"/>
              <a:cs typeface="Times New Roman" panose="02020603050405020304" pitchFamily="18" charset="0"/>
            </a:endParaRPr>
          </a:p>
        </p:txBody>
      </p:sp>
      <p:sp>
        <p:nvSpPr>
          <p:cNvPr id="785" name="Google Shape;785;p31"/>
          <p:cNvSpPr txBox="1">
            <a:spLocks noGrp="1"/>
          </p:cNvSpPr>
          <p:nvPr>
            <p:ph type="subTitle" idx="1"/>
          </p:nvPr>
        </p:nvSpPr>
        <p:spPr>
          <a:xfrm>
            <a:off x="212694" y="1313704"/>
            <a:ext cx="4716784" cy="375000"/>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lphaLcPeriod"/>
            </a:pPr>
            <a:r>
              <a:rPr lang="en-US" dirty="0">
                <a:latin typeface="Times New Roman" panose="02020603050405020304" pitchFamily="18" charset="0"/>
                <a:cs typeface="Times New Roman" panose="02020603050405020304" pitchFamily="18" charset="0"/>
              </a:rPr>
              <a:t>Rows and Dimensions: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dirty="0">
                <a:latin typeface="Times New Roman" panose="02020603050405020304" pitchFamily="18" charset="0"/>
                <a:cs typeface="Times New Roman" panose="02020603050405020304" pitchFamily="18" charset="0"/>
              </a:rPr>
              <a:t>b. Geographies: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dirty="0">
                <a:latin typeface="Times New Roman" panose="02020603050405020304" pitchFamily="18" charset="0"/>
                <a:cs typeface="Times New Roman" panose="02020603050405020304" pitchFamily="18" charset="0"/>
              </a:rPr>
              <a:t>c. Time Frame: </a:t>
            </a: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pPr>
            <a:r>
              <a:rPr lang="en-US" dirty="0">
                <a:latin typeface="Times New Roman" panose="02020603050405020304" pitchFamily="18" charset="0"/>
                <a:cs typeface="Times New Roman" panose="02020603050405020304" pitchFamily="18" charset="0"/>
              </a:rPr>
              <a:t>d. Metrics: </a:t>
            </a:r>
          </a:p>
        </p:txBody>
      </p:sp>
      <p:sp>
        <p:nvSpPr>
          <p:cNvPr id="10" name="TextBox 9">
            <a:extLst>
              <a:ext uri="{FF2B5EF4-FFF2-40B4-BE49-F238E27FC236}">
                <a16:creationId xmlns:a16="http://schemas.microsoft.com/office/drawing/2014/main" id="{AF856851-F55C-D835-402A-67908EC4066E}"/>
              </a:ext>
            </a:extLst>
          </p:cNvPr>
          <p:cNvSpPr txBox="1"/>
          <p:nvPr/>
        </p:nvSpPr>
        <p:spPr>
          <a:xfrm>
            <a:off x="699135" y="1723514"/>
            <a:ext cx="5480685" cy="523220"/>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700 rows of financial data.  </a:t>
            </a:r>
          </a:p>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Covers segments, products, geography, time periods, and key metrics. </a:t>
            </a:r>
          </a:p>
        </p:txBody>
      </p:sp>
      <p:sp>
        <p:nvSpPr>
          <p:cNvPr id="12" name="TextBox 11">
            <a:extLst>
              <a:ext uri="{FF2B5EF4-FFF2-40B4-BE49-F238E27FC236}">
                <a16:creationId xmlns:a16="http://schemas.microsoft.com/office/drawing/2014/main" id="{F3E5B868-5720-6D2F-6B25-8B4C5BBCA8B7}"/>
              </a:ext>
            </a:extLst>
          </p:cNvPr>
          <p:cNvSpPr txBox="1"/>
          <p:nvPr/>
        </p:nvSpPr>
        <p:spPr>
          <a:xfrm>
            <a:off x="699135" y="2680544"/>
            <a:ext cx="6183630" cy="307777"/>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United States, Canada, Mexico, France, and Germany. </a:t>
            </a:r>
          </a:p>
        </p:txBody>
      </p:sp>
      <p:sp>
        <p:nvSpPr>
          <p:cNvPr id="14" name="TextBox 13">
            <a:extLst>
              <a:ext uri="{FF2B5EF4-FFF2-40B4-BE49-F238E27FC236}">
                <a16:creationId xmlns:a16="http://schemas.microsoft.com/office/drawing/2014/main" id="{DDCE9590-B1C7-C00C-7644-2D91F5F24C07}"/>
              </a:ext>
            </a:extLst>
          </p:cNvPr>
          <p:cNvSpPr txBox="1"/>
          <p:nvPr/>
        </p:nvSpPr>
        <p:spPr>
          <a:xfrm>
            <a:off x="699135" y="3513685"/>
            <a:ext cx="6183630" cy="307777"/>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spans 2014, broken into years, quarters, months, and days. </a:t>
            </a:r>
          </a:p>
        </p:txBody>
      </p:sp>
      <p:sp>
        <p:nvSpPr>
          <p:cNvPr id="16" name="TextBox 15">
            <a:extLst>
              <a:ext uri="{FF2B5EF4-FFF2-40B4-BE49-F238E27FC236}">
                <a16:creationId xmlns:a16="http://schemas.microsoft.com/office/drawing/2014/main" id="{F0D0001A-5A8C-8F24-9F1C-30B734C0D675}"/>
              </a:ext>
            </a:extLst>
          </p:cNvPr>
          <p:cNvSpPr txBox="1"/>
          <p:nvPr/>
        </p:nvSpPr>
        <p:spPr>
          <a:xfrm>
            <a:off x="699135" y="4254282"/>
            <a:ext cx="6183630" cy="307777"/>
          </a:xfrm>
          <a:prstGeom prst="rect">
            <a:avLst/>
          </a:prstGeom>
          <a:noFill/>
        </p:spPr>
        <p:txBody>
          <a:bodyPr wrap="square">
            <a:sp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Sales, Gross Sales, Discounts, Profit, Units Sold.</a:t>
            </a:r>
          </a:p>
        </p:txBody>
      </p:sp>
      <p:pic>
        <p:nvPicPr>
          <p:cNvPr id="18" name="Picture 17">
            <a:extLst>
              <a:ext uri="{FF2B5EF4-FFF2-40B4-BE49-F238E27FC236}">
                <a16:creationId xmlns:a16="http://schemas.microsoft.com/office/drawing/2014/main" id="{D49DBF48-136D-B918-AF65-5AB911EBA8E1}"/>
              </a:ext>
            </a:extLst>
          </p:cNvPr>
          <p:cNvPicPr>
            <a:picLocks noChangeAspect="1"/>
          </p:cNvPicPr>
          <p:nvPr/>
        </p:nvPicPr>
        <p:blipFill>
          <a:blip r:embed="rId3"/>
          <a:stretch>
            <a:fillRect/>
          </a:stretch>
        </p:blipFill>
        <p:spPr>
          <a:xfrm>
            <a:off x="6057899" y="624395"/>
            <a:ext cx="3000377" cy="3810445"/>
          </a:xfrm>
          <a:prstGeom prst="rect">
            <a:avLst/>
          </a:prstGeom>
          <a:ln>
            <a:noFill/>
          </a:ln>
          <a:effectLst>
            <a:softEdge rad="112500"/>
          </a:effectLst>
        </p:spPr>
      </p:pic>
      <p:sp>
        <p:nvSpPr>
          <p:cNvPr id="19" name="Google Shape;783;p31">
            <a:extLst>
              <a:ext uri="{FF2B5EF4-FFF2-40B4-BE49-F238E27FC236}">
                <a16:creationId xmlns:a16="http://schemas.microsoft.com/office/drawing/2014/main" id="{456CDA22-23C9-0FC2-7CB6-34147AB38C58}"/>
              </a:ext>
            </a:extLst>
          </p:cNvPr>
          <p:cNvSpPr txBox="1">
            <a:spLocks/>
          </p:cNvSpPr>
          <p:nvPr/>
        </p:nvSpPr>
        <p:spPr>
          <a:xfrm>
            <a:off x="6542420" y="4497361"/>
            <a:ext cx="2031333" cy="3077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chemeClr val="dk1"/>
              </a:buClr>
              <a:buSzPts val="3600"/>
              <a:buFont typeface="Baloo 2 ExtraBold"/>
              <a:buNone/>
              <a:defRPr sz="41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chemeClr val="dk1"/>
              </a:buClr>
              <a:buSzPts val="3600"/>
              <a:buFont typeface="Baloo 2 ExtraBold"/>
              <a:buNone/>
              <a:defRPr sz="3600" b="0" i="0" u="none" strike="noStrike" cap="none">
                <a:solidFill>
                  <a:schemeClr val="dk1"/>
                </a:solidFill>
                <a:latin typeface="Baloo 2 ExtraBold"/>
                <a:ea typeface="Baloo 2 ExtraBold"/>
                <a:cs typeface="Baloo 2 ExtraBold"/>
                <a:sym typeface="Baloo 2 ExtraBold"/>
              </a:defRPr>
            </a:lvl9pPr>
          </a:lstStyle>
          <a:p>
            <a:pPr algn="ctr"/>
            <a:r>
              <a:rPr lang="en-IN" sz="1400" dirty="0">
                <a:latin typeface="Times New Roman" panose="02020603050405020304" pitchFamily="18" charset="0"/>
                <a:cs typeface="Times New Roman" panose="02020603050405020304" pitchFamily="18" charset="0"/>
              </a:rPr>
              <a:t>Figure :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D975B6CD-2622-862B-148A-4EE7ECD6C687}"/>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AB73ABEF-502D-A2AB-C5C9-2EA12430C3B9}"/>
              </a:ext>
            </a:extLst>
          </p:cNvPr>
          <p:cNvSpPr txBox="1">
            <a:spLocks noGrp="1"/>
          </p:cNvSpPr>
          <p:nvPr>
            <p:ph type="title"/>
          </p:nvPr>
        </p:nvSpPr>
        <p:spPr>
          <a:xfrm>
            <a:off x="1199546" y="428171"/>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0411F172-9FBF-A773-AB20-45517EC51726}"/>
              </a:ext>
            </a:extLst>
          </p:cNvPr>
          <p:cNvSpPr txBox="1">
            <a:spLocks noGrp="1"/>
          </p:cNvSpPr>
          <p:nvPr>
            <p:ph type="title" idx="2"/>
          </p:nvPr>
        </p:nvSpPr>
        <p:spPr>
          <a:xfrm>
            <a:off x="499829" y="563676"/>
            <a:ext cx="1880803" cy="3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Report : 01</a:t>
            </a:r>
            <a:endParaRPr sz="2800" dirty="0">
              <a:latin typeface="Times New Roman" panose="02020603050405020304" pitchFamily="18" charset="0"/>
              <a:cs typeface="Times New Roman" panose="02020603050405020304" pitchFamily="18" charset="0"/>
            </a:endParaRPr>
          </a:p>
        </p:txBody>
      </p:sp>
      <p:sp>
        <p:nvSpPr>
          <p:cNvPr id="785" name="Google Shape;785;p31">
            <a:extLst>
              <a:ext uri="{FF2B5EF4-FFF2-40B4-BE49-F238E27FC236}">
                <a16:creationId xmlns:a16="http://schemas.microsoft.com/office/drawing/2014/main" id="{ED3CA054-86D6-C2CA-882A-990474079914}"/>
              </a:ext>
            </a:extLst>
          </p:cNvPr>
          <p:cNvSpPr txBox="1">
            <a:spLocks noGrp="1"/>
          </p:cNvSpPr>
          <p:nvPr>
            <p:ph type="subTitle" idx="1"/>
          </p:nvPr>
        </p:nvSpPr>
        <p:spPr>
          <a:xfrm>
            <a:off x="205074" y="1313180"/>
            <a:ext cx="4716784" cy="3750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Report 1 focuses on an overview of financial performance, including total sales, profit, and discounts across regions, segments, and products. </a:t>
            </a:r>
          </a:p>
          <a:p>
            <a:pPr marL="285750" lvl="0" indent="-285750" algn="just" rtl="0">
              <a:spcBef>
                <a:spcPts val="0"/>
              </a:spcBef>
              <a:spcAft>
                <a:spcPts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rtl="0">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is to provide a clear snapshot of key metrics and identify top contributors to business growth.</a:t>
            </a:r>
          </a:p>
        </p:txBody>
      </p:sp>
      <p:pic>
        <p:nvPicPr>
          <p:cNvPr id="4" name="Picture 3">
            <a:extLst>
              <a:ext uri="{FF2B5EF4-FFF2-40B4-BE49-F238E27FC236}">
                <a16:creationId xmlns:a16="http://schemas.microsoft.com/office/drawing/2014/main" id="{C58C55FA-5513-FB98-E2C8-AA8900E38631}"/>
              </a:ext>
            </a:extLst>
          </p:cNvPr>
          <p:cNvPicPr>
            <a:picLocks noChangeAspect="1"/>
          </p:cNvPicPr>
          <p:nvPr/>
        </p:nvPicPr>
        <p:blipFill>
          <a:blip r:embed="rId3"/>
          <a:stretch>
            <a:fillRect/>
          </a:stretch>
        </p:blipFill>
        <p:spPr>
          <a:xfrm>
            <a:off x="5124315" y="1092248"/>
            <a:ext cx="3862103" cy="2168423"/>
          </a:xfrm>
          <a:prstGeom prst="rect">
            <a:avLst/>
          </a:prstGeom>
          <a:ln w="38100" cap="sq">
            <a:solidFill>
              <a:schemeClr val="bg1">
                <a:lumMod val="20000"/>
                <a:lumOff val="80000"/>
              </a:schemeClr>
            </a:solidFill>
            <a:prstDash val="solid"/>
            <a:miter lim="800000"/>
          </a:ln>
          <a:effectLst>
            <a:glow rad="228600">
              <a:schemeClr val="accent6">
                <a:satMod val="175000"/>
                <a:alpha val="40000"/>
              </a:schemeClr>
            </a:glow>
            <a:outerShdw blurRad="50800" dist="38100" dir="2700000" algn="tl" rotWithShape="0">
              <a:srgbClr val="000000">
                <a:alpha val="43000"/>
              </a:srgbClr>
            </a:outerShdw>
          </a:effectLst>
        </p:spPr>
      </p:pic>
      <p:sp>
        <p:nvSpPr>
          <p:cNvPr id="5" name="Google Shape;785;p31">
            <a:extLst>
              <a:ext uri="{FF2B5EF4-FFF2-40B4-BE49-F238E27FC236}">
                <a16:creationId xmlns:a16="http://schemas.microsoft.com/office/drawing/2014/main" id="{979F7055-ECCC-E720-3F83-5B4D49A8428F}"/>
              </a:ext>
            </a:extLst>
          </p:cNvPr>
          <p:cNvSpPr txBox="1">
            <a:spLocks/>
          </p:cNvSpPr>
          <p:nvPr/>
        </p:nvSpPr>
        <p:spPr>
          <a:xfrm>
            <a:off x="5547360" y="3492092"/>
            <a:ext cx="3218687" cy="336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ctr"/>
            <a:r>
              <a:rPr lang="en-US" dirty="0">
                <a:solidFill>
                  <a:schemeClr val="tx1"/>
                </a:solidFill>
                <a:latin typeface="Times New Roman" panose="02020603050405020304" pitchFamily="18" charset="0"/>
                <a:cs typeface="Times New Roman" panose="02020603050405020304" pitchFamily="18" charset="0"/>
              </a:rPr>
              <a:t>Figure : Financial Performance Overview</a:t>
            </a:r>
          </a:p>
        </p:txBody>
      </p:sp>
    </p:spTree>
    <p:extLst>
      <p:ext uri="{BB962C8B-B14F-4D97-AF65-F5344CB8AC3E}">
        <p14:creationId xmlns:p14="http://schemas.microsoft.com/office/powerpoint/2010/main" val="187065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0327D7B1-7CDB-C500-880D-5454BAF1F55C}"/>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3D0A7E18-2864-C0D5-EE11-B96AAE59D3F8}"/>
              </a:ext>
            </a:extLst>
          </p:cNvPr>
          <p:cNvSpPr txBox="1">
            <a:spLocks noGrp="1"/>
          </p:cNvSpPr>
          <p:nvPr>
            <p:ph type="title"/>
          </p:nvPr>
        </p:nvSpPr>
        <p:spPr>
          <a:xfrm>
            <a:off x="1224423" y="18873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4326B1A1-A9D1-A571-DD78-1C2AC052548A}"/>
              </a:ext>
            </a:extLst>
          </p:cNvPr>
          <p:cNvSpPr txBox="1">
            <a:spLocks noGrp="1"/>
          </p:cNvSpPr>
          <p:nvPr>
            <p:ph type="title" idx="2"/>
          </p:nvPr>
        </p:nvSpPr>
        <p:spPr>
          <a:xfrm>
            <a:off x="533357" y="281537"/>
            <a:ext cx="2078074"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1C4DCAA5-87D5-AF24-101D-474CC399640D}"/>
              </a:ext>
            </a:extLst>
          </p:cNvPr>
          <p:cNvSpPr txBox="1">
            <a:spLocks noGrp="1"/>
          </p:cNvSpPr>
          <p:nvPr>
            <p:ph type="subTitle" idx="1"/>
          </p:nvPr>
        </p:nvSpPr>
        <p:spPr>
          <a:xfrm>
            <a:off x="1181258" y="2761040"/>
            <a:ext cx="1796800" cy="183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1: Cards Visual</a:t>
            </a:r>
          </a:p>
        </p:txBody>
      </p:sp>
      <p:pic>
        <p:nvPicPr>
          <p:cNvPr id="3" name="Picture 2">
            <a:extLst>
              <a:ext uri="{FF2B5EF4-FFF2-40B4-BE49-F238E27FC236}">
                <a16:creationId xmlns:a16="http://schemas.microsoft.com/office/drawing/2014/main" id="{29B2B387-77BA-F5A2-7665-80A24704CF7E}"/>
              </a:ext>
            </a:extLst>
          </p:cNvPr>
          <p:cNvPicPr>
            <a:picLocks noChangeAspect="1"/>
          </p:cNvPicPr>
          <p:nvPr/>
        </p:nvPicPr>
        <p:blipFill>
          <a:blip r:embed="rId3"/>
          <a:stretch>
            <a:fillRect/>
          </a:stretch>
        </p:blipFill>
        <p:spPr>
          <a:xfrm>
            <a:off x="431861" y="2033856"/>
            <a:ext cx="3658553" cy="622515"/>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1822F66D-25F7-CE4B-D920-588E09F98F81}"/>
              </a:ext>
            </a:extLst>
          </p:cNvPr>
          <p:cNvPicPr>
            <a:picLocks noChangeAspect="1"/>
          </p:cNvPicPr>
          <p:nvPr/>
        </p:nvPicPr>
        <p:blipFill>
          <a:blip r:embed="rId4"/>
          <a:stretch>
            <a:fillRect/>
          </a:stretch>
        </p:blipFill>
        <p:spPr>
          <a:xfrm>
            <a:off x="5254335" y="2571750"/>
            <a:ext cx="3414713" cy="1317428"/>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5A125B8D-DB46-61AB-D331-9496A171683C}"/>
              </a:ext>
            </a:extLst>
          </p:cNvPr>
          <p:cNvSpPr txBox="1"/>
          <p:nvPr/>
        </p:nvSpPr>
        <p:spPr>
          <a:xfrm>
            <a:off x="5010496" y="4004459"/>
            <a:ext cx="402431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2: Slicers Visual</a:t>
            </a:r>
          </a:p>
        </p:txBody>
      </p:sp>
      <p:sp>
        <p:nvSpPr>
          <p:cNvPr id="9" name="Rectangle 8">
            <a:extLst>
              <a:ext uri="{FF2B5EF4-FFF2-40B4-BE49-F238E27FC236}">
                <a16:creationId xmlns:a16="http://schemas.microsoft.com/office/drawing/2014/main" id="{4DA15AC4-4DAE-1E90-C72F-F47ECA72BA2B}"/>
              </a:ext>
            </a:extLst>
          </p:cNvPr>
          <p:cNvSpPr/>
          <p:nvPr/>
        </p:nvSpPr>
        <p:spPr>
          <a:xfrm>
            <a:off x="248982" y="854826"/>
            <a:ext cx="4024313" cy="3541914"/>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B266398D-A768-8A44-1723-8C9357EC1F4F}"/>
              </a:ext>
            </a:extLst>
          </p:cNvPr>
          <p:cNvSpPr txBox="1"/>
          <p:nvPr/>
        </p:nvSpPr>
        <p:spPr>
          <a:xfrm>
            <a:off x="248982" y="900966"/>
            <a:ext cx="3951161" cy="954107"/>
          </a:xfrm>
          <a:prstGeom prst="rect">
            <a:avLst/>
          </a:prstGeom>
          <a:noFill/>
        </p:spPr>
        <p:txBody>
          <a:bodyPr wrap="square">
            <a:spAutoFit/>
          </a:bodyPr>
          <a:lstStyle/>
          <a:p>
            <a:pPr marL="171450" indent="-1714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Total Sales: Sales revenue reached </a:t>
            </a:r>
            <a:r>
              <a:rPr lang="en-IN" dirty="0" err="1">
                <a:latin typeface="Times New Roman" panose="02020603050405020304" pitchFamily="18" charset="0"/>
                <a:cs typeface="Times New Roman" panose="02020603050405020304" pitchFamily="18" charset="0"/>
              </a:rPr>
              <a:t>118.73M</a:t>
            </a:r>
            <a:r>
              <a:rPr lang="en-IN" dirty="0">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Total Profit: Profit amounted to </a:t>
            </a:r>
            <a:r>
              <a:rPr lang="en-IN" dirty="0" err="1">
                <a:latin typeface="Times New Roman" panose="02020603050405020304" pitchFamily="18" charset="0"/>
                <a:cs typeface="Times New Roman" panose="02020603050405020304" pitchFamily="18" charset="0"/>
              </a:rPr>
              <a:t>16.89M</a:t>
            </a:r>
            <a:r>
              <a:rPr lang="en-IN" dirty="0">
                <a:latin typeface="Times New Roman" panose="02020603050405020304" pitchFamily="18" charset="0"/>
                <a:cs typeface="Times New Roman" panose="02020603050405020304" pitchFamily="18" charset="0"/>
              </a:rPr>
              <a:t>. </a:t>
            </a:r>
          </a:p>
          <a:p>
            <a:pPr marL="171450" indent="-1714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Average Discount: Average discount offered was </a:t>
            </a:r>
            <a:r>
              <a:rPr lang="en-IN" dirty="0" err="1">
                <a:latin typeface="Times New Roman" panose="02020603050405020304" pitchFamily="18" charset="0"/>
                <a:cs typeface="Times New Roman" panose="02020603050405020304" pitchFamily="18" charset="0"/>
              </a:rPr>
              <a:t>13.15K</a:t>
            </a:r>
            <a:r>
              <a:rPr lang="en-IN" dirty="0">
                <a:latin typeface="Times New Roman" panose="02020603050405020304" pitchFamily="18" charset="0"/>
                <a:cs typeface="Times New Roman" panose="02020603050405020304" pitchFamily="18" charset="0"/>
              </a:rPr>
              <a:t>.</a:t>
            </a:r>
          </a:p>
        </p:txBody>
      </p:sp>
      <p:sp>
        <p:nvSpPr>
          <p:cNvPr id="13" name="Rectangle 12">
            <a:extLst>
              <a:ext uri="{FF2B5EF4-FFF2-40B4-BE49-F238E27FC236}">
                <a16:creationId xmlns:a16="http://schemas.microsoft.com/office/drawing/2014/main" id="{640A15E9-9A9F-42A4-1AEB-186AD9FF0ADC}"/>
              </a:ext>
            </a:extLst>
          </p:cNvPr>
          <p:cNvSpPr/>
          <p:nvPr/>
        </p:nvSpPr>
        <p:spPr>
          <a:xfrm>
            <a:off x="4675630" y="854824"/>
            <a:ext cx="4298219" cy="3541916"/>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B8721504-A630-7CA0-0415-1E43A3A62AB5}"/>
              </a:ext>
            </a:extLst>
          </p:cNvPr>
          <p:cNvSpPr txBox="1"/>
          <p:nvPr/>
        </p:nvSpPr>
        <p:spPr>
          <a:xfrm>
            <a:off x="4742813" y="908028"/>
            <a:ext cx="4152206" cy="1600438"/>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Country Name: Filter data by specific countries.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Segment Name: Focus on different business segments.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Product Name: View sales and profit by individual products.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Months Name: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performance by specific months.</a:t>
            </a:r>
          </a:p>
        </p:txBody>
      </p:sp>
    </p:spTree>
    <p:extLst>
      <p:ext uri="{BB962C8B-B14F-4D97-AF65-F5344CB8AC3E}">
        <p14:creationId xmlns:p14="http://schemas.microsoft.com/office/powerpoint/2010/main" val="310839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7BFD9513-D27D-029F-50C8-387DFA73AC59}"/>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7675220A-C463-102B-CC71-322D467DF138}"/>
              </a:ext>
            </a:extLst>
          </p:cNvPr>
          <p:cNvSpPr txBox="1">
            <a:spLocks noGrp="1"/>
          </p:cNvSpPr>
          <p:nvPr>
            <p:ph type="title"/>
          </p:nvPr>
        </p:nvSpPr>
        <p:spPr>
          <a:xfrm>
            <a:off x="1181258" y="8959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B4B91C8-9CFD-8D23-B443-4D12BC71700F}"/>
              </a:ext>
            </a:extLst>
          </p:cNvPr>
          <p:cNvSpPr txBox="1">
            <a:spLocks noGrp="1"/>
          </p:cNvSpPr>
          <p:nvPr>
            <p:ph type="title" idx="2"/>
          </p:nvPr>
        </p:nvSpPr>
        <p:spPr>
          <a:xfrm>
            <a:off x="518118" y="202056"/>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64CAECB5-E6EC-8B4D-569C-2D46292E9017}"/>
              </a:ext>
            </a:extLst>
          </p:cNvPr>
          <p:cNvSpPr txBox="1">
            <a:spLocks noGrp="1"/>
          </p:cNvSpPr>
          <p:nvPr>
            <p:ph type="subTitle" idx="1"/>
          </p:nvPr>
        </p:nvSpPr>
        <p:spPr>
          <a:xfrm>
            <a:off x="1025780" y="3524196"/>
            <a:ext cx="2141091" cy="384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3: Clustered Bar Chart</a:t>
            </a:r>
          </a:p>
        </p:txBody>
      </p:sp>
      <p:sp>
        <p:nvSpPr>
          <p:cNvPr id="8" name="TextBox 7">
            <a:extLst>
              <a:ext uri="{FF2B5EF4-FFF2-40B4-BE49-F238E27FC236}">
                <a16:creationId xmlns:a16="http://schemas.microsoft.com/office/drawing/2014/main" id="{737479A6-E40C-30E6-DED9-86EBD465D572}"/>
              </a:ext>
            </a:extLst>
          </p:cNvPr>
          <p:cNvSpPr txBox="1"/>
          <p:nvPr/>
        </p:nvSpPr>
        <p:spPr>
          <a:xfrm>
            <a:off x="4949536" y="3510308"/>
            <a:ext cx="402431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4: Ribbon Chart</a:t>
            </a:r>
          </a:p>
        </p:txBody>
      </p:sp>
      <p:sp>
        <p:nvSpPr>
          <p:cNvPr id="9" name="Rectangle 8">
            <a:extLst>
              <a:ext uri="{FF2B5EF4-FFF2-40B4-BE49-F238E27FC236}">
                <a16:creationId xmlns:a16="http://schemas.microsoft.com/office/drawing/2014/main" id="{0C5A0960-5409-6994-3C2E-0C1DC4CBDE61}"/>
              </a:ext>
            </a:extLst>
          </p:cNvPr>
          <p:cNvSpPr/>
          <p:nvPr/>
        </p:nvSpPr>
        <p:spPr>
          <a:xfrm>
            <a:off x="248982" y="854826"/>
            <a:ext cx="4024313" cy="301003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F852AD60-A856-7B24-38AA-56FB15E6CEFF}"/>
              </a:ext>
            </a:extLst>
          </p:cNvPr>
          <p:cNvSpPr txBox="1"/>
          <p:nvPr/>
        </p:nvSpPr>
        <p:spPr>
          <a:xfrm>
            <a:off x="248982" y="908028"/>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total sales and total profit for each product, allowing a quick comparison of their performance.</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A22AD2E-61FD-4739-DD09-2BE35A65DB06}"/>
              </a:ext>
            </a:extLst>
          </p:cNvPr>
          <p:cNvSpPr/>
          <p:nvPr/>
        </p:nvSpPr>
        <p:spPr>
          <a:xfrm>
            <a:off x="4675630" y="854824"/>
            <a:ext cx="4298219" cy="3010039"/>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E780C8A5-6E00-3F13-A99A-0CFE7AC6934E}"/>
              </a:ext>
            </a:extLst>
          </p:cNvPr>
          <p:cNvSpPr txBox="1"/>
          <p:nvPr/>
        </p:nvSpPr>
        <p:spPr>
          <a:xfrm>
            <a:off x="4742812" y="908028"/>
            <a:ext cx="4231037" cy="73866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shows total sales by segment and year, highlighting trends and shifts in performance over time.</a:t>
            </a:r>
            <a:endParaRPr lang="en-IN" sz="11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3225C87-9CEE-8663-B553-9BD6E11FB47A}"/>
              </a:ext>
            </a:extLst>
          </p:cNvPr>
          <p:cNvPicPr>
            <a:picLocks noChangeAspect="1"/>
          </p:cNvPicPr>
          <p:nvPr/>
        </p:nvPicPr>
        <p:blipFill>
          <a:blip r:embed="rId3"/>
          <a:stretch>
            <a:fillRect/>
          </a:stretch>
        </p:blipFill>
        <p:spPr>
          <a:xfrm>
            <a:off x="681017" y="1790207"/>
            <a:ext cx="3160242" cy="1706602"/>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11F3D2D-F258-1A8B-F79C-FCF47E25B4A2}"/>
              </a:ext>
            </a:extLst>
          </p:cNvPr>
          <p:cNvPicPr>
            <a:picLocks noChangeAspect="1"/>
          </p:cNvPicPr>
          <p:nvPr/>
        </p:nvPicPr>
        <p:blipFill>
          <a:blip r:embed="rId4"/>
          <a:stretch>
            <a:fillRect/>
          </a:stretch>
        </p:blipFill>
        <p:spPr>
          <a:xfrm>
            <a:off x="5286931" y="1757102"/>
            <a:ext cx="3176052" cy="1629296"/>
          </a:xfrm>
          <a:prstGeom prst="rect">
            <a:avLst/>
          </a:prstGeom>
          <a:ln w="38100" cap="sq">
            <a:solidFill>
              <a:schemeClr val="bg1">
                <a:lumMod val="40000"/>
                <a:lumOff val="6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88767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C948CBCD-45A1-EF0C-C78C-A7DB5CF3CF09}"/>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09BE26ED-F9B9-EFBA-3476-41DF36A91CFA}"/>
              </a:ext>
            </a:extLst>
          </p:cNvPr>
          <p:cNvSpPr txBox="1">
            <a:spLocks noGrp="1"/>
          </p:cNvSpPr>
          <p:nvPr>
            <p:ph type="title"/>
          </p:nvPr>
        </p:nvSpPr>
        <p:spPr>
          <a:xfrm>
            <a:off x="1181258" y="8959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AD420291-0894-DB8D-48D4-E5F2A3D88B31}"/>
              </a:ext>
            </a:extLst>
          </p:cNvPr>
          <p:cNvSpPr txBox="1">
            <a:spLocks noGrp="1"/>
          </p:cNvSpPr>
          <p:nvPr>
            <p:ph type="title" idx="2"/>
          </p:nvPr>
        </p:nvSpPr>
        <p:spPr>
          <a:xfrm>
            <a:off x="518118" y="202056"/>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6F63EA76-D79F-FB24-6F68-C2277D6AC926}"/>
              </a:ext>
            </a:extLst>
          </p:cNvPr>
          <p:cNvSpPr txBox="1">
            <a:spLocks noGrp="1"/>
          </p:cNvSpPr>
          <p:nvPr>
            <p:ph type="subTitle" idx="1"/>
          </p:nvPr>
        </p:nvSpPr>
        <p:spPr>
          <a:xfrm>
            <a:off x="1065149" y="3496809"/>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5: Donut Chart</a:t>
            </a:r>
          </a:p>
        </p:txBody>
      </p:sp>
      <p:sp>
        <p:nvSpPr>
          <p:cNvPr id="8" name="TextBox 7">
            <a:extLst>
              <a:ext uri="{FF2B5EF4-FFF2-40B4-BE49-F238E27FC236}">
                <a16:creationId xmlns:a16="http://schemas.microsoft.com/office/drawing/2014/main" id="{E9BC3201-3A96-144D-351C-25171836A66A}"/>
              </a:ext>
            </a:extLst>
          </p:cNvPr>
          <p:cNvSpPr txBox="1"/>
          <p:nvPr/>
        </p:nvSpPr>
        <p:spPr>
          <a:xfrm>
            <a:off x="5473320" y="3506450"/>
            <a:ext cx="2976743" cy="276999"/>
          </a:xfrm>
          <a:prstGeom prst="rect">
            <a:avLst/>
          </a:prstGeom>
          <a:noFill/>
        </p:spPr>
        <p:txBody>
          <a:bodyPr wrap="square">
            <a:sp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6: Pie Chart</a:t>
            </a:r>
          </a:p>
        </p:txBody>
      </p:sp>
      <p:sp>
        <p:nvSpPr>
          <p:cNvPr id="9" name="Rectangle 8">
            <a:extLst>
              <a:ext uri="{FF2B5EF4-FFF2-40B4-BE49-F238E27FC236}">
                <a16:creationId xmlns:a16="http://schemas.microsoft.com/office/drawing/2014/main" id="{D0A2B590-57AC-3525-F1A1-96858F00421D}"/>
              </a:ext>
            </a:extLst>
          </p:cNvPr>
          <p:cNvSpPr/>
          <p:nvPr/>
        </p:nvSpPr>
        <p:spPr>
          <a:xfrm>
            <a:off x="248982" y="854826"/>
            <a:ext cx="4024313" cy="3010037"/>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15652B1E-E887-8F97-1B25-E67846AFD856}"/>
              </a:ext>
            </a:extLst>
          </p:cNvPr>
          <p:cNvSpPr txBox="1"/>
          <p:nvPr/>
        </p:nvSpPr>
        <p:spPr>
          <a:xfrm>
            <a:off x="248982" y="908028"/>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Represents total profit distribution across countries, providing a clear view of profit contribution by each country.</a:t>
            </a:r>
            <a:endParaRPr lang="en-IN"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F3E420B0-0516-713B-D8A2-9CEB9F36276F}"/>
              </a:ext>
            </a:extLst>
          </p:cNvPr>
          <p:cNvSpPr/>
          <p:nvPr/>
        </p:nvSpPr>
        <p:spPr>
          <a:xfrm>
            <a:off x="4675630" y="854824"/>
            <a:ext cx="4298219" cy="3010039"/>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642D7E47-5CF0-CA2F-9FB1-ACF788A6CABE}"/>
              </a:ext>
            </a:extLst>
          </p:cNvPr>
          <p:cNvSpPr txBox="1"/>
          <p:nvPr/>
        </p:nvSpPr>
        <p:spPr>
          <a:xfrm>
            <a:off x="4742812" y="908028"/>
            <a:ext cx="4231037" cy="52322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Illustrates total sales distribution across countries, showing percentage contributions of each region.</a:t>
            </a:r>
            <a:endParaRPr lang="en-IN" sz="1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7835390-FF59-5ADC-1059-B04A79A48E58}"/>
              </a:ext>
            </a:extLst>
          </p:cNvPr>
          <p:cNvPicPr>
            <a:picLocks noChangeAspect="1"/>
          </p:cNvPicPr>
          <p:nvPr/>
        </p:nvPicPr>
        <p:blipFill>
          <a:blip r:embed="rId3"/>
          <a:stretch>
            <a:fillRect/>
          </a:stretch>
        </p:blipFill>
        <p:spPr>
          <a:xfrm>
            <a:off x="838149" y="1724933"/>
            <a:ext cx="2845977" cy="1771876"/>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3524C97-4053-41F1-58D7-AE458D6BDA8F}"/>
              </a:ext>
            </a:extLst>
          </p:cNvPr>
          <p:cNvPicPr>
            <a:picLocks noChangeAspect="1"/>
          </p:cNvPicPr>
          <p:nvPr/>
        </p:nvPicPr>
        <p:blipFill>
          <a:blip r:embed="rId4"/>
          <a:stretch>
            <a:fillRect/>
          </a:stretch>
        </p:blipFill>
        <p:spPr>
          <a:xfrm>
            <a:off x="5473320" y="1623918"/>
            <a:ext cx="2976743" cy="1801118"/>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120566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4F7114BC-E512-75BF-0826-0C45FEA8D665}"/>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D897F7A4-05DF-AFB5-65C1-0F0DC4E01C5B}"/>
              </a:ext>
            </a:extLst>
          </p:cNvPr>
          <p:cNvSpPr txBox="1">
            <a:spLocks noGrp="1"/>
          </p:cNvSpPr>
          <p:nvPr>
            <p:ph type="title"/>
          </p:nvPr>
        </p:nvSpPr>
        <p:spPr>
          <a:xfrm>
            <a:off x="1181258" y="89599"/>
            <a:ext cx="7444625" cy="5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Financial Performance Overview</a:t>
            </a:r>
            <a:endParaRPr sz="2800" dirty="0">
              <a:latin typeface="Times New Roman" panose="02020603050405020304" pitchFamily="18" charset="0"/>
              <a:cs typeface="Times New Roman" panose="02020603050405020304" pitchFamily="18" charset="0"/>
            </a:endParaRPr>
          </a:p>
        </p:txBody>
      </p:sp>
      <p:sp>
        <p:nvSpPr>
          <p:cNvPr id="784" name="Google Shape;784;p31">
            <a:extLst>
              <a:ext uri="{FF2B5EF4-FFF2-40B4-BE49-F238E27FC236}">
                <a16:creationId xmlns:a16="http://schemas.microsoft.com/office/drawing/2014/main" id="{768F82AF-02D9-D79C-7F90-10753D9BE93D}"/>
              </a:ext>
            </a:extLst>
          </p:cNvPr>
          <p:cNvSpPr txBox="1">
            <a:spLocks noGrp="1"/>
          </p:cNvSpPr>
          <p:nvPr>
            <p:ph type="title" idx="2"/>
          </p:nvPr>
        </p:nvSpPr>
        <p:spPr>
          <a:xfrm>
            <a:off x="518118" y="202056"/>
            <a:ext cx="1903426" cy="39737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800" dirty="0">
                <a:latin typeface="Times New Roman" panose="02020603050405020304" pitchFamily="18" charset="0"/>
                <a:cs typeface="Times New Roman" panose="02020603050405020304" pitchFamily="18" charset="0"/>
              </a:rPr>
              <a:t>Report : 01</a:t>
            </a:r>
          </a:p>
        </p:txBody>
      </p:sp>
      <p:sp>
        <p:nvSpPr>
          <p:cNvPr id="785" name="Google Shape;785;p31">
            <a:extLst>
              <a:ext uri="{FF2B5EF4-FFF2-40B4-BE49-F238E27FC236}">
                <a16:creationId xmlns:a16="http://schemas.microsoft.com/office/drawing/2014/main" id="{18EC2668-0819-CEF6-C9B1-67EE012A786D}"/>
              </a:ext>
            </a:extLst>
          </p:cNvPr>
          <p:cNvSpPr txBox="1">
            <a:spLocks noGrp="1"/>
          </p:cNvSpPr>
          <p:nvPr>
            <p:ph type="subTitle" idx="1"/>
          </p:nvPr>
        </p:nvSpPr>
        <p:spPr>
          <a:xfrm>
            <a:off x="3833021" y="3609467"/>
            <a:ext cx="2141091" cy="3361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tx1"/>
                </a:solidFill>
                <a:latin typeface="Times New Roman" panose="02020603050405020304" pitchFamily="18" charset="0"/>
                <a:cs typeface="Times New Roman" panose="02020603050405020304" pitchFamily="18" charset="0"/>
              </a:rPr>
              <a:t>Figure 7: Gauge Chart</a:t>
            </a:r>
          </a:p>
        </p:txBody>
      </p:sp>
      <p:sp>
        <p:nvSpPr>
          <p:cNvPr id="9" name="Rectangle 8">
            <a:extLst>
              <a:ext uri="{FF2B5EF4-FFF2-40B4-BE49-F238E27FC236}">
                <a16:creationId xmlns:a16="http://schemas.microsoft.com/office/drawing/2014/main" id="{A0BFAC9A-206B-C0EB-ECA4-52E35A9FD45D}"/>
              </a:ext>
            </a:extLst>
          </p:cNvPr>
          <p:cNvSpPr/>
          <p:nvPr/>
        </p:nvSpPr>
        <p:spPr>
          <a:xfrm>
            <a:off x="2891413" y="751195"/>
            <a:ext cx="4024313" cy="3302645"/>
          </a:xfrm>
          <a:prstGeom prst="rect">
            <a:avLst/>
          </a:prstGeom>
          <a:noFill/>
          <a:ln w="9525" cap="flat" cmpd="sng" algn="ctr">
            <a:solidFill>
              <a:schemeClr val="tx1">
                <a:lumMod val="75000"/>
              </a:schemeClr>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639F801D-8893-D1AC-C3E9-A37C3772D2A8}"/>
              </a:ext>
            </a:extLst>
          </p:cNvPr>
          <p:cNvSpPr txBox="1"/>
          <p:nvPr/>
        </p:nvSpPr>
        <p:spPr>
          <a:xfrm>
            <a:off x="2927988" y="871036"/>
            <a:ext cx="3951161" cy="738664"/>
          </a:xfrm>
          <a:prstGeom prst="rect">
            <a:avLst/>
          </a:prstGeom>
          <a:noFill/>
        </p:spPr>
        <p:txBody>
          <a:bodyPr wrap="square">
            <a:spAutoFit/>
          </a:bodyPr>
          <a:lstStyle/>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the total sales value against a target, emphasizing the progress toward achieving sales goals.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760904-13E8-F435-1282-E922EFBC8257}"/>
              </a:ext>
            </a:extLst>
          </p:cNvPr>
          <p:cNvPicPr>
            <a:picLocks noChangeAspect="1"/>
          </p:cNvPicPr>
          <p:nvPr/>
        </p:nvPicPr>
        <p:blipFill>
          <a:blip r:embed="rId3"/>
          <a:stretch>
            <a:fillRect/>
          </a:stretch>
        </p:blipFill>
        <p:spPr>
          <a:xfrm>
            <a:off x="3360517" y="1729541"/>
            <a:ext cx="3086100" cy="1885757"/>
          </a:xfrm>
          <a:prstGeom prst="rect">
            <a:avLst/>
          </a:prstGeom>
          <a:ln w="38100" cap="sq">
            <a:solidFill>
              <a:schemeClr val="bg1">
                <a:lumMod val="60000"/>
                <a:lumOff val="40000"/>
              </a:schemeClr>
            </a:solidFill>
            <a:prstDash val="solid"/>
            <a:miter lim="800000"/>
          </a:ln>
          <a:effectLst>
            <a:glow rad="63500">
              <a:schemeClr val="accent1">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920932889"/>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1320</Words>
  <Application>Microsoft Office PowerPoint</Application>
  <PresentationFormat>On-screen Show (16:9)</PresentationFormat>
  <Paragraphs>169</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DM Sans</vt:lpstr>
      <vt:lpstr>Baloo 2 ExtraBold</vt:lpstr>
      <vt:lpstr>Times New Roman</vt:lpstr>
      <vt:lpstr>Anaheim</vt:lpstr>
      <vt:lpstr>Statistics and Data Analysis - 6th Grade by Slidesgo</vt:lpstr>
      <vt:lpstr>Finance Sales Dashboard - Analysis</vt:lpstr>
      <vt:lpstr>01</vt:lpstr>
      <vt:lpstr>Introduction</vt:lpstr>
      <vt:lpstr>Dataset Overview</vt:lpstr>
      <vt:lpstr>Financial Performance Overview</vt:lpstr>
      <vt:lpstr>Financial Performance Overview</vt:lpstr>
      <vt:lpstr>Financial Performance Overview</vt:lpstr>
      <vt:lpstr>Financial Performance Overview</vt:lpstr>
      <vt:lpstr>Financial Performance Overview</vt:lpstr>
      <vt:lpstr>Final Thoughts For Financial Performance Overview Report</vt:lpstr>
      <vt:lpstr>Profitability Analysis</vt:lpstr>
      <vt:lpstr>Profitability Analysis</vt:lpstr>
      <vt:lpstr>Profitability Analysis</vt:lpstr>
      <vt:lpstr>Profitability Analysis</vt:lpstr>
      <vt:lpstr>Final Thoughts For Profitability Analysis Report</vt:lpstr>
      <vt:lpstr>Time Based Analysis</vt:lpstr>
      <vt:lpstr>Time Based Analysis</vt:lpstr>
      <vt:lpstr>Time Based Analysis</vt:lpstr>
      <vt:lpstr>Time Based Analysis</vt:lpstr>
      <vt:lpstr>Final Thoughts For Time Based Analysis Report</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Jitu kumar</dc:creator>
  <cp:lastModifiedBy>Jitu kumar</cp:lastModifiedBy>
  <cp:revision>45</cp:revision>
  <dcterms:modified xsi:type="dcterms:W3CDTF">2024-11-26T12:38:22Z</dcterms:modified>
</cp:coreProperties>
</file>