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1"/>
  </p:notesMasterIdLst>
  <p:sldIdLst>
    <p:sldId id="256" r:id="rId2"/>
    <p:sldId id="257" r:id="rId3"/>
    <p:sldId id="259" r:id="rId4"/>
    <p:sldId id="260" r:id="rId5"/>
    <p:sldId id="294" r:id="rId6"/>
    <p:sldId id="295" r:id="rId7"/>
    <p:sldId id="296" r:id="rId8"/>
    <p:sldId id="279" r:id="rId9"/>
    <p:sldId id="300" r:id="rId10"/>
    <p:sldId id="280" r:id="rId11"/>
    <p:sldId id="283" r:id="rId12"/>
    <p:sldId id="266" r:id="rId13"/>
    <p:sldId id="289" r:id="rId14"/>
    <p:sldId id="290" r:id="rId15"/>
    <p:sldId id="301" r:id="rId16"/>
    <p:sldId id="293" r:id="rId17"/>
    <p:sldId id="298" r:id="rId18"/>
    <p:sldId id="299" r:id="rId19"/>
    <p:sldId id="26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67"/>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5A23AC-7183-4CC9-BE2F-AB519077FF38}" type="datetimeFigureOut">
              <a:rPr lang="en-IN" smtClean="0"/>
              <a:t>03-06-2025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D8C0CF-9350-4923-9DBA-C4817CDDF7CC}" type="slidenum">
              <a:rPr lang="en-IN" smtClean="0"/>
              <a:t>‹#›</a:t>
            </a:fld>
            <a:endParaRPr lang="en-IN"/>
          </a:p>
        </p:txBody>
      </p:sp>
    </p:spTree>
    <p:extLst>
      <p:ext uri="{BB962C8B-B14F-4D97-AF65-F5344CB8AC3E}">
        <p14:creationId xmlns:p14="http://schemas.microsoft.com/office/powerpoint/2010/main" val="2198220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E6925B42-D846-4D97-B8D9-65ECA06E75E7}" type="datetimeFigureOut">
              <a:rPr lang="en-IN" smtClean="0"/>
              <a:t>03-06-2025</a:t>
            </a:fld>
            <a:endParaRPr lang="en-IN"/>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8F91AE62-A32E-4767-B09A-1EF8C87EB1C4}" type="slidenum">
              <a:rPr lang="en-IN" smtClean="0"/>
              <a:t>‹#›</a:t>
            </a:fld>
            <a:endParaRPr lang="en-IN"/>
          </a:p>
        </p:txBody>
      </p:sp>
    </p:spTree>
    <p:extLst>
      <p:ext uri="{BB962C8B-B14F-4D97-AF65-F5344CB8AC3E}">
        <p14:creationId xmlns:p14="http://schemas.microsoft.com/office/powerpoint/2010/main" val="1793056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925B42-D846-4D97-B8D9-65ECA06E75E7}" type="datetimeFigureOut">
              <a:rPr lang="en-IN" smtClean="0"/>
              <a:t>03-06-2025</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F91AE62-A32E-4767-B09A-1EF8C87EB1C4}" type="slidenum">
              <a:rPr lang="en-IN" smtClean="0"/>
              <a:t>‹#›</a:t>
            </a:fld>
            <a:endParaRPr lang="en-IN"/>
          </a:p>
        </p:txBody>
      </p:sp>
    </p:spTree>
    <p:extLst>
      <p:ext uri="{BB962C8B-B14F-4D97-AF65-F5344CB8AC3E}">
        <p14:creationId xmlns:p14="http://schemas.microsoft.com/office/powerpoint/2010/main" val="1424211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6925B42-D846-4D97-B8D9-65ECA06E75E7}" type="datetimeFigureOut">
              <a:rPr lang="en-IN" smtClean="0"/>
              <a:t>03-06-2025</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F91AE62-A32E-4767-B09A-1EF8C87EB1C4}" type="slidenum">
              <a:rPr lang="en-IN" smtClean="0"/>
              <a:t>‹#›</a:t>
            </a:fld>
            <a:endParaRPr lang="en-IN"/>
          </a:p>
        </p:txBody>
      </p:sp>
    </p:spTree>
    <p:extLst>
      <p:ext uri="{BB962C8B-B14F-4D97-AF65-F5344CB8AC3E}">
        <p14:creationId xmlns:p14="http://schemas.microsoft.com/office/powerpoint/2010/main" val="11610065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6925B42-D846-4D97-B8D9-65ECA06E75E7}" type="datetimeFigureOut">
              <a:rPr lang="en-IN" smtClean="0"/>
              <a:t>03-06-2025</a:t>
            </a:fld>
            <a:endParaRPr lang="en-IN"/>
          </a:p>
        </p:txBody>
      </p:sp>
      <p:sp>
        <p:nvSpPr>
          <p:cNvPr id="5" name="Footer Placeholder 4"/>
          <p:cNvSpPr>
            <a:spLocks noGrp="1"/>
          </p:cNvSpPr>
          <p:nvPr>
            <p:ph type="ftr" sz="quarter" idx="11"/>
          </p:nvPr>
        </p:nvSpPr>
        <p:spPr/>
        <p:txBody>
          <a:bodyPr/>
          <a:lstStyle/>
          <a:p>
            <a:endParaRPr lang="en-IN"/>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F91AE62-A32E-4767-B09A-1EF8C87EB1C4}" type="slidenum">
              <a:rPr lang="en-IN" smtClean="0"/>
              <a:t>‹#›</a:t>
            </a:fld>
            <a:endParaRPr lang="en-IN"/>
          </a:p>
        </p:txBody>
      </p:sp>
    </p:spTree>
    <p:extLst>
      <p:ext uri="{BB962C8B-B14F-4D97-AF65-F5344CB8AC3E}">
        <p14:creationId xmlns:p14="http://schemas.microsoft.com/office/powerpoint/2010/main" val="26533479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925B42-D846-4D97-B8D9-65ECA06E75E7}" type="datetimeFigureOut">
              <a:rPr lang="en-IN" smtClean="0"/>
              <a:t>03-06-2025</a:t>
            </a:fld>
            <a:endParaRPr lang="en-IN"/>
          </a:p>
        </p:txBody>
      </p:sp>
      <p:sp>
        <p:nvSpPr>
          <p:cNvPr id="5" name="Footer Placeholder 4"/>
          <p:cNvSpPr>
            <a:spLocks noGrp="1"/>
          </p:cNvSpPr>
          <p:nvPr>
            <p:ph type="ftr" sz="quarter" idx="11"/>
          </p:nvPr>
        </p:nvSpPr>
        <p:spPr/>
        <p:txBody>
          <a:bodyPr/>
          <a:lstStyle/>
          <a:p>
            <a:endParaRPr lang="en-IN"/>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F91AE62-A32E-4767-B09A-1EF8C87EB1C4}" type="slidenum">
              <a:rPr lang="en-IN" smtClean="0"/>
              <a:t>‹#›</a:t>
            </a:fld>
            <a:endParaRPr lang="en-IN"/>
          </a:p>
        </p:txBody>
      </p:sp>
    </p:spTree>
    <p:extLst>
      <p:ext uri="{BB962C8B-B14F-4D97-AF65-F5344CB8AC3E}">
        <p14:creationId xmlns:p14="http://schemas.microsoft.com/office/powerpoint/2010/main" val="201095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6925B42-D846-4D97-B8D9-65ECA06E75E7}" type="datetimeFigureOut">
              <a:rPr lang="en-IN" smtClean="0"/>
              <a:t>03-06-2025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F91AE62-A32E-4767-B09A-1EF8C87EB1C4}" type="slidenum">
              <a:rPr lang="en-IN" smtClean="0"/>
              <a:t>‹#›</a:t>
            </a:fld>
            <a:endParaRPr lang="en-IN"/>
          </a:p>
        </p:txBody>
      </p:sp>
    </p:spTree>
    <p:extLst>
      <p:ext uri="{BB962C8B-B14F-4D97-AF65-F5344CB8AC3E}">
        <p14:creationId xmlns:p14="http://schemas.microsoft.com/office/powerpoint/2010/main" val="25800814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6925B42-D846-4D97-B8D9-65ECA06E75E7}" type="datetimeFigureOut">
              <a:rPr lang="en-IN" smtClean="0"/>
              <a:t>03-06-2025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F91AE62-A32E-4767-B09A-1EF8C87EB1C4}" type="slidenum">
              <a:rPr lang="en-IN" smtClean="0"/>
              <a:t>‹#›</a:t>
            </a:fld>
            <a:endParaRPr lang="en-IN"/>
          </a:p>
        </p:txBody>
      </p:sp>
    </p:spTree>
    <p:extLst>
      <p:ext uri="{BB962C8B-B14F-4D97-AF65-F5344CB8AC3E}">
        <p14:creationId xmlns:p14="http://schemas.microsoft.com/office/powerpoint/2010/main" val="36218107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925B42-D846-4D97-B8D9-65ECA06E75E7}" type="datetimeFigureOut">
              <a:rPr lang="en-IN" smtClean="0"/>
              <a:t>03-06-2025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91AE62-A32E-4767-B09A-1EF8C87EB1C4}" type="slidenum">
              <a:rPr lang="en-IN" smtClean="0"/>
              <a:t>‹#›</a:t>
            </a:fld>
            <a:endParaRPr lang="en-IN"/>
          </a:p>
        </p:txBody>
      </p:sp>
    </p:spTree>
    <p:extLst>
      <p:ext uri="{BB962C8B-B14F-4D97-AF65-F5344CB8AC3E}">
        <p14:creationId xmlns:p14="http://schemas.microsoft.com/office/powerpoint/2010/main" val="32031202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925B42-D846-4D97-B8D9-65ECA06E75E7}" type="datetimeFigureOut">
              <a:rPr lang="en-IN" smtClean="0"/>
              <a:t>03-06-2025</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F91AE62-A32E-4767-B09A-1EF8C87EB1C4}" type="slidenum">
              <a:rPr lang="en-IN" smtClean="0"/>
              <a:t>‹#›</a:t>
            </a:fld>
            <a:endParaRPr lang="en-IN"/>
          </a:p>
        </p:txBody>
      </p:sp>
    </p:spTree>
    <p:extLst>
      <p:ext uri="{BB962C8B-B14F-4D97-AF65-F5344CB8AC3E}">
        <p14:creationId xmlns:p14="http://schemas.microsoft.com/office/powerpoint/2010/main" val="4159838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6925B42-D846-4D97-B8D9-65ECA06E75E7}" type="datetimeFigureOut">
              <a:rPr lang="en-IN" smtClean="0"/>
              <a:t>03-06-2025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91AE62-A32E-4767-B09A-1EF8C87EB1C4}" type="slidenum">
              <a:rPr lang="en-IN" smtClean="0"/>
              <a:t>‹#›</a:t>
            </a:fld>
            <a:endParaRPr lang="en-IN"/>
          </a:p>
        </p:txBody>
      </p:sp>
    </p:spTree>
    <p:extLst>
      <p:ext uri="{BB962C8B-B14F-4D97-AF65-F5344CB8AC3E}">
        <p14:creationId xmlns:p14="http://schemas.microsoft.com/office/powerpoint/2010/main" val="5082655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925B42-D846-4D97-B8D9-65ECA06E75E7}" type="datetimeFigureOut">
              <a:rPr lang="en-IN" smtClean="0"/>
              <a:t>03-06-2025</a:t>
            </a:fld>
            <a:endParaRPr lang="en-IN"/>
          </a:p>
        </p:txBody>
      </p:sp>
      <p:sp>
        <p:nvSpPr>
          <p:cNvPr id="5" name="Footer Placeholder 4"/>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F91AE62-A32E-4767-B09A-1EF8C87EB1C4}" type="slidenum">
              <a:rPr lang="en-IN" smtClean="0"/>
              <a:t>‹#›</a:t>
            </a:fld>
            <a:endParaRPr lang="en-IN"/>
          </a:p>
        </p:txBody>
      </p:sp>
    </p:spTree>
    <p:extLst>
      <p:ext uri="{BB962C8B-B14F-4D97-AF65-F5344CB8AC3E}">
        <p14:creationId xmlns:p14="http://schemas.microsoft.com/office/powerpoint/2010/main" val="2316858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6925B42-D846-4D97-B8D9-65ECA06E75E7}" type="datetimeFigureOut">
              <a:rPr lang="en-IN" smtClean="0"/>
              <a:t>03-06-2025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91AE62-A32E-4767-B09A-1EF8C87EB1C4}" type="slidenum">
              <a:rPr lang="en-IN" smtClean="0"/>
              <a:t>‹#›</a:t>
            </a:fld>
            <a:endParaRPr lang="en-IN"/>
          </a:p>
        </p:txBody>
      </p:sp>
    </p:spTree>
    <p:extLst>
      <p:ext uri="{BB962C8B-B14F-4D97-AF65-F5344CB8AC3E}">
        <p14:creationId xmlns:p14="http://schemas.microsoft.com/office/powerpoint/2010/main" val="2771175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925B42-D846-4D97-B8D9-65ECA06E75E7}" type="datetimeFigureOut">
              <a:rPr lang="en-IN" smtClean="0"/>
              <a:t>03-06-2025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F91AE62-A32E-4767-B09A-1EF8C87EB1C4}" type="slidenum">
              <a:rPr lang="en-IN" smtClean="0"/>
              <a:t>‹#›</a:t>
            </a:fld>
            <a:endParaRPr lang="en-IN"/>
          </a:p>
        </p:txBody>
      </p:sp>
    </p:spTree>
    <p:extLst>
      <p:ext uri="{BB962C8B-B14F-4D97-AF65-F5344CB8AC3E}">
        <p14:creationId xmlns:p14="http://schemas.microsoft.com/office/powerpoint/2010/main" val="2994323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6925B42-D846-4D97-B8D9-65ECA06E75E7}" type="datetimeFigureOut">
              <a:rPr lang="en-IN" smtClean="0"/>
              <a:t>03-06-2025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F91AE62-A32E-4767-B09A-1EF8C87EB1C4}" type="slidenum">
              <a:rPr lang="en-IN" smtClean="0"/>
              <a:t>‹#›</a:t>
            </a:fld>
            <a:endParaRPr lang="en-IN"/>
          </a:p>
        </p:txBody>
      </p:sp>
    </p:spTree>
    <p:extLst>
      <p:ext uri="{BB962C8B-B14F-4D97-AF65-F5344CB8AC3E}">
        <p14:creationId xmlns:p14="http://schemas.microsoft.com/office/powerpoint/2010/main" val="211872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925B42-D846-4D97-B8D9-65ECA06E75E7}" type="datetimeFigureOut">
              <a:rPr lang="en-IN" smtClean="0"/>
              <a:t>03-06-2025</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F91AE62-A32E-4767-B09A-1EF8C87EB1C4}" type="slidenum">
              <a:rPr lang="en-IN" smtClean="0"/>
              <a:t>‹#›</a:t>
            </a:fld>
            <a:endParaRPr lang="en-IN"/>
          </a:p>
        </p:txBody>
      </p:sp>
    </p:spTree>
    <p:extLst>
      <p:ext uri="{BB962C8B-B14F-4D97-AF65-F5344CB8AC3E}">
        <p14:creationId xmlns:p14="http://schemas.microsoft.com/office/powerpoint/2010/main" val="822606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925B42-D846-4D97-B8D9-65ECA06E75E7}" type="datetimeFigureOut">
              <a:rPr lang="en-IN" smtClean="0"/>
              <a:t>03-06-2025</a:t>
            </a:fld>
            <a:endParaRPr lang="en-IN"/>
          </a:p>
        </p:txBody>
      </p:sp>
      <p:sp>
        <p:nvSpPr>
          <p:cNvPr id="6" name="Footer Placeholder 5"/>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F91AE62-A32E-4767-B09A-1EF8C87EB1C4}" type="slidenum">
              <a:rPr lang="en-IN" smtClean="0"/>
              <a:t>‹#›</a:t>
            </a:fld>
            <a:endParaRPr lang="en-IN"/>
          </a:p>
        </p:txBody>
      </p:sp>
    </p:spTree>
    <p:extLst>
      <p:ext uri="{BB962C8B-B14F-4D97-AF65-F5344CB8AC3E}">
        <p14:creationId xmlns:p14="http://schemas.microsoft.com/office/powerpoint/2010/main" val="3230456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6925B42-D846-4D97-B8D9-65ECA06E75E7}" type="datetimeFigureOut">
              <a:rPr lang="en-IN" smtClean="0"/>
              <a:t>03-06-2025</a:t>
            </a:fld>
            <a:endParaRPr lang="en-IN"/>
          </a:p>
        </p:txBody>
      </p:sp>
      <p:sp>
        <p:nvSpPr>
          <p:cNvPr id="6" name="Footer Placeholder 5"/>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F91AE62-A32E-4767-B09A-1EF8C87EB1C4}" type="slidenum">
              <a:rPr lang="en-IN" smtClean="0"/>
              <a:t>‹#›</a:t>
            </a:fld>
            <a:endParaRPr lang="en-IN"/>
          </a:p>
        </p:txBody>
      </p:sp>
    </p:spTree>
    <p:extLst>
      <p:ext uri="{BB962C8B-B14F-4D97-AF65-F5344CB8AC3E}">
        <p14:creationId xmlns:p14="http://schemas.microsoft.com/office/powerpoint/2010/main" val="1867193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E6925B42-D846-4D97-B8D9-65ECA06E75E7}" type="datetimeFigureOut">
              <a:rPr lang="en-IN" smtClean="0"/>
              <a:t>03-06-2025</a:t>
            </a:fld>
            <a:endParaRPr lang="en-IN"/>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IN"/>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8F91AE62-A32E-4767-B09A-1EF8C87EB1C4}" type="slidenum">
              <a:rPr lang="en-IN" smtClean="0"/>
              <a:t>‹#›</a:t>
            </a:fld>
            <a:endParaRPr lang="en-IN"/>
          </a:p>
        </p:txBody>
      </p:sp>
    </p:spTree>
    <p:extLst>
      <p:ext uri="{BB962C8B-B14F-4D97-AF65-F5344CB8AC3E}">
        <p14:creationId xmlns:p14="http://schemas.microsoft.com/office/powerpoint/2010/main" val="253134173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doi.org/10.1186/s12909-023-04698-z" TargetMode="External"/><Relationship Id="rId2" Type="http://schemas.openxmlformats.org/officeDocument/2006/relationships/hyperlink" Target="https://doi.org/10.3390/jpm13060951" TargetMode="External"/><Relationship Id="rId1" Type="http://schemas.openxmlformats.org/officeDocument/2006/relationships/slideLayout" Target="../slideLayouts/slideLayout4.xml"/><Relationship Id="rId4" Type="http://schemas.openxmlformats.org/officeDocument/2006/relationships/hyperlink" Target="https://doi.org/10.7861/fhj.2021-0095"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doi.org/10.7861/fhj.2021-0095" TargetMode="External"/><Relationship Id="rId2" Type="http://schemas.openxmlformats.org/officeDocument/2006/relationships/hyperlink" Target="https://doi.org/10.7759/cureus.45684"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AF69D35-0030-1EB6-6357-005A2CF258C6}"/>
              </a:ext>
            </a:extLst>
          </p:cNvPr>
          <p:cNvSpPr>
            <a:spLocks noGrp="1"/>
          </p:cNvSpPr>
          <p:nvPr>
            <p:ph idx="1"/>
          </p:nvPr>
        </p:nvSpPr>
        <p:spPr>
          <a:xfrm>
            <a:off x="585804" y="2533196"/>
            <a:ext cx="11020391" cy="1269878"/>
          </a:xfrm>
        </p:spPr>
        <p:txBody>
          <a:bodyPr>
            <a:normAutofit/>
          </a:bodyPr>
          <a:lstStyle/>
          <a:p>
            <a:pPr marL="0" indent="0" algn="ctr">
              <a:buNone/>
            </a:pPr>
            <a:r>
              <a:rPr lang="en-US" sz="7200" b="1" dirty="0">
                <a:latin typeface="Times New Roman" panose="02020603050405020304" pitchFamily="18" charset="0"/>
                <a:cs typeface="Times New Roman" panose="02020603050405020304" pitchFamily="18" charset="0"/>
              </a:rPr>
              <a:t>MediMind AI</a:t>
            </a:r>
            <a:endParaRPr lang="en-IN" sz="36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1E329F46-96DD-591D-4199-39B75F540C2E}"/>
              </a:ext>
            </a:extLst>
          </p:cNvPr>
          <p:cNvSpPr txBox="1"/>
          <p:nvPr/>
        </p:nvSpPr>
        <p:spPr>
          <a:xfrm>
            <a:off x="7906328" y="4333538"/>
            <a:ext cx="4285672" cy="1996252"/>
          </a:xfrm>
          <a:prstGeom prst="rect">
            <a:avLst/>
          </a:prstGeom>
          <a:noFill/>
        </p:spPr>
        <p:txBody>
          <a:bodyPr wrap="square" rtlCol="0">
            <a:spAutoFit/>
          </a:bodyPr>
          <a:lstStyle/>
          <a:p>
            <a:endParaRPr lang="en-US" sz="1900" b="1" dirty="0">
              <a:solidFill>
                <a:srgbClr val="C00000"/>
              </a:solidFill>
              <a:ea typeface="+mn-lt"/>
              <a:cs typeface="+mn-lt"/>
            </a:endParaRPr>
          </a:p>
          <a:p>
            <a:pPr algn="just">
              <a:lnSpc>
                <a:spcPct val="150000"/>
              </a:lnSpc>
            </a:pPr>
            <a:r>
              <a:rPr lang="en-US" dirty="0">
                <a:latin typeface="Times New Roman" panose="02020603050405020304" pitchFamily="18" charset="0"/>
                <a:cs typeface="Times New Roman" panose="02020603050405020304" pitchFamily="18" charset="0"/>
              </a:rPr>
              <a:t>Name : Jitu Kumar</a:t>
            </a:r>
          </a:p>
          <a:p>
            <a:pPr algn="just">
              <a:lnSpc>
                <a:spcPct val="150000"/>
              </a:lnSpc>
            </a:pPr>
            <a:r>
              <a:rPr lang="en-US" dirty="0">
                <a:latin typeface="Times New Roman" panose="02020603050405020304" pitchFamily="18" charset="0"/>
                <a:ea typeface="+mn-lt"/>
                <a:cs typeface="Times New Roman" panose="02020603050405020304" pitchFamily="18" charset="0"/>
              </a:rPr>
              <a:t>Reg. No.: </a:t>
            </a:r>
            <a:r>
              <a:rPr lang="en-US" dirty="0">
                <a:latin typeface="Times New Roman" panose="02020603050405020304" pitchFamily="18" charset="0"/>
                <a:cs typeface="Times New Roman" panose="02020603050405020304" pitchFamily="18" charset="0"/>
              </a:rPr>
              <a:t>222025109181 </a:t>
            </a:r>
          </a:p>
          <a:p>
            <a:pPr algn="just">
              <a:lnSpc>
                <a:spcPct val="150000"/>
              </a:lnSpc>
            </a:pPr>
            <a:r>
              <a:rPr lang="en-US" dirty="0">
                <a:latin typeface="Times New Roman" panose="02020603050405020304" pitchFamily="18" charset="0"/>
                <a:ea typeface="+mn-lt"/>
                <a:cs typeface="Times New Roman" panose="02020603050405020304" pitchFamily="18" charset="0"/>
              </a:rPr>
              <a:t>Department : Faculty of Computing And IT		</a:t>
            </a:r>
            <a:endParaRPr lang="en-US" b="1" dirty="0">
              <a:solidFill>
                <a:srgbClr val="C00000"/>
              </a:solidFill>
              <a:ea typeface="+mn-lt"/>
              <a:cs typeface="+mn-lt"/>
            </a:endParaRPr>
          </a:p>
        </p:txBody>
      </p:sp>
      <p:sp>
        <p:nvSpPr>
          <p:cNvPr id="2" name="Rectangle: Diagonal Corners Rounded 1">
            <a:extLst>
              <a:ext uri="{FF2B5EF4-FFF2-40B4-BE49-F238E27FC236}">
                <a16:creationId xmlns:a16="http://schemas.microsoft.com/office/drawing/2014/main" id="{28A01265-1AA9-DC67-028E-C510B0715586}"/>
              </a:ext>
            </a:extLst>
          </p:cNvPr>
          <p:cNvSpPr/>
          <p:nvPr/>
        </p:nvSpPr>
        <p:spPr>
          <a:xfrm>
            <a:off x="7984318" y="4239375"/>
            <a:ext cx="1777887" cy="371544"/>
          </a:xfrm>
          <a:prstGeom prst="round2Diag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2000" b="1" dirty="0">
                <a:latin typeface="Times New Roman" panose="02020603050405020304" pitchFamily="18" charset="0"/>
                <a:cs typeface="Times New Roman" panose="02020603050405020304" pitchFamily="18" charset="0"/>
              </a:rPr>
              <a:t>Presented by</a:t>
            </a:r>
            <a:endParaRPr lang="en-IN" sz="2000" b="1" dirty="0">
              <a:latin typeface="Times New Roman" panose="02020603050405020304" pitchFamily="18" charset="0"/>
              <a:cs typeface="Times New Roman" panose="02020603050405020304" pitchFamily="18" charset="0"/>
            </a:endParaRPr>
          </a:p>
        </p:txBody>
      </p:sp>
      <p:sp>
        <p:nvSpPr>
          <p:cNvPr id="3" name="Rectangle: Diagonal Corners Rounded 2">
            <a:extLst>
              <a:ext uri="{FF2B5EF4-FFF2-40B4-BE49-F238E27FC236}">
                <a16:creationId xmlns:a16="http://schemas.microsoft.com/office/drawing/2014/main" id="{153C14EC-AAB5-AA3B-9836-E6C43EADC49D}"/>
              </a:ext>
            </a:extLst>
          </p:cNvPr>
          <p:cNvSpPr/>
          <p:nvPr/>
        </p:nvSpPr>
        <p:spPr>
          <a:xfrm>
            <a:off x="392731" y="4239375"/>
            <a:ext cx="2633253" cy="371544"/>
          </a:xfrm>
          <a:prstGeom prst="round2Diag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2000" b="1" dirty="0">
                <a:solidFill>
                  <a:schemeClr val="bg1"/>
                </a:solidFill>
                <a:latin typeface="Times New Roman" panose="02020603050405020304" pitchFamily="18" charset="0"/>
                <a:ea typeface="+mn-lt"/>
                <a:cs typeface="Times New Roman" panose="02020603050405020304" pitchFamily="18" charset="0"/>
              </a:rPr>
              <a:t>Under the guidance of</a:t>
            </a:r>
            <a:endParaRPr lang="en-IN" sz="2000" b="1" dirty="0">
              <a:solidFill>
                <a:schemeClr val="bg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5D612549-E3E6-4ABD-FBD5-7EAC0FF43B64}"/>
              </a:ext>
            </a:extLst>
          </p:cNvPr>
          <p:cNvSpPr txBox="1"/>
          <p:nvPr/>
        </p:nvSpPr>
        <p:spPr>
          <a:xfrm>
            <a:off x="309604" y="4724054"/>
            <a:ext cx="3291840" cy="646331"/>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Dr. </a:t>
            </a:r>
            <a:r>
              <a:rPr lang="en-US" dirty="0" err="1">
                <a:latin typeface="Times New Roman" panose="02020603050405020304" pitchFamily="18" charset="0"/>
                <a:cs typeface="Times New Roman" panose="02020603050405020304" pitchFamily="18" charset="0"/>
              </a:rPr>
              <a:t>Ritushree</a:t>
            </a:r>
            <a:r>
              <a:rPr lang="en-US" dirty="0">
                <a:latin typeface="Times New Roman" panose="02020603050405020304" pitchFamily="18" charset="0"/>
                <a:cs typeface="Times New Roman" panose="02020603050405020304" pitchFamily="18" charset="0"/>
              </a:rPr>
              <a:t> Narayan</a:t>
            </a:r>
          </a:p>
          <a:p>
            <a:pPr algn="just"/>
            <a:r>
              <a:rPr lang="en-US" dirty="0">
                <a:latin typeface="Times New Roman" panose="02020603050405020304" pitchFamily="18" charset="0"/>
                <a:cs typeface="Times New Roman" panose="02020603050405020304" pitchFamily="18" charset="0"/>
              </a:rPr>
              <a:t>Faculty of Computing And IT</a:t>
            </a:r>
          </a:p>
        </p:txBody>
      </p:sp>
      <p:pic>
        <p:nvPicPr>
          <p:cNvPr id="4" name="Picture 3">
            <a:extLst>
              <a:ext uri="{FF2B5EF4-FFF2-40B4-BE49-F238E27FC236}">
                <a16:creationId xmlns:a16="http://schemas.microsoft.com/office/drawing/2014/main" id="{DAD003B6-85B3-E065-2D33-FDB32DF68A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109" y="545188"/>
            <a:ext cx="1341351" cy="127092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053695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027433-1F26-031E-621B-FEFCED547C32}"/>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51474332-43D4-6000-4E03-25B3AD79C9F5}"/>
              </a:ext>
            </a:extLst>
          </p:cNvPr>
          <p:cNvSpPr txBox="1"/>
          <p:nvPr/>
        </p:nvSpPr>
        <p:spPr>
          <a:xfrm>
            <a:off x="451718" y="2638304"/>
            <a:ext cx="5644282" cy="1426994"/>
          </a:xfrm>
          <a:prstGeom prst="rect">
            <a:avLst/>
          </a:prstGeom>
          <a:noFill/>
        </p:spPr>
        <p:txBody>
          <a:bodyPr wrap="square">
            <a:spAutoFit/>
          </a:bodyPr>
          <a:lstStyle/>
          <a:p>
            <a:pPr algn="just"/>
            <a:r>
              <a:rPr lang="en-US" b="1" dirty="0" err="1">
                <a:latin typeface="Times New Roman" panose="02020603050405020304" pitchFamily="18" charset="0"/>
                <a:cs typeface="Times New Roman" panose="02020603050405020304" pitchFamily="18" charset="0"/>
              </a:rPr>
              <a:t>i</a:t>
            </a:r>
            <a:r>
              <a:rPr lang="en-US" b="1" dirty="0">
                <a:latin typeface="Times New Roman" panose="02020603050405020304" pitchFamily="18" charset="0"/>
                <a:cs typeface="Times New Roman" panose="02020603050405020304" pitchFamily="18" charset="0"/>
              </a:rPr>
              <a:t>. </a:t>
            </a:r>
            <a:r>
              <a:rPr lang="en-IN" sz="1800" b="1" kern="0" dirty="0">
                <a:effectLst/>
                <a:latin typeface="Times New Roman" panose="02020603050405020304" pitchFamily="18" charset="0"/>
                <a:ea typeface="Calibri" panose="020F0502020204030204" pitchFamily="34" charset="0"/>
              </a:rPr>
              <a:t>MobileNetV3</a:t>
            </a:r>
            <a:r>
              <a:rPr lang="en-US" b="1" dirty="0">
                <a:latin typeface="Times New Roman" panose="02020603050405020304" pitchFamily="18" charset="0"/>
                <a:cs typeface="Times New Roman" panose="02020603050405020304" pitchFamily="18" charset="0"/>
              </a:rPr>
              <a:t>:</a:t>
            </a:r>
          </a:p>
          <a:p>
            <a:pPr algn="just"/>
            <a:endParaRPr lang="en-IN"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Lightweight and fast model for real-time apps</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Optimized for mobile and web deployment</a:t>
            </a:r>
          </a:p>
        </p:txBody>
      </p:sp>
      <p:sp>
        <p:nvSpPr>
          <p:cNvPr id="15" name="TextBox 14">
            <a:extLst>
              <a:ext uri="{FF2B5EF4-FFF2-40B4-BE49-F238E27FC236}">
                <a16:creationId xmlns:a16="http://schemas.microsoft.com/office/drawing/2014/main" id="{11740A1E-87C8-6C03-FA21-24276940DA86}"/>
              </a:ext>
            </a:extLst>
          </p:cNvPr>
          <p:cNvSpPr txBox="1"/>
          <p:nvPr/>
        </p:nvSpPr>
        <p:spPr>
          <a:xfrm>
            <a:off x="451718" y="2242659"/>
            <a:ext cx="3226264" cy="400110"/>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Models Used :</a:t>
            </a:r>
            <a:endParaRPr lang="en-IN" sz="2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D880697-8D97-9DDF-9EF0-92E766667E46}"/>
              </a:ext>
            </a:extLst>
          </p:cNvPr>
          <p:cNvSpPr txBox="1"/>
          <p:nvPr/>
        </p:nvSpPr>
        <p:spPr>
          <a:xfrm>
            <a:off x="717663" y="1018270"/>
            <a:ext cx="4199775" cy="646331"/>
          </a:xfrm>
          <a:prstGeom prst="rect">
            <a:avLst/>
          </a:prstGeom>
          <a:noFill/>
        </p:spPr>
        <p:txBody>
          <a:bodyPr wrap="square">
            <a:spAutoFit/>
          </a:bodyPr>
          <a:lstStyle/>
          <a:p>
            <a:r>
              <a:rPr lang="en-IN" sz="3600" dirty="0">
                <a:solidFill>
                  <a:schemeClr val="bg1"/>
                </a:solidFill>
                <a:latin typeface="Arial Black" panose="020B0A04020102020204" pitchFamily="34" charset="0"/>
              </a:rPr>
              <a:t>METHODOLOGY</a:t>
            </a:r>
          </a:p>
        </p:txBody>
      </p:sp>
      <p:sp>
        <p:nvSpPr>
          <p:cNvPr id="2" name="TextBox 1">
            <a:extLst>
              <a:ext uri="{FF2B5EF4-FFF2-40B4-BE49-F238E27FC236}">
                <a16:creationId xmlns:a16="http://schemas.microsoft.com/office/drawing/2014/main" id="{27801351-D064-A5EC-748A-1B1488FDDB64}"/>
              </a:ext>
            </a:extLst>
          </p:cNvPr>
          <p:cNvSpPr txBox="1"/>
          <p:nvPr/>
        </p:nvSpPr>
        <p:spPr>
          <a:xfrm>
            <a:off x="5985163" y="2344919"/>
            <a:ext cx="5912137" cy="1426994"/>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ii. ResNet50:</a:t>
            </a:r>
          </a:p>
          <a:p>
            <a:pPr algn="just"/>
            <a:endParaRPr lang="en-IN"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Deep model with residual connections</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Good balance of accuracy and speed</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EB9D933-8A8E-98E5-2733-85841A96AB0F}"/>
              </a:ext>
            </a:extLst>
          </p:cNvPr>
          <p:cNvSpPr txBox="1"/>
          <p:nvPr/>
        </p:nvSpPr>
        <p:spPr>
          <a:xfrm>
            <a:off x="451718" y="4281698"/>
            <a:ext cx="5698837" cy="2258567"/>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iii. DenseNet121 :</a:t>
            </a:r>
          </a:p>
          <a:p>
            <a:pPr algn="just"/>
            <a:endParaRPr lang="en-IN"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CNN architecture where each layer is densely connected to every other layer in a feed-forward fashion.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Promotes feature reuse, reduces the number of parameters, and improves accuracy.</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C0556A0-4F98-738B-EB64-A5C708D43069}"/>
              </a:ext>
            </a:extLst>
          </p:cNvPr>
          <p:cNvSpPr txBox="1"/>
          <p:nvPr/>
        </p:nvSpPr>
        <p:spPr>
          <a:xfrm>
            <a:off x="7022406" y="6054559"/>
            <a:ext cx="3994727" cy="369332"/>
          </a:xfrm>
          <a:prstGeom prst="rect">
            <a:avLst/>
          </a:prstGeom>
          <a:noFill/>
        </p:spPr>
        <p:txBody>
          <a:bodyPr wrap="square">
            <a:spAutoFit/>
          </a:bodyPr>
          <a:lstStyle/>
          <a:p>
            <a:pPr algn="ctr"/>
            <a:r>
              <a:rPr lang="en-IN" b="1" dirty="0">
                <a:latin typeface="Times New Roman" panose="02020603050405020304" pitchFamily="18" charset="0"/>
                <a:cs typeface="Times New Roman" panose="02020603050405020304" pitchFamily="18" charset="0"/>
              </a:rPr>
              <a:t>Figure 5 : </a:t>
            </a:r>
            <a:r>
              <a:rPr lang="en-IN" dirty="0">
                <a:latin typeface="Times New Roman" panose="02020603050405020304" pitchFamily="18" charset="0"/>
                <a:cs typeface="Times New Roman" panose="02020603050405020304" pitchFamily="18" charset="0"/>
              </a:rPr>
              <a:t>Model Selection</a:t>
            </a:r>
          </a:p>
        </p:txBody>
      </p:sp>
      <p:pic>
        <p:nvPicPr>
          <p:cNvPr id="8" name="Picture 7">
            <a:extLst>
              <a:ext uri="{FF2B5EF4-FFF2-40B4-BE49-F238E27FC236}">
                <a16:creationId xmlns:a16="http://schemas.microsoft.com/office/drawing/2014/main" id="{9D9B7F34-8898-95B6-3D19-C2C5C1D0DEC5}"/>
              </a:ext>
            </a:extLst>
          </p:cNvPr>
          <p:cNvPicPr>
            <a:picLocks noChangeAspect="1"/>
          </p:cNvPicPr>
          <p:nvPr/>
        </p:nvPicPr>
        <p:blipFill>
          <a:blip r:embed="rId2"/>
          <a:stretch>
            <a:fillRect/>
          </a:stretch>
        </p:blipFill>
        <p:spPr>
          <a:xfrm>
            <a:off x="6431393" y="4851255"/>
            <a:ext cx="5019675" cy="923925"/>
          </a:xfrm>
          <a:prstGeom prst="rect">
            <a:avLst/>
          </a:prstGeom>
        </p:spPr>
      </p:pic>
      <p:sp>
        <p:nvSpPr>
          <p:cNvPr id="5" name="TextBox 4">
            <a:extLst>
              <a:ext uri="{FF2B5EF4-FFF2-40B4-BE49-F238E27FC236}">
                <a16:creationId xmlns:a16="http://schemas.microsoft.com/office/drawing/2014/main" id="{A8337529-6988-2372-4FED-B61E9F994BEB}"/>
              </a:ext>
            </a:extLst>
          </p:cNvPr>
          <p:cNvSpPr txBox="1"/>
          <p:nvPr/>
        </p:nvSpPr>
        <p:spPr>
          <a:xfrm>
            <a:off x="425283" y="73891"/>
            <a:ext cx="1244251" cy="369332"/>
          </a:xfrm>
          <a:prstGeom prst="rect">
            <a:avLst/>
          </a:prstGeom>
          <a:noFill/>
        </p:spPr>
        <p:txBody>
          <a:bodyPr wrap="none" rtlCol="0">
            <a:spAutoFit/>
          </a:bodyPr>
          <a:lstStyle/>
          <a:p>
            <a:r>
              <a:rPr lang="en-US" dirty="0"/>
              <a:t>CONTD…</a:t>
            </a:r>
            <a:endParaRPr lang="en-IN" dirty="0"/>
          </a:p>
        </p:txBody>
      </p:sp>
    </p:spTree>
    <p:extLst>
      <p:ext uri="{BB962C8B-B14F-4D97-AF65-F5344CB8AC3E}">
        <p14:creationId xmlns:p14="http://schemas.microsoft.com/office/powerpoint/2010/main" val="47857477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35B5DA-BDA8-4AE8-C546-4DDD89B8F9B2}"/>
            </a:ext>
          </a:extLst>
        </p:cNvPr>
        <p:cNvGrpSpPr/>
        <p:nvPr/>
      </p:nvGrpSpPr>
      <p:grpSpPr>
        <a:xfrm>
          <a:off x="0" y="0"/>
          <a:ext cx="0" cy="0"/>
          <a:chOff x="0" y="0"/>
          <a:chExt cx="0" cy="0"/>
        </a:xfrm>
      </p:grpSpPr>
      <p:sp>
        <p:nvSpPr>
          <p:cNvPr id="13" name="TextBox 12">
            <a:extLst>
              <a:ext uri="{FF2B5EF4-FFF2-40B4-BE49-F238E27FC236}">
                <a16:creationId xmlns:a16="http://schemas.microsoft.com/office/drawing/2014/main" id="{269331F8-A100-0E6D-DF9F-345449094CEE}"/>
              </a:ext>
            </a:extLst>
          </p:cNvPr>
          <p:cNvSpPr txBox="1"/>
          <p:nvPr/>
        </p:nvSpPr>
        <p:spPr>
          <a:xfrm>
            <a:off x="7161643" y="4426311"/>
            <a:ext cx="4526684" cy="338554"/>
          </a:xfrm>
          <a:prstGeom prst="rect">
            <a:avLst/>
          </a:prstGeom>
          <a:noFill/>
        </p:spPr>
        <p:txBody>
          <a:bodyPr wrap="square">
            <a:spAutoFit/>
          </a:bodyPr>
          <a:lstStyle/>
          <a:p>
            <a:pPr algn="ctr"/>
            <a:r>
              <a:rPr lang="en-IN" sz="1600" b="1" dirty="0">
                <a:latin typeface="Times New Roman" panose="02020603050405020304" pitchFamily="18" charset="0"/>
                <a:cs typeface="Times New Roman" panose="02020603050405020304" pitchFamily="18" charset="0"/>
              </a:rPr>
              <a:t>Figure 8 : </a:t>
            </a:r>
            <a:r>
              <a:rPr lang="en-IN" sz="1600" dirty="0">
                <a:latin typeface="Times New Roman" panose="02020603050405020304" pitchFamily="18" charset="0"/>
                <a:cs typeface="Times New Roman" panose="02020603050405020304" pitchFamily="18" charset="0"/>
              </a:rPr>
              <a:t>Eczema Prediction</a:t>
            </a:r>
          </a:p>
        </p:txBody>
      </p:sp>
      <p:sp>
        <p:nvSpPr>
          <p:cNvPr id="15" name="TextBox 14">
            <a:extLst>
              <a:ext uri="{FF2B5EF4-FFF2-40B4-BE49-F238E27FC236}">
                <a16:creationId xmlns:a16="http://schemas.microsoft.com/office/drawing/2014/main" id="{B39F8B92-A66B-383B-C203-C8FE34C64D0E}"/>
              </a:ext>
            </a:extLst>
          </p:cNvPr>
          <p:cNvSpPr txBox="1"/>
          <p:nvPr/>
        </p:nvSpPr>
        <p:spPr>
          <a:xfrm>
            <a:off x="969816" y="1021415"/>
            <a:ext cx="8876147" cy="646331"/>
          </a:xfrm>
          <a:prstGeom prst="rect">
            <a:avLst/>
          </a:prstGeom>
          <a:noFill/>
        </p:spPr>
        <p:txBody>
          <a:bodyPr wrap="square">
            <a:spAutoFit/>
          </a:bodyPr>
          <a:lstStyle/>
          <a:p>
            <a:r>
              <a:rPr lang="en-IN" sz="3600" dirty="0">
                <a:solidFill>
                  <a:schemeClr val="bg1"/>
                </a:solidFill>
                <a:latin typeface="Arial Black" panose="020B0A04020102020204" pitchFamily="34" charset="0"/>
              </a:rPr>
              <a:t>METHODOLOGY</a:t>
            </a:r>
          </a:p>
        </p:txBody>
      </p:sp>
      <p:sp>
        <p:nvSpPr>
          <p:cNvPr id="6" name="TextBox 5">
            <a:extLst>
              <a:ext uri="{FF2B5EF4-FFF2-40B4-BE49-F238E27FC236}">
                <a16:creationId xmlns:a16="http://schemas.microsoft.com/office/drawing/2014/main" id="{3D81F6C2-D401-9D4B-AB63-DAF521599C6F}"/>
              </a:ext>
            </a:extLst>
          </p:cNvPr>
          <p:cNvSpPr txBox="1"/>
          <p:nvPr/>
        </p:nvSpPr>
        <p:spPr>
          <a:xfrm>
            <a:off x="3252155" y="4499629"/>
            <a:ext cx="4749804" cy="338554"/>
          </a:xfrm>
          <a:prstGeom prst="rect">
            <a:avLst/>
          </a:prstGeom>
          <a:noFill/>
        </p:spPr>
        <p:txBody>
          <a:bodyPr wrap="square">
            <a:spAutoFit/>
          </a:bodyPr>
          <a:lstStyle/>
          <a:p>
            <a:pPr algn="ctr"/>
            <a:r>
              <a:rPr lang="en-IN" sz="1600" b="1" dirty="0">
                <a:latin typeface="Times New Roman" panose="02020603050405020304" pitchFamily="18" charset="0"/>
                <a:cs typeface="Times New Roman" panose="02020603050405020304" pitchFamily="18" charset="0"/>
              </a:rPr>
              <a:t>Figure 7: </a:t>
            </a:r>
            <a:r>
              <a:rPr lang="en-US" sz="1600" kern="0" dirty="0">
                <a:effectLst/>
                <a:latin typeface="Times New Roman" panose="02020603050405020304" pitchFamily="18" charset="0"/>
                <a:ea typeface="Calibri" panose="020F0502020204030204" pitchFamily="34" charset="0"/>
              </a:rPr>
              <a:t>Acne Prediction</a:t>
            </a:r>
            <a:endParaRPr lang="en-IN" sz="16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91E0B4D6-4E3B-221E-6C27-46FA329BCB74}"/>
              </a:ext>
            </a:extLst>
          </p:cNvPr>
          <p:cNvSpPr txBox="1"/>
          <p:nvPr/>
        </p:nvSpPr>
        <p:spPr>
          <a:xfrm>
            <a:off x="482136" y="2121953"/>
            <a:ext cx="1925784"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Image Samples  :</a:t>
            </a:r>
            <a:endParaRPr lang="en-IN" b="1" dirty="0"/>
          </a:p>
        </p:txBody>
      </p:sp>
      <p:pic>
        <p:nvPicPr>
          <p:cNvPr id="9" name="Picture 8">
            <a:extLst>
              <a:ext uri="{FF2B5EF4-FFF2-40B4-BE49-F238E27FC236}">
                <a16:creationId xmlns:a16="http://schemas.microsoft.com/office/drawing/2014/main" id="{DFDD6B9B-C208-AE0A-1866-E84E3D3BE0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0180" y="2423183"/>
            <a:ext cx="3417455" cy="2003128"/>
          </a:xfrm>
          <a:prstGeom prst="rect">
            <a:avLst/>
          </a:prstGeom>
        </p:spPr>
      </p:pic>
      <p:pic>
        <p:nvPicPr>
          <p:cNvPr id="12" name="Picture 11">
            <a:extLst>
              <a:ext uri="{FF2B5EF4-FFF2-40B4-BE49-F238E27FC236}">
                <a16:creationId xmlns:a16="http://schemas.microsoft.com/office/drawing/2014/main" id="{87EF0396-1371-1A1F-D77E-577501E3DD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0292" y="2491285"/>
            <a:ext cx="3546475" cy="1858814"/>
          </a:xfrm>
          <a:prstGeom prst="rect">
            <a:avLst/>
          </a:prstGeom>
        </p:spPr>
      </p:pic>
      <p:pic>
        <p:nvPicPr>
          <p:cNvPr id="16" name="Picture 15">
            <a:extLst>
              <a:ext uri="{FF2B5EF4-FFF2-40B4-BE49-F238E27FC236}">
                <a16:creationId xmlns:a16="http://schemas.microsoft.com/office/drawing/2014/main" id="{28A25543-C93F-18EF-1317-0F047F155D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2811" y="2450003"/>
            <a:ext cx="3629660" cy="2028251"/>
          </a:xfrm>
          <a:prstGeom prst="rect">
            <a:avLst/>
          </a:prstGeom>
        </p:spPr>
      </p:pic>
      <p:sp>
        <p:nvSpPr>
          <p:cNvPr id="18" name="TextBox 17">
            <a:extLst>
              <a:ext uri="{FF2B5EF4-FFF2-40B4-BE49-F238E27FC236}">
                <a16:creationId xmlns:a16="http://schemas.microsoft.com/office/drawing/2014/main" id="{6506DFB0-F1F4-9193-2444-C2A909A593DF}"/>
              </a:ext>
            </a:extLst>
          </p:cNvPr>
          <p:cNvSpPr txBox="1"/>
          <p:nvPr/>
        </p:nvSpPr>
        <p:spPr>
          <a:xfrm>
            <a:off x="281274" y="4498065"/>
            <a:ext cx="3131128" cy="338554"/>
          </a:xfrm>
          <a:prstGeom prst="rect">
            <a:avLst/>
          </a:prstGeom>
          <a:noFill/>
        </p:spPr>
        <p:txBody>
          <a:bodyPr wrap="square">
            <a:spAutoFit/>
          </a:bodyPr>
          <a:lstStyle/>
          <a:p>
            <a:pPr algn="ctr"/>
            <a:r>
              <a:rPr lang="en-IN" sz="1600" b="1" dirty="0">
                <a:latin typeface="Times New Roman" panose="02020603050405020304" pitchFamily="18" charset="0"/>
                <a:cs typeface="Times New Roman" panose="02020603050405020304" pitchFamily="18" charset="0"/>
              </a:rPr>
              <a:t>Figure 6 : </a:t>
            </a:r>
            <a:r>
              <a:rPr lang="en-IN" sz="1600" dirty="0">
                <a:latin typeface="Times New Roman" panose="02020603050405020304" pitchFamily="18" charset="0"/>
                <a:cs typeface="Times New Roman" panose="02020603050405020304" pitchFamily="18" charset="0"/>
              </a:rPr>
              <a:t>Melanoma Prediction</a:t>
            </a:r>
          </a:p>
        </p:txBody>
      </p:sp>
      <p:pic>
        <p:nvPicPr>
          <p:cNvPr id="20" name="Picture 19">
            <a:extLst>
              <a:ext uri="{FF2B5EF4-FFF2-40B4-BE49-F238E27FC236}">
                <a16:creationId xmlns:a16="http://schemas.microsoft.com/office/drawing/2014/main" id="{A08ABAD4-A4D7-E25F-8EF9-AC0042F016A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6976" y="4793100"/>
            <a:ext cx="3158490" cy="1858975"/>
          </a:xfrm>
          <a:prstGeom prst="rect">
            <a:avLst/>
          </a:prstGeom>
        </p:spPr>
      </p:pic>
      <p:sp>
        <p:nvSpPr>
          <p:cNvPr id="21" name="TextBox 20">
            <a:extLst>
              <a:ext uri="{FF2B5EF4-FFF2-40B4-BE49-F238E27FC236}">
                <a16:creationId xmlns:a16="http://schemas.microsoft.com/office/drawing/2014/main" id="{D9DFBDD3-F7B2-EF01-2429-9C940802502A}"/>
              </a:ext>
            </a:extLst>
          </p:cNvPr>
          <p:cNvSpPr txBox="1"/>
          <p:nvPr/>
        </p:nvSpPr>
        <p:spPr>
          <a:xfrm>
            <a:off x="1926221" y="6519446"/>
            <a:ext cx="3131128" cy="338554"/>
          </a:xfrm>
          <a:prstGeom prst="rect">
            <a:avLst/>
          </a:prstGeom>
          <a:noFill/>
        </p:spPr>
        <p:txBody>
          <a:bodyPr wrap="square">
            <a:spAutoFit/>
          </a:bodyPr>
          <a:lstStyle/>
          <a:p>
            <a:pPr algn="ctr"/>
            <a:r>
              <a:rPr lang="en-IN" sz="1600" b="1" dirty="0">
                <a:latin typeface="Times New Roman" panose="02020603050405020304" pitchFamily="18" charset="0"/>
                <a:cs typeface="Times New Roman" panose="02020603050405020304" pitchFamily="18" charset="0"/>
              </a:rPr>
              <a:t>Figure 9 : </a:t>
            </a:r>
            <a:r>
              <a:rPr lang="en-IN" sz="1600" dirty="0">
                <a:latin typeface="Times New Roman" panose="02020603050405020304" pitchFamily="18" charset="0"/>
                <a:cs typeface="Times New Roman" panose="02020603050405020304" pitchFamily="18" charset="0"/>
              </a:rPr>
              <a:t>Unknown Prediction</a:t>
            </a:r>
          </a:p>
        </p:txBody>
      </p:sp>
      <p:sp>
        <p:nvSpPr>
          <p:cNvPr id="2" name="TextBox 1">
            <a:extLst>
              <a:ext uri="{FF2B5EF4-FFF2-40B4-BE49-F238E27FC236}">
                <a16:creationId xmlns:a16="http://schemas.microsoft.com/office/drawing/2014/main" id="{58FE583F-9189-8A43-A628-6F62D3CD7BA5}"/>
              </a:ext>
            </a:extLst>
          </p:cNvPr>
          <p:cNvSpPr txBox="1"/>
          <p:nvPr/>
        </p:nvSpPr>
        <p:spPr>
          <a:xfrm>
            <a:off x="425283" y="73891"/>
            <a:ext cx="1244251" cy="369332"/>
          </a:xfrm>
          <a:prstGeom prst="rect">
            <a:avLst/>
          </a:prstGeom>
          <a:noFill/>
        </p:spPr>
        <p:txBody>
          <a:bodyPr wrap="none" rtlCol="0">
            <a:spAutoFit/>
          </a:bodyPr>
          <a:lstStyle/>
          <a:p>
            <a:r>
              <a:rPr lang="en-US" dirty="0"/>
              <a:t>CONTD…</a:t>
            </a:r>
            <a:endParaRPr lang="en-IN" dirty="0"/>
          </a:p>
        </p:txBody>
      </p:sp>
    </p:spTree>
    <p:extLst>
      <p:ext uri="{BB962C8B-B14F-4D97-AF65-F5344CB8AC3E}">
        <p14:creationId xmlns:p14="http://schemas.microsoft.com/office/powerpoint/2010/main" val="4009921429"/>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8BE13BBB-EA23-A788-56A1-D367C086EF5D}"/>
              </a:ext>
            </a:extLst>
          </p:cNvPr>
          <p:cNvSpPr>
            <a:spLocks noChangeArrowheads="1"/>
          </p:cNvSpPr>
          <p:nvPr/>
        </p:nvSpPr>
        <p:spPr bwMode="auto">
          <a:xfrm>
            <a:off x="0" y="729993"/>
            <a:ext cx="27437925"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br>
            <a:b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br>
            <a:b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br>
            <a:b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E94A283A-8A6C-1C58-F15E-6135958080C4}"/>
              </a:ext>
            </a:extLst>
          </p:cNvPr>
          <p:cNvSpPr>
            <a:spLocks noChangeArrowheads="1"/>
          </p:cNvSpPr>
          <p:nvPr/>
        </p:nvSpPr>
        <p:spPr bwMode="auto">
          <a:xfrm>
            <a:off x="-1774316" y="-159026"/>
            <a:ext cx="1574259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7" name="TextBox 6">
            <a:extLst>
              <a:ext uri="{FF2B5EF4-FFF2-40B4-BE49-F238E27FC236}">
                <a16:creationId xmlns:a16="http://schemas.microsoft.com/office/drawing/2014/main" id="{6B6CDF8F-082D-2D06-CA6F-5BA43F5F68F3}"/>
              </a:ext>
            </a:extLst>
          </p:cNvPr>
          <p:cNvSpPr txBox="1"/>
          <p:nvPr/>
        </p:nvSpPr>
        <p:spPr>
          <a:xfrm>
            <a:off x="709473" y="944877"/>
            <a:ext cx="7048787" cy="646331"/>
          </a:xfrm>
          <a:prstGeom prst="rect">
            <a:avLst/>
          </a:prstGeom>
          <a:noFill/>
        </p:spPr>
        <p:txBody>
          <a:bodyPr wrap="square">
            <a:spAutoFit/>
          </a:bodyPr>
          <a:lstStyle/>
          <a:p>
            <a:r>
              <a:rPr lang="en-IN" sz="3600" b="1" dirty="0">
                <a:solidFill>
                  <a:schemeClr val="bg1"/>
                </a:solidFill>
                <a:latin typeface="Arial Black" panose="020B0A04020102020204" pitchFamily="34" charset="0"/>
                <a:cs typeface="Times New Roman" panose="02020603050405020304" pitchFamily="18" charset="0"/>
              </a:rPr>
              <a:t>RESULTS AND ANALYSIS </a:t>
            </a:r>
            <a:endParaRPr lang="en-IN" sz="3600" dirty="0">
              <a:solidFill>
                <a:schemeClr val="bg1"/>
              </a:solidFill>
              <a:latin typeface="Arial Black" panose="020B0A04020102020204" pitchFamily="34" charset="0"/>
            </a:endParaRPr>
          </a:p>
        </p:txBody>
      </p:sp>
      <p:sp>
        <p:nvSpPr>
          <p:cNvPr id="10" name="TextBox 9">
            <a:extLst>
              <a:ext uri="{FF2B5EF4-FFF2-40B4-BE49-F238E27FC236}">
                <a16:creationId xmlns:a16="http://schemas.microsoft.com/office/drawing/2014/main" id="{B088DD3C-B32A-0822-9E86-51D49E36580E}"/>
              </a:ext>
            </a:extLst>
          </p:cNvPr>
          <p:cNvSpPr txBox="1"/>
          <p:nvPr/>
        </p:nvSpPr>
        <p:spPr>
          <a:xfrm>
            <a:off x="452486" y="2200237"/>
            <a:ext cx="1979629" cy="385362"/>
          </a:xfrm>
          <a:prstGeom prst="rect">
            <a:avLst/>
          </a:prstGeom>
          <a:noFill/>
        </p:spPr>
        <p:txBody>
          <a:bodyPr wrap="square">
            <a:spAutoFit/>
          </a:bodyPr>
          <a:lstStyle/>
          <a:p>
            <a:pPr marL="0" marR="0" algn="ctr">
              <a:lnSpc>
                <a:spcPct val="115000"/>
              </a:lnSpc>
              <a:spcBef>
                <a:spcPts val="1200"/>
              </a:spcBef>
              <a:spcAft>
                <a:spcPts val="1000"/>
              </a:spcAft>
            </a:pPr>
            <a:r>
              <a:rPr lang="en-IN" sz="1800" b="1" kern="0" dirty="0">
                <a:effectLst/>
                <a:latin typeface="Times New Roman" panose="02020603050405020304" pitchFamily="18" charset="0"/>
                <a:ea typeface="Calibri" panose="020F0502020204030204" pitchFamily="34" charset="0"/>
              </a:rPr>
              <a:t>Confusion Matrix</a:t>
            </a:r>
            <a:endParaRPr lang="en-IN" sz="1800" b="1" dirty="0">
              <a:effectLst/>
              <a:latin typeface="Times New Roman" panose="02020603050405020304" pitchFamily="18" charset="0"/>
              <a:ea typeface="Calibri" panose="020F0502020204030204" pitchFamily="34" charset="0"/>
            </a:endParaRPr>
          </a:p>
        </p:txBody>
      </p:sp>
      <p:pic>
        <p:nvPicPr>
          <p:cNvPr id="4" name="Picture 3">
            <a:extLst>
              <a:ext uri="{FF2B5EF4-FFF2-40B4-BE49-F238E27FC236}">
                <a16:creationId xmlns:a16="http://schemas.microsoft.com/office/drawing/2014/main" id="{B6AC513F-D79F-9489-397C-210BE4EF50F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290559" y="3864989"/>
            <a:ext cx="3587128" cy="2582027"/>
          </a:xfrm>
          <a:prstGeom prst="rect">
            <a:avLst/>
          </a:prstGeom>
          <a:noFill/>
          <a:ln>
            <a:noFill/>
          </a:ln>
        </p:spPr>
      </p:pic>
      <p:sp>
        <p:nvSpPr>
          <p:cNvPr id="5" name="TextBox 4">
            <a:extLst>
              <a:ext uri="{FF2B5EF4-FFF2-40B4-BE49-F238E27FC236}">
                <a16:creationId xmlns:a16="http://schemas.microsoft.com/office/drawing/2014/main" id="{F29F6492-7B77-A784-E804-A9C362589642}"/>
              </a:ext>
            </a:extLst>
          </p:cNvPr>
          <p:cNvSpPr txBox="1"/>
          <p:nvPr/>
        </p:nvSpPr>
        <p:spPr>
          <a:xfrm>
            <a:off x="8290560" y="6447016"/>
            <a:ext cx="3901440" cy="338554"/>
          </a:xfrm>
          <a:prstGeom prst="rect">
            <a:avLst/>
          </a:prstGeom>
          <a:noFill/>
        </p:spPr>
        <p:txBody>
          <a:bodyPr wrap="square">
            <a:spAutoFit/>
          </a:bodyPr>
          <a:lstStyle/>
          <a:p>
            <a:pPr algn="ctr"/>
            <a:r>
              <a:rPr lang="en-IN" sz="1600" b="1" dirty="0">
                <a:latin typeface="Times New Roman" panose="02020603050405020304" pitchFamily="18" charset="0"/>
                <a:cs typeface="Times New Roman" panose="02020603050405020304" pitchFamily="18" charset="0"/>
              </a:rPr>
              <a:t>Figure 12 : </a:t>
            </a:r>
            <a:r>
              <a:rPr lang="en-IN" sz="1600" dirty="0">
                <a:latin typeface="Times New Roman" panose="02020603050405020304" pitchFamily="18" charset="0"/>
                <a:cs typeface="Times New Roman" panose="02020603050405020304" pitchFamily="18" charset="0"/>
              </a:rPr>
              <a:t>MobileNetV3 Confusion Matrix</a:t>
            </a:r>
          </a:p>
        </p:txBody>
      </p:sp>
      <p:pic>
        <p:nvPicPr>
          <p:cNvPr id="8" name="Picture 7">
            <a:extLst>
              <a:ext uri="{FF2B5EF4-FFF2-40B4-BE49-F238E27FC236}">
                <a16:creationId xmlns:a16="http://schemas.microsoft.com/office/drawing/2014/main" id="{951E16F0-116D-EDDE-F955-E58576EA841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7681" y="3873692"/>
            <a:ext cx="3310825" cy="2645754"/>
          </a:xfrm>
          <a:prstGeom prst="rect">
            <a:avLst/>
          </a:prstGeom>
          <a:noFill/>
          <a:ln>
            <a:noFill/>
          </a:ln>
        </p:spPr>
      </p:pic>
      <p:sp>
        <p:nvSpPr>
          <p:cNvPr id="11" name="TextBox 10">
            <a:extLst>
              <a:ext uri="{FF2B5EF4-FFF2-40B4-BE49-F238E27FC236}">
                <a16:creationId xmlns:a16="http://schemas.microsoft.com/office/drawing/2014/main" id="{E93330D7-A8AB-6427-5C35-20B8DB89202D}"/>
              </a:ext>
            </a:extLst>
          </p:cNvPr>
          <p:cNvSpPr txBox="1"/>
          <p:nvPr/>
        </p:nvSpPr>
        <p:spPr>
          <a:xfrm>
            <a:off x="0" y="6519446"/>
            <a:ext cx="3901440" cy="338554"/>
          </a:xfrm>
          <a:prstGeom prst="rect">
            <a:avLst/>
          </a:prstGeom>
          <a:noFill/>
        </p:spPr>
        <p:txBody>
          <a:bodyPr wrap="square">
            <a:spAutoFit/>
          </a:bodyPr>
          <a:lstStyle/>
          <a:p>
            <a:pPr algn="ctr"/>
            <a:r>
              <a:rPr lang="en-IN" sz="1600" b="1" dirty="0">
                <a:latin typeface="Times New Roman" panose="02020603050405020304" pitchFamily="18" charset="0"/>
                <a:cs typeface="Times New Roman" panose="02020603050405020304" pitchFamily="18" charset="0"/>
              </a:rPr>
              <a:t>Figure 10 : </a:t>
            </a:r>
            <a:r>
              <a:rPr lang="en-IN" sz="1600" dirty="0">
                <a:latin typeface="Times New Roman" panose="02020603050405020304" pitchFamily="18" charset="0"/>
                <a:cs typeface="Times New Roman" panose="02020603050405020304" pitchFamily="18" charset="0"/>
              </a:rPr>
              <a:t>ResNet50 Confusion Matrix</a:t>
            </a:r>
          </a:p>
        </p:txBody>
      </p:sp>
      <p:pic>
        <p:nvPicPr>
          <p:cNvPr id="12" name="Picture 11">
            <a:extLst>
              <a:ext uri="{FF2B5EF4-FFF2-40B4-BE49-F238E27FC236}">
                <a16:creationId xmlns:a16="http://schemas.microsoft.com/office/drawing/2014/main" id="{5E6FF69A-484A-2C0C-BC97-BC981A8EB59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25586" y="3873693"/>
            <a:ext cx="3140827" cy="2645753"/>
          </a:xfrm>
          <a:prstGeom prst="rect">
            <a:avLst/>
          </a:prstGeom>
          <a:noFill/>
          <a:ln>
            <a:noFill/>
          </a:ln>
        </p:spPr>
      </p:pic>
      <p:sp>
        <p:nvSpPr>
          <p:cNvPr id="13" name="TextBox 12">
            <a:extLst>
              <a:ext uri="{FF2B5EF4-FFF2-40B4-BE49-F238E27FC236}">
                <a16:creationId xmlns:a16="http://schemas.microsoft.com/office/drawing/2014/main" id="{1F47147E-CC5C-0EF1-0DB4-AB56D82ADFC7}"/>
              </a:ext>
            </a:extLst>
          </p:cNvPr>
          <p:cNvSpPr txBox="1"/>
          <p:nvPr/>
        </p:nvSpPr>
        <p:spPr>
          <a:xfrm>
            <a:off x="4013234" y="6519446"/>
            <a:ext cx="3901440" cy="338554"/>
          </a:xfrm>
          <a:prstGeom prst="rect">
            <a:avLst/>
          </a:prstGeom>
          <a:noFill/>
        </p:spPr>
        <p:txBody>
          <a:bodyPr wrap="square">
            <a:spAutoFit/>
          </a:bodyPr>
          <a:lstStyle/>
          <a:p>
            <a:pPr algn="ctr"/>
            <a:r>
              <a:rPr lang="en-IN" sz="1600" b="1" dirty="0">
                <a:latin typeface="Times New Roman" panose="02020603050405020304" pitchFamily="18" charset="0"/>
                <a:cs typeface="Times New Roman" panose="02020603050405020304" pitchFamily="18" charset="0"/>
              </a:rPr>
              <a:t>Figure 11 : </a:t>
            </a:r>
            <a:r>
              <a:rPr lang="en-IN" sz="1600" dirty="0">
                <a:latin typeface="Times New Roman" panose="02020603050405020304" pitchFamily="18" charset="0"/>
                <a:cs typeface="Times New Roman" panose="02020603050405020304" pitchFamily="18" charset="0"/>
              </a:rPr>
              <a:t>DenseNet121 Confusion Matrix</a:t>
            </a:r>
          </a:p>
        </p:txBody>
      </p:sp>
      <p:sp>
        <p:nvSpPr>
          <p:cNvPr id="16" name="TextBox 15">
            <a:extLst>
              <a:ext uri="{FF2B5EF4-FFF2-40B4-BE49-F238E27FC236}">
                <a16:creationId xmlns:a16="http://schemas.microsoft.com/office/drawing/2014/main" id="{4247B494-10FB-803A-7D91-02B6F30F8288}"/>
              </a:ext>
            </a:extLst>
          </p:cNvPr>
          <p:cNvSpPr txBox="1"/>
          <p:nvPr/>
        </p:nvSpPr>
        <p:spPr>
          <a:xfrm>
            <a:off x="518475" y="2634801"/>
            <a:ext cx="10303496" cy="923330"/>
          </a:xfrm>
          <a:prstGeom prst="rect">
            <a:avLst/>
          </a:prstGeom>
          <a:noFill/>
        </p:spPr>
        <p:txBody>
          <a:bodyPr wrap="square">
            <a:spAutoFit/>
          </a:bodyPr>
          <a:lstStyle/>
          <a:p>
            <a:pPr algn="just"/>
            <a:r>
              <a:rPr lang="en-IN" sz="1800" kern="0" dirty="0">
                <a:effectLst/>
                <a:latin typeface="Times New Roman" panose="02020603050405020304" pitchFamily="18" charset="0"/>
                <a:ea typeface="Calibri" panose="020F0502020204030204" pitchFamily="34" charset="0"/>
              </a:rPr>
              <a:t>The Confusion Matrix is a powerful tool for evaluating the performance of a classification model. It shows how well the model distinguishes between different categories by comparing actual labels with predicted labels. </a:t>
            </a:r>
            <a:endParaRPr lang="en-IN" dirty="0"/>
          </a:p>
        </p:txBody>
      </p:sp>
    </p:spTree>
    <p:extLst>
      <p:ext uri="{BB962C8B-B14F-4D97-AF65-F5344CB8AC3E}">
        <p14:creationId xmlns:p14="http://schemas.microsoft.com/office/powerpoint/2010/main" val="641757316"/>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2D0127-100B-2C8D-E6A4-B1D07BDD446B}"/>
            </a:ext>
          </a:extLst>
        </p:cNvPr>
        <p:cNvGrpSpPr/>
        <p:nvPr/>
      </p:nvGrpSpPr>
      <p:grpSpPr>
        <a:xfrm>
          <a:off x="0" y="0"/>
          <a:ext cx="0" cy="0"/>
          <a:chOff x="0" y="0"/>
          <a:chExt cx="0" cy="0"/>
        </a:xfrm>
      </p:grpSpPr>
      <p:sp>
        <p:nvSpPr>
          <p:cNvPr id="9" name="Rectangle 2">
            <a:extLst>
              <a:ext uri="{FF2B5EF4-FFF2-40B4-BE49-F238E27FC236}">
                <a16:creationId xmlns:a16="http://schemas.microsoft.com/office/drawing/2014/main" id="{9601112C-AB9F-7C8E-19F4-91E8524C0F23}"/>
              </a:ext>
            </a:extLst>
          </p:cNvPr>
          <p:cNvSpPr>
            <a:spLocks noChangeArrowheads="1"/>
          </p:cNvSpPr>
          <p:nvPr/>
        </p:nvSpPr>
        <p:spPr bwMode="auto">
          <a:xfrm>
            <a:off x="0" y="729993"/>
            <a:ext cx="27437925"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br>
            <a:b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br>
            <a:b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br>
            <a:b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ABF8D524-8D64-C135-2F49-2EBC8509B8C3}"/>
              </a:ext>
            </a:extLst>
          </p:cNvPr>
          <p:cNvSpPr>
            <a:spLocks noChangeArrowheads="1"/>
          </p:cNvSpPr>
          <p:nvPr/>
        </p:nvSpPr>
        <p:spPr bwMode="auto">
          <a:xfrm>
            <a:off x="-1774316" y="-159026"/>
            <a:ext cx="1574259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graphicFrame>
        <p:nvGraphicFramePr>
          <p:cNvPr id="14" name="Table 13">
            <a:extLst>
              <a:ext uri="{FF2B5EF4-FFF2-40B4-BE49-F238E27FC236}">
                <a16:creationId xmlns:a16="http://schemas.microsoft.com/office/drawing/2014/main" id="{BE1BC7E2-619C-9CB1-1160-149F3D3DC720}"/>
              </a:ext>
            </a:extLst>
          </p:cNvPr>
          <p:cNvGraphicFramePr>
            <a:graphicFrameLocks noGrp="1"/>
          </p:cNvGraphicFramePr>
          <p:nvPr>
            <p:extLst>
              <p:ext uri="{D42A27DB-BD31-4B8C-83A1-F6EECF244321}">
                <p14:modId xmlns:p14="http://schemas.microsoft.com/office/powerpoint/2010/main" val="4244667168"/>
              </p:ext>
            </p:extLst>
          </p:nvPr>
        </p:nvGraphicFramePr>
        <p:xfrm>
          <a:off x="108093" y="2531418"/>
          <a:ext cx="11975813" cy="4247175"/>
        </p:xfrm>
        <a:graphic>
          <a:graphicData uri="http://schemas.openxmlformats.org/drawingml/2006/table">
            <a:tbl>
              <a:tblPr firstRow="1" bandRow="1">
                <a:tableStyleId>{5940675A-B579-460E-94D1-54222C63F5DA}</a:tableStyleId>
              </a:tblPr>
              <a:tblGrid>
                <a:gridCol w="1357460">
                  <a:extLst>
                    <a:ext uri="{9D8B030D-6E8A-4147-A177-3AD203B41FA5}">
                      <a16:colId xmlns:a16="http://schemas.microsoft.com/office/drawing/2014/main" val="1464949676"/>
                    </a:ext>
                  </a:extLst>
                </a:gridCol>
                <a:gridCol w="1723316">
                  <a:extLst>
                    <a:ext uri="{9D8B030D-6E8A-4147-A177-3AD203B41FA5}">
                      <a16:colId xmlns:a16="http://schemas.microsoft.com/office/drawing/2014/main" val="2645600863"/>
                    </a:ext>
                  </a:extLst>
                </a:gridCol>
                <a:gridCol w="1576065">
                  <a:extLst>
                    <a:ext uri="{9D8B030D-6E8A-4147-A177-3AD203B41FA5}">
                      <a16:colId xmlns:a16="http://schemas.microsoft.com/office/drawing/2014/main" val="163057559"/>
                    </a:ext>
                  </a:extLst>
                </a:gridCol>
                <a:gridCol w="2473389">
                  <a:extLst>
                    <a:ext uri="{9D8B030D-6E8A-4147-A177-3AD203B41FA5}">
                      <a16:colId xmlns:a16="http://schemas.microsoft.com/office/drawing/2014/main" val="1840201450"/>
                    </a:ext>
                  </a:extLst>
                </a:gridCol>
                <a:gridCol w="1664978">
                  <a:extLst>
                    <a:ext uri="{9D8B030D-6E8A-4147-A177-3AD203B41FA5}">
                      <a16:colId xmlns:a16="http://schemas.microsoft.com/office/drawing/2014/main" val="491434200"/>
                    </a:ext>
                  </a:extLst>
                </a:gridCol>
                <a:gridCol w="3180605">
                  <a:extLst>
                    <a:ext uri="{9D8B030D-6E8A-4147-A177-3AD203B41FA5}">
                      <a16:colId xmlns:a16="http://schemas.microsoft.com/office/drawing/2014/main" val="1073510237"/>
                    </a:ext>
                  </a:extLst>
                </a:gridCol>
              </a:tblGrid>
              <a:tr h="462363">
                <a:tc>
                  <a:txBody>
                    <a:bodyPr/>
                    <a:lstStyle/>
                    <a:p>
                      <a:pPr marL="0" marR="0" algn="ctr">
                        <a:lnSpc>
                          <a:spcPct val="115000"/>
                        </a:lnSpc>
                        <a:spcAft>
                          <a:spcPts val="1000"/>
                        </a:spcAft>
                        <a:buNone/>
                      </a:pPr>
                      <a:r>
                        <a:rPr lang="en-IN" sz="1400" b="1" kern="100" dirty="0">
                          <a:effectLst/>
                          <a:latin typeface="Times New Roman" panose="02020603050405020304" pitchFamily="18" charset="0"/>
                          <a:cs typeface="Times New Roman" panose="02020603050405020304" pitchFamily="18" charset="0"/>
                        </a:rPr>
                        <a:t>Model</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Aft>
                          <a:spcPts val="1000"/>
                        </a:spcAft>
                        <a:buNone/>
                      </a:pPr>
                      <a:r>
                        <a:rPr lang="en-IN" sz="1400" b="1" kern="100" dirty="0">
                          <a:effectLst/>
                          <a:latin typeface="Times New Roman" panose="02020603050405020304" pitchFamily="18" charset="0"/>
                          <a:cs typeface="Times New Roman" panose="02020603050405020304" pitchFamily="18" charset="0"/>
                        </a:rPr>
                        <a:t>Image Class</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Aft>
                          <a:spcPts val="1000"/>
                        </a:spcAft>
                        <a:buNone/>
                      </a:pPr>
                      <a:r>
                        <a:rPr lang="en-IN" sz="1400" b="1" kern="100">
                          <a:effectLst/>
                          <a:latin typeface="Times New Roman" panose="02020603050405020304" pitchFamily="18" charset="0"/>
                          <a:cs typeface="Times New Roman" panose="02020603050405020304" pitchFamily="18" charset="0"/>
                        </a:rPr>
                        <a:t>Predicted Class</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Aft>
                          <a:spcPts val="1000"/>
                        </a:spcAft>
                        <a:buNone/>
                      </a:pPr>
                      <a:r>
                        <a:rPr lang="en-IN" sz="1400" b="1" kern="100" dirty="0">
                          <a:effectLst/>
                          <a:latin typeface="Times New Roman" panose="02020603050405020304" pitchFamily="18" charset="0"/>
                          <a:cs typeface="Times New Roman" panose="02020603050405020304" pitchFamily="18" charset="0"/>
                        </a:rPr>
                        <a:t>Confidence Score</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Aft>
                          <a:spcPts val="1000"/>
                        </a:spcAft>
                        <a:buNone/>
                      </a:pPr>
                      <a:r>
                        <a:rPr lang="en-IN" sz="1400" b="1" kern="100">
                          <a:effectLst/>
                          <a:latin typeface="Times New Roman" panose="02020603050405020304" pitchFamily="18" charset="0"/>
                          <a:cs typeface="Times New Roman" panose="02020603050405020304" pitchFamily="18" charset="0"/>
                        </a:rPr>
                        <a:t>Prediction Accuracy</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Aft>
                          <a:spcPts val="1000"/>
                        </a:spcAft>
                        <a:buNone/>
                      </a:pPr>
                      <a:r>
                        <a:rPr lang="en-IN" sz="1400" b="1" kern="100">
                          <a:effectLst/>
                          <a:latin typeface="Times New Roman" panose="02020603050405020304" pitchFamily="18" charset="0"/>
                          <a:cs typeface="Times New Roman" panose="02020603050405020304" pitchFamily="18" charset="0"/>
                        </a:rPr>
                        <a:t>Remarks</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25989440"/>
                  </a:ext>
                </a:extLst>
              </a:tr>
              <a:tr h="278110">
                <a:tc>
                  <a:txBody>
                    <a:bodyPr/>
                    <a:lstStyle/>
                    <a:p>
                      <a:pPr marL="0" marR="0" algn="just">
                        <a:lnSpc>
                          <a:spcPct val="150000"/>
                        </a:lnSpc>
                        <a:spcBef>
                          <a:spcPts val="1200"/>
                        </a:spcBef>
                        <a:spcAft>
                          <a:spcPts val="1000"/>
                        </a:spcAft>
                        <a:buNone/>
                      </a:pPr>
                      <a:r>
                        <a:rPr lang="en-IN" sz="1400" kern="100" dirty="0">
                          <a:effectLst/>
                          <a:latin typeface="Times New Roman" panose="02020603050405020304" pitchFamily="18" charset="0"/>
                          <a:cs typeface="Times New Roman" panose="02020603050405020304" pitchFamily="18" charset="0"/>
                        </a:rPr>
                        <a:t>MobileNetV3</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1000"/>
                        </a:spcAft>
                        <a:buNone/>
                      </a:pPr>
                      <a:r>
                        <a:rPr lang="en-IN" sz="1400" kern="100" dirty="0">
                          <a:effectLst/>
                          <a:latin typeface="Times New Roman" panose="02020603050405020304" pitchFamily="18" charset="0"/>
                          <a:cs typeface="Times New Roman" panose="02020603050405020304" pitchFamily="18" charset="0"/>
                        </a:rPr>
                        <a:t>Acne</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1000"/>
                        </a:spcAft>
                        <a:buNone/>
                      </a:pPr>
                      <a:r>
                        <a:rPr lang="en-IN" sz="1400" kern="100">
                          <a:effectLst/>
                          <a:latin typeface="Times New Roman" panose="02020603050405020304" pitchFamily="18" charset="0"/>
                          <a:cs typeface="Times New Roman" panose="02020603050405020304" pitchFamily="18" charset="0"/>
                        </a:rPr>
                        <a:t>Acne</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1000"/>
                        </a:spcAft>
                        <a:buNone/>
                      </a:pPr>
                      <a:r>
                        <a:rPr lang="en-IN" sz="1400" kern="100">
                          <a:effectLst/>
                          <a:latin typeface="Times New Roman" panose="02020603050405020304" pitchFamily="18" charset="0"/>
                          <a:cs typeface="Times New Roman" panose="02020603050405020304" pitchFamily="18" charset="0"/>
                        </a:rPr>
                        <a:t>99.99%</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1000"/>
                        </a:spcAft>
                        <a:buNone/>
                      </a:pPr>
                      <a:r>
                        <a:rPr lang="en-IN" sz="1400" kern="100">
                          <a:effectLst/>
                          <a:latin typeface="Times New Roman" panose="02020603050405020304" pitchFamily="18" charset="0"/>
                          <a:cs typeface="Times New Roman" panose="02020603050405020304" pitchFamily="18" charset="0"/>
                        </a:rPr>
                        <a:t> Correct</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1000"/>
                        </a:spcAft>
                        <a:buNone/>
                      </a:pPr>
                      <a:r>
                        <a:rPr lang="en-IN" sz="1400" kern="100">
                          <a:effectLst/>
                          <a:latin typeface="Times New Roman" panose="02020603050405020304" pitchFamily="18" charset="0"/>
                          <a:cs typeface="Times New Roman" panose="02020603050405020304" pitchFamily="18" charset="0"/>
                        </a:rPr>
                        <a:t>Accurately identified acne lesions</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01901166"/>
                  </a:ext>
                </a:extLst>
              </a:tr>
              <a:tr h="288047">
                <a:tc>
                  <a:txBody>
                    <a:bodyPr/>
                    <a:lstStyle/>
                    <a:p>
                      <a:pPr marL="0" marR="0" algn="just">
                        <a:lnSpc>
                          <a:spcPct val="150000"/>
                        </a:lnSpc>
                        <a:spcBef>
                          <a:spcPts val="1200"/>
                        </a:spcBef>
                        <a:spcAft>
                          <a:spcPts val="1000"/>
                        </a:spcAft>
                        <a:buNone/>
                      </a:pPr>
                      <a:r>
                        <a:rPr lang="en-IN" sz="1400" kern="100" dirty="0">
                          <a:effectLst/>
                          <a:latin typeface="Times New Roman" panose="02020603050405020304" pitchFamily="18" charset="0"/>
                          <a:cs typeface="Times New Roman" panose="02020603050405020304" pitchFamily="18" charset="0"/>
                        </a:rPr>
                        <a:t>MobileNetV3</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1000"/>
                        </a:spcAft>
                        <a:buNone/>
                      </a:pPr>
                      <a:r>
                        <a:rPr lang="en-IN" sz="1400" kern="100">
                          <a:effectLst/>
                          <a:latin typeface="Times New Roman" panose="02020603050405020304" pitchFamily="18" charset="0"/>
                          <a:cs typeface="Times New Roman" panose="02020603050405020304" pitchFamily="18" charset="0"/>
                        </a:rPr>
                        <a:t>Eczema</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1000"/>
                        </a:spcAft>
                        <a:buNone/>
                      </a:pPr>
                      <a:r>
                        <a:rPr lang="en-IN" sz="1400" kern="100" dirty="0">
                          <a:effectLst/>
                          <a:latin typeface="Times New Roman" panose="02020603050405020304" pitchFamily="18" charset="0"/>
                          <a:cs typeface="Times New Roman" panose="02020603050405020304" pitchFamily="18" charset="0"/>
                        </a:rPr>
                        <a:t>Eczema</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1000"/>
                        </a:spcAft>
                        <a:buNone/>
                      </a:pPr>
                      <a:r>
                        <a:rPr lang="en-IN" sz="1400" kern="100">
                          <a:effectLst/>
                          <a:latin typeface="Times New Roman" panose="02020603050405020304" pitchFamily="18" charset="0"/>
                          <a:cs typeface="Times New Roman" panose="02020603050405020304" pitchFamily="18" charset="0"/>
                        </a:rPr>
                        <a:t>99.98%</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1000"/>
                        </a:spcAft>
                        <a:buNone/>
                      </a:pPr>
                      <a:r>
                        <a:rPr lang="en-IN" sz="1400" kern="100">
                          <a:effectLst/>
                          <a:latin typeface="Times New Roman" panose="02020603050405020304" pitchFamily="18" charset="0"/>
                          <a:cs typeface="Times New Roman" panose="02020603050405020304" pitchFamily="18" charset="0"/>
                        </a:rPr>
                        <a:t> Correct</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1000"/>
                        </a:spcAft>
                        <a:buNone/>
                      </a:pPr>
                      <a:r>
                        <a:rPr lang="en-IN" sz="1400" kern="100">
                          <a:effectLst/>
                          <a:latin typeface="Times New Roman" panose="02020603050405020304" pitchFamily="18" charset="0"/>
                          <a:cs typeface="Times New Roman" panose="02020603050405020304" pitchFamily="18" charset="0"/>
                        </a:rPr>
                        <a:t>Correctly detected dry and red patches</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32254975"/>
                  </a:ext>
                </a:extLst>
              </a:tr>
              <a:tr h="331831">
                <a:tc>
                  <a:txBody>
                    <a:bodyPr/>
                    <a:lstStyle/>
                    <a:p>
                      <a:pPr marL="0" marR="0" algn="just">
                        <a:lnSpc>
                          <a:spcPct val="150000"/>
                        </a:lnSpc>
                        <a:spcBef>
                          <a:spcPts val="1200"/>
                        </a:spcBef>
                        <a:spcAft>
                          <a:spcPts val="1000"/>
                        </a:spcAft>
                        <a:buNone/>
                      </a:pPr>
                      <a:r>
                        <a:rPr lang="en-IN" sz="1400" kern="100">
                          <a:effectLst/>
                          <a:latin typeface="Times New Roman" panose="02020603050405020304" pitchFamily="18" charset="0"/>
                          <a:cs typeface="Times New Roman" panose="02020603050405020304" pitchFamily="18" charset="0"/>
                        </a:rPr>
                        <a:t>MobileNetV3</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1000"/>
                        </a:spcAft>
                        <a:buNone/>
                      </a:pPr>
                      <a:r>
                        <a:rPr lang="en-IN" sz="1400" kern="100" dirty="0">
                          <a:effectLst/>
                          <a:latin typeface="Times New Roman" panose="02020603050405020304" pitchFamily="18" charset="0"/>
                          <a:cs typeface="Times New Roman" panose="02020603050405020304" pitchFamily="18" charset="0"/>
                        </a:rPr>
                        <a:t>Melanoma</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1000"/>
                        </a:spcAft>
                        <a:buNone/>
                      </a:pPr>
                      <a:r>
                        <a:rPr lang="en-IN" sz="1400" kern="100">
                          <a:effectLst/>
                          <a:latin typeface="Times New Roman" panose="02020603050405020304" pitchFamily="18" charset="0"/>
                          <a:cs typeface="Times New Roman" panose="02020603050405020304" pitchFamily="18" charset="0"/>
                        </a:rPr>
                        <a:t>Melanoma</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1000"/>
                        </a:spcAft>
                        <a:buNone/>
                      </a:pPr>
                      <a:r>
                        <a:rPr lang="en-IN" sz="1400" kern="100" dirty="0">
                          <a:effectLst/>
                          <a:latin typeface="Times New Roman" panose="02020603050405020304" pitchFamily="18" charset="0"/>
                          <a:cs typeface="Times New Roman" panose="02020603050405020304" pitchFamily="18" charset="0"/>
                        </a:rPr>
                        <a:t>99.99%</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1000"/>
                        </a:spcAft>
                        <a:buNone/>
                      </a:pPr>
                      <a:r>
                        <a:rPr lang="en-IN" sz="1400" kern="100">
                          <a:effectLst/>
                          <a:latin typeface="Times New Roman" panose="02020603050405020304" pitchFamily="18" charset="0"/>
                          <a:cs typeface="Times New Roman" panose="02020603050405020304" pitchFamily="18" charset="0"/>
                        </a:rPr>
                        <a:t> Correct</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1000"/>
                        </a:spcAft>
                        <a:buNone/>
                      </a:pPr>
                      <a:r>
                        <a:rPr lang="en-IN" sz="1400" kern="100">
                          <a:effectLst/>
                          <a:latin typeface="Times New Roman" panose="02020603050405020304" pitchFamily="18" charset="0"/>
                          <a:cs typeface="Times New Roman" panose="02020603050405020304" pitchFamily="18" charset="0"/>
                        </a:rPr>
                        <a:t>Detected asymmetry and pigmentation</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93948703"/>
                  </a:ext>
                </a:extLst>
              </a:tr>
              <a:tr h="322862">
                <a:tc>
                  <a:txBody>
                    <a:bodyPr/>
                    <a:lstStyle/>
                    <a:p>
                      <a:pPr marL="0" marR="0" algn="just">
                        <a:lnSpc>
                          <a:spcPct val="150000"/>
                        </a:lnSpc>
                        <a:spcBef>
                          <a:spcPts val="1200"/>
                        </a:spcBef>
                        <a:spcAft>
                          <a:spcPts val="1000"/>
                        </a:spcAft>
                        <a:buNone/>
                      </a:pPr>
                      <a:r>
                        <a:rPr lang="en-IN" sz="1400" kern="100">
                          <a:effectLst/>
                          <a:latin typeface="Times New Roman" panose="02020603050405020304" pitchFamily="18" charset="0"/>
                          <a:cs typeface="Times New Roman" panose="02020603050405020304" pitchFamily="18" charset="0"/>
                        </a:rPr>
                        <a:t>MobileNetV3</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1000"/>
                        </a:spcAft>
                        <a:buNone/>
                      </a:pPr>
                      <a:r>
                        <a:rPr lang="en-IN" sz="1400" kern="100">
                          <a:effectLst/>
                          <a:latin typeface="Times New Roman" panose="02020603050405020304" pitchFamily="18" charset="0"/>
                          <a:cs typeface="Times New Roman" panose="02020603050405020304" pitchFamily="18" charset="0"/>
                        </a:rPr>
                        <a:t>Unknown</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1000"/>
                        </a:spcAft>
                        <a:buNone/>
                      </a:pPr>
                      <a:r>
                        <a:rPr lang="en-IN" sz="1400" kern="100">
                          <a:effectLst/>
                          <a:latin typeface="Times New Roman" panose="02020603050405020304" pitchFamily="18" charset="0"/>
                          <a:cs typeface="Times New Roman" panose="02020603050405020304" pitchFamily="18" charset="0"/>
                        </a:rPr>
                        <a:t>Unknown</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1000"/>
                        </a:spcAft>
                        <a:buNone/>
                      </a:pPr>
                      <a:r>
                        <a:rPr lang="en-IN" sz="1400" kern="100" dirty="0">
                          <a:effectLst/>
                          <a:latin typeface="Times New Roman" panose="02020603050405020304" pitchFamily="18" charset="0"/>
                          <a:cs typeface="Times New Roman" panose="02020603050405020304" pitchFamily="18" charset="0"/>
                        </a:rPr>
                        <a:t>99.89%</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1000"/>
                        </a:spcAft>
                        <a:buNone/>
                      </a:pPr>
                      <a:r>
                        <a:rPr lang="en-IN" sz="1400" kern="100">
                          <a:effectLst/>
                          <a:latin typeface="Times New Roman" panose="02020603050405020304" pitchFamily="18" charset="0"/>
                          <a:cs typeface="Times New Roman" panose="02020603050405020304" pitchFamily="18" charset="0"/>
                        </a:rPr>
                        <a:t> Correct</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1000"/>
                        </a:spcAft>
                        <a:buNone/>
                      </a:pPr>
                      <a:r>
                        <a:rPr lang="en-IN" sz="1400" kern="100" dirty="0">
                          <a:effectLst/>
                          <a:latin typeface="Times New Roman" panose="02020603050405020304" pitchFamily="18" charset="0"/>
                          <a:cs typeface="Times New Roman" panose="02020603050405020304" pitchFamily="18" charset="0"/>
                        </a:rPr>
                        <a:t>Successfully handled out-of-distribution</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50622344"/>
                  </a:ext>
                </a:extLst>
              </a:tr>
              <a:tr h="293239">
                <a:tc>
                  <a:txBody>
                    <a:bodyPr/>
                    <a:lstStyle/>
                    <a:p>
                      <a:pPr marL="0" marR="0" algn="just">
                        <a:lnSpc>
                          <a:spcPct val="150000"/>
                        </a:lnSpc>
                        <a:spcBef>
                          <a:spcPts val="1200"/>
                        </a:spcBef>
                        <a:spcAft>
                          <a:spcPts val="1000"/>
                        </a:spcAft>
                        <a:buNone/>
                      </a:pPr>
                      <a:r>
                        <a:rPr lang="en-IN" sz="1400" kern="100">
                          <a:effectLst/>
                          <a:latin typeface="Times New Roman" panose="02020603050405020304" pitchFamily="18" charset="0"/>
                          <a:cs typeface="Times New Roman" panose="02020603050405020304" pitchFamily="18" charset="0"/>
                        </a:rPr>
                        <a:t>ResNet50</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1000"/>
                        </a:spcAft>
                        <a:buNone/>
                      </a:pPr>
                      <a:r>
                        <a:rPr lang="en-IN" sz="1400" kern="100">
                          <a:effectLst/>
                          <a:latin typeface="Times New Roman" panose="02020603050405020304" pitchFamily="18" charset="0"/>
                          <a:cs typeface="Times New Roman" panose="02020603050405020304" pitchFamily="18" charset="0"/>
                        </a:rPr>
                        <a:t>Acne</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1000"/>
                        </a:spcAft>
                        <a:buNone/>
                      </a:pPr>
                      <a:r>
                        <a:rPr lang="en-IN" sz="1400" kern="100">
                          <a:effectLst/>
                          <a:latin typeface="Times New Roman" panose="02020603050405020304" pitchFamily="18" charset="0"/>
                          <a:cs typeface="Times New Roman" panose="02020603050405020304" pitchFamily="18" charset="0"/>
                        </a:rPr>
                        <a:t>Acne</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1000"/>
                        </a:spcAft>
                        <a:buNone/>
                      </a:pPr>
                      <a:r>
                        <a:rPr lang="en-IN" sz="1400" kern="100" dirty="0">
                          <a:effectLst/>
                          <a:latin typeface="Times New Roman" panose="02020603050405020304" pitchFamily="18" charset="0"/>
                          <a:cs typeface="Times New Roman" panose="02020603050405020304" pitchFamily="18" charset="0"/>
                        </a:rPr>
                        <a:t>99.97%</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1000"/>
                        </a:spcAft>
                        <a:buNone/>
                      </a:pPr>
                      <a:r>
                        <a:rPr lang="en-IN" sz="1400" kern="100">
                          <a:effectLst/>
                          <a:latin typeface="Times New Roman" panose="02020603050405020304" pitchFamily="18" charset="0"/>
                          <a:cs typeface="Times New Roman" panose="02020603050405020304" pitchFamily="18" charset="0"/>
                        </a:rPr>
                        <a:t> Correct</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1000"/>
                        </a:spcAft>
                        <a:buNone/>
                      </a:pPr>
                      <a:r>
                        <a:rPr lang="en-IN" sz="1400" kern="100">
                          <a:effectLst/>
                          <a:latin typeface="Times New Roman" panose="02020603050405020304" pitchFamily="18" charset="0"/>
                          <a:cs typeface="Times New Roman" panose="02020603050405020304" pitchFamily="18" charset="0"/>
                        </a:rPr>
                        <a:t>Detected acne clusters precisely</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8080377"/>
                  </a:ext>
                </a:extLst>
              </a:tr>
              <a:tr h="278110">
                <a:tc>
                  <a:txBody>
                    <a:bodyPr/>
                    <a:lstStyle/>
                    <a:p>
                      <a:pPr marL="0" marR="0" algn="just">
                        <a:lnSpc>
                          <a:spcPct val="150000"/>
                        </a:lnSpc>
                        <a:spcBef>
                          <a:spcPts val="1200"/>
                        </a:spcBef>
                        <a:spcAft>
                          <a:spcPts val="1000"/>
                        </a:spcAft>
                        <a:buNone/>
                      </a:pPr>
                      <a:r>
                        <a:rPr lang="en-IN" sz="1400" kern="100">
                          <a:effectLst/>
                          <a:latin typeface="Times New Roman" panose="02020603050405020304" pitchFamily="18" charset="0"/>
                          <a:cs typeface="Times New Roman" panose="02020603050405020304" pitchFamily="18" charset="0"/>
                        </a:rPr>
                        <a:t>ResNet50</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1000"/>
                        </a:spcAft>
                        <a:buNone/>
                      </a:pPr>
                      <a:r>
                        <a:rPr lang="en-IN" sz="1400" kern="100">
                          <a:effectLst/>
                          <a:latin typeface="Times New Roman" panose="02020603050405020304" pitchFamily="18" charset="0"/>
                          <a:cs typeface="Times New Roman" panose="02020603050405020304" pitchFamily="18" charset="0"/>
                        </a:rPr>
                        <a:t>Eczema</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1000"/>
                        </a:spcAft>
                        <a:buNone/>
                      </a:pPr>
                      <a:r>
                        <a:rPr lang="en-IN" sz="1400" kern="100">
                          <a:effectLst/>
                          <a:latin typeface="Times New Roman" panose="02020603050405020304" pitchFamily="18" charset="0"/>
                          <a:cs typeface="Times New Roman" panose="02020603050405020304" pitchFamily="18" charset="0"/>
                        </a:rPr>
                        <a:t>Eczema</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1000"/>
                        </a:spcAft>
                        <a:buNone/>
                      </a:pPr>
                      <a:r>
                        <a:rPr lang="en-IN" sz="1400" kern="100">
                          <a:effectLst/>
                          <a:latin typeface="Times New Roman" panose="02020603050405020304" pitchFamily="18" charset="0"/>
                          <a:cs typeface="Times New Roman" panose="02020603050405020304" pitchFamily="18" charset="0"/>
                        </a:rPr>
                        <a:t>99.96%</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1000"/>
                        </a:spcAft>
                        <a:buNone/>
                      </a:pPr>
                      <a:r>
                        <a:rPr lang="en-IN" sz="1400" kern="100">
                          <a:effectLst/>
                          <a:latin typeface="Times New Roman" panose="02020603050405020304" pitchFamily="18" charset="0"/>
                          <a:cs typeface="Times New Roman" panose="02020603050405020304" pitchFamily="18" charset="0"/>
                        </a:rPr>
                        <a:t> Correct</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1000"/>
                        </a:spcAft>
                        <a:buNone/>
                      </a:pPr>
                      <a:r>
                        <a:rPr lang="en-IN" sz="1400" kern="100">
                          <a:effectLst/>
                          <a:latin typeface="Times New Roman" panose="02020603050405020304" pitchFamily="18" charset="0"/>
                          <a:cs typeface="Times New Roman" panose="02020603050405020304" pitchFamily="18" charset="0"/>
                        </a:rPr>
                        <a:t>Differentiated eczema effectively</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59370931"/>
                  </a:ext>
                </a:extLst>
              </a:tr>
              <a:tr h="278201">
                <a:tc>
                  <a:txBody>
                    <a:bodyPr/>
                    <a:lstStyle/>
                    <a:p>
                      <a:pPr marL="0" marR="0" algn="just">
                        <a:lnSpc>
                          <a:spcPct val="150000"/>
                        </a:lnSpc>
                        <a:spcBef>
                          <a:spcPts val="1200"/>
                        </a:spcBef>
                        <a:spcAft>
                          <a:spcPts val="1000"/>
                        </a:spcAft>
                        <a:buNone/>
                      </a:pPr>
                      <a:r>
                        <a:rPr lang="en-IN" sz="1400" kern="100">
                          <a:effectLst/>
                          <a:latin typeface="Times New Roman" panose="02020603050405020304" pitchFamily="18" charset="0"/>
                          <a:cs typeface="Times New Roman" panose="02020603050405020304" pitchFamily="18" charset="0"/>
                        </a:rPr>
                        <a:t>ResNet50</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1000"/>
                        </a:spcAft>
                        <a:buNone/>
                      </a:pPr>
                      <a:r>
                        <a:rPr lang="en-IN" sz="1400" kern="100">
                          <a:effectLst/>
                          <a:latin typeface="Times New Roman" panose="02020603050405020304" pitchFamily="18" charset="0"/>
                          <a:cs typeface="Times New Roman" panose="02020603050405020304" pitchFamily="18" charset="0"/>
                        </a:rPr>
                        <a:t>Melanoma</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1000"/>
                        </a:spcAft>
                        <a:buNone/>
                      </a:pPr>
                      <a:r>
                        <a:rPr lang="en-IN" sz="1400" kern="100">
                          <a:effectLst/>
                          <a:latin typeface="Times New Roman" panose="02020603050405020304" pitchFamily="18" charset="0"/>
                          <a:cs typeface="Times New Roman" panose="02020603050405020304" pitchFamily="18" charset="0"/>
                        </a:rPr>
                        <a:t>Melanoma</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1000"/>
                        </a:spcAft>
                        <a:buNone/>
                      </a:pPr>
                      <a:r>
                        <a:rPr lang="en-IN" sz="1400" kern="100">
                          <a:effectLst/>
                          <a:latin typeface="Times New Roman" panose="02020603050405020304" pitchFamily="18" charset="0"/>
                          <a:cs typeface="Times New Roman" panose="02020603050405020304" pitchFamily="18" charset="0"/>
                        </a:rPr>
                        <a:t>99.98%</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1000"/>
                        </a:spcAft>
                        <a:buNone/>
                      </a:pPr>
                      <a:r>
                        <a:rPr lang="en-IN" sz="1400" kern="100" dirty="0">
                          <a:effectLst/>
                          <a:latin typeface="Times New Roman" panose="02020603050405020304" pitchFamily="18" charset="0"/>
                          <a:cs typeface="Times New Roman" panose="02020603050405020304" pitchFamily="18" charset="0"/>
                        </a:rPr>
                        <a:t> Correct</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1000"/>
                        </a:spcAft>
                        <a:buNone/>
                      </a:pPr>
                      <a:r>
                        <a:rPr lang="en-IN" sz="1400" kern="100">
                          <a:effectLst/>
                          <a:latin typeface="Times New Roman" panose="02020603050405020304" pitchFamily="18" charset="0"/>
                          <a:cs typeface="Times New Roman" panose="02020603050405020304" pitchFamily="18" charset="0"/>
                        </a:rPr>
                        <a:t>High confidence in melanoma detection</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92597811"/>
                  </a:ext>
                </a:extLst>
              </a:tr>
              <a:tr h="352674">
                <a:tc>
                  <a:txBody>
                    <a:bodyPr/>
                    <a:lstStyle/>
                    <a:p>
                      <a:pPr marL="0" marR="0" algn="just">
                        <a:lnSpc>
                          <a:spcPct val="150000"/>
                        </a:lnSpc>
                        <a:spcBef>
                          <a:spcPts val="1200"/>
                        </a:spcBef>
                        <a:spcAft>
                          <a:spcPts val="1000"/>
                        </a:spcAft>
                        <a:buNone/>
                      </a:pPr>
                      <a:r>
                        <a:rPr lang="en-IN" sz="1400" kern="100" dirty="0">
                          <a:effectLst/>
                          <a:latin typeface="Times New Roman" panose="02020603050405020304" pitchFamily="18" charset="0"/>
                          <a:cs typeface="Times New Roman" panose="02020603050405020304" pitchFamily="18" charset="0"/>
                        </a:rPr>
                        <a:t>ResNet50</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1000"/>
                        </a:spcAft>
                        <a:buNone/>
                      </a:pPr>
                      <a:r>
                        <a:rPr lang="en-IN" sz="1400" kern="100">
                          <a:effectLst/>
                          <a:latin typeface="Times New Roman" panose="02020603050405020304" pitchFamily="18" charset="0"/>
                          <a:cs typeface="Times New Roman" panose="02020603050405020304" pitchFamily="18" charset="0"/>
                        </a:rPr>
                        <a:t>Unknown</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1000"/>
                        </a:spcAft>
                        <a:buNone/>
                      </a:pPr>
                      <a:r>
                        <a:rPr lang="en-IN" sz="1400" kern="100">
                          <a:effectLst/>
                          <a:latin typeface="Times New Roman" panose="02020603050405020304" pitchFamily="18" charset="0"/>
                          <a:cs typeface="Times New Roman" panose="02020603050405020304" pitchFamily="18" charset="0"/>
                        </a:rPr>
                        <a:t>Unknown</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1000"/>
                        </a:spcAft>
                        <a:buNone/>
                      </a:pPr>
                      <a:r>
                        <a:rPr lang="en-IN" sz="1400" kern="100">
                          <a:effectLst/>
                          <a:latin typeface="Times New Roman" panose="02020603050405020304" pitchFamily="18" charset="0"/>
                          <a:cs typeface="Times New Roman" panose="02020603050405020304" pitchFamily="18" charset="0"/>
                        </a:rPr>
                        <a:t>99.85%</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1000"/>
                        </a:spcAft>
                        <a:buNone/>
                      </a:pPr>
                      <a:r>
                        <a:rPr lang="en-IN" sz="1400" kern="100" dirty="0">
                          <a:effectLst/>
                          <a:latin typeface="Times New Roman" panose="02020603050405020304" pitchFamily="18" charset="0"/>
                          <a:cs typeface="Times New Roman" panose="02020603050405020304" pitchFamily="18" charset="0"/>
                        </a:rPr>
                        <a:t> Correct</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1000"/>
                        </a:spcAft>
                        <a:buNone/>
                      </a:pPr>
                      <a:r>
                        <a:rPr lang="en-IN" sz="1400" kern="100" dirty="0">
                          <a:effectLst/>
                          <a:latin typeface="Times New Roman" panose="02020603050405020304" pitchFamily="18" charset="0"/>
                          <a:cs typeface="Times New Roman" panose="02020603050405020304" pitchFamily="18" charset="0"/>
                        </a:rPr>
                        <a:t>Robust to unknown categories</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71064086"/>
                  </a:ext>
                </a:extLst>
              </a:tr>
              <a:tr h="360471">
                <a:tc>
                  <a:txBody>
                    <a:bodyPr/>
                    <a:lstStyle/>
                    <a:p>
                      <a:pPr marL="0" marR="0" algn="just">
                        <a:lnSpc>
                          <a:spcPct val="150000"/>
                        </a:lnSpc>
                        <a:spcBef>
                          <a:spcPts val="1200"/>
                        </a:spcBef>
                        <a:spcAft>
                          <a:spcPts val="1000"/>
                        </a:spcAft>
                        <a:buNone/>
                      </a:pPr>
                      <a:r>
                        <a:rPr lang="en-IN" sz="1400" kern="100">
                          <a:effectLst/>
                          <a:latin typeface="Times New Roman" panose="02020603050405020304" pitchFamily="18" charset="0"/>
                          <a:cs typeface="Times New Roman" panose="02020603050405020304" pitchFamily="18" charset="0"/>
                        </a:rPr>
                        <a:t>DenseNet121</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1000"/>
                        </a:spcAft>
                        <a:buNone/>
                      </a:pPr>
                      <a:r>
                        <a:rPr lang="en-IN" sz="1400" kern="100">
                          <a:effectLst/>
                          <a:latin typeface="Times New Roman" panose="02020603050405020304" pitchFamily="18" charset="0"/>
                          <a:cs typeface="Times New Roman" panose="02020603050405020304" pitchFamily="18" charset="0"/>
                        </a:rPr>
                        <a:t>Acne</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1000"/>
                        </a:spcAft>
                        <a:buNone/>
                      </a:pPr>
                      <a:r>
                        <a:rPr lang="en-IN" sz="1400" kern="100">
                          <a:effectLst/>
                          <a:latin typeface="Times New Roman" panose="02020603050405020304" pitchFamily="18" charset="0"/>
                          <a:cs typeface="Times New Roman" panose="02020603050405020304" pitchFamily="18" charset="0"/>
                        </a:rPr>
                        <a:t>Acne</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1000"/>
                        </a:spcAft>
                        <a:buNone/>
                      </a:pPr>
                      <a:r>
                        <a:rPr lang="en-IN" sz="1400" kern="100" dirty="0">
                          <a:effectLst/>
                          <a:latin typeface="Times New Roman" panose="02020603050405020304" pitchFamily="18" charset="0"/>
                          <a:cs typeface="Times New Roman" panose="02020603050405020304" pitchFamily="18" charset="0"/>
                        </a:rPr>
                        <a:t>99.98%</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1000"/>
                        </a:spcAft>
                        <a:buNone/>
                      </a:pPr>
                      <a:r>
                        <a:rPr lang="en-IN" sz="1400" kern="100" dirty="0">
                          <a:effectLst/>
                          <a:latin typeface="Times New Roman" panose="02020603050405020304" pitchFamily="18" charset="0"/>
                          <a:cs typeface="Times New Roman" panose="02020603050405020304" pitchFamily="18" charset="0"/>
                        </a:rPr>
                        <a:t> Correct</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1000"/>
                        </a:spcAft>
                        <a:buNone/>
                      </a:pPr>
                      <a:r>
                        <a:rPr lang="en-IN" sz="1400" kern="100">
                          <a:effectLst/>
                          <a:latin typeface="Times New Roman" panose="02020603050405020304" pitchFamily="18" charset="0"/>
                          <a:cs typeface="Times New Roman" panose="02020603050405020304" pitchFamily="18" charset="0"/>
                        </a:rPr>
                        <a:t>Strong performance in acne identification</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07118314"/>
                  </a:ext>
                </a:extLst>
              </a:tr>
              <a:tr h="308976">
                <a:tc>
                  <a:txBody>
                    <a:bodyPr/>
                    <a:lstStyle/>
                    <a:p>
                      <a:pPr marL="0" marR="0" algn="just">
                        <a:lnSpc>
                          <a:spcPct val="150000"/>
                        </a:lnSpc>
                        <a:spcBef>
                          <a:spcPts val="1200"/>
                        </a:spcBef>
                        <a:spcAft>
                          <a:spcPts val="1000"/>
                        </a:spcAft>
                        <a:buNone/>
                      </a:pPr>
                      <a:r>
                        <a:rPr lang="en-IN" sz="1400" kern="100">
                          <a:effectLst/>
                          <a:latin typeface="Times New Roman" panose="02020603050405020304" pitchFamily="18" charset="0"/>
                          <a:cs typeface="Times New Roman" panose="02020603050405020304" pitchFamily="18" charset="0"/>
                        </a:rPr>
                        <a:t>DenseNet121</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1000"/>
                        </a:spcAft>
                        <a:buNone/>
                      </a:pPr>
                      <a:r>
                        <a:rPr lang="en-IN" sz="1400" kern="100">
                          <a:effectLst/>
                          <a:latin typeface="Times New Roman" panose="02020603050405020304" pitchFamily="18" charset="0"/>
                          <a:cs typeface="Times New Roman" panose="02020603050405020304" pitchFamily="18" charset="0"/>
                        </a:rPr>
                        <a:t>Eczema</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1000"/>
                        </a:spcAft>
                        <a:buNone/>
                      </a:pPr>
                      <a:r>
                        <a:rPr lang="en-IN" sz="1400" kern="100" dirty="0">
                          <a:effectLst/>
                          <a:latin typeface="Times New Roman" panose="02020603050405020304" pitchFamily="18" charset="0"/>
                          <a:cs typeface="Times New Roman" panose="02020603050405020304" pitchFamily="18" charset="0"/>
                        </a:rPr>
                        <a:t>Eczema</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1000"/>
                        </a:spcAft>
                        <a:buNone/>
                      </a:pPr>
                      <a:r>
                        <a:rPr lang="en-IN" sz="1400" kern="100">
                          <a:effectLst/>
                          <a:latin typeface="Times New Roman" panose="02020603050405020304" pitchFamily="18" charset="0"/>
                          <a:cs typeface="Times New Roman" panose="02020603050405020304" pitchFamily="18" charset="0"/>
                        </a:rPr>
                        <a:t>88.20%</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1000"/>
                        </a:spcAft>
                        <a:buNone/>
                      </a:pPr>
                      <a:r>
                        <a:rPr lang="en-IN" sz="1400" kern="100">
                          <a:effectLst/>
                          <a:latin typeface="Times New Roman" panose="02020603050405020304" pitchFamily="18" charset="0"/>
                          <a:cs typeface="Times New Roman" panose="02020603050405020304" pitchFamily="18" charset="0"/>
                        </a:rPr>
                        <a:t> Correct</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1000"/>
                        </a:spcAft>
                        <a:buNone/>
                      </a:pPr>
                      <a:r>
                        <a:rPr lang="en-IN" sz="1400" kern="100" dirty="0">
                          <a:effectLst/>
                          <a:latin typeface="Times New Roman" panose="02020603050405020304" pitchFamily="18" charset="0"/>
                          <a:cs typeface="Times New Roman" panose="02020603050405020304" pitchFamily="18" charset="0"/>
                        </a:rPr>
                        <a:t>Accurate texture-based eczema detection</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1835227"/>
                  </a:ext>
                </a:extLst>
              </a:tr>
              <a:tr h="343306">
                <a:tc>
                  <a:txBody>
                    <a:bodyPr/>
                    <a:lstStyle/>
                    <a:p>
                      <a:pPr marL="0" marR="0" algn="just">
                        <a:lnSpc>
                          <a:spcPct val="150000"/>
                        </a:lnSpc>
                        <a:spcBef>
                          <a:spcPts val="1200"/>
                        </a:spcBef>
                        <a:spcAft>
                          <a:spcPts val="1000"/>
                        </a:spcAft>
                        <a:buNone/>
                      </a:pPr>
                      <a:r>
                        <a:rPr lang="en-IN" sz="1400" kern="100">
                          <a:effectLst/>
                          <a:latin typeface="Times New Roman" panose="02020603050405020304" pitchFamily="18" charset="0"/>
                          <a:cs typeface="Times New Roman" panose="02020603050405020304" pitchFamily="18" charset="0"/>
                        </a:rPr>
                        <a:t>DenseNet121</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1000"/>
                        </a:spcAft>
                        <a:buNone/>
                      </a:pPr>
                      <a:r>
                        <a:rPr lang="en-IN" sz="1400" kern="100">
                          <a:effectLst/>
                          <a:latin typeface="Times New Roman" panose="02020603050405020304" pitchFamily="18" charset="0"/>
                          <a:cs typeface="Times New Roman" panose="02020603050405020304" pitchFamily="18" charset="0"/>
                        </a:rPr>
                        <a:t>Melanoma</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1000"/>
                        </a:spcAft>
                        <a:buNone/>
                      </a:pPr>
                      <a:r>
                        <a:rPr lang="en-IN" sz="1400" kern="100">
                          <a:effectLst/>
                          <a:latin typeface="Times New Roman" panose="02020603050405020304" pitchFamily="18" charset="0"/>
                          <a:cs typeface="Times New Roman" panose="02020603050405020304" pitchFamily="18" charset="0"/>
                        </a:rPr>
                        <a:t>Melanoma</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1000"/>
                        </a:spcAft>
                        <a:buNone/>
                      </a:pPr>
                      <a:r>
                        <a:rPr lang="en-IN" sz="1400" kern="100">
                          <a:effectLst/>
                          <a:latin typeface="Times New Roman" panose="02020603050405020304" pitchFamily="18" charset="0"/>
                          <a:cs typeface="Times New Roman" panose="02020603050405020304" pitchFamily="18" charset="0"/>
                        </a:rPr>
                        <a:t>99.90%</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1000"/>
                        </a:spcAft>
                        <a:buNone/>
                      </a:pPr>
                      <a:r>
                        <a:rPr lang="en-IN" sz="1400" kern="100">
                          <a:effectLst/>
                          <a:latin typeface="Times New Roman" panose="02020603050405020304" pitchFamily="18" charset="0"/>
                          <a:cs typeface="Times New Roman" panose="02020603050405020304" pitchFamily="18" charset="0"/>
                        </a:rPr>
                        <a:t> Correct</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1000"/>
                        </a:spcAft>
                        <a:buNone/>
                      </a:pPr>
                      <a:r>
                        <a:rPr lang="en-IN" sz="1400" kern="100" dirty="0">
                          <a:effectLst/>
                          <a:latin typeface="Times New Roman" panose="02020603050405020304" pitchFamily="18" charset="0"/>
                          <a:cs typeface="Times New Roman" panose="02020603050405020304" pitchFamily="18" charset="0"/>
                        </a:rPr>
                        <a:t>Reliable in detecting malignant lesions</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09171859"/>
                  </a:ext>
                </a:extLst>
              </a:tr>
              <a:tr h="329412">
                <a:tc>
                  <a:txBody>
                    <a:bodyPr/>
                    <a:lstStyle/>
                    <a:p>
                      <a:pPr marL="0" marR="0" algn="just">
                        <a:lnSpc>
                          <a:spcPct val="150000"/>
                        </a:lnSpc>
                        <a:spcBef>
                          <a:spcPts val="1200"/>
                        </a:spcBef>
                        <a:spcAft>
                          <a:spcPts val="1000"/>
                        </a:spcAft>
                        <a:buNone/>
                      </a:pPr>
                      <a:r>
                        <a:rPr lang="en-IN" sz="1400" kern="100" dirty="0">
                          <a:effectLst/>
                          <a:latin typeface="Times New Roman" panose="02020603050405020304" pitchFamily="18" charset="0"/>
                          <a:cs typeface="Times New Roman" panose="02020603050405020304" pitchFamily="18" charset="0"/>
                        </a:rPr>
                        <a:t>DenseNet121</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1000"/>
                        </a:spcAft>
                        <a:buNone/>
                      </a:pPr>
                      <a:r>
                        <a:rPr lang="en-IN" sz="1400" kern="100" dirty="0">
                          <a:effectLst/>
                          <a:latin typeface="Times New Roman" panose="02020603050405020304" pitchFamily="18" charset="0"/>
                          <a:cs typeface="Times New Roman" panose="02020603050405020304" pitchFamily="18" charset="0"/>
                        </a:rPr>
                        <a:t>Unknown</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1000"/>
                        </a:spcAft>
                        <a:buNone/>
                      </a:pPr>
                      <a:r>
                        <a:rPr lang="en-IN" sz="1400" kern="100" dirty="0">
                          <a:effectLst/>
                          <a:latin typeface="Times New Roman" panose="02020603050405020304" pitchFamily="18" charset="0"/>
                          <a:cs typeface="Times New Roman" panose="02020603050405020304" pitchFamily="18" charset="0"/>
                        </a:rPr>
                        <a:t>Unknown</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1000"/>
                        </a:spcAft>
                        <a:buNone/>
                      </a:pPr>
                      <a:r>
                        <a:rPr lang="en-IN" sz="1400" kern="100" dirty="0">
                          <a:effectLst/>
                          <a:latin typeface="Times New Roman" panose="02020603050405020304" pitchFamily="18" charset="0"/>
                          <a:cs typeface="Times New Roman" panose="02020603050405020304" pitchFamily="18" charset="0"/>
                        </a:rPr>
                        <a:t>99.87%</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1000"/>
                        </a:spcAft>
                        <a:buNone/>
                      </a:pPr>
                      <a:r>
                        <a:rPr lang="en-IN" sz="1400" kern="100" dirty="0">
                          <a:effectLst/>
                          <a:latin typeface="Times New Roman" panose="02020603050405020304" pitchFamily="18" charset="0"/>
                          <a:cs typeface="Times New Roman" panose="02020603050405020304" pitchFamily="18" charset="0"/>
                        </a:rPr>
                        <a:t> Correct</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1200"/>
                        </a:spcBef>
                        <a:spcAft>
                          <a:spcPts val="1000"/>
                        </a:spcAft>
                        <a:buNone/>
                      </a:pPr>
                      <a:r>
                        <a:rPr lang="en-IN" sz="1400" kern="100" dirty="0">
                          <a:effectLst/>
                          <a:latin typeface="Times New Roman" panose="02020603050405020304" pitchFamily="18" charset="0"/>
                          <a:cs typeface="Times New Roman" panose="02020603050405020304" pitchFamily="18" charset="0"/>
                        </a:rPr>
                        <a:t>Effectively filtered non-skin distractions</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96277114"/>
                  </a:ext>
                </a:extLst>
              </a:tr>
            </a:tbl>
          </a:graphicData>
        </a:graphic>
      </p:graphicFrame>
      <p:sp>
        <p:nvSpPr>
          <p:cNvPr id="3" name="TextBox 2">
            <a:extLst>
              <a:ext uri="{FF2B5EF4-FFF2-40B4-BE49-F238E27FC236}">
                <a16:creationId xmlns:a16="http://schemas.microsoft.com/office/drawing/2014/main" id="{8BADEBFE-8AB7-C6B8-5F38-744784DCB08D}"/>
              </a:ext>
            </a:extLst>
          </p:cNvPr>
          <p:cNvSpPr txBox="1"/>
          <p:nvPr/>
        </p:nvSpPr>
        <p:spPr>
          <a:xfrm>
            <a:off x="3487916" y="2223641"/>
            <a:ext cx="4430599" cy="307777"/>
          </a:xfrm>
          <a:prstGeom prst="rect">
            <a:avLst/>
          </a:prstGeom>
          <a:noFill/>
        </p:spPr>
        <p:txBody>
          <a:bodyPr wrap="square">
            <a:spAutoFit/>
          </a:bodyPr>
          <a:lstStyle/>
          <a:p>
            <a:r>
              <a:rPr lang="en-US" sz="1400" b="1" kern="0" dirty="0">
                <a:effectLst/>
                <a:latin typeface="Times New Roman" panose="02020603050405020304" pitchFamily="18" charset="0"/>
                <a:ea typeface="Calibri" panose="020F0502020204030204" pitchFamily="34" charset="0"/>
              </a:rPr>
              <a:t>Table No. 1 :</a:t>
            </a:r>
            <a:r>
              <a:rPr lang="en-US" sz="1400" kern="0" dirty="0">
                <a:effectLst/>
                <a:latin typeface="Times New Roman" panose="02020603050405020304" pitchFamily="18" charset="0"/>
                <a:ea typeface="Calibri" panose="020F0502020204030204" pitchFamily="34" charset="0"/>
              </a:rPr>
              <a:t> Model Comparison for MediMind AI</a:t>
            </a:r>
            <a:endParaRPr lang="en-IN" sz="1400" dirty="0"/>
          </a:p>
        </p:txBody>
      </p:sp>
      <p:sp>
        <p:nvSpPr>
          <p:cNvPr id="4" name="TextBox 3">
            <a:extLst>
              <a:ext uri="{FF2B5EF4-FFF2-40B4-BE49-F238E27FC236}">
                <a16:creationId xmlns:a16="http://schemas.microsoft.com/office/drawing/2014/main" id="{4B221C4D-3F18-EA67-A780-3B17F6DF1070}"/>
              </a:ext>
            </a:extLst>
          </p:cNvPr>
          <p:cNvSpPr txBox="1"/>
          <p:nvPr/>
        </p:nvSpPr>
        <p:spPr>
          <a:xfrm>
            <a:off x="709473" y="944877"/>
            <a:ext cx="7048787" cy="646331"/>
          </a:xfrm>
          <a:prstGeom prst="rect">
            <a:avLst/>
          </a:prstGeom>
          <a:noFill/>
        </p:spPr>
        <p:txBody>
          <a:bodyPr wrap="square">
            <a:spAutoFit/>
          </a:bodyPr>
          <a:lstStyle/>
          <a:p>
            <a:r>
              <a:rPr lang="en-IN" sz="3600" b="1" dirty="0">
                <a:solidFill>
                  <a:schemeClr val="bg1"/>
                </a:solidFill>
                <a:latin typeface="Arial Black" panose="020B0A04020102020204" pitchFamily="34" charset="0"/>
                <a:cs typeface="Times New Roman" panose="02020603050405020304" pitchFamily="18" charset="0"/>
              </a:rPr>
              <a:t>RESULTS AND ANALYSIS </a:t>
            </a:r>
            <a:endParaRPr lang="en-IN" sz="3600" dirty="0">
              <a:solidFill>
                <a:schemeClr val="bg1"/>
              </a:solidFill>
              <a:latin typeface="Arial Black" panose="020B0A04020102020204" pitchFamily="34" charset="0"/>
            </a:endParaRPr>
          </a:p>
        </p:txBody>
      </p:sp>
      <p:pic>
        <p:nvPicPr>
          <p:cNvPr id="7" name="Picture 6">
            <a:extLst>
              <a:ext uri="{FF2B5EF4-FFF2-40B4-BE49-F238E27FC236}">
                <a16:creationId xmlns:a16="http://schemas.microsoft.com/office/drawing/2014/main" id="{49149BBD-52AB-BDEB-FD90-55EAC5BF5D23}"/>
              </a:ext>
            </a:extLst>
          </p:cNvPr>
          <p:cNvPicPr>
            <a:picLocks noChangeAspect="1"/>
          </p:cNvPicPr>
          <p:nvPr/>
        </p:nvPicPr>
        <p:blipFill>
          <a:blip r:embed="rId2"/>
          <a:stretch>
            <a:fillRect/>
          </a:stretch>
        </p:blipFill>
        <p:spPr>
          <a:xfrm>
            <a:off x="366958" y="94485"/>
            <a:ext cx="1352550" cy="372966"/>
          </a:xfrm>
          <a:prstGeom prst="rect">
            <a:avLst/>
          </a:prstGeom>
        </p:spPr>
      </p:pic>
    </p:spTree>
    <p:extLst>
      <p:ext uri="{BB962C8B-B14F-4D97-AF65-F5344CB8AC3E}">
        <p14:creationId xmlns:p14="http://schemas.microsoft.com/office/powerpoint/2010/main" val="3637076339"/>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8A84FB-DBBA-51E0-A611-428AB3E14DAA}"/>
            </a:ext>
          </a:extLst>
        </p:cNvPr>
        <p:cNvGrpSpPr/>
        <p:nvPr/>
      </p:nvGrpSpPr>
      <p:grpSpPr>
        <a:xfrm>
          <a:off x="0" y="0"/>
          <a:ext cx="0" cy="0"/>
          <a:chOff x="0" y="0"/>
          <a:chExt cx="0" cy="0"/>
        </a:xfrm>
      </p:grpSpPr>
      <p:sp>
        <p:nvSpPr>
          <p:cNvPr id="9" name="Rectangle 2">
            <a:extLst>
              <a:ext uri="{FF2B5EF4-FFF2-40B4-BE49-F238E27FC236}">
                <a16:creationId xmlns:a16="http://schemas.microsoft.com/office/drawing/2014/main" id="{F81E4563-A838-DA02-C353-41FAB05A43F3}"/>
              </a:ext>
            </a:extLst>
          </p:cNvPr>
          <p:cNvSpPr>
            <a:spLocks noChangeArrowheads="1"/>
          </p:cNvSpPr>
          <p:nvPr/>
        </p:nvSpPr>
        <p:spPr bwMode="auto">
          <a:xfrm>
            <a:off x="0" y="729993"/>
            <a:ext cx="27437925"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br>
            <a:b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br>
            <a:b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br>
            <a:b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C5B5470D-C38D-C878-655B-260F00668778}"/>
              </a:ext>
            </a:extLst>
          </p:cNvPr>
          <p:cNvSpPr>
            <a:spLocks noChangeArrowheads="1"/>
          </p:cNvSpPr>
          <p:nvPr/>
        </p:nvSpPr>
        <p:spPr bwMode="auto">
          <a:xfrm>
            <a:off x="-1774316" y="-159026"/>
            <a:ext cx="1574259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10" name="TextBox 9">
            <a:extLst>
              <a:ext uri="{FF2B5EF4-FFF2-40B4-BE49-F238E27FC236}">
                <a16:creationId xmlns:a16="http://schemas.microsoft.com/office/drawing/2014/main" id="{BCDF8A1C-26BC-B8F3-1997-23CC21F61D19}"/>
              </a:ext>
            </a:extLst>
          </p:cNvPr>
          <p:cNvSpPr txBox="1"/>
          <p:nvPr/>
        </p:nvSpPr>
        <p:spPr>
          <a:xfrm>
            <a:off x="3169057" y="2320975"/>
            <a:ext cx="6087830" cy="36933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Table No. 2 : </a:t>
            </a:r>
            <a:r>
              <a:rPr lang="en-US" sz="1800" kern="0" dirty="0">
                <a:effectLst/>
                <a:latin typeface="Times New Roman" panose="02020603050405020304" pitchFamily="18" charset="0"/>
                <a:ea typeface="Calibri" panose="020F0502020204030204" pitchFamily="34" charset="0"/>
              </a:rPr>
              <a:t>Comparison of Existing System vs MediMind AI</a:t>
            </a:r>
            <a:endParaRPr lang="en-IN" dirty="0">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AF6A883A-137A-AAA9-47BA-18A04DD4950B}"/>
              </a:ext>
            </a:extLst>
          </p:cNvPr>
          <p:cNvGraphicFramePr>
            <a:graphicFrameLocks noGrp="1"/>
          </p:cNvGraphicFramePr>
          <p:nvPr>
            <p:extLst>
              <p:ext uri="{D42A27DB-BD31-4B8C-83A1-F6EECF244321}">
                <p14:modId xmlns:p14="http://schemas.microsoft.com/office/powerpoint/2010/main" val="158159635"/>
              </p:ext>
            </p:extLst>
          </p:nvPr>
        </p:nvGraphicFramePr>
        <p:xfrm>
          <a:off x="1108565" y="2762664"/>
          <a:ext cx="10401563" cy="2567751"/>
        </p:xfrm>
        <a:graphic>
          <a:graphicData uri="http://schemas.openxmlformats.org/drawingml/2006/table">
            <a:tbl>
              <a:tblPr firstRow="1" firstCol="1" bandRow="1">
                <a:tableStyleId>{5940675A-B579-460E-94D1-54222C63F5DA}</a:tableStyleId>
              </a:tblPr>
              <a:tblGrid>
                <a:gridCol w="1427245">
                  <a:extLst>
                    <a:ext uri="{9D8B030D-6E8A-4147-A177-3AD203B41FA5}">
                      <a16:colId xmlns:a16="http://schemas.microsoft.com/office/drawing/2014/main" val="363765524"/>
                    </a:ext>
                  </a:extLst>
                </a:gridCol>
                <a:gridCol w="2059359">
                  <a:extLst>
                    <a:ext uri="{9D8B030D-6E8A-4147-A177-3AD203B41FA5}">
                      <a16:colId xmlns:a16="http://schemas.microsoft.com/office/drawing/2014/main" val="1117881789"/>
                    </a:ext>
                  </a:extLst>
                </a:gridCol>
                <a:gridCol w="2390279">
                  <a:extLst>
                    <a:ext uri="{9D8B030D-6E8A-4147-A177-3AD203B41FA5}">
                      <a16:colId xmlns:a16="http://schemas.microsoft.com/office/drawing/2014/main" val="21781433"/>
                    </a:ext>
                  </a:extLst>
                </a:gridCol>
                <a:gridCol w="2053268">
                  <a:extLst>
                    <a:ext uri="{9D8B030D-6E8A-4147-A177-3AD203B41FA5}">
                      <a16:colId xmlns:a16="http://schemas.microsoft.com/office/drawing/2014/main" val="2429945942"/>
                    </a:ext>
                  </a:extLst>
                </a:gridCol>
                <a:gridCol w="1283635">
                  <a:extLst>
                    <a:ext uri="{9D8B030D-6E8A-4147-A177-3AD203B41FA5}">
                      <a16:colId xmlns:a16="http://schemas.microsoft.com/office/drawing/2014/main" val="2621484151"/>
                    </a:ext>
                  </a:extLst>
                </a:gridCol>
                <a:gridCol w="1187777">
                  <a:extLst>
                    <a:ext uri="{9D8B030D-6E8A-4147-A177-3AD203B41FA5}">
                      <a16:colId xmlns:a16="http://schemas.microsoft.com/office/drawing/2014/main" val="258315910"/>
                    </a:ext>
                  </a:extLst>
                </a:gridCol>
              </a:tblGrid>
              <a:tr h="300761">
                <a:tc rowSpan="2">
                  <a:txBody>
                    <a:bodyPr/>
                    <a:lstStyle/>
                    <a:p>
                      <a:pPr marL="0" marR="0" algn="ctr">
                        <a:lnSpc>
                          <a:spcPct val="150000"/>
                        </a:lnSpc>
                        <a:spcAft>
                          <a:spcPts val="1000"/>
                        </a:spcAft>
                        <a:buNone/>
                      </a:pPr>
                      <a:r>
                        <a:rPr lang="en-IN" sz="1600" kern="100" dirty="0">
                          <a:effectLst/>
                          <a:latin typeface="Times New Roman" panose="02020603050405020304" pitchFamily="18" charset="0"/>
                          <a:cs typeface="Times New Roman" panose="02020603050405020304" pitchFamily="18" charset="0"/>
                        </a:rPr>
                        <a:t>S.No.</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rowSpan="2">
                  <a:txBody>
                    <a:bodyPr/>
                    <a:lstStyle/>
                    <a:p>
                      <a:pPr marL="0" marR="0" algn="ctr">
                        <a:lnSpc>
                          <a:spcPct val="150000"/>
                        </a:lnSpc>
                        <a:spcAft>
                          <a:spcPts val="1000"/>
                        </a:spcAft>
                        <a:buNone/>
                      </a:pPr>
                      <a:r>
                        <a:rPr lang="en-IN" sz="1600" kern="100" dirty="0">
                          <a:effectLst/>
                          <a:latin typeface="Times New Roman" panose="02020603050405020304" pitchFamily="18" charset="0"/>
                          <a:cs typeface="Times New Roman" panose="02020603050405020304" pitchFamily="18" charset="0"/>
                        </a:rPr>
                        <a:t>Metric</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rowSpan="2">
                  <a:txBody>
                    <a:bodyPr/>
                    <a:lstStyle/>
                    <a:p>
                      <a:pPr marL="0" marR="0" algn="ctr">
                        <a:lnSpc>
                          <a:spcPct val="150000"/>
                        </a:lnSpc>
                        <a:spcAft>
                          <a:spcPts val="1000"/>
                        </a:spcAft>
                        <a:buNone/>
                      </a:pPr>
                      <a:r>
                        <a:rPr lang="en-IN" sz="1600" kern="100" dirty="0">
                          <a:effectLst/>
                          <a:latin typeface="Times New Roman" panose="02020603050405020304" pitchFamily="18" charset="0"/>
                          <a:cs typeface="Times New Roman" panose="02020603050405020304" pitchFamily="18" charset="0"/>
                        </a:rPr>
                        <a:t>Existing System</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gridSpan="3">
                  <a:txBody>
                    <a:bodyPr/>
                    <a:lstStyle/>
                    <a:p>
                      <a:pPr marL="0" marR="0" algn="ctr">
                        <a:lnSpc>
                          <a:spcPct val="150000"/>
                        </a:lnSpc>
                        <a:spcAft>
                          <a:spcPts val="1000"/>
                        </a:spcAft>
                        <a:buNone/>
                      </a:pPr>
                      <a:r>
                        <a:rPr lang="en-IN" sz="1600" kern="100" dirty="0">
                          <a:effectLst/>
                          <a:latin typeface="Times New Roman" panose="02020603050405020304" pitchFamily="18" charset="0"/>
                          <a:cs typeface="Times New Roman" panose="02020603050405020304" pitchFamily="18" charset="0"/>
                        </a:rPr>
                        <a:t>MediMind AI</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889392937"/>
                  </a:ext>
                </a:extLst>
              </a:tr>
              <a:tr h="385652">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marL="0" marR="0" algn="ctr">
                        <a:lnSpc>
                          <a:spcPct val="150000"/>
                        </a:lnSpc>
                        <a:spcAft>
                          <a:spcPts val="1000"/>
                        </a:spcAft>
                        <a:buNone/>
                      </a:pPr>
                      <a:r>
                        <a:rPr lang="en-IN" sz="1600" kern="100">
                          <a:effectLst/>
                          <a:latin typeface="Times New Roman" panose="02020603050405020304" pitchFamily="18" charset="0"/>
                          <a:cs typeface="Times New Roman" panose="02020603050405020304" pitchFamily="18" charset="0"/>
                        </a:rPr>
                        <a:t>MobileNetV3</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Aft>
                          <a:spcPts val="1000"/>
                        </a:spcAft>
                        <a:buNone/>
                      </a:pPr>
                      <a:r>
                        <a:rPr lang="en-IN" sz="1600" kern="100" dirty="0">
                          <a:effectLst/>
                          <a:latin typeface="Times New Roman" panose="02020603050405020304" pitchFamily="18" charset="0"/>
                          <a:cs typeface="Times New Roman" panose="02020603050405020304" pitchFamily="18" charset="0"/>
                        </a:rPr>
                        <a:t>ResNet50</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Aft>
                          <a:spcPts val="1000"/>
                        </a:spcAft>
                        <a:buNone/>
                      </a:pPr>
                      <a:r>
                        <a:rPr lang="en-IN" sz="1600" kern="100" dirty="0">
                          <a:effectLst/>
                          <a:latin typeface="Times New Roman" panose="02020603050405020304" pitchFamily="18" charset="0"/>
                          <a:cs typeface="Times New Roman" panose="02020603050405020304" pitchFamily="18" charset="0"/>
                        </a:rPr>
                        <a:t>DenseNet121</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34268404"/>
                  </a:ext>
                </a:extLst>
              </a:tr>
              <a:tr h="519367">
                <a:tc>
                  <a:txBody>
                    <a:bodyPr/>
                    <a:lstStyle/>
                    <a:p>
                      <a:pPr marL="0" marR="0" algn="ctr">
                        <a:lnSpc>
                          <a:spcPct val="150000"/>
                        </a:lnSpc>
                        <a:spcAft>
                          <a:spcPts val="1000"/>
                        </a:spcAft>
                        <a:buNone/>
                      </a:pPr>
                      <a:r>
                        <a:rPr lang="en-IN" sz="1600" kern="100">
                          <a:effectLst/>
                          <a:latin typeface="Times New Roman" panose="02020603050405020304" pitchFamily="18" charset="0"/>
                          <a:cs typeface="Times New Roman" panose="02020603050405020304" pitchFamily="18" charset="0"/>
                        </a:rPr>
                        <a:t>1.</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Aft>
                          <a:spcPts val="1000"/>
                        </a:spcAft>
                        <a:buNone/>
                      </a:pPr>
                      <a:r>
                        <a:rPr lang="en-IN" sz="1600" kern="100">
                          <a:effectLst/>
                          <a:latin typeface="Times New Roman" panose="02020603050405020304" pitchFamily="18" charset="0"/>
                          <a:cs typeface="Times New Roman" panose="02020603050405020304" pitchFamily="18" charset="0"/>
                        </a:rPr>
                        <a:t>Precision</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Aft>
                          <a:spcPts val="1000"/>
                        </a:spcAft>
                        <a:buNone/>
                      </a:pPr>
                      <a:r>
                        <a:rPr lang="en-IN" sz="1600" kern="100" dirty="0">
                          <a:effectLst/>
                          <a:latin typeface="Times New Roman" panose="02020603050405020304" pitchFamily="18" charset="0"/>
                          <a:cs typeface="Times New Roman" panose="02020603050405020304" pitchFamily="18" charset="0"/>
                        </a:rPr>
                        <a:t>0.88</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Aft>
                          <a:spcPts val="1000"/>
                        </a:spcAft>
                        <a:buNone/>
                      </a:pPr>
                      <a:r>
                        <a:rPr lang="en-IN" sz="1600" kern="100" dirty="0">
                          <a:effectLst/>
                          <a:latin typeface="Times New Roman" panose="02020603050405020304" pitchFamily="18" charset="0"/>
                          <a:cs typeface="Times New Roman" panose="02020603050405020304" pitchFamily="18" charset="0"/>
                        </a:rPr>
                        <a:t>0.93</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Aft>
                          <a:spcPts val="1000"/>
                        </a:spcAft>
                        <a:buNone/>
                      </a:pPr>
                      <a:r>
                        <a:rPr lang="en-IN" sz="1600" kern="100" dirty="0">
                          <a:effectLst/>
                          <a:latin typeface="Times New Roman" panose="02020603050405020304" pitchFamily="18" charset="0"/>
                          <a:cs typeface="Times New Roman" panose="02020603050405020304" pitchFamily="18" charset="0"/>
                        </a:rPr>
                        <a:t>0.94</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Aft>
                          <a:spcPts val="1000"/>
                        </a:spcAft>
                        <a:buNone/>
                      </a:pPr>
                      <a:r>
                        <a:rPr lang="en-IN" sz="1600" kern="100" dirty="0">
                          <a:effectLst/>
                          <a:latin typeface="Times New Roman" panose="02020603050405020304" pitchFamily="18" charset="0"/>
                          <a:cs typeface="Times New Roman" panose="02020603050405020304" pitchFamily="18" charset="0"/>
                        </a:rPr>
                        <a:t>0.90</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32221705"/>
                  </a:ext>
                </a:extLst>
              </a:tr>
              <a:tr h="519367">
                <a:tc>
                  <a:txBody>
                    <a:bodyPr/>
                    <a:lstStyle/>
                    <a:p>
                      <a:pPr marL="0" marR="0" algn="ctr">
                        <a:lnSpc>
                          <a:spcPct val="150000"/>
                        </a:lnSpc>
                        <a:spcAft>
                          <a:spcPts val="1000"/>
                        </a:spcAft>
                        <a:buNone/>
                      </a:pPr>
                      <a:r>
                        <a:rPr lang="en-IN" sz="1600" kern="100">
                          <a:effectLst/>
                          <a:latin typeface="Times New Roman" panose="02020603050405020304" pitchFamily="18" charset="0"/>
                          <a:cs typeface="Times New Roman" panose="02020603050405020304" pitchFamily="18" charset="0"/>
                        </a:rPr>
                        <a:t>2.</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Aft>
                          <a:spcPts val="1000"/>
                        </a:spcAft>
                        <a:buNone/>
                      </a:pPr>
                      <a:r>
                        <a:rPr lang="en-IN" sz="1600" kern="100">
                          <a:effectLst/>
                          <a:latin typeface="Times New Roman" panose="02020603050405020304" pitchFamily="18" charset="0"/>
                          <a:cs typeface="Times New Roman" panose="02020603050405020304" pitchFamily="18" charset="0"/>
                        </a:rPr>
                        <a:t>Recall</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Aft>
                          <a:spcPts val="1000"/>
                        </a:spcAft>
                        <a:buNone/>
                      </a:pPr>
                      <a:r>
                        <a:rPr lang="en-IN" sz="1600" kern="100">
                          <a:effectLst/>
                          <a:latin typeface="Times New Roman" panose="02020603050405020304" pitchFamily="18" charset="0"/>
                          <a:cs typeface="Times New Roman" panose="02020603050405020304" pitchFamily="18" charset="0"/>
                        </a:rPr>
                        <a:t>0.85</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Aft>
                          <a:spcPts val="1000"/>
                        </a:spcAft>
                        <a:buNone/>
                      </a:pPr>
                      <a:r>
                        <a:rPr lang="en-IN" sz="1600" kern="100" dirty="0">
                          <a:effectLst/>
                          <a:latin typeface="Times New Roman" panose="02020603050405020304" pitchFamily="18" charset="0"/>
                          <a:cs typeface="Times New Roman" panose="02020603050405020304" pitchFamily="18" charset="0"/>
                        </a:rPr>
                        <a:t>0.93</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Aft>
                          <a:spcPts val="1000"/>
                        </a:spcAft>
                        <a:buNone/>
                      </a:pPr>
                      <a:r>
                        <a:rPr lang="en-IN" sz="1600" kern="100" dirty="0">
                          <a:effectLst/>
                          <a:latin typeface="Times New Roman" panose="02020603050405020304" pitchFamily="18" charset="0"/>
                          <a:cs typeface="Times New Roman" panose="02020603050405020304" pitchFamily="18" charset="0"/>
                        </a:rPr>
                        <a:t>0.94</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Aft>
                          <a:spcPts val="1000"/>
                        </a:spcAft>
                        <a:buNone/>
                      </a:pPr>
                      <a:r>
                        <a:rPr lang="en-IN" sz="1600" kern="100" dirty="0">
                          <a:effectLst/>
                          <a:latin typeface="Times New Roman" panose="02020603050405020304" pitchFamily="18" charset="0"/>
                          <a:cs typeface="Times New Roman" panose="02020603050405020304" pitchFamily="18" charset="0"/>
                        </a:rPr>
                        <a:t>0.90</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73739045"/>
                  </a:ext>
                </a:extLst>
              </a:tr>
              <a:tr h="519367">
                <a:tc>
                  <a:txBody>
                    <a:bodyPr/>
                    <a:lstStyle/>
                    <a:p>
                      <a:pPr marL="0" marR="0" algn="ctr">
                        <a:lnSpc>
                          <a:spcPct val="150000"/>
                        </a:lnSpc>
                        <a:spcAft>
                          <a:spcPts val="1000"/>
                        </a:spcAft>
                        <a:buNone/>
                      </a:pPr>
                      <a:r>
                        <a:rPr lang="en-IN" sz="1600" kern="100" dirty="0">
                          <a:effectLst/>
                          <a:latin typeface="Times New Roman" panose="02020603050405020304" pitchFamily="18" charset="0"/>
                          <a:cs typeface="Times New Roman" panose="02020603050405020304" pitchFamily="18" charset="0"/>
                        </a:rPr>
                        <a:t>3.</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Aft>
                          <a:spcPts val="1000"/>
                        </a:spcAft>
                        <a:buNone/>
                      </a:pPr>
                      <a:r>
                        <a:rPr lang="en-IN" sz="1600" kern="100">
                          <a:effectLst/>
                          <a:latin typeface="Times New Roman" panose="02020603050405020304" pitchFamily="18" charset="0"/>
                          <a:cs typeface="Times New Roman" panose="02020603050405020304" pitchFamily="18" charset="0"/>
                        </a:rPr>
                        <a:t>F1 Score</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Aft>
                          <a:spcPts val="1000"/>
                        </a:spcAft>
                        <a:buNone/>
                      </a:pPr>
                      <a:r>
                        <a:rPr lang="en-IN" sz="1600" kern="100">
                          <a:effectLst/>
                          <a:latin typeface="Times New Roman" panose="02020603050405020304" pitchFamily="18" charset="0"/>
                          <a:cs typeface="Times New Roman" panose="02020603050405020304" pitchFamily="18" charset="0"/>
                        </a:rPr>
                        <a:t>0.86</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Aft>
                          <a:spcPts val="1000"/>
                        </a:spcAft>
                        <a:buNone/>
                      </a:pPr>
                      <a:r>
                        <a:rPr lang="en-IN" sz="1600" kern="100">
                          <a:effectLst/>
                          <a:latin typeface="Times New Roman" panose="02020603050405020304" pitchFamily="18" charset="0"/>
                          <a:cs typeface="Times New Roman" panose="02020603050405020304" pitchFamily="18" charset="0"/>
                        </a:rPr>
                        <a:t>0.93</a:t>
                      </a:r>
                      <a:endParaRPr lang="en-IN" sz="14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Aft>
                          <a:spcPts val="1000"/>
                        </a:spcAft>
                        <a:buNone/>
                      </a:pPr>
                      <a:r>
                        <a:rPr lang="en-IN" sz="1600" kern="100" dirty="0">
                          <a:effectLst/>
                          <a:latin typeface="Times New Roman" panose="02020603050405020304" pitchFamily="18" charset="0"/>
                          <a:cs typeface="Times New Roman" panose="02020603050405020304" pitchFamily="18" charset="0"/>
                        </a:rPr>
                        <a:t>0.94</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50000"/>
                        </a:lnSpc>
                        <a:spcAft>
                          <a:spcPts val="1000"/>
                        </a:spcAft>
                        <a:buNone/>
                      </a:pPr>
                      <a:r>
                        <a:rPr lang="en-IN" sz="1600" kern="100" dirty="0">
                          <a:effectLst/>
                          <a:latin typeface="Times New Roman" panose="02020603050405020304" pitchFamily="18" charset="0"/>
                          <a:cs typeface="Times New Roman" panose="02020603050405020304" pitchFamily="18" charset="0"/>
                        </a:rPr>
                        <a:t>0.90</a:t>
                      </a:r>
                      <a:endParaRPr lang="en-IN" sz="14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37657912"/>
                  </a:ext>
                </a:extLst>
              </a:tr>
            </a:tbl>
          </a:graphicData>
        </a:graphic>
      </p:graphicFrame>
      <p:sp>
        <p:nvSpPr>
          <p:cNvPr id="5" name="TextBox 4">
            <a:extLst>
              <a:ext uri="{FF2B5EF4-FFF2-40B4-BE49-F238E27FC236}">
                <a16:creationId xmlns:a16="http://schemas.microsoft.com/office/drawing/2014/main" id="{1B047E0A-2345-F2B7-819C-FC4A3DFDB6DC}"/>
              </a:ext>
            </a:extLst>
          </p:cNvPr>
          <p:cNvSpPr txBox="1"/>
          <p:nvPr/>
        </p:nvSpPr>
        <p:spPr>
          <a:xfrm>
            <a:off x="980387" y="5451998"/>
            <a:ext cx="10529741" cy="1289071"/>
          </a:xfrm>
          <a:prstGeom prst="rect">
            <a:avLst/>
          </a:prstGeom>
          <a:noFill/>
        </p:spPr>
        <p:txBody>
          <a:bodyPr wrap="square">
            <a:spAutoFit/>
          </a:bodyPr>
          <a:lstStyle/>
          <a:p>
            <a:pPr algn="just">
              <a:lnSpc>
                <a:spcPct val="150000"/>
              </a:lnSpc>
            </a:pPr>
            <a:r>
              <a:rPr lang="en-IN" dirty="0">
                <a:latin typeface="Times New Roman" panose="02020603050405020304" pitchFamily="18" charset="0"/>
                <a:cs typeface="Times New Roman" panose="02020603050405020304" pitchFamily="18" charset="0"/>
              </a:rPr>
              <a:t>Table 2 shows that all three MediMind AI models outperform the existing baseline in Precision, Recall, and </a:t>
            </a:r>
            <a:r>
              <a:rPr lang="en-IN" dirty="0" err="1">
                <a:latin typeface="Times New Roman" panose="02020603050405020304" pitchFamily="18" charset="0"/>
                <a:cs typeface="Times New Roman" panose="02020603050405020304" pitchFamily="18" charset="0"/>
              </a:rPr>
              <a:t>F1</a:t>
            </a:r>
            <a:r>
              <a:rPr lang="en-IN" dirty="0">
                <a:latin typeface="Times New Roman" panose="02020603050405020304" pitchFamily="18" charset="0"/>
                <a:cs typeface="Times New Roman" panose="02020603050405020304" pitchFamily="18" charset="0"/>
              </a:rPr>
              <a:t> Score. ResNet50 scored highest (0.94), followed by MobileNetV3 (0.93) and DenseNet121 (0.90), confirming the effectiveness of the proposed system.</a:t>
            </a:r>
          </a:p>
        </p:txBody>
      </p:sp>
      <p:sp>
        <p:nvSpPr>
          <p:cNvPr id="11" name="TextBox 10">
            <a:extLst>
              <a:ext uri="{FF2B5EF4-FFF2-40B4-BE49-F238E27FC236}">
                <a16:creationId xmlns:a16="http://schemas.microsoft.com/office/drawing/2014/main" id="{8985C2D2-87E8-E573-EED2-332F51475FB9}"/>
              </a:ext>
            </a:extLst>
          </p:cNvPr>
          <p:cNvSpPr txBox="1"/>
          <p:nvPr/>
        </p:nvSpPr>
        <p:spPr>
          <a:xfrm>
            <a:off x="669303" y="950696"/>
            <a:ext cx="6730738" cy="646331"/>
          </a:xfrm>
          <a:prstGeom prst="rect">
            <a:avLst/>
          </a:prstGeom>
          <a:noFill/>
        </p:spPr>
        <p:txBody>
          <a:bodyPr wrap="square">
            <a:spAutoFit/>
          </a:bodyPr>
          <a:lstStyle/>
          <a:p>
            <a:r>
              <a:rPr lang="en-IN" sz="3600" b="1" kern="1200" dirty="0">
                <a:solidFill>
                  <a:schemeClr val="bg1"/>
                </a:solidFill>
                <a:effectLst/>
                <a:latin typeface="Arial Black" panose="020B0A04020102020204" pitchFamily="34" charset="0"/>
                <a:cs typeface="Times New Roman" panose="02020603050405020304" pitchFamily="18" charset="0"/>
              </a:rPr>
              <a:t>RESULTS AND ANALYSIS </a:t>
            </a:r>
            <a:endParaRPr lang="en-IN" sz="3600" dirty="0">
              <a:solidFill>
                <a:schemeClr val="bg1"/>
              </a:solidFill>
              <a:latin typeface="Arial Black" panose="020B0A04020102020204" pitchFamily="34" charset="0"/>
            </a:endParaRPr>
          </a:p>
        </p:txBody>
      </p:sp>
      <p:sp>
        <p:nvSpPr>
          <p:cNvPr id="12" name="TextBox 11">
            <a:extLst>
              <a:ext uri="{FF2B5EF4-FFF2-40B4-BE49-F238E27FC236}">
                <a16:creationId xmlns:a16="http://schemas.microsoft.com/office/drawing/2014/main" id="{0BA705CF-1275-FB08-67F3-2EB00336C1D7}"/>
              </a:ext>
            </a:extLst>
          </p:cNvPr>
          <p:cNvSpPr txBox="1"/>
          <p:nvPr/>
        </p:nvSpPr>
        <p:spPr>
          <a:xfrm>
            <a:off x="425283" y="73891"/>
            <a:ext cx="1244251" cy="369332"/>
          </a:xfrm>
          <a:prstGeom prst="rect">
            <a:avLst/>
          </a:prstGeom>
          <a:noFill/>
        </p:spPr>
        <p:txBody>
          <a:bodyPr wrap="none" rtlCol="0">
            <a:spAutoFit/>
          </a:bodyPr>
          <a:lstStyle/>
          <a:p>
            <a:r>
              <a:rPr lang="en-US" dirty="0"/>
              <a:t>CONTD…</a:t>
            </a:r>
            <a:endParaRPr lang="en-IN" dirty="0"/>
          </a:p>
        </p:txBody>
      </p:sp>
    </p:spTree>
    <p:extLst>
      <p:ext uri="{BB962C8B-B14F-4D97-AF65-F5344CB8AC3E}">
        <p14:creationId xmlns:p14="http://schemas.microsoft.com/office/powerpoint/2010/main" val="640934944"/>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5052CB-77D5-5BFD-FFBA-8DA61851B1B6}"/>
            </a:ext>
          </a:extLst>
        </p:cNvPr>
        <p:cNvGrpSpPr/>
        <p:nvPr/>
      </p:nvGrpSpPr>
      <p:grpSpPr>
        <a:xfrm>
          <a:off x="0" y="0"/>
          <a:ext cx="0" cy="0"/>
          <a:chOff x="0" y="0"/>
          <a:chExt cx="0" cy="0"/>
        </a:xfrm>
      </p:grpSpPr>
      <p:sp>
        <p:nvSpPr>
          <p:cNvPr id="9" name="Rectangle 2">
            <a:extLst>
              <a:ext uri="{FF2B5EF4-FFF2-40B4-BE49-F238E27FC236}">
                <a16:creationId xmlns:a16="http://schemas.microsoft.com/office/drawing/2014/main" id="{80293DE1-66DC-B123-980A-8CE2A579F18C}"/>
              </a:ext>
            </a:extLst>
          </p:cNvPr>
          <p:cNvSpPr>
            <a:spLocks noChangeArrowheads="1"/>
          </p:cNvSpPr>
          <p:nvPr/>
        </p:nvSpPr>
        <p:spPr bwMode="auto">
          <a:xfrm>
            <a:off x="0" y="729993"/>
            <a:ext cx="27437925"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br>
            <a:b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br>
            <a:b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br>
            <a:b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8F1494C-953C-7319-CF46-D5BF38F75D17}"/>
              </a:ext>
            </a:extLst>
          </p:cNvPr>
          <p:cNvSpPr>
            <a:spLocks noChangeArrowheads="1"/>
          </p:cNvSpPr>
          <p:nvPr/>
        </p:nvSpPr>
        <p:spPr bwMode="auto">
          <a:xfrm>
            <a:off x="-1774316" y="-159026"/>
            <a:ext cx="1574259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11" name="TextBox 10">
            <a:extLst>
              <a:ext uri="{FF2B5EF4-FFF2-40B4-BE49-F238E27FC236}">
                <a16:creationId xmlns:a16="http://schemas.microsoft.com/office/drawing/2014/main" id="{F818A3A3-9617-E5A3-00CD-20DD8D8C1CFC}"/>
              </a:ext>
            </a:extLst>
          </p:cNvPr>
          <p:cNvSpPr txBox="1"/>
          <p:nvPr/>
        </p:nvSpPr>
        <p:spPr>
          <a:xfrm>
            <a:off x="669303" y="950696"/>
            <a:ext cx="6730738" cy="646331"/>
          </a:xfrm>
          <a:prstGeom prst="rect">
            <a:avLst/>
          </a:prstGeom>
          <a:noFill/>
        </p:spPr>
        <p:txBody>
          <a:bodyPr wrap="square">
            <a:spAutoFit/>
          </a:bodyPr>
          <a:lstStyle/>
          <a:p>
            <a:r>
              <a:rPr lang="en-IN" sz="3600" b="1" kern="1200" dirty="0">
                <a:solidFill>
                  <a:schemeClr val="bg1"/>
                </a:solidFill>
                <a:effectLst/>
                <a:latin typeface="Arial Black" panose="020B0A04020102020204" pitchFamily="34" charset="0"/>
                <a:cs typeface="Times New Roman" panose="02020603050405020304" pitchFamily="18" charset="0"/>
              </a:rPr>
              <a:t>RESULTS AND ANALYSIS </a:t>
            </a:r>
            <a:endParaRPr lang="en-IN" sz="3600" dirty="0">
              <a:solidFill>
                <a:schemeClr val="bg1"/>
              </a:solidFill>
              <a:latin typeface="Arial Black" panose="020B0A04020102020204" pitchFamily="34" charset="0"/>
            </a:endParaRPr>
          </a:p>
        </p:txBody>
      </p:sp>
      <p:sp>
        <p:nvSpPr>
          <p:cNvPr id="12" name="TextBox 11">
            <a:extLst>
              <a:ext uri="{FF2B5EF4-FFF2-40B4-BE49-F238E27FC236}">
                <a16:creationId xmlns:a16="http://schemas.microsoft.com/office/drawing/2014/main" id="{EB740469-C495-D1A2-3F7B-5F106F15D231}"/>
              </a:ext>
            </a:extLst>
          </p:cNvPr>
          <p:cNvSpPr txBox="1"/>
          <p:nvPr/>
        </p:nvSpPr>
        <p:spPr>
          <a:xfrm>
            <a:off x="425283" y="73891"/>
            <a:ext cx="1244251" cy="369332"/>
          </a:xfrm>
          <a:prstGeom prst="rect">
            <a:avLst/>
          </a:prstGeom>
          <a:noFill/>
        </p:spPr>
        <p:txBody>
          <a:bodyPr wrap="none" rtlCol="0">
            <a:spAutoFit/>
          </a:bodyPr>
          <a:lstStyle/>
          <a:p>
            <a:r>
              <a:rPr lang="en-US" dirty="0"/>
              <a:t>CONTD…</a:t>
            </a:r>
            <a:endParaRPr lang="en-IN" dirty="0"/>
          </a:p>
        </p:txBody>
      </p:sp>
      <p:pic>
        <p:nvPicPr>
          <p:cNvPr id="14" name="Picture 13">
            <a:extLst>
              <a:ext uri="{FF2B5EF4-FFF2-40B4-BE49-F238E27FC236}">
                <a16:creationId xmlns:a16="http://schemas.microsoft.com/office/drawing/2014/main" id="{DFF735C7-5CD8-D2E7-204E-257EC14011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9955" y="2247869"/>
            <a:ext cx="5806911" cy="4221681"/>
          </a:xfrm>
          <a:prstGeom prst="rect">
            <a:avLst/>
          </a:prstGeom>
        </p:spPr>
      </p:pic>
      <p:sp>
        <p:nvSpPr>
          <p:cNvPr id="15" name="TextBox 14">
            <a:extLst>
              <a:ext uri="{FF2B5EF4-FFF2-40B4-BE49-F238E27FC236}">
                <a16:creationId xmlns:a16="http://schemas.microsoft.com/office/drawing/2014/main" id="{C8FE541B-BE87-0C63-E0D3-94950C30F072}"/>
              </a:ext>
            </a:extLst>
          </p:cNvPr>
          <p:cNvSpPr txBox="1"/>
          <p:nvPr/>
        </p:nvSpPr>
        <p:spPr>
          <a:xfrm>
            <a:off x="9136905" y="4602348"/>
            <a:ext cx="2890795" cy="307777"/>
          </a:xfrm>
          <a:prstGeom prst="rect">
            <a:avLst/>
          </a:prstGeom>
          <a:noFill/>
        </p:spPr>
        <p:txBody>
          <a:bodyPr wrap="square">
            <a:spAutoFit/>
          </a:bodyPr>
          <a:lstStyle/>
          <a:p>
            <a:pPr algn="ctr"/>
            <a:r>
              <a:rPr lang="en-IN" sz="1400" b="1" dirty="0">
                <a:latin typeface="Times New Roman" panose="02020603050405020304" pitchFamily="18" charset="0"/>
                <a:cs typeface="Times New Roman" panose="02020603050405020304" pitchFamily="18" charset="0"/>
              </a:rPr>
              <a:t>Figure 15 : </a:t>
            </a:r>
            <a:r>
              <a:rPr lang="en-IN" sz="1400" dirty="0">
                <a:latin typeface="Times New Roman" panose="02020603050405020304" pitchFamily="18" charset="0"/>
                <a:cs typeface="Times New Roman" panose="02020603050405020304" pitchFamily="18" charset="0"/>
              </a:rPr>
              <a:t>Recall Comparison</a:t>
            </a:r>
          </a:p>
        </p:txBody>
      </p:sp>
      <p:pic>
        <p:nvPicPr>
          <p:cNvPr id="17" name="Picture 16">
            <a:extLst>
              <a:ext uri="{FF2B5EF4-FFF2-40B4-BE49-F238E27FC236}">
                <a16:creationId xmlns:a16="http://schemas.microsoft.com/office/drawing/2014/main" id="{73BAB8F2-586E-38AE-DEC1-93E1DC7AD8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283" y="2181802"/>
            <a:ext cx="2864672" cy="1909781"/>
          </a:xfrm>
          <a:prstGeom prst="rect">
            <a:avLst/>
          </a:prstGeom>
        </p:spPr>
      </p:pic>
      <p:sp>
        <p:nvSpPr>
          <p:cNvPr id="18" name="TextBox 17">
            <a:extLst>
              <a:ext uri="{FF2B5EF4-FFF2-40B4-BE49-F238E27FC236}">
                <a16:creationId xmlns:a16="http://schemas.microsoft.com/office/drawing/2014/main" id="{3403F6AD-9CEB-C5E7-5F36-86B1B8E836DC}"/>
              </a:ext>
            </a:extLst>
          </p:cNvPr>
          <p:cNvSpPr txBox="1"/>
          <p:nvPr/>
        </p:nvSpPr>
        <p:spPr>
          <a:xfrm>
            <a:off x="-93101" y="4091583"/>
            <a:ext cx="3901440" cy="307777"/>
          </a:xfrm>
          <a:prstGeom prst="rect">
            <a:avLst/>
          </a:prstGeom>
          <a:noFill/>
        </p:spPr>
        <p:txBody>
          <a:bodyPr wrap="square">
            <a:spAutoFit/>
          </a:bodyPr>
          <a:lstStyle/>
          <a:p>
            <a:pPr algn="ctr"/>
            <a:r>
              <a:rPr lang="en-IN" sz="1400" b="1" dirty="0">
                <a:latin typeface="Times New Roman" panose="02020603050405020304" pitchFamily="18" charset="0"/>
                <a:cs typeface="Times New Roman" panose="02020603050405020304" pitchFamily="18" charset="0"/>
              </a:rPr>
              <a:t>Figure 13 : </a:t>
            </a:r>
            <a:r>
              <a:rPr lang="en-IN" sz="1400" dirty="0">
                <a:latin typeface="Times New Roman" panose="02020603050405020304" pitchFamily="18" charset="0"/>
                <a:cs typeface="Times New Roman" panose="02020603050405020304" pitchFamily="18" charset="0"/>
              </a:rPr>
              <a:t>Precision Comparison</a:t>
            </a:r>
          </a:p>
        </p:txBody>
      </p:sp>
      <p:pic>
        <p:nvPicPr>
          <p:cNvPr id="20" name="Picture 19">
            <a:extLst>
              <a:ext uri="{FF2B5EF4-FFF2-40B4-BE49-F238E27FC236}">
                <a16:creationId xmlns:a16="http://schemas.microsoft.com/office/drawing/2014/main" id="{EAE0CA78-3CB4-9C8B-D586-195C025F2E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5283" y="4374247"/>
            <a:ext cx="2864672" cy="2045407"/>
          </a:xfrm>
          <a:prstGeom prst="rect">
            <a:avLst/>
          </a:prstGeom>
        </p:spPr>
      </p:pic>
      <p:sp>
        <p:nvSpPr>
          <p:cNvPr id="21" name="TextBox 20">
            <a:extLst>
              <a:ext uri="{FF2B5EF4-FFF2-40B4-BE49-F238E27FC236}">
                <a16:creationId xmlns:a16="http://schemas.microsoft.com/office/drawing/2014/main" id="{C9627D5A-D036-7A0E-53A3-4C793F69B68F}"/>
              </a:ext>
            </a:extLst>
          </p:cNvPr>
          <p:cNvSpPr txBox="1"/>
          <p:nvPr/>
        </p:nvSpPr>
        <p:spPr>
          <a:xfrm>
            <a:off x="-93101" y="6519446"/>
            <a:ext cx="3901440" cy="307777"/>
          </a:xfrm>
          <a:prstGeom prst="rect">
            <a:avLst/>
          </a:prstGeom>
          <a:noFill/>
        </p:spPr>
        <p:txBody>
          <a:bodyPr wrap="square">
            <a:spAutoFit/>
          </a:bodyPr>
          <a:lstStyle/>
          <a:p>
            <a:pPr algn="ctr"/>
            <a:r>
              <a:rPr lang="en-IN" sz="1400" b="1" dirty="0">
                <a:latin typeface="Times New Roman" panose="02020603050405020304" pitchFamily="18" charset="0"/>
                <a:cs typeface="Times New Roman" panose="02020603050405020304" pitchFamily="18" charset="0"/>
              </a:rPr>
              <a:t>Figure 14 : </a:t>
            </a:r>
            <a:r>
              <a:rPr lang="en-IN" sz="1400" dirty="0" err="1">
                <a:latin typeface="Times New Roman" panose="02020603050405020304" pitchFamily="18" charset="0"/>
                <a:cs typeface="Times New Roman" panose="02020603050405020304" pitchFamily="18" charset="0"/>
              </a:rPr>
              <a:t>F1</a:t>
            </a:r>
            <a:r>
              <a:rPr lang="en-IN" sz="1400" dirty="0">
                <a:latin typeface="Times New Roman" panose="02020603050405020304" pitchFamily="18" charset="0"/>
                <a:cs typeface="Times New Roman" panose="02020603050405020304" pitchFamily="18" charset="0"/>
              </a:rPr>
              <a:t> Score Comparison</a:t>
            </a:r>
          </a:p>
        </p:txBody>
      </p:sp>
      <p:pic>
        <p:nvPicPr>
          <p:cNvPr id="23" name="Picture 22">
            <a:extLst>
              <a:ext uri="{FF2B5EF4-FFF2-40B4-BE49-F238E27FC236}">
                <a16:creationId xmlns:a16="http://schemas.microsoft.com/office/drawing/2014/main" id="{C2D7B13E-D035-9169-51A3-675D062663E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09855" y="2418613"/>
            <a:ext cx="3179975" cy="2182268"/>
          </a:xfrm>
          <a:prstGeom prst="rect">
            <a:avLst/>
          </a:prstGeom>
        </p:spPr>
      </p:pic>
      <p:sp>
        <p:nvSpPr>
          <p:cNvPr id="24" name="TextBox 23">
            <a:extLst>
              <a:ext uri="{FF2B5EF4-FFF2-40B4-BE49-F238E27FC236}">
                <a16:creationId xmlns:a16="http://schemas.microsoft.com/office/drawing/2014/main" id="{B99E4876-51DE-1C80-74F6-1EE8914874CE}"/>
              </a:ext>
            </a:extLst>
          </p:cNvPr>
          <p:cNvSpPr txBox="1"/>
          <p:nvPr/>
        </p:nvSpPr>
        <p:spPr>
          <a:xfrm>
            <a:off x="4034672" y="6422416"/>
            <a:ext cx="4614643" cy="338554"/>
          </a:xfrm>
          <a:prstGeom prst="rect">
            <a:avLst/>
          </a:prstGeom>
          <a:noFill/>
        </p:spPr>
        <p:txBody>
          <a:bodyPr wrap="square">
            <a:spAutoFit/>
          </a:bodyPr>
          <a:lstStyle/>
          <a:p>
            <a:pPr algn="ctr"/>
            <a:r>
              <a:rPr lang="en-IN" sz="1600" b="1" dirty="0">
                <a:latin typeface="Times New Roman" panose="02020603050405020304" pitchFamily="18" charset="0"/>
                <a:cs typeface="Times New Roman" panose="02020603050405020304" pitchFamily="18" charset="0"/>
              </a:rPr>
              <a:t>Figure 16 : </a:t>
            </a:r>
            <a:r>
              <a:rPr lang="en-IN" sz="1600" dirty="0">
                <a:latin typeface="Times New Roman" panose="02020603050405020304" pitchFamily="18" charset="0"/>
                <a:cs typeface="Times New Roman" panose="02020603050405020304" pitchFamily="18" charset="0"/>
              </a:rPr>
              <a:t>Comparison : Existing VS MediMind AI</a:t>
            </a:r>
          </a:p>
        </p:txBody>
      </p:sp>
    </p:spTree>
    <p:extLst>
      <p:ext uri="{BB962C8B-B14F-4D97-AF65-F5344CB8AC3E}">
        <p14:creationId xmlns:p14="http://schemas.microsoft.com/office/powerpoint/2010/main" val="265872483"/>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337BDF-9914-67DB-D80C-B53910FEFC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05431D-1426-E893-787F-152C92770459}"/>
              </a:ext>
            </a:extLst>
          </p:cNvPr>
          <p:cNvSpPr>
            <a:spLocks noGrp="1"/>
          </p:cNvSpPr>
          <p:nvPr>
            <p:ph type="title"/>
          </p:nvPr>
        </p:nvSpPr>
        <p:spPr>
          <a:xfrm>
            <a:off x="780081" y="875296"/>
            <a:ext cx="4167840" cy="706964"/>
          </a:xfrm>
        </p:spPr>
        <p:txBody>
          <a:bodyPr/>
          <a:lstStyle/>
          <a:p>
            <a:r>
              <a:rPr lang="en-US" dirty="0">
                <a:latin typeface="Arial Black" panose="020B0A04020102020204" pitchFamily="34" charset="0"/>
              </a:rPr>
              <a:t>CONCLUSION</a:t>
            </a:r>
            <a:endParaRPr lang="en-IN" b="1" dirty="0">
              <a:latin typeface="Arial Black" panose="020B0A04020102020204" pitchFamily="34" charset="0"/>
              <a:cs typeface="Times New Roman" panose="02020603050405020304" pitchFamily="18" charset="0"/>
            </a:endParaRPr>
          </a:p>
        </p:txBody>
      </p:sp>
      <p:sp>
        <p:nvSpPr>
          <p:cNvPr id="9" name="Rectangle 2">
            <a:extLst>
              <a:ext uri="{FF2B5EF4-FFF2-40B4-BE49-F238E27FC236}">
                <a16:creationId xmlns:a16="http://schemas.microsoft.com/office/drawing/2014/main" id="{9373289D-1172-DD08-28B1-3A1F22C03307}"/>
              </a:ext>
            </a:extLst>
          </p:cNvPr>
          <p:cNvSpPr>
            <a:spLocks noChangeArrowheads="1"/>
          </p:cNvSpPr>
          <p:nvPr/>
        </p:nvSpPr>
        <p:spPr bwMode="auto">
          <a:xfrm>
            <a:off x="0" y="729993"/>
            <a:ext cx="27437925"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br>
            <a:b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br>
            <a:b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br>
            <a:b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E2A97B56-3864-A831-86C1-11AA950EDEC3}"/>
              </a:ext>
            </a:extLst>
          </p:cNvPr>
          <p:cNvSpPr>
            <a:spLocks noChangeArrowheads="1"/>
          </p:cNvSpPr>
          <p:nvPr/>
        </p:nvSpPr>
        <p:spPr bwMode="auto">
          <a:xfrm>
            <a:off x="-1774316" y="-159026"/>
            <a:ext cx="1574259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5" name="TextBox 4">
            <a:extLst>
              <a:ext uri="{FF2B5EF4-FFF2-40B4-BE49-F238E27FC236}">
                <a16:creationId xmlns:a16="http://schemas.microsoft.com/office/drawing/2014/main" id="{678DC538-B601-238A-64F1-E868A77166BB}"/>
              </a:ext>
            </a:extLst>
          </p:cNvPr>
          <p:cNvSpPr txBox="1"/>
          <p:nvPr/>
        </p:nvSpPr>
        <p:spPr>
          <a:xfrm>
            <a:off x="592963" y="2392918"/>
            <a:ext cx="10766335" cy="1704569"/>
          </a:xfrm>
          <a:prstGeom prst="rect">
            <a:avLst/>
          </a:prstGeom>
          <a:noFill/>
        </p:spPr>
        <p:txBody>
          <a:bodyPr wrap="square">
            <a:spAutoFit/>
          </a:bodyPr>
          <a:lstStyle/>
          <a:p>
            <a:pPr algn="just">
              <a:lnSpc>
                <a:spcPct val="150000"/>
              </a:lnSpc>
            </a:pPr>
            <a:r>
              <a:rPr lang="en-IN" dirty="0">
                <a:latin typeface="Times New Roman" panose="02020603050405020304" pitchFamily="18" charset="0"/>
                <a:cs typeface="Times New Roman" panose="02020603050405020304" pitchFamily="18" charset="0"/>
              </a:rPr>
              <a:t>MediMind AI successfully integrates speech, image, and text processing to aid skin disease diagnosis. Deep learning models like ResNet50, MobileNetV3, and DenseNet121 showed high accuracy in classifying Acne, Eczema, Melanoma, and Unknown cases. The </a:t>
            </a:r>
            <a:r>
              <a:rPr lang="en-IN" dirty="0" err="1">
                <a:latin typeface="Times New Roman" panose="02020603050405020304" pitchFamily="18" charset="0"/>
                <a:cs typeface="Times New Roman" panose="02020603050405020304" pitchFamily="18" charset="0"/>
              </a:rPr>
              <a:t>Gradio</a:t>
            </a:r>
            <a:r>
              <a:rPr lang="en-IN" dirty="0">
                <a:latin typeface="Times New Roman" panose="02020603050405020304" pitchFamily="18" charset="0"/>
                <a:cs typeface="Times New Roman" panose="02020603050405020304" pitchFamily="18" charset="0"/>
              </a:rPr>
              <a:t>-based interface enables real-time diagnosis with multilingual support and PDF reporting. The system demonstrates improved performance compared to traditional methods.</a:t>
            </a:r>
          </a:p>
        </p:txBody>
      </p:sp>
    </p:spTree>
    <p:extLst>
      <p:ext uri="{BB962C8B-B14F-4D97-AF65-F5344CB8AC3E}">
        <p14:creationId xmlns:p14="http://schemas.microsoft.com/office/powerpoint/2010/main" val="2434319034"/>
      </p:ext>
    </p:extLst>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DDABA3-366B-8D59-72EA-A39136ECA7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23EA24-7DAB-33AA-03C6-D4A2BFB24584}"/>
              </a:ext>
            </a:extLst>
          </p:cNvPr>
          <p:cNvSpPr>
            <a:spLocks noGrp="1"/>
          </p:cNvSpPr>
          <p:nvPr>
            <p:ph type="title"/>
          </p:nvPr>
        </p:nvSpPr>
        <p:spPr>
          <a:xfrm>
            <a:off x="749601" y="851913"/>
            <a:ext cx="4259280" cy="706964"/>
          </a:xfrm>
        </p:spPr>
        <p:txBody>
          <a:bodyPr/>
          <a:lstStyle/>
          <a:p>
            <a:r>
              <a:rPr lang="en-US" dirty="0">
                <a:latin typeface="Arial Black" panose="020B0A04020102020204" pitchFamily="34" charset="0"/>
              </a:rPr>
              <a:t>FUTURE SCOPE</a:t>
            </a:r>
            <a:endParaRPr lang="en-IN" b="1" dirty="0">
              <a:latin typeface="Arial Black" panose="020B0A04020102020204" pitchFamily="34" charset="0"/>
              <a:cs typeface="Times New Roman" panose="02020603050405020304" pitchFamily="18" charset="0"/>
            </a:endParaRPr>
          </a:p>
        </p:txBody>
      </p:sp>
      <p:sp>
        <p:nvSpPr>
          <p:cNvPr id="9" name="Rectangle 2">
            <a:extLst>
              <a:ext uri="{FF2B5EF4-FFF2-40B4-BE49-F238E27FC236}">
                <a16:creationId xmlns:a16="http://schemas.microsoft.com/office/drawing/2014/main" id="{44CC82F9-506F-79DA-B055-EC4176FE7532}"/>
              </a:ext>
            </a:extLst>
          </p:cNvPr>
          <p:cNvSpPr>
            <a:spLocks noChangeArrowheads="1"/>
          </p:cNvSpPr>
          <p:nvPr/>
        </p:nvSpPr>
        <p:spPr bwMode="auto">
          <a:xfrm>
            <a:off x="0" y="729993"/>
            <a:ext cx="27437925"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br>
            <a:b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br>
            <a:b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br>
            <a:b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6C190BD1-43CC-A9A9-C7E0-D72A0318D53A}"/>
              </a:ext>
            </a:extLst>
          </p:cNvPr>
          <p:cNvSpPr>
            <a:spLocks noChangeArrowheads="1"/>
          </p:cNvSpPr>
          <p:nvPr/>
        </p:nvSpPr>
        <p:spPr bwMode="auto">
          <a:xfrm>
            <a:off x="-1774316" y="-159026"/>
            <a:ext cx="1574259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5" name="TextBox 4">
            <a:extLst>
              <a:ext uri="{FF2B5EF4-FFF2-40B4-BE49-F238E27FC236}">
                <a16:creationId xmlns:a16="http://schemas.microsoft.com/office/drawing/2014/main" id="{64D3B930-4C71-2A77-309F-749AAFC1DD03}"/>
              </a:ext>
            </a:extLst>
          </p:cNvPr>
          <p:cNvSpPr txBox="1"/>
          <p:nvPr/>
        </p:nvSpPr>
        <p:spPr>
          <a:xfrm>
            <a:off x="502990" y="2283567"/>
            <a:ext cx="10309554" cy="1704569"/>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Expand the model to include more skin disease categories for broader diagnosis. Include a doctor consultation feature or chatbot to connect users with medical professionals. Add a feature to monitor and compare skin condition progress over time using periodic image uploads. Allow users to save and share diagnostic results directly with hospitals or doctors via secure EHR systems.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806184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FDB27-68FE-CB55-31DA-EF03DFB538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C5047B-C440-B99C-939C-BCE8CAA651A7}"/>
              </a:ext>
            </a:extLst>
          </p:cNvPr>
          <p:cNvSpPr>
            <a:spLocks noGrp="1"/>
          </p:cNvSpPr>
          <p:nvPr>
            <p:ph type="title"/>
          </p:nvPr>
        </p:nvSpPr>
        <p:spPr>
          <a:xfrm>
            <a:off x="749601" y="851913"/>
            <a:ext cx="3598879" cy="706964"/>
          </a:xfrm>
        </p:spPr>
        <p:txBody>
          <a:bodyPr/>
          <a:lstStyle/>
          <a:p>
            <a:pPr marL="114300" marR="0" algn="ctr">
              <a:lnSpc>
                <a:spcPct val="150000"/>
              </a:lnSpc>
              <a:spcBef>
                <a:spcPts val="1200"/>
              </a:spcBef>
              <a:spcAft>
                <a:spcPts val="1000"/>
              </a:spcAft>
            </a:pPr>
            <a:r>
              <a:rPr lang="en-US" b="1" dirty="0">
                <a:effectLst/>
                <a:latin typeface="Times New Roman" panose="02020603050405020304" pitchFamily="18" charset="0"/>
                <a:ea typeface="Calibri" panose="020F0502020204030204" pitchFamily="34" charset="0"/>
              </a:rPr>
              <a:t>REFERENCES</a:t>
            </a:r>
            <a:endParaRPr lang="en-IN" dirty="0">
              <a:effectLst/>
              <a:latin typeface="Times New Roman" panose="02020603050405020304" pitchFamily="18" charset="0"/>
              <a:ea typeface="Calibri" panose="020F0502020204030204" pitchFamily="34" charset="0"/>
            </a:endParaRPr>
          </a:p>
        </p:txBody>
      </p:sp>
      <p:sp>
        <p:nvSpPr>
          <p:cNvPr id="9" name="Rectangle 2">
            <a:extLst>
              <a:ext uri="{FF2B5EF4-FFF2-40B4-BE49-F238E27FC236}">
                <a16:creationId xmlns:a16="http://schemas.microsoft.com/office/drawing/2014/main" id="{0D8BB56A-4000-9FD2-C671-AFF7CA73D706}"/>
              </a:ext>
            </a:extLst>
          </p:cNvPr>
          <p:cNvSpPr>
            <a:spLocks noChangeArrowheads="1"/>
          </p:cNvSpPr>
          <p:nvPr/>
        </p:nvSpPr>
        <p:spPr bwMode="auto">
          <a:xfrm>
            <a:off x="0" y="729993"/>
            <a:ext cx="27437925"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br>
            <a:b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br>
            <a:b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br>
            <a:br>
              <a:rPr kumimoji="0" lang="en-US" altLang="en-US"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619EC655-EA4E-72B5-3DDF-D0373E98168D}"/>
              </a:ext>
            </a:extLst>
          </p:cNvPr>
          <p:cNvSpPr>
            <a:spLocks noChangeArrowheads="1"/>
          </p:cNvSpPr>
          <p:nvPr/>
        </p:nvSpPr>
        <p:spPr bwMode="auto">
          <a:xfrm>
            <a:off x="-1774316" y="-159026"/>
            <a:ext cx="1574259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5" name="TextBox 4">
            <a:extLst>
              <a:ext uri="{FF2B5EF4-FFF2-40B4-BE49-F238E27FC236}">
                <a16:creationId xmlns:a16="http://schemas.microsoft.com/office/drawing/2014/main" id="{D786A883-3397-2359-2203-70BF4C8A6AFF}"/>
              </a:ext>
            </a:extLst>
          </p:cNvPr>
          <p:cNvSpPr txBox="1"/>
          <p:nvPr/>
        </p:nvSpPr>
        <p:spPr>
          <a:xfrm>
            <a:off x="0" y="2242718"/>
            <a:ext cx="11724640" cy="4544834"/>
          </a:xfrm>
          <a:prstGeom prst="rect">
            <a:avLst/>
          </a:prstGeom>
          <a:noFill/>
        </p:spPr>
        <p:txBody>
          <a:bodyPr wrap="square">
            <a:spAutoFit/>
          </a:bodyPr>
          <a:lstStyle/>
          <a:p>
            <a:pPr marL="742950" marR="0" lvl="1" indent="-285750" algn="just">
              <a:spcBef>
                <a:spcPts val="1200"/>
              </a:spcBef>
              <a:spcAft>
                <a:spcPts val="1000"/>
              </a:spcAft>
              <a:buFont typeface="+mj-lt"/>
              <a:buAutoNum type="arabicPeriod"/>
            </a:pPr>
            <a:r>
              <a:rPr lang="en-US" sz="1800" kern="0" dirty="0">
                <a:effectLst/>
                <a:latin typeface="Times New Roman" panose="02020603050405020304" pitchFamily="18" charset="0"/>
                <a:ea typeface="Calibri" panose="020F0502020204030204" pitchFamily="34" charset="0"/>
              </a:rPr>
              <a:t>A. A. L. C. </a:t>
            </a:r>
            <a:r>
              <a:rPr lang="en-US" sz="1800" kern="0" dirty="0" err="1">
                <a:effectLst/>
                <a:latin typeface="Times New Roman" panose="02020603050405020304" pitchFamily="18" charset="0"/>
                <a:ea typeface="Calibri" panose="020F0502020204030204" pitchFamily="34" charset="0"/>
              </a:rPr>
              <a:t>Amarathunga</a:t>
            </a:r>
            <a:r>
              <a:rPr lang="en-US" sz="1800" kern="0" dirty="0">
                <a:effectLst/>
                <a:latin typeface="Times New Roman" panose="02020603050405020304" pitchFamily="18" charset="0"/>
                <a:ea typeface="Calibri" panose="020F0502020204030204" pitchFamily="34" charset="0"/>
              </a:rPr>
              <a:t>, E. P. W. C. </a:t>
            </a:r>
            <a:r>
              <a:rPr lang="en-US" sz="1800" kern="0" dirty="0" err="1">
                <a:effectLst/>
                <a:latin typeface="Times New Roman" panose="02020603050405020304" pitchFamily="18" charset="0"/>
                <a:ea typeface="Calibri" panose="020F0502020204030204" pitchFamily="34" charset="0"/>
              </a:rPr>
              <a:t>Ellawala</a:t>
            </a:r>
            <a:r>
              <a:rPr lang="en-US" sz="1800" kern="0" dirty="0">
                <a:effectLst/>
                <a:latin typeface="Times New Roman" panose="02020603050405020304" pitchFamily="18" charset="0"/>
                <a:ea typeface="Calibri" panose="020F0502020204030204" pitchFamily="34" charset="0"/>
              </a:rPr>
              <a:t>, G. N. </a:t>
            </a:r>
            <a:r>
              <a:rPr lang="en-US" sz="1800" kern="0" dirty="0" err="1">
                <a:effectLst/>
                <a:latin typeface="Times New Roman" panose="02020603050405020304" pitchFamily="18" charset="0"/>
                <a:ea typeface="Calibri" panose="020F0502020204030204" pitchFamily="34" charset="0"/>
              </a:rPr>
              <a:t>Abeysekara</a:t>
            </a:r>
            <a:r>
              <a:rPr lang="en-US" sz="1800" kern="0" dirty="0">
                <a:effectLst/>
                <a:latin typeface="Times New Roman" panose="02020603050405020304" pitchFamily="18" charset="0"/>
                <a:ea typeface="Calibri" panose="020F0502020204030204" pitchFamily="34" charset="0"/>
              </a:rPr>
              <a:t>, and C. R. J. Amalraj, “Expert system for diagnosis of skin diseases,” International Journal of Scientific &amp; Technology Research, vol. 4, no. 1, pp. 174–178, Jan. 2015.</a:t>
            </a:r>
          </a:p>
          <a:p>
            <a:pPr marL="742950" marR="0" lvl="1" indent="-285750" algn="just">
              <a:spcBef>
                <a:spcPts val="1200"/>
              </a:spcBef>
              <a:spcAft>
                <a:spcPts val="1000"/>
              </a:spcAft>
              <a:buFont typeface="+mj-lt"/>
              <a:buAutoNum type="arabicPeriod"/>
            </a:pPr>
            <a:r>
              <a:rPr lang="en-US" sz="1800" kern="0" dirty="0">
                <a:effectLst/>
                <a:latin typeface="Times New Roman" panose="02020603050405020304" pitchFamily="18" charset="0"/>
                <a:ea typeface="Calibri" panose="020F0502020204030204" pitchFamily="34" charset="0"/>
              </a:rPr>
              <a:t>K. S. Rao, P. S. Yelkar, O. N. </a:t>
            </a:r>
            <a:r>
              <a:rPr lang="en-US" sz="1800" kern="0" dirty="0" err="1">
                <a:effectLst/>
                <a:latin typeface="Times New Roman" panose="02020603050405020304" pitchFamily="18" charset="0"/>
                <a:ea typeface="Calibri" panose="020F0502020204030204" pitchFamily="34" charset="0"/>
              </a:rPr>
              <a:t>Pise</a:t>
            </a:r>
            <a:r>
              <a:rPr lang="en-US" sz="1800" kern="0" dirty="0">
                <a:effectLst/>
                <a:latin typeface="Times New Roman" panose="02020603050405020304" pitchFamily="18" charset="0"/>
                <a:ea typeface="Calibri" panose="020F0502020204030204" pitchFamily="34" charset="0"/>
              </a:rPr>
              <a:t>, and S. Borde, “Skin Disease Detection using Machine Learning,” International Journal of Engineering Research &amp; Technology (</a:t>
            </a:r>
            <a:r>
              <a:rPr lang="en-US" sz="1800" kern="0" dirty="0" err="1">
                <a:effectLst/>
                <a:latin typeface="Times New Roman" panose="02020603050405020304" pitchFamily="18" charset="0"/>
                <a:ea typeface="Calibri" panose="020F0502020204030204" pitchFamily="34" charset="0"/>
              </a:rPr>
              <a:t>IJERT</a:t>
            </a:r>
            <a:r>
              <a:rPr lang="en-US" sz="1800" kern="0" dirty="0">
                <a:effectLst/>
                <a:latin typeface="Times New Roman" panose="02020603050405020304" pitchFamily="18" charset="0"/>
                <a:ea typeface="Calibri" panose="020F0502020204030204" pitchFamily="34" charset="0"/>
              </a:rPr>
              <a:t>), vol. 9, no. 3, pp. 1–4, Mar. 2020</a:t>
            </a:r>
            <a:r>
              <a:rPr lang="en-US" sz="1600" dirty="0">
                <a:solidFill>
                  <a:srgbClr val="0563C1"/>
                </a:solidFill>
                <a:latin typeface="Times New Roman" panose="02020603050405020304" pitchFamily="18" charset="0"/>
                <a:ea typeface="Calibri" panose="020F0502020204030204" pitchFamily="34" charset="0"/>
              </a:rPr>
              <a:t>. </a:t>
            </a:r>
            <a:endParaRPr lang="en-US" sz="1600" dirty="0">
              <a:solidFill>
                <a:schemeClr val="accent2"/>
              </a:solidFill>
              <a:latin typeface="Times New Roman" panose="02020603050405020304" pitchFamily="18" charset="0"/>
              <a:ea typeface="Calibri" panose="020F0502020204030204" pitchFamily="34" charset="0"/>
            </a:endParaRPr>
          </a:p>
          <a:p>
            <a:pPr marL="742950" marR="0" lvl="1" indent="-285750" algn="just">
              <a:spcBef>
                <a:spcPts val="1200"/>
              </a:spcBef>
              <a:spcAft>
                <a:spcPts val="1000"/>
              </a:spcAft>
              <a:buFont typeface="+mj-lt"/>
              <a:buAutoNum type="arabicPeriod"/>
            </a:pPr>
            <a:r>
              <a:rPr lang="en-US" sz="1800" kern="0" dirty="0">
                <a:effectLst/>
                <a:latin typeface="Times New Roman" panose="02020603050405020304" pitchFamily="18" charset="0"/>
                <a:ea typeface="Calibri" panose="020F0502020204030204" pitchFamily="34" charset="0"/>
              </a:rPr>
              <a:t>M. Grace, Y. Zhou, Q. Zhang, and S. Zou, “Skin Diseases Identification Using Machine Learning,” International Journal of Creative Research Thoughts (</a:t>
            </a:r>
            <a:r>
              <a:rPr lang="en-US" sz="1800" kern="0" dirty="0" err="1">
                <a:effectLst/>
                <a:latin typeface="Times New Roman" panose="02020603050405020304" pitchFamily="18" charset="0"/>
                <a:ea typeface="Calibri" panose="020F0502020204030204" pitchFamily="34" charset="0"/>
              </a:rPr>
              <a:t>IJCRT</a:t>
            </a:r>
            <a:r>
              <a:rPr lang="en-US" sz="1800" kern="0" dirty="0">
                <a:effectLst/>
                <a:latin typeface="Times New Roman" panose="02020603050405020304" pitchFamily="18" charset="0"/>
                <a:ea typeface="Calibri" panose="020F0502020204030204" pitchFamily="34" charset="0"/>
              </a:rPr>
              <a:t>), vol. 8, no. 6, pp. 1–7, Jun. 2020</a:t>
            </a:r>
            <a:r>
              <a:rPr lang="en-US" sz="1600" dirty="0">
                <a:solidFill>
                  <a:srgbClr val="0563C1"/>
                </a:solidFill>
                <a:effectLst/>
                <a:latin typeface="Times New Roman" panose="02020603050405020304" pitchFamily="18" charset="0"/>
                <a:ea typeface="Calibri" panose="020F0502020204030204" pitchFamily="34" charset="0"/>
              </a:rPr>
              <a:t>. </a:t>
            </a:r>
            <a:endParaRPr lang="en-US" sz="1600" dirty="0">
              <a:solidFill>
                <a:schemeClr val="accent2"/>
              </a:solidFill>
              <a:effectLst/>
              <a:latin typeface="Times New Roman" panose="02020603050405020304" pitchFamily="18" charset="0"/>
              <a:ea typeface="Calibri" panose="020F0502020204030204" pitchFamily="34" charset="0"/>
            </a:endParaRPr>
          </a:p>
          <a:p>
            <a:pPr marL="742950" marR="0" lvl="1" indent="-285750" algn="just">
              <a:spcBef>
                <a:spcPts val="1200"/>
              </a:spcBef>
              <a:spcAft>
                <a:spcPts val="1000"/>
              </a:spcAft>
              <a:buFont typeface="+mj-lt"/>
              <a:buAutoNum type="arabicPeriod"/>
            </a:pPr>
            <a:r>
              <a:rPr lang="en-US" sz="1800" kern="0" dirty="0">
                <a:effectLst/>
                <a:latin typeface="Times New Roman" panose="02020603050405020304" pitchFamily="18" charset="0"/>
                <a:ea typeface="Calibri" panose="020F0502020204030204" pitchFamily="34" charset="0"/>
              </a:rPr>
              <a:t>A. Ray, A. Gupta, and A. Al, “Skin Lesion Classification With Deep Convolutional Neural Network: Process Development and Validation,” JMIR Dermatology, vol. 3, no. 1, p. </a:t>
            </a:r>
            <a:r>
              <a:rPr lang="en-US" sz="1800" kern="0" dirty="0" err="1">
                <a:effectLst/>
                <a:latin typeface="Times New Roman" panose="02020603050405020304" pitchFamily="18" charset="0"/>
                <a:ea typeface="Calibri" panose="020F0502020204030204" pitchFamily="34" charset="0"/>
              </a:rPr>
              <a:t>e18438</a:t>
            </a:r>
            <a:r>
              <a:rPr lang="en-US" sz="1800" kern="0" dirty="0">
                <a:effectLst/>
                <a:latin typeface="Times New Roman" panose="02020603050405020304" pitchFamily="18" charset="0"/>
                <a:ea typeface="Calibri" panose="020F0502020204030204" pitchFamily="34" charset="0"/>
              </a:rPr>
              <a:t>, May 2020</a:t>
            </a:r>
            <a:r>
              <a:rPr lang="en-US" sz="1600" dirty="0">
                <a:effectLst/>
                <a:latin typeface="Times New Roman" panose="02020603050405020304" pitchFamily="18" charset="0"/>
                <a:ea typeface="Calibri" panose="020F0502020204030204" pitchFamily="34" charset="0"/>
              </a:rPr>
              <a:t>. </a:t>
            </a:r>
          </a:p>
          <a:p>
            <a:pPr marL="742950" marR="0" lvl="1" indent="-285750" algn="just">
              <a:spcBef>
                <a:spcPts val="1200"/>
              </a:spcBef>
              <a:spcAft>
                <a:spcPts val="1000"/>
              </a:spcAft>
              <a:buFont typeface="+mj-lt"/>
              <a:buAutoNum type="arabicPeriod"/>
            </a:pPr>
            <a:r>
              <a:rPr lang="en-US" sz="1800" kern="0" dirty="0">
                <a:effectLst/>
                <a:latin typeface="Times New Roman" panose="02020603050405020304" pitchFamily="18" charset="0"/>
                <a:ea typeface="Calibri" panose="020F0502020204030204" pitchFamily="34" charset="0"/>
              </a:rPr>
              <a:t>K. Polat and K. O. Koc, “Detection of Skin Diseases from </a:t>
            </a:r>
            <a:r>
              <a:rPr lang="en-US" sz="1800" kern="0" dirty="0" err="1">
                <a:effectLst/>
                <a:latin typeface="Times New Roman" panose="02020603050405020304" pitchFamily="18" charset="0"/>
                <a:ea typeface="Calibri" panose="020F0502020204030204" pitchFamily="34" charset="0"/>
              </a:rPr>
              <a:t>Dermoscopy</a:t>
            </a:r>
            <a:r>
              <a:rPr lang="en-US" sz="1800" kern="0" dirty="0">
                <a:effectLst/>
                <a:latin typeface="Times New Roman" panose="02020603050405020304" pitchFamily="18" charset="0"/>
                <a:ea typeface="Calibri" panose="020F0502020204030204" pitchFamily="34" charset="0"/>
              </a:rPr>
              <a:t> Image Using the Combination of Convolutional Neural Network and One-Versus-All,” Journal of Artificial Intelligence and Systems, vol. 2, pp. 80–97, 2020</a:t>
            </a:r>
            <a:r>
              <a:rPr lang="en-IN" sz="1600" dirty="0">
                <a:effectLst/>
                <a:latin typeface="Times New Roman" panose="02020603050405020304" pitchFamily="18" charset="0"/>
                <a:ea typeface="Calibri" panose="020F0502020204030204" pitchFamily="34" charset="0"/>
              </a:rPr>
              <a:t>.</a:t>
            </a:r>
          </a:p>
        </p:txBody>
      </p:sp>
    </p:spTree>
    <p:extLst>
      <p:ext uri="{BB962C8B-B14F-4D97-AF65-F5344CB8AC3E}">
        <p14:creationId xmlns:p14="http://schemas.microsoft.com/office/powerpoint/2010/main" val="203083802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10B0CDD-040D-385B-298F-4FC7C5B3AFF9}"/>
              </a:ext>
            </a:extLst>
          </p:cNvPr>
          <p:cNvSpPr txBox="1"/>
          <p:nvPr/>
        </p:nvSpPr>
        <p:spPr>
          <a:xfrm>
            <a:off x="3182471" y="3092824"/>
            <a:ext cx="5082988" cy="923330"/>
          </a:xfrm>
          <a:prstGeom prst="rect">
            <a:avLst/>
          </a:prstGeom>
          <a:noFill/>
        </p:spPr>
        <p:txBody>
          <a:bodyPr wrap="square" rtlCol="0">
            <a:spAutoFit/>
          </a:bodyPr>
          <a:lstStyle/>
          <a:p>
            <a:pPr algn="ctr"/>
            <a:r>
              <a:rPr lang="en-US" sz="5400" dirty="0">
                <a:latin typeface="Arial Black" panose="020B0A04020102020204" pitchFamily="34" charset="0"/>
              </a:rPr>
              <a:t>THANK YOU</a:t>
            </a:r>
            <a:endParaRPr lang="en-IN" sz="5400" dirty="0">
              <a:latin typeface="Arial Black" panose="020B0A04020102020204" pitchFamily="34" charset="0"/>
            </a:endParaRPr>
          </a:p>
        </p:txBody>
      </p:sp>
    </p:spTree>
    <p:extLst>
      <p:ext uri="{BB962C8B-B14F-4D97-AF65-F5344CB8AC3E}">
        <p14:creationId xmlns:p14="http://schemas.microsoft.com/office/powerpoint/2010/main" val="181628256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2F720-4115-24C6-88B5-FCFE4FA0442E}"/>
              </a:ext>
            </a:extLst>
          </p:cNvPr>
          <p:cNvSpPr>
            <a:spLocks noGrp="1"/>
          </p:cNvSpPr>
          <p:nvPr>
            <p:ph type="title"/>
          </p:nvPr>
        </p:nvSpPr>
        <p:spPr>
          <a:xfrm>
            <a:off x="1154954" y="779930"/>
            <a:ext cx="8761413" cy="833718"/>
          </a:xfrm>
        </p:spPr>
        <p:txBody>
          <a:bodyPr/>
          <a:lstStyle/>
          <a:p>
            <a:r>
              <a:rPr lang="en-US" b="1" dirty="0">
                <a:latin typeface="Arial Black" panose="020B0A04020102020204" pitchFamily="34" charset="0"/>
              </a:rPr>
              <a:t>CONTENTS</a:t>
            </a:r>
            <a:endParaRPr lang="en-IN" b="1" dirty="0">
              <a:latin typeface="Arial Black" panose="020B0A04020102020204" pitchFamily="34" charset="0"/>
            </a:endParaRPr>
          </a:p>
        </p:txBody>
      </p:sp>
      <p:sp>
        <p:nvSpPr>
          <p:cNvPr id="3" name="Content Placeholder 2">
            <a:extLst>
              <a:ext uri="{FF2B5EF4-FFF2-40B4-BE49-F238E27FC236}">
                <a16:creationId xmlns:a16="http://schemas.microsoft.com/office/drawing/2014/main" id="{FDE8A2FC-BF37-13EE-6777-8D599E0D3CB1}"/>
              </a:ext>
            </a:extLst>
          </p:cNvPr>
          <p:cNvSpPr>
            <a:spLocks noGrp="1"/>
          </p:cNvSpPr>
          <p:nvPr>
            <p:ph idx="1"/>
          </p:nvPr>
        </p:nvSpPr>
        <p:spPr>
          <a:xfrm>
            <a:off x="728234" y="2438998"/>
            <a:ext cx="9899126" cy="3839882"/>
          </a:xfrm>
        </p:spPr>
        <p:txBody>
          <a:bodyPr>
            <a:normAutofit/>
          </a:bodyPr>
          <a:lstStyle/>
          <a:p>
            <a:pPr>
              <a:buClr>
                <a:schemeClr val="tx1"/>
              </a:buClr>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Introduction</a:t>
            </a:r>
          </a:p>
          <a:p>
            <a:pPr>
              <a:buClr>
                <a:schemeClr val="tx1"/>
              </a:buClr>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Literature Review</a:t>
            </a:r>
          </a:p>
          <a:p>
            <a:pPr>
              <a:buClr>
                <a:schemeClr val="tx1"/>
              </a:buClr>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Methodology </a:t>
            </a:r>
          </a:p>
          <a:p>
            <a:pPr>
              <a:buClr>
                <a:schemeClr val="tx1"/>
              </a:buClr>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Result Analysis</a:t>
            </a:r>
          </a:p>
          <a:p>
            <a:pPr>
              <a:buClr>
                <a:schemeClr val="tx1"/>
              </a:buClr>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Conclusion And Future Scope</a:t>
            </a:r>
          </a:p>
          <a:p>
            <a:pPr>
              <a:buClr>
                <a:schemeClr val="tx1"/>
              </a:buClr>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References </a:t>
            </a:r>
          </a:p>
          <a:p>
            <a:pPr marL="0" indent="0">
              <a:buNone/>
            </a:pPr>
            <a:endParaRPr lang="en-US" sz="2400" dirty="0">
              <a:solidFill>
                <a:schemeClr val="tx1"/>
              </a:solidFill>
              <a:latin typeface="Times New Roman" panose="02020603050405020304" pitchFamily="18" charset="0"/>
              <a:cs typeface="Times New Roman" panose="02020603050405020304" pitchFamily="18" charset="0"/>
            </a:endParaRPr>
          </a:p>
          <a:p>
            <a:endParaRPr lang="en-IN" sz="2400" dirty="0"/>
          </a:p>
        </p:txBody>
      </p:sp>
    </p:spTree>
    <p:extLst>
      <p:ext uri="{BB962C8B-B14F-4D97-AF65-F5344CB8AC3E}">
        <p14:creationId xmlns:p14="http://schemas.microsoft.com/office/powerpoint/2010/main" val="351262567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AC049-A72E-4BCC-9A2D-F0FA68348AA8}"/>
              </a:ext>
            </a:extLst>
          </p:cNvPr>
          <p:cNvSpPr>
            <a:spLocks noGrp="1"/>
          </p:cNvSpPr>
          <p:nvPr>
            <p:ph type="title"/>
          </p:nvPr>
        </p:nvSpPr>
        <p:spPr>
          <a:xfrm>
            <a:off x="693134" y="982904"/>
            <a:ext cx="8761413" cy="706964"/>
          </a:xfrm>
        </p:spPr>
        <p:txBody>
          <a:bodyPr/>
          <a:lstStyle/>
          <a:p>
            <a:r>
              <a:rPr lang="en-US" dirty="0">
                <a:latin typeface="Arial Black" panose="020B0A04020102020204" pitchFamily="34" charset="0"/>
              </a:rPr>
              <a:t>INTRODUCTION</a:t>
            </a:r>
            <a:endParaRPr lang="en-IN" dirty="0">
              <a:latin typeface="Arial Black" panose="020B0A04020102020204" pitchFamily="34" charset="0"/>
            </a:endParaRPr>
          </a:p>
        </p:txBody>
      </p:sp>
      <p:sp>
        <p:nvSpPr>
          <p:cNvPr id="3" name="Content Placeholder 2">
            <a:extLst>
              <a:ext uri="{FF2B5EF4-FFF2-40B4-BE49-F238E27FC236}">
                <a16:creationId xmlns:a16="http://schemas.microsoft.com/office/drawing/2014/main" id="{D6F4E6E3-62D4-2816-01B5-6FAB73ACDB27}"/>
              </a:ext>
            </a:extLst>
          </p:cNvPr>
          <p:cNvSpPr>
            <a:spLocks noGrp="1"/>
          </p:cNvSpPr>
          <p:nvPr>
            <p:ph idx="1"/>
          </p:nvPr>
        </p:nvSpPr>
        <p:spPr>
          <a:xfrm>
            <a:off x="342157" y="2313054"/>
            <a:ext cx="6178716" cy="2545928"/>
          </a:xfrm>
        </p:spPr>
        <p:txBody>
          <a:bodyPr>
            <a:noAutofit/>
          </a:bodyPr>
          <a:lstStyle/>
          <a:p>
            <a:pPr algn="just">
              <a:lnSpc>
                <a:spcPct val="150000"/>
              </a:lnSpc>
              <a:buClr>
                <a:schemeClr val="tx1"/>
              </a:buClr>
              <a:buFont typeface="Arial" panose="020B0604020202020204" pitchFamily="34" charset="0"/>
              <a:buChar char="•"/>
              <a:defRPr/>
            </a:pPr>
            <a:r>
              <a:rPr lang="en-US" dirty="0">
                <a:solidFill>
                  <a:schemeClr val="tx1"/>
                </a:solidFill>
                <a:latin typeface="Times New Roman" panose="02020603050405020304" pitchFamily="18" charset="0"/>
                <a:cs typeface="Times New Roman" panose="02020603050405020304" pitchFamily="18" charset="0"/>
              </a:rPr>
              <a:t>Skin diseases affect millions globally and can lead to physical, emotional, and social challenges if left untreated.</a:t>
            </a:r>
            <a:endParaRPr lang="en-US"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Bef>
                <a:spcPts val="1000"/>
              </a:spcBef>
              <a:buClr>
                <a:schemeClr val="tx1"/>
              </a:buClr>
              <a:buSzPct val="80000"/>
              <a:buFont typeface="Arial" panose="020B0604020202020204" pitchFamily="34" charset="0"/>
              <a:buChar char="•"/>
              <a:defRPr/>
            </a:pPr>
            <a:r>
              <a:rPr lang="en-US"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 many regions, especially rural areas, access to qualified dermatologists is limited, leading to delayed or incorrect treatment.</a:t>
            </a:r>
          </a:p>
          <a:p>
            <a:pPr algn="just">
              <a:lnSpc>
                <a:spcPct val="150000"/>
              </a:lnSpc>
              <a:buClr>
                <a:schemeClr val="tx1"/>
              </a:buClr>
              <a:buFont typeface="Arial" panose="020B0604020202020204" pitchFamily="34" charset="0"/>
              <a:buChar char="•"/>
              <a:defRPr/>
            </a:pPr>
            <a:r>
              <a:rPr lang="en-US" dirty="0">
                <a:solidFill>
                  <a:schemeClr val="tx1"/>
                </a:solidFill>
                <a:latin typeface="Times New Roman" panose="02020603050405020304" pitchFamily="18" charset="0"/>
                <a:cs typeface="Times New Roman" panose="02020603050405020304" pitchFamily="18" charset="0"/>
              </a:rPr>
              <a:t>MediMind AI is an intelligent, AI-powered dermatology assistant designed to assist in the early detection of common skin diseases (Acne, Eczema, And Melanoma).</a:t>
            </a:r>
          </a:p>
          <a:p>
            <a:pPr algn="just">
              <a:lnSpc>
                <a:spcPct val="150000"/>
              </a:lnSpc>
              <a:buClr>
                <a:schemeClr val="tx1"/>
              </a:buClr>
              <a:buFont typeface="Arial" panose="020B0604020202020204" pitchFamily="34" charset="0"/>
              <a:buChar char="•"/>
              <a:defRPr/>
            </a:pPr>
            <a:r>
              <a:rPr lang="en-US" dirty="0">
                <a:solidFill>
                  <a:schemeClr val="tx1"/>
                </a:solidFill>
                <a:latin typeface="Times New Roman" panose="02020603050405020304" pitchFamily="18" charset="0"/>
                <a:cs typeface="Times New Roman" panose="02020603050405020304" pitchFamily="18" charset="0"/>
              </a:rPr>
              <a:t>User-friendly interface, and multilingual voice/text interaction to enhance accessibility and reliability.</a:t>
            </a:r>
          </a:p>
          <a:p>
            <a:pPr algn="just">
              <a:lnSpc>
                <a:spcPct val="150000"/>
              </a:lnSpc>
              <a:spcBef>
                <a:spcPts val="1000"/>
              </a:spcBef>
              <a:buClr>
                <a:schemeClr val="tx1"/>
              </a:buClr>
              <a:buSzPct val="80000"/>
              <a:buFont typeface="Arial" panose="020B0604020202020204" pitchFamily="34" charset="0"/>
              <a:buChar char="•"/>
              <a:defRPr/>
            </a:pPr>
            <a:endParaRPr lang="en-IN" dirty="0">
              <a:solidFill>
                <a:schemeClr val="tx1"/>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4F36B358-9150-6F74-F86E-A3ADA33CC192}"/>
              </a:ext>
            </a:extLst>
          </p:cNvPr>
          <p:cNvSpPr txBox="1"/>
          <p:nvPr/>
        </p:nvSpPr>
        <p:spPr>
          <a:xfrm>
            <a:off x="7152640" y="5884332"/>
            <a:ext cx="4775199" cy="369332"/>
          </a:xfrm>
          <a:prstGeom prst="rect">
            <a:avLst/>
          </a:prstGeom>
          <a:noFill/>
        </p:spPr>
        <p:txBody>
          <a:bodyPr wrap="square">
            <a:spAutoFit/>
          </a:bodyPr>
          <a:lstStyle/>
          <a:p>
            <a:r>
              <a:rPr lang="en-IN" sz="1800" b="1" dirty="0">
                <a:latin typeface="Times New Roman" panose="02020603050405020304" pitchFamily="18" charset="0"/>
                <a:cs typeface="Times New Roman" panose="02020603050405020304" pitchFamily="18" charset="0"/>
              </a:rPr>
              <a:t>Figure 1 : </a:t>
            </a:r>
            <a:r>
              <a:rPr lang="en-IN" sz="1800" dirty="0">
                <a:latin typeface="Times New Roman" panose="02020603050405020304" pitchFamily="18" charset="0"/>
                <a:cs typeface="Times New Roman" panose="02020603050405020304" pitchFamily="18" charset="0"/>
              </a:rPr>
              <a:t>MediMind AI Interface</a:t>
            </a:r>
          </a:p>
        </p:txBody>
      </p:sp>
      <p:pic>
        <p:nvPicPr>
          <p:cNvPr id="6" name="Picture 5">
            <a:extLst>
              <a:ext uri="{FF2B5EF4-FFF2-40B4-BE49-F238E27FC236}">
                <a16:creationId xmlns:a16="http://schemas.microsoft.com/office/drawing/2014/main" id="{4180A5BF-D605-EAED-AB6A-720ABE877CA4}"/>
              </a:ext>
            </a:extLst>
          </p:cNvPr>
          <p:cNvPicPr>
            <a:picLocks noChangeAspect="1"/>
          </p:cNvPicPr>
          <p:nvPr/>
        </p:nvPicPr>
        <p:blipFill>
          <a:blip r:embed="rId2"/>
          <a:stretch>
            <a:fillRect/>
          </a:stretch>
        </p:blipFill>
        <p:spPr>
          <a:xfrm>
            <a:off x="6742545" y="2567710"/>
            <a:ext cx="5185294" cy="322349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570710313"/>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F2A63-50B8-571D-10CB-DB0A75A155B4}"/>
              </a:ext>
            </a:extLst>
          </p:cNvPr>
          <p:cNvSpPr>
            <a:spLocks noGrp="1"/>
          </p:cNvSpPr>
          <p:nvPr>
            <p:ph type="title"/>
          </p:nvPr>
        </p:nvSpPr>
        <p:spPr>
          <a:xfrm>
            <a:off x="768417" y="771068"/>
            <a:ext cx="3610543" cy="1093491"/>
          </a:xfrm>
        </p:spPr>
        <p:txBody>
          <a:bodyPr/>
          <a:lstStyle/>
          <a:p>
            <a:r>
              <a:rPr lang="en-IN" dirty="0">
                <a:latin typeface="Arial Black" panose="020B0A04020102020204" pitchFamily="34" charset="0"/>
              </a:rPr>
              <a:t>OBJECTIVES</a:t>
            </a:r>
          </a:p>
        </p:txBody>
      </p:sp>
      <p:sp>
        <p:nvSpPr>
          <p:cNvPr id="3" name="Content Placeholder 2">
            <a:extLst>
              <a:ext uri="{FF2B5EF4-FFF2-40B4-BE49-F238E27FC236}">
                <a16:creationId xmlns:a16="http://schemas.microsoft.com/office/drawing/2014/main" id="{601066BE-E59C-0AAB-E148-52B90B4AC209}"/>
              </a:ext>
            </a:extLst>
          </p:cNvPr>
          <p:cNvSpPr>
            <a:spLocks noGrp="1"/>
          </p:cNvSpPr>
          <p:nvPr>
            <p:ph idx="1"/>
          </p:nvPr>
        </p:nvSpPr>
        <p:spPr>
          <a:xfrm>
            <a:off x="425283" y="2288309"/>
            <a:ext cx="6109446" cy="2128323"/>
          </a:xfrm>
        </p:spPr>
        <p:txBody>
          <a:bodyPr>
            <a:noAutofit/>
          </a:bodyPr>
          <a:lstStyle/>
          <a:p>
            <a:pPr algn="just">
              <a:lnSpc>
                <a:spcPct val="150000"/>
              </a:lnSpc>
              <a:buClr>
                <a:schemeClr val="tx1"/>
              </a:buCl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To support multiple skin disease categories: Acne, Eczema, Melanoma, and Unknown (out-of-distribution cases). </a:t>
            </a:r>
          </a:p>
          <a:p>
            <a:pPr algn="just">
              <a:lnSpc>
                <a:spcPct val="150000"/>
              </a:lnSpc>
              <a:buClr>
                <a:schemeClr val="tx1"/>
              </a:buCl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To enhance diagnostic accessibility through multilingual voice and text interaction. </a:t>
            </a:r>
          </a:p>
          <a:p>
            <a:pPr algn="just">
              <a:lnSpc>
                <a:spcPct val="150000"/>
              </a:lnSpc>
              <a:buClr>
                <a:schemeClr val="tx1"/>
              </a:buCl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To integrate advanced features like Softmax thresholding, PDF report generation, and model comparison.</a:t>
            </a:r>
          </a:p>
          <a:p>
            <a:pPr algn="just">
              <a:lnSpc>
                <a:spcPct val="150000"/>
              </a:lnSpc>
              <a:buClr>
                <a:schemeClr val="tx1"/>
              </a:buCl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To deploy the system with a user-friendly Gradio interface, making it practical for both patients and healthcare professionals</a:t>
            </a:r>
          </a:p>
        </p:txBody>
      </p:sp>
      <p:sp>
        <p:nvSpPr>
          <p:cNvPr id="8" name="TextBox 7">
            <a:extLst>
              <a:ext uri="{FF2B5EF4-FFF2-40B4-BE49-F238E27FC236}">
                <a16:creationId xmlns:a16="http://schemas.microsoft.com/office/drawing/2014/main" id="{8D05DD78-BB1C-47B2-46BB-139BBA3FF87B}"/>
              </a:ext>
            </a:extLst>
          </p:cNvPr>
          <p:cNvSpPr txBox="1"/>
          <p:nvPr/>
        </p:nvSpPr>
        <p:spPr>
          <a:xfrm>
            <a:off x="6614160" y="5488852"/>
            <a:ext cx="5813162" cy="338554"/>
          </a:xfrm>
          <a:prstGeom prst="rect">
            <a:avLst/>
          </a:prstGeom>
          <a:noFill/>
        </p:spPr>
        <p:txBody>
          <a:bodyPr wrap="square">
            <a:spAutoFit/>
          </a:bodyPr>
          <a:lstStyle/>
          <a:p>
            <a:r>
              <a:rPr lang="en-IN" sz="1600" b="1" dirty="0">
                <a:latin typeface="Times New Roman" panose="02020603050405020304" pitchFamily="18" charset="0"/>
                <a:cs typeface="Times New Roman" panose="02020603050405020304" pitchFamily="18" charset="0"/>
              </a:rPr>
              <a:t>Figure 2 : </a:t>
            </a:r>
            <a:r>
              <a:rPr lang="en-US" sz="1600" dirty="0">
                <a:latin typeface="Times New Roman" panose="02020603050405020304" pitchFamily="18" charset="0"/>
                <a:cs typeface="Times New Roman" panose="02020603050405020304" pitchFamily="18" charset="0"/>
              </a:rPr>
              <a:t>Multilingual Language And Prediction Mode Suppose</a:t>
            </a:r>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CE7AA3F-CBBC-0983-BE5F-4124C277D19E}"/>
              </a:ext>
            </a:extLst>
          </p:cNvPr>
          <p:cNvPicPr>
            <a:picLocks noChangeAspect="1"/>
          </p:cNvPicPr>
          <p:nvPr/>
        </p:nvPicPr>
        <p:blipFill>
          <a:blip r:embed="rId2"/>
          <a:stretch>
            <a:fillRect/>
          </a:stretch>
        </p:blipFill>
        <p:spPr>
          <a:xfrm>
            <a:off x="6534729" y="2736127"/>
            <a:ext cx="5587793" cy="2752725"/>
          </a:xfrm>
          <a:prstGeom prst="rect">
            <a:avLst/>
          </a:prstGeom>
        </p:spPr>
      </p:pic>
      <p:sp>
        <p:nvSpPr>
          <p:cNvPr id="4" name="TextBox 3">
            <a:extLst>
              <a:ext uri="{FF2B5EF4-FFF2-40B4-BE49-F238E27FC236}">
                <a16:creationId xmlns:a16="http://schemas.microsoft.com/office/drawing/2014/main" id="{C4295BA7-7BDB-6476-E030-DD4C38917149}"/>
              </a:ext>
            </a:extLst>
          </p:cNvPr>
          <p:cNvSpPr txBox="1"/>
          <p:nvPr/>
        </p:nvSpPr>
        <p:spPr>
          <a:xfrm>
            <a:off x="425283" y="73891"/>
            <a:ext cx="1244251" cy="369332"/>
          </a:xfrm>
          <a:prstGeom prst="rect">
            <a:avLst/>
          </a:prstGeom>
          <a:noFill/>
        </p:spPr>
        <p:txBody>
          <a:bodyPr wrap="none" rtlCol="0">
            <a:spAutoFit/>
          </a:bodyPr>
          <a:lstStyle/>
          <a:p>
            <a:r>
              <a:rPr lang="en-US" dirty="0"/>
              <a:t>CONTD…</a:t>
            </a:r>
            <a:endParaRPr lang="en-IN" dirty="0"/>
          </a:p>
        </p:txBody>
      </p:sp>
    </p:spTree>
    <p:extLst>
      <p:ext uri="{BB962C8B-B14F-4D97-AF65-F5344CB8AC3E}">
        <p14:creationId xmlns:p14="http://schemas.microsoft.com/office/powerpoint/2010/main" val="125258368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0136F6-4051-E5CA-FDCF-1C2275FB873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807108C-9E79-11C8-6C1F-09CEC9F4727F}"/>
              </a:ext>
            </a:extLst>
          </p:cNvPr>
          <p:cNvSpPr>
            <a:spLocks noGrp="1"/>
          </p:cNvSpPr>
          <p:nvPr>
            <p:ph type="title"/>
          </p:nvPr>
        </p:nvSpPr>
        <p:spPr>
          <a:xfrm>
            <a:off x="639564" y="807413"/>
            <a:ext cx="4652872" cy="935814"/>
          </a:xfrm>
        </p:spPr>
        <p:txBody>
          <a:bodyPr/>
          <a:lstStyle/>
          <a:p>
            <a:r>
              <a:rPr lang="en-US" dirty="0">
                <a:latin typeface="Arial Black" panose="020B0A04020102020204" pitchFamily="34" charset="0"/>
              </a:rPr>
              <a:t>RESEARCH GAPS</a:t>
            </a:r>
            <a:endParaRPr lang="en-IN" dirty="0">
              <a:latin typeface="Arial Black" panose="020B0A04020102020204" pitchFamily="34" charset="0"/>
            </a:endParaRPr>
          </a:p>
        </p:txBody>
      </p:sp>
      <p:sp>
        <p:nvSpPr>
          <p:cNvPr id="12" name="TextBox 11">
            <a:extLst>
              <a:ext uri="{FF2B5EF4-FFF2-40B4-BE49-F238E27FC236}">
                <a16:creationId xmlns:a16="http://schemas.microsoft.com/office/drawing/2014/main" id="{3A91DDBE-FB97-D0CB-4B44-2B42C2CE9FAC}"/>
              </a:ext>
            </a:extLst>
          </p:cNvPr>
          <p:cNvSpPr txBox="1"/>
          <p:nvPr/>
        </p:nvSpPr>
        <p:spPr>
          <a:xfrm>
            <a:off x="295048" y="2207996"/>
            <a:ext cx="6961963" cy="5028556"/>
          </a:xfrm>
          <a:prstGeom prst="rect">
            <a:avLst/>
          </a:prstGeom>
          <a:noFill/>
        </p:spPr>
        <p:txBody>
          <a:bodyPr wrap="square">
            <a:spAutoFit/>
          </a:bodyPr>
          <a:lstStyle/>
          <a:p>
            <a:pPr marL="355600" indent="-263525" algn="just">
              <a:lnSpc>
                <a:spcPct val="150000"/>
              </a:lnSpc>
            </a:pPr>
            <a:r>
              <a:rPr lang="en-IN" dirty="0" err="1">
                <a:latin typeface="Times New Roman" panose="02020603050405020304" pitchFamily="18" charset="0"/>
                <a:cs typeface="Times New Roman" panose="02020603050405020304" pitchFamily="18" charset="0"/>
              </a:rPr>
              <a:t>i</a:t>
            </a: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Most public datasets cover only a few skin disease categories, limiting model generalization and robustness.</a:t>
            </a:r>
            <a:endParaRPr lang="en-IN" dirty="0">
              <a:latin typeface="Times New Roman" panose="02020603050405020304" pitchFamily="18" charset="0"/>
              <a:cs typeface="Times New Roman" panose="02020603050405020304" pitchFamily="18" charset="0"/>
            </a:endParaRPr>
          </a:p>
          <a:p>
            <a:pPr marL="355600" indent="-263525" algn="just">
              <a:lnSpc>
                <a:spcPct val="150000"/>
              </a:lnSpc>
            </a:pPr>
            <a:r>
              <a:rPr lang="en-IN" dirty="0">
                <a:latin typeface="Times New Roman" panose="02020603050405020304" pitchFamily="18" charset="0"/>
                <a:cs typeface="Times New Roman" panose="02020603050405020304" pitchFamily="18" charset="0"/>
              </a:rPr>
              <a:t> </a:t>
            </a:r>
          </a:p>
          <a:p>
            <a:pPr marL="355600" indent="-263525" algn="just">
              <a:lnSpc>
                <a:spcPct val="150000"/>
              </a:lnSpc>
            </a:pPr>
            <a:r>
              <a:rPr lang="en-IN" dirty="0">
                <a:latin typeface="Times New Roman" panose="02020603050405020304" pitchFamily="18" charset="0"/>
                <a:cs typeface="Times New Roman" panose="02020603050405020304" pitchFamily="18" charset="0"/>
              </a:rPr>
              <a:t>ii. </a:t>
            </a:r>
            <a:r>
              <a:rPr lang="en-US" dirty="0">
                <a:latin typeface="Times New Roman" panose="02020603050405020304" pitchFamily="18" charset="0"/>
                <a:cs typeface="Times New Roman" panose="02020603050405020304" pitchFamily="18" charset="0"/>
              </a:rPr>
              <a:t>Lack of AI systems that integrate speech, image, and text modalities for more accurate and insightful diagnosis.</a:t>
            </a:r>
            <a:r>
              <a:rPr lang="en-IN" dirty="0">
                <a:latin typeface="Times New Roman" panose="02020603050405020304" pitchFamily="18" charset="0"/>
                <a:cs typeface="Times New Roman" panose="02020603050405020304" pitchFamily="18" charset="0"/>
              </a:rPr>
              <a:t> </a:t>
            </a:r>
          </a:p>
          <a:p>
            <a:pPr marL="355600" indent="-263525" algn="just">
              <a:lnSpc>
                <a:spcPct val="150000"/>
              </a:lnSpc>
            </a:pPr>
            <a:endParaRPr lang="en-IN" dirty="0">
              <a:latin typeface="Times New Roman" panose="02020603050405020304" pitchFamily="18" charset="0"/>
              <a:cs typeface="Times New Roman" panose="02020603050405020304" pitchFamily="18" charset="0"/>
            </a:endParaRPr>
          </a:p>
          <a:p>
            <a:pPr marL="355600" indent="-263525" algn="just">
              <a:lnSpc>
                <a:spcPct val="150000"/>
              </a:lnSpc>
            </a:pPr>
            <a:r>
              <a:rPr lang="en-IN" dirty="0">
                <a:latin typeface="Times New Roman" panose="02020603050405020304" pitchFamily="18" charset="0"/>
                <a:cs typeface="Times New Roman" panose="02020603050405020304" pitchFamily="18" charset="0"/>
              </a:rPr>
              <a:t>iii. </a:t>
            </a:r>
            <a:r>
              <a:rPr lang="en-US" dirty="0">
                <a:latin typeface="Times New Roman" panose="02020603050405020304" pitchFamily="18" charset="0"/>
                <a:cs typeface="Times New Roman" panose="02020603050405020304" pitchFamily="18" charset="0"/>
              </a:rPr>
              <a:t>Very few tools offer multilingual voice/text interaction, making them inaccessible to non-English speakers.</a:t>
            </a:r>
          </a:p>
          <a:p>
            <a:pPr marL="355600" indent="-263525" algn="just">
              <a:lnSpc>
                <a:spcPct val="150000"/>
              </a:lnSpc>
            </a:pPr>
            <a:endParaRPr lang="en-US" dirty="0">
              <a:latin typeface="Times New Roman" panose="02020603050405020304" pitchFamily="18" charset="0"/>
              <a:cs typeface="Times New Roman" panose="02020603050405020304" pitchFamily="18" charset="0"/>
            </a:endParaRPr>
          </a:p>
          <a:p>
            <a:pPr marL="355600" indent="-263525" algn="just">
              <a:lnSpc>
                <a:spcPct val="150000"/>
              </a:lnSpc>
            </a:pPr>
            <a:r>
              <a:rPr lang="en-US" dirty="0">
                <a:latin typeface="Times New Roman" panose="02020603050405020304" pitchFamily="18" charset="0"/>
                <a:cs typeface="Times New Roman" panose="02020603050405020304" pitchFamily="18" charset="0"/>
              </a:rPr>
              <a:t>iv. PDF medical report generation, creates detailed medical reports for easy doctor review</a:t>
            </a:r>
          </a:p>
          <a:p>
            <a:pPr marL="355600" indent="-263525" algn="just">
              <a:lnSpc>
                <a:spcPct val="150000"/>
              </a:lnSpc>
            </a:pPr>
            <a:endParaRPr lang="en-IN" dirty="0">
              <a:latin typeface="Times New Roman" panose="02020603050405020304" pitchFamily="18" charset="0"/>
              <a:cs typeface="Times New Roman" panose="02020603050405020304" pitchFamily="18" charset="0"/>
            </a:endParaRPr>
          </a:p>
        </p:txBody>
      </p:sp>
      <p:pic>
        <p:nvPicPr>
          <p:cNvPr id="1026" name="Picture 2" descr="Research Gap | Gap Analysis | The Research Guardian">
            <a:extLst>
              <a:ext uri="{FF2B5EF4-FFF2-40B4-BE49-F238E27FC236}">
                <a16:creationId xmlns:a16="http://schemas.microsoft.com/office/drawing/2014/main" id="{F4EE18FF-27DC-9294-6F7E-3C6F94D4BD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7600" y="2316480"/>
            <a:ext cx="4518660" cy="426878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13DA7244-E68E-4E89-344C-A9BBA0F4A08A}"/>
              </a:ext>
            </a:extLst>
          </p:cNvPr>
          <p:cNvSpPr txBox="1"/>
          <p:nvPr/>
        </p:nvSpPr>
        <p:spPr>
          <a:xfrm>
            <a:off x="8350250" y="6488668"/>
            <a:ext cx="2753360" cy="369332"/>
          </a:xfrm>
          <a:prstGeom prst="rect">
            <a:avLst/>
          </a:prstGeom>
          <a:noFill/>
        </p:spPr>
        <p:txBody>
          <a:bodyPr wrap="square">
            <a:spAutoFit/>
          </a:bodyPr>
          <a:lstStyle/>
          <a:p>
            <a:pPr algn="ctr"/>
            <a:r>
              <a:rPr lang="en-IN" sz="1800" b="1" dirty="0">
                <a:latin typeface="Times New Roman" panose="02020603050405020304" pitchFamily="18" charset="0"/>
                <a:cs typeface="Times New Roman" panose="02020603050405020304" pitchFamily="18" charset="0"/>
              </a:rPr>
              <a:t>Figure 3 : </a:t>
            </a:r>
            <a:r>
              <a:rPr lang="en-US" sz="1800" dirty="0">
                <a:latin typeface="Times New Roman" panose="02020603050405020304" pitchFamily="18" charset="0"/>
                <a:cs typeface="Times New Roman" panose="02020603050405020304" pitchFamily="18" charset="0"/>
              </a:rPr>
              <a:t>Research Gaps</a:t>
            </a:r>
            <a:endParaRPr lang="en-IN" sz="18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F75C490A-4932-3B8B-C4C3-902D5C32E3E4}"/>
              </a:ext>
            </a:extLst>
          </p:cNvPr>
          <p:cNvSpPr txBox="1"/>
          <p:nvPr/>
        </p:nvSpPr>
        <p:spPr>
          <a:xfrm>
            <a:off x="425283" y="73891"/>
            <a:ext cx="1244251" cy="369332"/>
          </a:xfrm>
          <a:prstGeom prst="rect">
            <a:avLst/>
          </a:prstGeom>
          <a:noFill/>
        </p:spPr>
        <p:txBody>
          <a:bodyPr wrap="none" rtlCol="0">
            <a:spAutoFit/>
          </a:bodyPr>
          <a:lstStyle/>
          <a:p>
            <a:r>
              <a:rPr lang="en-US" dirty="0"/>
              <a:t>CONTD…</a:t>
            </a:r>
            <a:endParaRPr lang="en-IN" dirty="0"/>
          </a:p>
        </p:txBody>
      </p:sp>
    </p:spTree>
    <p:extLst>
      <p:ext uri="{BB962C8B-B14F-4D97-AF65-F5344CB8AC3E}">
        <p14:creationId xmlns:p14="http://schemas.microsoft.com/office/powerpoint/2010/main" val="2518792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ABD342-ED04-8632-2754-ED90FCF85C2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BF1F29E-E5EE-F3D4-B5D7-4F5923823B39}"/>
              </a:ext>
            </a:extLst>
          </p:cNvPr>
          <p:cNvSpPr>
            <a:spLocks noGrp="1"/>
          </p:cNvSpPr>
          <p:nvPr>
            <p:ph type="title"/>
          </p:nvPr>
        </p:nvSpPr>
        <p:spPr>
          <a:xfrm>
            <a:off x="658037" y="793028"/>
            <a:ext cx="5864683" cy="935814"/>
          </a:xfrm>
        </p:spPr>
        <p:txBody>
          <a:bodyPr/>
          <a:lstStyle/>
          <a:p>
            <a:r>
              <a:rPr lang="en-US" dirty="0">
                <a:latin typeface="Arial Black" panose="020B0A04020102020204" pitchFamily="34" charset="0"/>
              </a:rPr>
              <a:t>LITERATURE REVIEW</a:t>
            </a:r>
            <a:endParaRPr lang="en-IN" dirty="0">
              <a:latin typeface="Arial Black" panose="020B0A04020102020204" pitchFamily="34" charset="0"/>
            </a:endParaRPr>
          </a:p>
        </p:txBody>
      </p:sp>
      <p:graphicFrame>
        <p:nvGraphicFramePr>
          <p:cNvPr id="9" name="Table 8">
            <a:extLst>
              <a:ext uri="{FF2B5EF4-FFF2-40B4-BE49-F238E27FC236}">
                <a16:creationId xmlns:a16="http://schemas.microsoft.com/office/drawing/2014/main" id="{9D18DA48-17E7-067C-3FF4-C63920F18C7F}"/>
              </a:ext>
            </a:extLst>
          </p:cNvPr>
          <p:cNvGraphicFramePr>
            <a:graphicFrameLocks noGrp="1"/>
          </p:cNvGraphicFramePr>
          <p:nvPr>
            <p:extLst>
              <p:ext uri="{D42A27DB-BD31-4B8C-83A1-F6EECF244321}">
                <p14:modId xmlns:p14="http://schemas.microsoft.com/office/powerpoint/2010/main" val="4231988782"/>
              </p:ext>
            </p:extLst>
          </p:nvPr>
        </p:nvGraphicFramePr>
        <p:xfrm>
          <a:off x="441960" y="2293302"/>
          <a:ext cx="11506113" cy="4512706"/>
        </p:xfrm>
        <a:graphic>
          <a:graphicData uri="http://schemas.openxmlformats.org/drawingml/2006/table">
            <a:tbl>
              <a:tblPr firstRow="1" bandRow="1">
                <a:tableStyleId>{5940675A-B579-460E-94D1-54222C63F5DA}</a:tableStyleId>
              </a:tblPr>
              <a:tblGrid>
                <a:gridCol w="614998">
                  <a:extLst>
                    <a:ext uri="{9D8B030D-6E8A-4147-A177-3AD203B41FA5}">
                      <a16:colId xmlns:a16="http://schemas.microsoft.com/office/drawing/2014/main" val="2493962547"/>
                    </a:ext>
                  </a:extLst>
                </a:gridCol>
                <a:gridCol w="1362083">
                  <a:extLst>
                    <a:ext uri="{9D8B030D-6E8A-4147-A177-3AD203B41FA5}">
                      <a16:colId xmlns:a16="http://schemas.microsoft.com/office/drawing/2014/main" val="192665767"/>
                    </a:ext>
                  </a:extLst>
                </a:gridCol>
                <a:gridCol w="965539">
                  <a:extLst>
                    <a:ext uri="{9D8B030D-6E8A-4147-A177-3AD203B41FA5}">
                      <a16:colId xmlns:a16="http://schemas.microsoft.com/office/drawing/2014/main" val="371178112"/>
                    </a:ext>
                  </a:extLst>
                </a:gridCol>
                <a:gridCol w="1236078">
                  <a:extLst>
                    <a:ext uri="{9D8B030D-6E8A-4147-A177-3AD203B41FA5}">
                      <a16:colId xmlns:a16="http://schemas.microsoft.com/office/drawing/2014/main" val="3875046483"/>
                    </a:ext>
                  </a:extLst>
                </a:gridCol>
                <a:gridCol w="1198251">
                  <a:extLst>
                    <a:ext uri="{9D8B030D-6E8A-4147-A177-3AD203B41FA5}">
                      <a16:colId xmlns:a16="http://schemas.microsoft.com/office/drawing/2014/main" val="1729065518"/>
                    </a:ext>
                  </a:extLst>
                </a:gridCol>
                <a:gridCol w="1219200">
                  <a:extLst>
                    <a:ext uri="{9D8B030D-6E8A-4147-A177-3AD203B41FA5}">
                      <a16:colId xmlns:a16="http://schemas.microsoft.com/office/drawing/2014/main" val="4066258703"/>
                    </a:ext>
                  </a:extLst>
                </a:gridCol>
                <a:gridCol w="1366982">
                  <a:extLst>
                    <a:ext uri="{9D8B030D-6E8A-4147-A177-3AD203B41FA5}">
                      <a16:colId xmlns:a16="http://schemas.microsoft.com/office/drawing/2014/main" val="1331778545"/>
                    </a:ext>
                  </a:extLst>
                </a:gridCol>
                <a:gridCol w="1219200">
                  <a:extLst>
                    <a:ext uri="{9D8B030D-6E8A-4147-A177-3AD203B41FA5}">
                      <a16:colId xmlns:a16="http://schemas.microsoft.com/office/drawing/2014/main" val="656342316"/>
                    </a:ext>
                  </a:extLst>
                </a:gridCol>
                <a:gridCol w="729673">
                  <a:extLst>
                    <a:ext uri="{9D8B030D-6E8A-4147-A177-3AD203B41FA5}">
                      <a16:colId xmlns:a16="http://schemas.microsoft.com/office/drawing/2014/main" val="582016354"/>
                    </a:ext>
                  </a:extLst>
                </a:gridCol>
                <a:gridCol w="732383">
                  <a:extLst>
                    <a:ext uri="{9D8B030D-6E8A-4147-A177-3AD203B41FA5}">
                      <a16:colId xmlns:a16="http://schemas.microsoft.com/office/drawing/2014/main" val="1530555318"/>
                    </a:ext>
                  </a:extLst>
                </a:gridCol>
                <a:gridCol w="861726">
                  <a:extLst>
                    <a:ext uri="{9D8B030D-6E8A-4147-A177-3AD203B41FA5}">
                      <a16:colId xmlns:a16="http://schemas.microsoft.com/office/drawing/2014/main" val="2231240403"/>
                    </a:ext>
                  </a:extLst>
                </a:gridCol>
              </a:tblGrid>
              <a:tr h="512846">
                <a:tc>
                  <a:txBody>
                    <a:bodyPr/>
                    <a:lstStyle/>
                    <a:p>
                      <a:pPr marL="0" marR="0" algn="l">
                        <a:lnSpc>
                          <a:spcPct val="115000"/>
                        </a:lnSpc>
                        <a:spcAft>
                          <a:spcPts val="1000"/>
                        </a:spcAft>
                        <a:buNone/>
                      </a:pPr>
                      <a:r>
                        <a:rPr lang="en-US" sz="1200" b="1" kern="100" dirty="0">
                          <a:effectLst/>
                          <a:latin typeface="Times New Roman" panose="02020603050405020304" pitchFamily="18" charset="0"/>
                          <a:cs typeface="Times New Roman" panose="02020603050405020304" pitchFamily="18" charset="0"/>
                        </a:rPr>
                        <a:t>SI. No.</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Aft>
                          <a:spcPts val="1000"/>
                        </a:spcAft>
                        <a:buNone/>
                      </a:pPr>
                      <a:r>
                        <a:rPr lang="en-US" sz="1200" b="1" kern="100">
                          <a:effectLst/>
                          <a:latin typeface="Times New Roman" panose="02020603050405020304" pitchFamily="18" charset="0"/>
                          <a:cs typeface="Times New Roman" panose="02020603050405020304" pitchFamily="18" charset="0"/>
                        </a:rPr>
                        <a:t>Authors</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Aft>
                          <a:spcPts val="1000"/>
                        </a:spcAft>
                        <a:buNone/>
                      </a:pPr>
                      <a:r>
                        <a:rPr lang="en-US" sz="1200" b="1" kern="100">
                          <a:effectLst/>
                          <a:latin typeface="Times New Roman" panose="02020603050405020304" pitchFamily="18" charset="0"/>
                          <a:cs typeface="Times New Roman" panose="02020603050405020304" pitchFamily="18" charset="0"/>
                        </a:rPr>
                        <a:t>Publication</a:t>
                      </a:r>
                      <a:endParaRPr lang="en-IN" sz="1200" kern="100">
                        <a:effectLst/>
                        <a:latin typeface="Times New Roman" panose="02020603050405020304" pitchFamily="18" charset="0"/>
                        <a:cs typeface="Times New Roman" panose="02020603050405020304" pitchFamily="18" charset="0"/>
                      </a:endParaRPr>
                    </a:p>
                    <a:p>
                      <a:pPr marL="0" marR="0" algn="l">
                        <a:lnSpc>
                          <a:spcPct val="115000"/>
                        </a:lnSpc>
                        <a:spcAft>
                          <a:spcPts val="1000"/>
                        </a:spcAft>
                        <a:buNone/>
                      </a:pPr>
                      <a:r>
                        <a:rPr lang="en-US" sz="1200" b="1" kern="100">
                          <a:effectLst/>
                          <a:latin typeface="Times New Roman" panose="02020603050405020304" pitchFamily="18" charset="0"/>
                          <a:cs typeface="Times New Roman" panose="02020603050405020304" pitchFamily="18" charset="0"/>
                        </a:rPr>
                        <a:t>Year</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Aft>
                          <a:spcPts val="1000"/>
                        </a:spcAft>
                        <a:buNone/>
                      </a:pPr>
                      <a:r>
                        <a:rPr lang="en-US" sz="1200" b="1" kern="100">
                          <a:effectLst/>
                          <a:latin typeface="Times New Roman" panose="02020603050405020304" pitchFamily="18" charset="0"/>
                          <a:cs typeface="Times New Roman" panose="02020603050405020304" pitchFamily="18" charset="0"/>
                        </a:rPr>
                        <a:t>Paper Title</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Aft>
                          <a:spcPts val="1000"/>
                        </a:spcAft>
                        <a:buNone/>
                      </a:pPr>
                      <a:r>
                        <a:rPr lang="en-US" sz="1200" b="1" kern="100">
                          <a:effectLst/>
                          <a:latin typeface="Times New Roman" panose="02020603050405020304" pitchFamily="18" charset="0"/>
                          <a:cs typeface="Times New Roman" panose="02020603050405020304" pitchFamily="18" charset="0"/>
                        </a:rPr>
                        <a:t>Technology Used</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Aft>
                          <a:spcPts val="1000"/>
                        </a:spcAft>
                        <a:buNone/>
                      </a:pPr>
                      <a:r>
                        <a:rPr lang="en-US" sz="1200" b="1" kern="100">
                          <a:effectLst/>
                          <a:latin typeface="Times New Roman" panose="02020603050405020304" pitchFamily="18" charset="0"/>
                          <a:cs typeface="Times New Roman" panose="02020603050405020304" pitchFamily="18" charset="0"/>
                        </a:rPr>
                        <a:t>Pros</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Aft>
                          <a:spcPts val="1000"/>
                        </a:spcAft>
                        <a:buNone/>
                      </a:pPr>
                      <a:r>
                        <a:rPr lang="en-US" sz="1200" b="1" kern="100" dirty="0">
                          <a:effectLst/>
                          <a:latin typeface="Times New Roman" panose="02020603050405020304" pitchFamily="18" charset="0"/>
                          <a:cs typeface="Times New Roman" panose="02020603050405020304" pitchFamily="18" charset="0"/>
                        </a:rPr>
                        <a:t>Cons</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Aft>
                          <a:spcPts val="1000"/>
                        </a:spcAft>
                        <a:buNone/>
                      </a:pPr>
                      <a:r>
                        <a:rPr lang="en-US" sz="1200" b="1" kern="100">
                          <a:effectLst/>
                          <a:latin typeface="Times New Roman" panose="02020603050405020304" pitchFamily="18" charset="0"/>
                          <a:cs typeface="Times New Roman" panose="02020603050405020304" pitchFamily="18" charset="0"/>
                        </a:rPr>
                        <a:t>Journal Name</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Aft>
                          <a:spcPts val="1000"/>
                        </a:spcAft>
                        <a:buNone/>
                      </a:pPr>
                      <a:r>
                        <a:rPr lang="en-US" sz="1200" b="1" kern="100">
                          <a:effectLst/>
                          <a:latin typeface="Times New Roman" panose="02020603050405020304" pitchFamily="18" charset="0"/>
                          <a:cs typeface="Times New Roman" panose="02020603050405020304" pitchFamily="18" charset="0"/>
                        </a:rPr>
                        <a:t>Volume</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Aft>
                          <a:spcPts val="1000"/>
                        </a:spcAft>
                        <a:buNone/>
                      </a:pPr>
                      <a:r>
                        <a:rPr lang="en-US" sz="1200" b="1" kern="100">
                          <a:effectLst/>
                          <a:latin typeface="Times New Roman" panose="02020603050405020304" pitchFamily="18" charset="0"/>
                          <a:cs typeface="Times New Roman" panose="02020603050405020304" pitchFamily="18" charset="0"/>
                        </a:rPr>
                        <a:t>Page No.</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Aft>
                          <a:spcPts val="1000"/>
                        </a:spcAft>
                        <a:buNone/>
                      </a:pPr>
                      <a:r>
                        <a:rPr lang="en-US" sz="1200" b="1" kern="100">
                          <a:effectLst/>
                          <a:latin typeface="Times New Roman" panose="02020603050405020304" pitchFamily="18" charset="0"/>
                          <a:cs typeface="Times New Roman" panose="02020603050405020304" pitchFamily="18" charset="0"/>
                        </a:rPr>
                        <a:t>DOI</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68253262"/>
                  </a:ext>
                </a:extLst>
              </a:tr>
              <a:tr h="999798">
                <a:tc>
                  <a:txBody>
                    <a:bodyPr/>
                    <a:lstStyle/>
                    <a:p>
                      <a:pPr marL="0" marR="0" algn="l">
                        <a:lnSpc>
                          <a:spcPct val="115000"/>
                        </a:lnSpc>
                        <a:spcAft>
                          <a:spcPts val="1000"/>
                        </a:spcAft>
                        <a:buNone/>
                      </a:pPr>
                      <a:r>
                        <a:rPr lang="en-US" sz="1200" kern="100" dirty="0">
                          <a:effectLst/>
                          <a:latin typeface="Times New Roman" panose="02020603050405020304" pitchFamily="18" charset="0"/>
                          <a:cs typeface="Times New Roman" panose="02020603050405020304" pitchFamily="18" charset="0"/>
                        </a:rPr>
                        <a:t> 1.</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Aft>
                          <a:spcPts val="1000"/>
                        </a:spcAft>
                        <a:buNone/>
                      </a:pPr>
                      <a:r>
                        <a:rPr lang="en-US" sz="1200" kern="100" dirty="0">
                          <a:effectLst/>
                          <a:latin typeface="Times New Roman" panose="02020603050405020304" pitchFamily="18" charset="0"/>
                          <a:cs typeface="Times New Roman" panose="02020603050405020304" pitchFamily="18" charset="0"/>
                        </a:rPr>
                        <a:t> Ahmed </a:t>
                      </a:r>
                      <a:r>
                        <a:rPr lang="en-US" sz="1200" kern="100" dirty="0" err="1">
                          <a:effectLst/>
                          <a:latin typeface="Times New Roman" panose="02020603050405020304" pitchFamily="18" charset="0"/>
                          <a:cs typeface="Times New Roman" panose="02020603050405020304" pitchFamily="18" charset="0"/>
                        </a:rPr>
                        <a:t>Alkuwaiti</a:t>
                      </a:r>
                      <a:r>
                        <a:rPr lang="en-US" sz="1200" kern="100" dirty="0">
                          <a:effectLst/>
                          <a:latin typeface="Times New Roman" panose="02020603050405020304" pitchFamily="18" charset="0"/>
                          <a:cs typeface="Times New Roman" panose="02020603050405020304" pitchFamily="18" charset="0"/>
                        </a:rPr>
                        <a:t> A ; Nazer K ; Al-Reedy</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Aft>
                          <a:spcPts val="1000"/>
                        </a:spcAft>
                        <a:buNone/>
                      </a:pPr>
                      <a:r>
                        <a:rPr lang="en-US" sz="1200" kern="100" dirty="0">
                          <a:effectLst/>
                          <a:latin typeface="Times New Roman" panose="02020603050405020304" pitchFamily="18" charset="0"/>
                          <a:cs typeface="Times New Roman" panose="02020603050405020304" pitchFamily="18" charset="0"/>
                        </a:rPr>
                        <a:t> 2023</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Aft>
                          <a:spcPts val="1000"/>
                        </a:spcAft>
                        <a:buNone/>
                      </a:pPr>
                      <a:r>
                        <a:rPr lang="en-US" sz="1200" kern="100" dirty="0">
                          <a:effectLst/>
                          <a:latin typeface="Times New Roman" panose="02020603050405020304" pitchFamily="18" charset="0"/>
                          <a:cs typeface="Times New Roman" panose="02020603050405020304" pitchFamily="18" charset="0"/>
                        </a:rPr>
                        <a:t> A Review of the Role of Artificial Intelligence in Healthcare</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Aft>
                          <a:spcPts val="1000"/>
                        </a:spcAft>
                        <a:buNone/>
                      </a:pPr>
                      <a:r>
                        <a:rPr lang="en-US" sz="1200" kern="100" dirty="0">
                          <a:effectLst/>
                          <a:latin typeface="Times New Roman" panose="02020603050405020304" pitchFamily="18" charset="0"/>
                          <a:cs typeface="Times New Roman" panose="02020603050405020304" pitchFamily="18" charset="0"/>
                        </a:rPr>
                        <a:t> AI in medical imaging, diagnostics, virtual patient care</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Aft>
                          <a:spcPts val="1000"/>
                        </a:spcAft>
                        <a:buNone/>
                      </a:pPr>
                      <a:r>
                        <a:rPr lang="en-US" sz="1200" kern="100" dirty="0">
                          <a:effectLst/>
                          <a:latin typeface="Times New Roman" panose="02020603050405020304" pitchFamily="18" charset="0"/>
                          <a:cs typeface="Times New Roman" panose="02020603050405020304" pitchFamily="18" charset="0"/>
                        </a:rPr>
                        <a:t> Comprehensive overview of AI applications in healthcare</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Aft>
                          <a:spcPts val="1000"/>
                        </a:spcAft>
                        <a:buNone/>
                      </a:pPr>
                      <a:r>
                        <a:rPr lang="en-US" sz="1200" kern="100" dirty="0">
                          <a:effectLst/>
                          <a:latin typeface="Times New Roman" panose="02020603050405020304" pitchFamily="18" charset="0"/>
                          <a:cs typeface="Times New Roman" panose="02020603050405020304" pitchFamily="18" charset="0"/>
                        </a:rPr>
                        <a:t> Discusses challenges in AI adoption</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Aft>
                          <a:spcPts val="1000"/>
                        </a:spcAft>
                        <a:buNone/>
                      </a:pPr>
                      <a:r>
                        <a:rPr lang="en-US" sz="1200" kern="100" dirty="0">
                          <a:effectLst/>
                          <a:latin typeface="Times New Roman" panose="02020603050405020304" pitchFamily="18" charset="0"/>
                          <a:cs typeface="Times New Roman" panose="02020603050405020304" pitchFamily="18" charset="0"/>
                        </a:rPr>
                        <a:t> Frontiers in Digital Health</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Aft>
                          <a:spcPts val="1000"/>
                        </a:spcAft>
                        <a:buNone/>
                      </a:pPr>
                      <a:r>
                        <a:rPr lang="en-US" sz="1200" kern="100" dirty="0">
                          <a:effectLst/>
                          <a:latin typeface="Times New Roman" panose="02020603050405020304" pitchFamily="18" charset="0"/>
                          <a:cs typeface="Times New Roman" panose="02020603050405020304" pitchFamily="18" charset="0"/>
                        </a:rPr>
                        <a:t> 5</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Aft>
                          <a:spcPts val="1000"/>
                        </a:spcAft>
                        <a:buNone/>
                      </a:pPr>
                      <a:r>
                        <a:rPr lang="en-US" sz="1200" kern="100" dirty="0">
                          <a:effectLst/>
                          <a:latin typeface="Times New Roman" panose="02020603050405020304" pitchFamily="18" charset="0"/>
                          <a:cs typeface="Times New Roman" panose="02020603050405020304" pitchFamily="18" charset="0"/>
                        </a:rPr>
                        <a:t> 1-15</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Aft>
                          <a:spcPts val="1000"/>
                        </a:spcAft>
                        <a:buNone/>
                      </a:pPr>
                      <a:r>
                        <a:rPr lang="en-US" sz="1200" kern="100" dirty="0">
                          <a:solidFill>
                            <a:schemeClr val="accent2"/>
                          </a:solidFill>
                          <a:effectLst/>
                          <a:latin typeface="Times New Roman" panose="02020603050405020304" pitchFamily="18" charset="0"/>
                          <a:cs typeface="Times New Roman" panose="02020603050405020304" pitchFamily="18" charset="0"/>
                        </a:rPr>
                        <a:t> </a:t>
                      </a:r>
                      <a:r>
                        <a:rPr lang="en-US" sz="1200" u="sng" kern="100" dirty="0">
                          <a:solidFill>
                            <a:schemeClr val="accent2"/>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a:t>
                      </a:r>
                      <a:r>
                        <a:rPr lang="en-US" sz="1200" u="sng" kern="100" dirty="0" err="1">
                          <a:solidFill>
                            <a:schemeClr val="accent2"/>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doi.org</a:t>
                      </a:r>
                      <a:r>
                        <a:rPr lang="en-US" sz="1200" u="sng" kern="100" dirty="0">
                          <a:solidFill>
                            <a:schemeClr val="accent2"/>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/10.3390/</a:t>
                      </a:r>
                      <a:r>
                        <a:rPr lang="en-US" sz="1200" u="sng" kern="100" dirty="0" err="1">
                          <a:solidFill>
                            <a:schemeClr val="accent2"/>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jpm13060951</a:t>
                      </a:r>
                      <a:endParaRPr lang="en-IN" sz="1200" kern="10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68229499"/>
                  </a:ext>
                </a:extLst>
              </a:tr>
              <a:tr h="1490677">
                <a:tc>
                  <a:txBody>
                    <a:bodyPr/>
                    <a:lstStyle/>
                    <a:p>
                      <a:pPr marL="0" marR="0" algn="l">
                        <a:lnSpc>
                          <a:spcPct val="115000"/>
                        </a:lnSpc>
                        <a:spcAft>
                          <a:spcPts val="1000"/>
                        </a:spcAft>
                        <a:buNone/>
                      </a:pPr>
                      <a:r>
                        <a:rPr lang="en-US" sz="1200" kern="100">
                          <a:effectLst/>
                          <a:latin typeface="Times New Roman" panose="02020603050405020304" pitchFamily="18" charset="0"/>
                          <a:cs typeface="Times New Roman" panose="02020603050405020304" pitchFamily="18" charset="0"/>
                        </a:rPr>
                        <a:t> </a:t>
                      </a:r>
                      <a:endParaRPr lang="en-IN" sz="1200" kern="100">
                        <a:effectLst/>
                        <a:latin typeface="Times New Roman" panose="02020603050405020304" pitchFamily="18" charset="0"/>
                        <a:cs typeface="Times New Roman" panose="02020603050405020304" pitchFamily="18" charset="0"/>
                      </a:endParaRPr>
                    </a:p>
                    <a:p>
                      <a:pPr marL="0" marR="0" algn="l">
                        <a:lnSpc>
                          <a:spcPct val="115000"/>
                        </a:lnSpc>
                        <a:spcAft>
                          <a:spcPts val="1000"/>
                        </a:spcAft>
                        <a:buNone/>
                      </a:pPr>
                      <a:r>
                        <a:rPr lang="en-US" sz="1200" kern="100">
                          <a:effectLst/>
                          <a:latin typeface="Times New Roman" panose="02020603050405020304" pitchFamily="18" charset="0"/>
                          <a:cs typeface="Times New Roman" panose="02020603050405020304" pitchFamily="18" charset="0"/>
                        </a:rPr>
                        <a:t> </a:t>
                      </a:r>
                      <a:endParaRPr lang="en-IN" sz="1200" kern="100">
                        <a:effectLst/>
                        <a:latin typeface="Times New Roman" panose="02020603050405020304" pitchFamily="18" charset="0"/>
                        <a:cs typeface="Times New Roman" panose="02020603050405020304" pitchFamily="18" charset="0"/>
                      </a:endParaRPr>
                    </a:p>
                    <a:p>
                      <a:pPr marL="0" marR="0" algn="l">
                        <a:lnSpc>
                          <a:spcPct val="115000"/>
                        </a:lnSpc>
                        <a:spcAft>
                          <a:spcPts val="1000"/>
                        </a:spcAft>
                        <a:buNone/>
                      </a:pPr>
                      <a:r>
                        <a:rPr lang="en-US" sz="1200" kern="100">
                          <a:effectLst/>
                          <a:latin typeface="Times New Roman" panose="02020603050405020304" pitchFamily="18" charset="0"/>
                          <a:cs typeface="Times New Roman" panose="02020603050405020304" pitchFamily="18" charset="0"/>
                        </a:rPr>
                        <a:t>2.</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Aft>
                          <a:spcPts val="1000"/>
                        </a:spcAft>
                        <a:buNone/>
                      </a:pPr>
                      <a:r>
                        <a:rPr lang="en-US" sz="1200" kern="100">
                          <a:effectLst/>
                          <a:latin typeface="Times New Roman" panose="02020603050405020304" pitchFamily="18" charset="0"/>
                          <a:cs typeface="Times New Roman" panose="02020603050405020304" pitchFamily="18" charset="0"/>
                        </a:rPr>
                        <a:t>Shuroug A. Alowais, Sahar S. Alghamdi, Nada Alsuhebany, Tariq Alqahtani, Abdulrahman I. Alshaya</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Aft>
                          <a:spcPts val="1000"/>
                        </a:spcAft>
                        <a:buNone/>
                      </a:pPr>
                      <a:r>
                        <a:rPr lang="en-US" sz="1200" kern="100" dirty="0">
                          <a:effectLst/>
                          <a:latin typeface="Times New Roman" panose="02020603050405020304" pitchFamily="18" charset="0"/>
                          <a:cs typeface="Times New Roman" panose="02020603050405020304" pitchFamily="18" charset="0"/>
                        </a:rPr>
                        <a:t>  </a:t>
                      </a:r>
                      <a:endParaRPr lang="en-IN" sz="1200" kern="100" dirty="0">
                        <a:effectLst/>
                        <a:latin typeface="Times New Roman" panose="02020603050405020304" pitchFamily="18" charset="0"/>
                        <a:cs typeface="Times New Roman" panose="02020603050405020304" pitchFamily="18" charset="0"/>
                      </a:endParaRPr>
                    </a:p>
                    <a:p>
                      <a:pPr marL="0" marR="0" algn="l">
                        <a:lnSpc>
                          <a:spcPct val="115000"/>
                        </a:lnSpc>
                        <a:spcAft>
                          <a:spcPts val="1000"/>
                        </a:spcAft>
                        <a:buNone/>
                      </a:pPr>
                      <a:r>
                        <a:rPr lang="en-US" sz="1200" kern="100" dirty="0">
                          <a:effectLst/>
                          <a:latin typeface="Times New Roman" panose="02020603050405020304" pitchFamily="18" charset="0"/>
                          <a:cs typeface="Times New Roman" panose="02020603050405020304" pitchFamily="18" charset="0"/>
                        </a:rPr>
                        <a:t>2023</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Aft>
                          <a:spcPts val="1000"/>
                        </a:spcAft>
                        <a:buNone/>
                      </a:pPr>
                      <a:r>
                        <a:rPr lang="en-US" sz="1200" kern="100" dirty="0">
                          <a:effectLst/>
                          <a:latin typeface="Times New Roman" panose="02020603050405020304" pitchFamily="18" charset="0"/>
                          <a:cs typeface="Times New Roman" panose="02020603050405020304" pitchFamily="18" charset="0"/>
                        </a:rPr>
                        <a:t> Revolutionizing Healthcare: The Role of Artificial Intelligence in Clinical Practice</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Aft>
                          <a:spcPts val="1000"/>
                        </a:spcAft>
                        <a:buNone/>
                      </a:pPr>
                      <a:r>
                        <a:rPr lang="en-US" sz="1200" kern="100">
                          <a:effectLst/>
                          <a:latin typeface="Times New Roman" panose="02020603050405020304" pitchFamily="18" charset="0"/>
                          <a:cs typeface="Times New Roman" panose="02020603050405020304" pitchFamily="18" charset="0"/>
                        </a:rPr>
                        <a:t>AI in disease diagnosis, treatment recommendations</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Aft>
                          <a:spcPts val="1000"/>
                        </a:spcAft>
                        <a:buNone/>
                      </a:pPr>
                      <a:r>
                        <a:rPr lang="en-US" sz="1200" kern="100">
                          <a:effectLst/>
                          <a:latin typeface="Times New Roman" panose="02020603050405020304" pitchFamily="18" charset="0"/>
                          <a:cs typeface="Times New Roman" panose="02020603050405020304" pitchFamily="18" charset="0"/>
                        </a:rPr>
                        <a:t>Up-to-date overview of AI applications</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Aft>
                          <a:spcPts val="1000"/>
                        </a:spcAft>
                        <a:buNone/>
                      </a:pPr>
                      <a:r>
                        <a:rPr lang="en-US" sz="1200" kern="100">
                          <a:effectLst/>
                          <a:latin typeface="Times New Roman" panose="02020603050405020304" pitchFamily="18" charset="0"/>
                          <a:cs typeface="Times New Roman" panose="02020603050405020304" pitchFamily="18" charset="0"/>
                        </a:rPr>
                        <a:t>Addresses challenges in AI adoption</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Aft>
                          <a:spcPts val="1000"/>
                        </a:spcAft>
                        <a:buNone/>
                      </a:pPr>
                      <a:r>
                        <a:rPr lang="en-US" sz="1200" kern="100">
                          <a:effectLst/>
                          <a:latin typeface="Times New Roman" panose="02020603050405020304" pitchFamily="18" charset="0"/>
                          <a:cs typeface="Times New Roman" panose="02020603050405020304" pitchFamily="18" charset="0"/>
                        </a:rPr>
                        <a:t> </a:t>
                      </a:r>
                      <a:endParaRPr lang="en-IN" sz="1200" kern="100">
                        <a:effectLst/>
                        <a:latin typeface="Times New Roman" panose="02020603050405020304" pitchFamily="18" charset="0"/>
                        <a:cs typeface="Times New Roman" panose="02020603050405020304" pitchFamily="18" charset="0"/>
                      </a:endParaRPr>
                    </a:p>
                    <a:p>
                      <a:pPr marL="0" marR="0" algn="l">
                        <a:lnSpc>
                          <a:spcPct val="115000"/>
                        </a:lnSpc>
                        <a:spcAft>
                          <a:spcPts val="1000"/>
                        </a:spcAft>
                        <a:buNone/>
                      </a:pPr>
                      <a:r>
                        <a:rPr lang="en-US" sz="1200" kern="100">
                          <a:effectLst/>
                          <a:latin typeface="Times New Roman" panose="02020603050405020304" pitchFamily="18" charset="0"/>
                          <a:cs typeface="Times New Roman" panose="02020603050405020304" pitchFamily="18" charset="0"/>
                        </a:rPr>
                        <a:t> </a:t>
                      </a:r>
                      <a:endParaRPr lang="en-IN" sz="1200" kern="100">
                        <a:effectLst/>
                        <a:latin typeface="Times New Roman" panose="02020603050405020304" pitchFamily="18" charset="0"/>
                        <a:cs typeface="Times New Roman" panose="02020603050405020304" pitchFamily="18" charset="0"/>
                      </a:endParaRPr>
                    </a:p>
                    <a:p>
                      <a:pPr marL="0" marR="0" algn="l">
                        <a:lnSpc>
                          <a:spcPct val="115000"/>
                        </a:lnSpc>
                        <a:spcAft>
                          <a:spcPts val="1000"/>
                        </a:spcAft>
                        <a:buNone/>
                      </a:pPr>
                      <a:r>
                        <a:rPr lang="en-US" sz="1200" kern="100">
                          <a:effectLst/>
                          <a:latin typeface="Times New Roman" panose="02020603050405020304" pitchFamily="18" charset="0"/>
                          <a:cs typeface="Times New Roman" panose="02020603050405020304" pitchFamily="18" charset="0"/>
                        </a:rPr>
                        <a:t>BMC Medical Education</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Aft>
                          <a:spcPts val="1000"/>
                        </a:spcAft>
                        <a:buNone/>
                      </a:pPr>
                      <a:r>
                        <a:rPr lang="en-US" sz="1200" kern="100">
                          <a:effectLst/>
                          <a:latin typeface="Times New Roman" panose="02020603050405020304" pitchFamily="18" charset="0"/>
                          <a:cs typeface="Times New Roman" panose="02020603050405020304" pitchFamily="18" charset="0"/>
                        </a:rPr>
                        <a:t> </a:t>
                      </a:r>
                      <a:endParaRPr lang="en-IN" sz="1200" kern="100">
                        <a:effectLst/>
                        <a:latin typeface="Times New Roman" panose="02020603050405020304" pitchFamily="18" charset="0"/>
                        <a:cs typeface="Times New Roman" panose="02020603050405020304" pitchFamily="18" charset="0"/>
                      </a:endParaRPr>
                    </a:p>
                    <a:p>
                      <a:pPr marL="0" marR="0" algn="l">
                        <a:lnSpc>
                          <a:spcPct val="115000"/>
                        </a:lnSpc>
                        <a:spcAft>
                          <a:spcPts val="1000"/>
                        </a:spcAft>
                        <a:buNone/>
                      </a:pPr>
                      <a:r>
                        <a:rPr lang="en-US" sz="1200" kern="100">
                          <a:effectLst/>
                          <a:latin typeface="Times New Roman" panose="02020603050405020304" pitchFamily="18" charset="0"/>
                          <a:cs typeface="Times New Roman" panose="02020603050405020304" pitchFamily="18" charset="0"/>
                        </a:rPr>
                        <a:t> </a:t>
                      </a:r>
                      <a:endParaRPr lang="en-IN" sz="1200" kern="100">
                        <a:effectLst/>
                        <a:latin typeface="Times New Roman" panose="02020603050405020304" pitchFamily="18" charset="0"/>
                        <a:cs typeface="Times New Roman" panose="02020603050405020304" pitchFamily="18" charset="0"/>
                      </a:endParaRPr>
                    </a:p>
                    <a:p>
                      <a:pPr marL="0" marR="0" algn="l">
                        <a:lnSpc>
                          <a:spcPct val="115000"/>
                        </a:lnSpc>
                        <a:spcAft>
                          <a:spcPts val="1000"/>
                        </a:spcAft>
                        <a:buNone/>
                      </a:pPr>
                      <a:r>
                        <a:rPr lang="en-US" sz="1200" kern="100">
                          <a:effectLst/>
                          <a:latin typeface="Times New Roman" panose="02020603050405020304" pitchFamily="18" charset="0"/>
                          <a:cs typeface="Times New Roman" panose="02020603050405020304" pitchFamily="18" charset="0"/>
                        </a:rPr>
                        <a:t> </a:t>
                      </a:r>
                      <a:endParaRPr lang="en-IN" sz="1200" kern="100">
                        <a:effectLst/>
                        <a:latin typeface="Times New Roman" panose="02020603050405020304" pitchFamily="18" charset="0"/>
                        <a:cs typeface="Times New Roman" panose="02020603050405020304" pitchFamily="18" charset="0"/>
                      </a:endParaRPr>
                    </a:p>
                    <a:p>
                      <a:pPr marL="0" marR="0" algn="l">
                        <a:lnSpc>
                          <a:spcPct val="115000"/>
                        </a:lnSpc>
                        <a:spcAft>
                          <a:spcPts val="1000"/>
                        </a:spcAft>
                        <a:buNone/>
                      </a:pPr>
                      <a:r>
                        <a:rPr lang="en-US" sz="1200" kern="100">
                          <a:effectLst/>
                          <a:latin typeface="Times New Roman" panose="02020603050405020304" pitchFamily="18" charset="0"/>
                          <a:cs typeface="Times New Roman" panose="02020603050405020304" pitchFamily="18" charset="0"/>
                        </a:rPr>
                        <a:t>23</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Aft>
                          <a:spcPts val="1000"/>
                        </a:spcAft>
                        <a:buNone/>
                      </a:pPr>
                      <a:r>
                        <a:rPr lang="en-US" sz="1200" kern="100">
                          <a:effectLst/>
                          <a:latin typeface="Times New Roman" panose="02020603050405020304" pitchFamily="18" charset="0"/>
                          <a:cs typeface="Times New Roman" panose="02020603050405020304" pitchFamily="18" charset="0"/>
                        </a:rPr>
                        <a:t> </a:t>
                      </a:r>
                      <a:endParaRPr lang="en-IN" sz="1200" kern="100">
                        <a:effectLst/>
                        <a:latin typeface="Times New Roman" panose="02020603050405020304" pitchFamily="18" charset="0"/>
                        <a:cs typeface="Times New Roman" panose="02020603050405020304" pitchFamily="18" charset="0"/>
                      </a:endParaRPr>
                    </a:p>
                    <a:p>
                      <a:pPr marL="0" marR="0" algn="l">
                        <a:lnSpc>
                          <a:spcPct val="115000"/>
                        </a:lnSpc>
                        <a:spcAft>
                          <a:spcPts val="1000"/>
                        </a:spcAft>
                        <a:buNone/>
                      </a:pPr>
                      <a:r>
                        <a:rPr lang="en-US" sz="1200" kern="100">
                          <a:effectLst/>
                          <a:latin typeface="Times New Roman" panose="02020603050405020304" pitchFamily="18" charset="0"/>
                          <a:cs typeface="Times New Roman" panose="02020603050405020304" pitchFamily="18" charset="0"/>
                        </a:rPr>
                        <a:t> </a:t>
                      </a:r>
                      <a:endParaRPr lang="en-IN" sz="1200" kern="100">
                        <a:effectLst/>
                        <a:latin typeface="Times New Roman" panose="02020603050405020304" pitchFamily="18" charset="0"/>
                        <a:cs typeface="Times New Roman" panose="02020603050405020304" pitchFamily="18" charset="0"/>
                      </a:endParaRPr>
                    </a:p>
                    <a:p>
                      <a:pPr marL="0" marR="0" algn="l">
                        <a:lnSpc>
                          <a:spcPct val="115000"/>
                        </a:lnSpc>
                        <a:spcAft>
                          <a:spcPts val="1000"/>
                        </a:spcAft>
                        <a:buNone/>
                      </a:pPr>
                      <a:r>
                        <a:rPr lang="en-US" sz="1200" kern="100">
                          <a:effectLst/>
                          <a:latin typeface="Times New Roman" panose="02020603050405020304" pitchFamily="18" charset="0"/>
                          <a:cs typeface="Times New Roman" panose="02020603050405020304" pitchFamily="18" charset="0"/>
                        </a:rPr>
                        <a:t> </a:t>
                      </a:r>
                      <a:endParaRPr lang="en-IN" sz="1200" kern="100">
                        <a:effectLst/>
                        <a:latin typeface="Times New Roman" panose="02020603050405020304" pitchFamily="18" charset="0"/>
                        <a:cs typeface="Times New Roman" panose="02020603050405020304" pitchFamily="18" charset="0"/>
                      </a:endParaRPr>
                    </a:p>
                    <a:p>
                      <a:pPr marL="0" marR="0" algn="l">
                        <a:lnSpc>
                          <a:spcPct val="115000"/>
                        </a:lnSpc>
                        <a:spcAft>
                          <a:spcPts val="1000"/>
                        </a:spcAft>
                        <a:buNone/>
                      </a:pPr>
                      <a:r>
                        <a:rPr lang="en-US" sz="1200" kern="100">
                          <a:effectLst/>
                          <a:latin typeface="Times New Roman" panose="02020603050405020304" pitchFamily="18" charset="0"/>
                          <a:cs typeface="Times New Roman" panose="02020603050405020304" pitchFamily="18" charset="0"/>
                        </a:rPr>
                        <a:t>5-12</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Aft>
                          <a:spcPts val="1000"/>
                        </a:spcAft>
                        <a:buNone/>
                      </a:pPr>
                      <a:r>
                        <a:rPr lang="en-US" sz="1200" u="sng" kern="100" dirty="0">
                          <a:solidFill>
                            <a:schemeClr val="accent2"/>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a:t>
                      </a:r>
                      <a:r>
                        <a:rPr lang="en-US" sz="1200" u="sng" kern="100" dirty="0" err="1">
                          <a:solidFill>
                            <a:schemeClr val="accent2"/>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doi.org</a:t>
                      </a:r>
                      <a:r>
                        <a:rPr lang="en-US" sz="1200" u="sng" kern="100" dirty="0">
                          <a:solidFill>
                            <a:schemeClr val="accent2"/>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/10.1186/</a:t>
                      </a:r>
                      <a:r>
                        <a:rPr lang="en-US" sz="1200" u="sng" kern="100" dirty="0" err="1">
                          <a:solidFill>
                            <a:schemeClr val="accent2"/>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s12909</a:t>
                      </a:r>
                      <a:r>
                        <a:rPr lang="en-US" sz="1200" u="sng" kern="100" dirty="0">
                          <a:solidFill>
                            <a:schemeClr val="accent2"/>
                          </a:solidFill>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-023-04698-z</a:t>
                      </a:r>
                      <a:endParaRPr lang="en-IN" sz="1200" kern="10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78336251"/>
                  </a:ext>
                </a:extLst>
              </a:tr>
              <a:tr h="1080074">
                <a:tc>
                  <a:txBody>
                    <a:bodyPr/>
                    <a:lstStyle/>
                    <a:p>
                      <a:pPr marL="0" marR="0" algn="l">
                        <a:lnSpc>
                          <a:spcPct val="115000"/>
                        </a:lnSpc>
                        <a:spcAft>
                          <a:spcPts val="1000"/>
                        </a:spcAft>
                        <a:buNone/>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15000"/>
                        </a:lnSpc>
                        <a:spcAft>
                          <a:spcPts val="1000"/>
                        </a:spcAft>
                        <a:buNone/>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15000"/>
                        </a:lnSpc>
                        <a:spcAft>
                          <a:spcPts val="1000"/>
                        </a:spcAft>
                        <a:buNone/>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15000"/>
                        </a:lnSpc>
                        <a:spcAft>
                          <a:spcPts val="1000"/>
                        </a:spcAft>
                        <a:buNone/>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3.</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Aft>
                          <a:spcPts val="1000"/>
                        </a:spcAft>
                        <a:buNone/>
                      </a:pPr>
                      <a:r>
                        <a:rPr lang="en-US" sz="1400" kern="100">
                          <a:effectLst/>
                          <a:latin typeface="Times New Roman" panose="02020603050405020304" pitchFamily="18" charset="0"/>
                          <a:ea typeface="Calibri" panose="020F0502020204030204" pitchFamily="34" charset="0"/>
                          <a:cs typeface="Times New Roman" panose="02020603050405020304" pitchFamily="18" charset="0"/>
                        </a:rPr>
                        <a:t>Junaid Bajwa, Usman Munir, Aditya Nori, Bryan Williams</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Aft>
                          <a:spcPts val="1000"/>
                        </a:spcAft>
                        <a:buNone/>
                      </a:pPr>
                      <a:r>
                        <a:rPr lang="en-US" sz="1400" kern="100">
                          <a:effectLst/>
                          <a:latin typeface="Times New Roman" panose="02020603050405020304" pitchFamily="18" charset="0"/>
                          <a:ea typeface="Calibri" panose="020F0502020204030204" pitchFamily="34" charset="0"/>
                          <a:cs typeface="Times New Roman" panose="02020603050405020304" pitchFamily="18" charset="0"/>
                        </a:rPr>
                        <a:t>2021</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Aft>
                          <a:spcPts val="1000"/>
                        </a:spcAft>
                        <a:buNone/>
                      </a:pPr>
                      <a:r>
                        <a:rPr lang="en-US" sz="1400" kern="100">
                          <a:effectLst/>
                          <a:latin typeface="Times New Roman" panose="02020603050405020304" pitchFamily="18" charset="0"/>
                          <a:ea typeface="Calibri" panose="020F0502020204030204" pitchFamily="34" charset="0"/>
                          <a:cs typeface="Times New Roman" panose="02020603050405020304" pitchFamily="18" charset="0"/>
                        </a:rPr>
                        <a:t>Artificial Intelligence in Healthcare: Transforming the Practice of Medicine</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Aft>
                          <a:spcPts val="1000"/>
                        </a:spcAft>
                        <a:buNone/>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AI in clinical decision-making</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Aft>
                          <a:spcPts val="1000"/>
                        </a:spcAft>
                        <a:buNone/>
                      </a:pPr>
                      <a:r>
                        <a:rPr lang="en-US" sz="1400" kern="100">
                          <a:effectLst/>
                          <a:latin typeface="Times New Roman" panose="02020603050405020304" pitchFamily="18" charset="0"/>
                          <a:ea typeface="Calibri" panose="020F0502020204030204" pitchFamily="34" charset="0"/>
                          <a:cs typeface="Times New Roman" panose="02020603050405020304" pitchFamily="18" charset="0"/>
                        </a:rPr>
                        <a:t>Outlines breakthroughs in AI applications</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Aft>
                          <a:spcPts val="1000"/>
                        </a:spcAft>
                        <a:buNone/>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Discusses roadmap for effective AI systems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Aft>
                          <a:spcPts val="1000"/>
                        </a:spcAft>
                        <a:buNone/>
                      </a:pP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npj</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Digital Medicine</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Aft>
                          <a:spcPts val="1000"/>
                        </a:spcAft>
                        <a:buNone/>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15000"/>
                        </a:lnSpc>
                        <a:spcAft>
                          <a:spcPts val="1000"/>
                        </a:spcAft>
                        <a:buNone/>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15000"/>
                        </a:lnSpc>
                        <a:spcAft>
                          <a:spcPts val="1000"/>
                        </a:spcAft>
                        <a:buNone/>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4</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Aft>
                          <a:spcPts val="1000"/>
                        </a:spcAft>
                        <a:buNone/>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15000"/>
                        </a:lnSpc>
                        <a:spcAft>
                          <a:spcPts val="1000"/>
                        </a:spcAft>
                        <a:buNone/>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15000"/>
                        </a:lnSpc>
                        <a:spcAft>
                          <a:spcPts val="1000"/>
                        </a:spcAft>
                        <a:buNone/>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3-8</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Aft>
                          <a:spcPts val="1000"/>
                        </a:spcAft>
                        <a:buNone/>
                      </a:pPr>
                      <a:r>
                        <a:rPr lang="en-US" sz="1400" u="sng" kern="10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a:t>
                      </a:r>
                      <a:r>
                        <a:rPr lang="en-US" sz="1400" u="sng" kern="100" dirty="0" err="1">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doi.org</a:t>
                      </a:r>
                      <a:r>
                        <a:rPr lang="en-US" sz="1400" u="sng" kern="10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/10.7861/</a:t>
                      </a:r>
                      <a:r>
                        <a:rPr lang="en-US" sz="1400" u="sng" kern="100" dirty="0" err="1">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fhj.2021</a:t>
                      </a:r>
                      <a:r>
                        <a:rPr lang="en-US" sz="1400" u="sng" kern="10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-0095</a:t>
                      </a:r>
                      <a:endParaRPr lang="en-IN" sz="1400"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0997749"/>
                  </a:ext>
                </a:extLst>
              </a:tr>
            </a:tbl>
          </a:graphicData>
        </a:graphic>
      </p:graphicFrame>
      <p:sp>
        <p:nvSpPr>
          <p:cNvPr id="11" name="TextBox 10">
            <a:extLst>
              <a:ext uri="{FF2B5EF4-FFF2-40B4-BE49-F238E27FC236}">
                <a16:creationId xmlns:a16="http://schemas.microsoft.com/office/drawing/2014/main" id="{06CAF538-E978-DBA3-3769-985CD0FAE478}"/>
              </a:ext>
            </a:extLst>
          </p:cNvPr>
          <p:cNvSpPr txBox="1"/>
          <p:nvPr/>
        </p:nvSpPr>
        <p:spPr>
          <a:xfrm>
            <a:off x="2515985" y="1728842"/>
            <a:ext cx="6096000" cy="385362"/>
          </a:xfrm>
          <a:prstGeom prst="rect">
            <a:avLst/>
          </a:prstGeom>
          <a:noFill/>
        </p:spPr>
        <p:txBody>
          <a:bodyPr wrap="square">
            <a:spAutoFit/>
          </a:bodyPr>
          <a:lstStyle/>
          <a:p>
            <a:pPr marL="0" marR="0" algn="ctr">
              <a:lnSpc>
                <a:spcPct val="115000"/>
              </a:lnSpc>
              <a:spcBef>
                <a:spcPts val="1200"/>
              </a:spcBef>
              <a:spcAft>
                <a:spcPts val="1000"/>
              </a:spcAft>
            </a:pPr>
            <a:r>
              <a:rPr lang="en-US" sz="1800" b="1" dirty="0">
                <a:effectLst/>
                <a:latin typeface="Times New Roman" panose="02020603050405020304" pitchFamily="18" charset="0"/>
                <a:ea typeface="Calibri" panose="020F0502020204030204" pitchFamily="34" charset="0"/>
              </a:rPr>
              <a:t>Table No. 1 : </a:t>
            </a:r>
            <a:r>
              <a:rPr lang="en-US" sz="1800" dirty="0">
                <a:effectLst/>
                <a:latin typeface="Times New Roman" panose="02020603050405020304" pitchFamily="18" charset="0"/>
                <a:ea typeface="Calibri" panose="020F0502020204030204" pitchFamily="34" charset="0"/>
              </a:rPr>
              <a:t>Literature Review</a:t>
            </a:r>
            <a:endParaRPr lang="en-IN" sz="18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4049001591"/>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1D0A26-A9AF-5B3A-418A-644C1D2339D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E98E68F-B5E7-9800-B13A-C64217C6291F}"/>
              </a:ext>
            </a:extLst>
          </p:cNvPr>
          <p:cNvSpPr>
            <a:spLocks noGrp="1"/>
          </p:cNvSpPr>
          <p:nvPr>
            <p:ph type="title"/>
          </p:nvPr>
        </p:nvSpPr>
        <p:spPr>
          <a:xfrm>
            <a:off x="861237" y="888693"/>
            <a:ext cx="5803723" cy="935814"/>
          </a:xfrm>
        </p:spPr>
        <p:txBody>
          <a:bodyPr/>
          <a:lstStyle/>
          <a:p>
            <a:r>
              <a:rPr lang="en-US" dirty="0">
                <a:latin typeface="Arial Black" panose="020B0A04020102020204" pitchFamily="34" charset="0"/>
              </a:rPr>
              <a:t>LITERATURE REVIEW</a:t>
            </a:r>
            <a:endParaRPr lang="en-IN" dirty="0">
              <a:latin typeface="Arial Black" panose="020B0A04020102020204" pitchFamily="34" charset="0"/>
            </a:endParaRPr>
          </a:p>
        </p:txBody>
      </p:sp>
      <p:graphicFrame>
        <p:nvGraphicFramePr>
          <p:cNvPr id="9" name="Table 8">
            <a:extLst>
              <a:ext uri="{FF2B5EF4-FFF2-40B4-BE49-F238E27FC236}">
                <a16:creationId xmlns:a16="http://schemas.microsoft.com/office/drawing/2014/main" id="{A7FEF23A-18D6-CD7E-0690-C47D2CEF7D54}"/>
              </a:ext>
            </a:extLst>
          </p:cNvPr>
          <p:cNvGraphicFramePr>
            <a:graphicFrameLocks noGrp="1"/>
          </p:cNvGraphicFramePr>
          <p:nvPr>
            <p:extLst>
              <p:ext uri="{D42A27DB-BD31-4B8C-83A1-F6EECF244321}">
                <p14:modId xmlns:p14="http://schemas.microsoft.com/office/powerpoint/2010/main" val="3906130864"/>
              </p:ext>
            </p:extLst>
          </p:nvPr>
        </p:nvGraphicFramePr>
        <p:xfrm>
          <a:off x="441960" y="1898998"/>
          <a:ext cx="11308078" cy="3971623"/>
        </p:xfrm>
        <a:graphic>
          <a:graphicData uri="http://schemas.openxmlformats.org/drawingml/2006/table">
            <a:tbl>
              <a:tblPr firstRow="1" bandRow="1">
                <a:tableStyleId>{5940675A-B579-460E-94D1-54222C63F5DA}</a:tableStyleId>
              </a:tblPr>
              <a:tblGrid>
                <a:gridCol w="416963">
                  <a:extLst>
                    <a:ext uri="{9D8B030D-6E8A-4147-A177-3AD203B41FA5}">
                      <a16:colId xmlns:a16="http://schemas.microsoft.com/office/drawing/2014/main" val="2493962547"/>
                    </a:ext>
                  </a:extLst>
                </a:gridCol>
                <a:gridCol w="1501071">
                  <a:extLst>
                    <a:ext uri="{9D8B030D-6E8A-4147-A177-3AD203B41FA5}">
                      <a16:colId xmlns:a16="http://schemas.microsoft.com/office/drawing/2014/main" val="192665767"/>
                    </a:ext>
                  </a:extLst>
                </a:gridCol>
                <a:gridCol w="852460">
                  <a:extLst>
                    <a:ext uri="{9D8B030D-6E8A-4147-A177-3AD203B41FA5}">
                      <a16:colId xmlns:a16="http://schemas.microsoft.com/office/drawing/2014/main" val="371178112"/>
                    </a:ext>
                  </a:extLst>
                </a:gridCol>
                <a:gridCol w="1210169">
                  <a:extLst>
                    <a:ext uri="{9D8B030D-6E8A-4147-A177-3AD203B41FA5}">
                      <a16:colId xmlns:a16="http://schemas.microsoft.com/office/drawing/2014/main" val="3875046483"/>
                    </a:ext>
                  </a:extLst>
                </a:gridCol>
                <a:gridCol w="995166">
                  <a:extLst>
                    <a:ext uri="{9D8B030D-6E8A-4147-A177-3AD203B41FA5}">
                      <a16:colId xmlns:a16="http://schemas.microsoft.com/office/drawing/2014/main" val="1729065518"/>
                    </a:ext>
                  </a:extLst>
                </a:gridCol>
                <a:gridCol w="995166">
                  <a:extLst>
                    <a:ext uri="{9D8B030D-6E8A-4147-A177-3AD203B41FA5}">
                      <a16:colId xmlns:a16="http://schemas.microsoft.com/office/drawing/2014/main" val="511582542"/>
                    </a:ext>
                  </a:extLst>
                </a:gridCol>
                <a:gridCol w="995166">
                  <a:extLst>
                    <a:ext uri="{9D8B030D-6E8A-4147-A177-3AD203B41FA5}">
                      <a16:colId xmlns:a16="http://schemas.microsoft.com/office/drawing/2014/main" val="1331778545"/>
                    </a:ext>
                  </a:extLst>
                </a:gridCol>
                <a:gridCol w="1219318">
                  <a:extLst>
                    <a:ext uri="{9D8B030D-6E8A-4147-A177-3AD203B41FA5}">
                      <a16:colId xmlns:a16="http://schemas.microsoft.com/office/drawing/2014/main" val="656342316"/>
                    </a:ext>
                  </a:extLst>
                </a:gridCol>
                <a:gridCol w="1389881">
                  <a:extLst>
                    <a:ext uri="{9D8B030D-6E8A-4147-A177-3AD203B41FA5}">
                      <a16:colId xmlns:a16="http://schemas.microsoft.com/office/drawing/2014/main" val="582016354"/>
                    </a:ext>
                  </a:extLst>
                </a:gridCol>
                <a:gridCol w="870992">
                  <a:extLst>
                    <a:ext uri="{9D8B030D-6E8A-4147-A177-3AD203B41FA5}">
                      <a16:colId xmlns:a16="http://schemas.microsoft.com/office/drawing/2014/main" val="1530555318"/>
                    </a:ext>
                  </a:extLst>
                </a:gridCol>
                <a:gridCol w="861726">
                  <a:extLst>
                    <a:ext uri="{9D8B030D-6E8A-4147-A177-3AD203B41FA5}">
                      <a16:colId xmlns:a16="http://schemas.microsoft.com/office/drawing/2014/main" val="2231240403"/>
                    </a:ext>
                  </a:extLst>
                </a:gridCol>
              </a:tblGrid>
              <a:tr h="0">
                <a:tc gridSpan="11">
                  <a:txBody>
                    <a:bodyPr/>
                    <a:lstStyle/>
                    <a:p>
                      <a:pPr marL="0" marR="0" algn="ctr">
                        <a:lnSpc>
                          <a:spcPct val="115000"/>
                        </a:lnSpc>
                        <a:spcAft>
                          <a:spcPts val="1000"/>
                        </a:spcAft>
                      </a:pPr>
                      <a:endParaRPr lang="en-US"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T w="3175" cap="flat" cmpd="sng" algn="ctr">
                      <a:solidFill>
                        <a:schemeClr val="bg1"/>
                      </a:solidFill>
                      <a:prstDash val="sysDot"/>
                      <a:round/>
                      <a:headEnd type="none" w="med" len="med"/>
                      <a:tailEnd type="none" w="med" len="med"/>
                    </a:lnT>
                    <a:solidFill>
                      <a:schemeClr val="bg1"/>
                    </a:solidFill>
                  </a:tcPr>
                </a:tc>
                <a:tc hMerge="1">
                  <a:txBody>
                    <a:bodyPr/>
                    <a:lstStyle/>
                    <a:p>
                      <a:pPr marL="0" marR="0" algn="ctr">
                        <a:lnSpc>
                          <a:spcPct val="115000"/>
                        </a:lnSpc>
                        <a:spcAft>
                          <a:spcPts val="1000"/>
                        </a:spcAft>
                      </a:pP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pPr marL="0" marR="0" algn="ctr">
                        <a:lnSpc>
                          <a:spcPct val="115000"/>
                        </a:lnSpc>
                        <a:spcAft>
                          <a:spcPts val="1000"/>
                        </a:spcAft>
                      </a:pP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pPr marL="0" marR="0" algn="ctr">
                        <a:lnSpc>
                          <a:spcPct val="115000"/>
                        </a:lnSpc>
                        <a:spcAft>
                          <a:spcPts val="1000"/>
                        </a:spcAft>
                      </a:pP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pPr marL="0" marR="0" algn="ctr">
                        <a:lnSpc>
                          <a:spcPct val="115000"/>
                        </a:lnSpc>
                        <a:spcAft>
                          <a:spcPts val="1000"/>
                        </a:spcAft>
                      </a:pP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tc hMerge="1">
                  <a:txBody>
                    <a:bodyPr/>
                    <a:lstStyle/>
                    <a:p>
                      <a:pPr marL="0" marR="0" algn="ctr">
                        <a:lnSpc>
                          <a:spcPct val="115000"/>
                        </a:lnSpc>
                        <a:spcAft>
                          <a:spcPts val="1000"/>
                        </a:spcAft>
                      </a:pP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sz="1200" dirty="0">
                        <a:latin typeface="Times New Roman" panose="02020603050405020304" pitchFamily="18" charset="0"/>
                        <a:cs typeface="Times New Roman" panose="02020603050405020304" pitchFamily="18" charset="0"/>
                      </a:endParaRPr>
                    </a:p>
                  </a:txBody>
                  <a:tcPr marL="68580" marR="68580" marT="0" marB="0"/>
                </a:tc>
                <a:tc hMerge="1">
                  <a:txBody>
                    <a:bodyPr/>
                    <a:lstStyle/>
                    <a:p>
                      <a:pPr marL="0" marR="0" algn="ctr">
                        <a:lnSpc>
                          <a:spcPct val="115000"/>
                        </a:lnSpc>
                        <a:spcAft>
                          <a:spcPts val="1000"/>
                        </a:spcAft>
                      </a:pP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pPr marL="0" marR="0" algn="ctr">
                        <a:lnSpc>
                          <a:spcPct val="115000"/>
                        </a:lnSpc>
                        <a:spcAft>
                          <a:spcPts val="1000"/>
                        </a:spcAft>
                      </a:pP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hMerge="1">
                  <a:txBody>
                    <a:bodyPr/>
                    <a:lstStyle/>
                    <a:p>
                      <a:pPr marL="0" marR="0" algn="ctr">
                        <a:lnSpc>
                          <a:spcPct val="115000"/>
                        </a:lnSpc>
                        <a:spcAft>
                          <a:spcPts val="1000"/>
                        </a:spcAft>
                      </a:pP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68253262"/>
                  </a:ext>
                </a:extLst>
              </a:tr>
              <a:tr h="1138621">
                <a:tc>
                  <a:txBody>
                    <a:bodyPr/>
                    <a:lstStyle/>
                    <a:p>
                      <a:pPr marL="0" marR="0" algn="l">
                        <a:lnSpc>
                          <a:spcPct val="115000"/>
                        </a:lnSpc>
                        <a:spcAft>
                          <a:spcPts val="1000"/>
                        </a:spcAft>
                        <a:buNone/>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15000"/>
                        </a:lnSpc>
                        <a:spcAft>
                          <a:spcPts val="1000"/>
                        </a:spcAft>
                        <a:buNone/>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4.</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solidFill>
                  </a:tcPr>
                </a:tc>
                <a:tc>
                  <a:txBody>
                    <a:bodyPr/>
                    <a:lstStyle/>
                    <a:p>
                      <a:pPr marL="0" marR="0" algn="l">
                        <a:lnSpc>
                          <a:spcPct val="115000"/>
                        </a:lnSpc>
                        <a:spcAft>
                          <a:spcPts val="1000"/>
                        </a:spcAft>
                        <a:buNone/>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Vidhya Rekha Umapathy 1, Suba Rajinikanth B 2, Rajkumar </a:t>
                      </a: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Densingh</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Samuel Raj 3, Sankalp Yadav 4</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solidFill>
                  </a:tcPr>
                </a:tc>
                <a:tc>
                  <a:txBody>
                    <a:bodyPr/>
                    <a:lstStyle/>
                    <a:p>
                      <a:pPr marL="0" marR="0" algn="l">
                        <a:lnSpc>
                          <a:spcPct val="115000"/>
                        </a:lnSpc>
                        <a:spcAft>
                          <a:spcPts val="1000"/>
                        </a:spcAft>
                        <a:buNone/>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2023</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solidFill>
                  </a:tcPr>
                </a:tc>
                <a:tc>
                  <a:txBody>
                    <a:bodyPr/>
                    <a:lstStyle/>
                    <a:p>
                      <a:pPr marL="0" marR="0" algn="l">
                        <a:lnSpc>
                          <a:spcPct val="115000"/>
                        </a:lnSpc>
                        <a:spcAft>
                          <a:spcPts val="1000"/>
                        </a:spcAft>
                        <a:buNone/>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Perspective of Artificial Intelligence in Disease Diagnosis: A Review</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solidFill>
                  </a:tcPr>
                </a:tc>
                <a:tc>
                  <a:txBody>
                    <a:bodyPr/>
                    <a:lstStyle/>
                    <a:p>
                      <a:pPr marL="0" marR="0" algn="l">
                        <a:lnSpc>
                          <a:spcPct val="115000"/>
                        </a:lnSpc>
                        <a:spcAft>
                          <a:spcPts val="1000"/>
                        </a:spcAft>
                        <a:buNone/>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AI in medical diagnostics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solidFill>
                  </a:tcPr>
                </a:tc>
                <a:tc>
                  <a:txBody>
                    <a:bodyPr/>
                    <a:lstStyle/>
                    <a:p>
                      <a:pPr marL="0" marR="0" algn="l">
                        <a:lnSpc>
                          <a:spcPct val="115000"/>
                        </a:lnSpc>
                        <a:spcAft>
                          <a:spcPts val="1000"/>
                        </a:spcAft>
                        <a:buNone/>
                      </a:pPr>
                      <a:r>
                        <a:rPr lang="en-US" sz="1400" kern="100">
                          <a:effectLst/>
                          <a:latin typeface="Times New Roman" panose="02020603050405020304" pitchFamily="18" charset="0"/>
                          <a:ea typeface="Calibri" panose="020F0502020204030204" pitchFamily="34" charset="0"/>
                          <a:cs typeface="Times New Roman" panose="02020603050405020304" pitchFamily="18" charset="0"/>
                        </a:rPr>
                        <a:t>Enhances accuracy and efficiency in diagnosis</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solidFill>
                  </a:tcPr>
                </a:tc>
                <a:tc>
                  <a:txBody>
                    <a:bodyPr/>
                    <a:lstStyle/>
                    <a:p>
                      <a:pPr marL="0" marR="0" algn="l">
                        <a:lnSpc>
                          <a:spcPct val="115000"/>
                        </a:lnSpc>
                        <a:spcAft>
                          <a:spcPts val="1000"/>
                        </a:spcAft>
                        <a:buNone/>
                      </a:pPr>
                      <a:r>
                        <a:rPr lang="en-US" sz="1400" kern="100">
                          <a:effectLst/>
                          <a:latin typeface="Times New Roman" panose="02020603050405020304" pitchFamily="18" charset="0"/>
                          <a:ea typeface="Calibri" panose="020F0502020204030204" pitchFamily="34" charset="0"/>
                          <a:cs typeface="Times New Roman" panose="02020603050405020304" pitchFamily="18" charset="0"/>
                        </a:rPr>
                        <a:t>Discusses limitations and challenges</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3175" cap="flat" cmpd="sng" algn="ctr">
                      <a:solidFill>
                        <a:schemeClr val="tx1"/>
                      </a:solidFill>
                      <a:prstDash val="sysDot"/>
                      <a:round/>
                      <a:headEnd type="none" w="med" len="med"/>
                      <a:tailEnd type="none" w="med" len="med"/>
                    </a:lnR>
                    <a:solidFill>
                      <a:schemeClr val="bg1"/>
                    </a:solidFill>
                  </a:tcPr>
                </a:tc>
                <a:tc>
                  <a:txBody>
                    <a:bodyPr/>
                    <a:lstStyle/>
                    <a:p>
                      <a:pPr marL="0" marR="0" algn="l">
                        <a:lnSpc>
                          <a:spcPct val="115000"/>
                        </a:lnSpc>
                        <a:spcAft>
                          <a:spcPts val="1000"/>
                        </a:spcAft>
                        <a:buNone/>
                      </a:pPr>
                      <a:r>
                        <a:rPr lang="en-US" sz="1400" kern="100">
                          <a:effectLst/>
                          <a:latin typeface="Times New Roman" panose="02020603050405020304" pitchFamily="18" charset="0"/>
                          <a:ea typeface="Calibri" panose="020F0502020204030204" pitchFamily="34" charset="0"/>
                          <a:cs typeface="Times New Roman" panose="02020603050405020304" pitchFamily="18" charset="0"/>
                        </a:rPr>
                        <a:t>Frontiers in Medicine</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3175" cap="flat" cmpd="sng" algn="ctr">
                      <a:solidFill>
                        <a:schemeClr val="tx1"/>
                      </a:solidFill>
                      <a:prstDash val="sysDot"/>
                      <a:round/>
                      <a:headEnd type="none" w="med" len="med"/>
                      <a:tailEnd type="none" w="med" len="med"/>
                    </a:lnL>
                    <a:solidFill>
                      <a:schemeClr val="bg1"/>
                    </a:solidFill>
                  </a:tcPr>
                </a:tc>
                <a:tc>
                  <a:txBody>
                    <a:bodyPr/>
                    <a:lstStyle/>
                    <a:p>
                      <a:pPr marL="0" marR="0" algn="l">
                        <a:lnSpc>
                          <a:spcPct val="115000"/>
                        </a:lnSpc>
                        <a:spcAft>
                          <a:spcPts val="1000"/>
                        </a:spcAft>
                        <a:buNone/>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15000"/>
                        </a:lnSpc>
                        <a:spcAft>
                          <a:spcPts val="1000"/>
                        </a:spcAft>
                        <a:buNone/>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15000"/>
                        </a:lnSpc>
                        <a:spcAft>
                          <a:spcPts val="1000"/>
                        </a:spcAft>
                        <a:buNone/>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10</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solidFill>
                  </a:tcPr>
                </a:tc>
                <a:tc>
                  <a:txBody>
                    <a:bodyPr/>
                    <a:lstStyle/>
                    <a:p>
                      <a:pPr marL="0" marR="0" algn="l">
                        <a:lnSpc>
                          <a:spcPct val="115000"/>
                        </a:lnSpc>
                        <a:spcAft>
                          <a:spcPts val="1000"/>
                        </a:spcAft>
                        <a:buNone/>
                      </a:pPr>
                      <a:r>
                        <a:rPr lang="en-US" sz="14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15000"/>
                        </a:lnSpc>
                        <a:spcAft>
                          <a:spcPts val="1000"/>
                        </a:spcAft>
                        <a:buNone/>
                      </a:pPr>
                      <a:r>
                        <a:rPr lang="en-US" sz="14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15000"/>
                        </a:lnSpc>
                        <a:spcAft>
                          <a:spcPts val="1000"/>
                        </a:spcAft>
                        <a:buNone/>
                      </a:pPr>
                      <a:r>
                        <a:rPr lang="en-US" sz="1400" kern="100">
                          <a:effectLst/>
                          <a:latin typeface="Times New Roman" panose="02020603050405020304" pitchFamily="18" charset="0"/>
                          <a:ea typeface="Calibri" panose="020F0502020204030204" pitchFamily="34" charset="0"/>
                          <a:cs typeface="Times New Roman" panose="02020603050405020304" pitchFamily="18" charset="0"/>
                        </a:rPr>
                        <a:t>4-10</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solidFill>
                  </a:tcPr>
                </a:tc>
                <a:tc>
                  <a:txBody>
                    <a:bodyPr/>
                    <a:lstStyle/>
                    <a:p>
                      <a:pPr marL="0" marR="0" algn="l">
                        <a:lnSpc>
                          <a:spcPct val="115000"/>
                        </a:lnSpc>
                        <a:spcAft>
                          <a:spcPts val="1000"/>
                        </a:spcAft>
                        <a:buNone/>
                      </a:pPr>
                      <a:r>
                        <a:rPr lang="en-US" sz="1400" u="sng" kern="10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a:t>
                      </a:r>
                      <a:r>
                        <a:rPr lang="en-US" sz="1400" u="sng" kern="100" dirty="0" err="1">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doi.org</a:t>
                      </a:r>
                      <a:r>
                        <a:rPr lang="en-US" sz="1400" u="sng" kern="10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/10.7759/</a:t>
                      </a:r>
                      <a:r>
                        <a:rPr lang="en-US" sz="1400" u="sng" kern="100" dirty="0" err="1">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cureus.45684</a:t>
                      </a:r>
                      <a:endParaRPr lang="en-IN" sz="1400"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3968229499"/>
                  </a:ext>
                </a:extLst>
              </a:tr>
              <a:tr h="2076211">
                <a:tc>
                  <a:txBody>
                    <a:bodyPr/>
                    <a:lstStyle/>
                    <a:p>
                      <a:pPr marL="0" marR="0" algn="l">
                        <a:lnSpc>
                          <a:spcPct val="115000"/>
                        </a:lnSpc>
                        <a:spcAft>
                          <a:spcPts val="1000"/>
                        </a:spcAft>
                        <a:buNone/>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15000"/>
                        </a:lnSpc>
                        <a:spcAft>
                          <a:spcPts val="1000"/>
                        </a:spcAft>
                        <a:buNone/>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15000"/>
                        </a:lnSpc>
                        <a:spcAft>
                          <a:spcPts val="1000"/>
                        </a:spcAft>
                        <a:buNone/>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15000"/>
                        </a:lnSpc>
                        <a:spcAft>
                          <a:spcPts val="1000"/>
                        </a:spcAft>
                        <a:buNone/>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5.</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solidFill>
                  </a:tcPr>
                </a:tc>
                <a:tc>
                  <a:txBody>
                    <a:bodyPr/>
                    <a:lstStyle/>
                    <a:p>
                      <a:pPr marL="0" marR="0" algn="l">
                        <a:lnSpc>
                          <a:spcPct val="115000"/>
                        </a:lnSpc>
                        <a:spcAft>
                          <a:spcPts val="1000"/>
                        </a:spcAft>
                        <a:buNone/>
                      </a:pPr>
                      <a:r>
                        <a:rPr lang="en-US" sz="1400" kern="100">
                          <a:effectLst/>
                          <a:latin typeface="Times New Roman" panose="02020603050405020304" pitchFamily="18" charset="0"/>
                          <a:ea typeface="Calibri" panose="020F0502020204030204" pitchFamily="34" charset="0"/>
                          <a:cs typeface="Times New Roman" panose="02020603050405020304" pitchFamily="18" charset="0"/>
                        </a:rPr>
                        <a:t>Junaid Bajwa, Usman Munir, Aditya Nori, Bryan Williams</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solidFill>
                  </a:tcPr>
                </a:tc>
                <a:tc>
                  <a:txBody>
                    <a:bodyPr/>
                    <a:lstStyle/>
                    <a:p>
                      <a:pPr marL="0" marR="0" algn="l">
                        <a:lnSpc>
                          <a:spcPct val="115000"/>
                        </a:lnSpc>
                        <a:spcAft>
                          <a:spcPts val="1000"/>
                        </a:spcAft>
                        <a:buNone/>
                      </a:pPr>
                      <a:r>
                        <a:rPr lang="en-US" sz="1400" kern="100">
                          <a:effectLst/>
                          <a:latin typeface="Times New Roman" panose="02020603050405020304" pitchFamily="18" charset="0"/>
                          <a:ea typeface="Calibri" panose="020F0502020204030204" pitchFamily="34" charset="0"/>
                          <a:cs typeface="Times New Roman" panose="02020603050405020304" pitchFamily="18" charset="0"/>
                        </a:rPr>
                        <a:t>2021</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solidFill>
                  </a:tcPr>
                </a:tc>
                <a:tc>
                  <a:txBody>
                    <a:bodyPr/>
                    <a:lstStyle/>
                    <a:p>
                      <a:pPr marL="0" marR="0" algn="l">
                        <a:lnSpc>
                          <a:spcPct val="115000"/>
                        </a:lnSpc>
                        <a:spcAft>
                          <a:spcPts val="1000"/>
                        </a:spcAft>
                        <a:buNone/>
                      </a:pPr>
                      <a:r>
                        <a:rPr lang="en-US" sz="1400" kern="100">
                          <a:effectLst/>
                          <a:latin typeface="Times New Roman" panose="02020603050405020304" pitchFamily="18" charset="0"/>
                          <a:ea typeface="Calibri" panose="020F0502020204030204" pitchFamily="34" charset="0"/>
                          <a:cs typeface="Times New Roman" panose="02020603050405020304" pitchFamily="18" charset="0"/>
                        </a:rPr>
                        <a:t>Artificial Intelligence in Healthcare: Transforming the Practice of Medicine</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solidFill>
                  </a:tcPr>
                </a:tc>
                <a:tc>
                  <a:txBody>
                    <a:bodyPr/>
                    <a:lstStyle/>
                    <a:p>
                      <a:pPr marL="0" marR="0" algn="l">
                        <a:lnSpc>
                          <a:spcPct val="115000"/>
                        </a:lnSpc>
                        <a:spcAft>
                          <a:spcPts val="1000"/>
                        </a:spcAft>
                        <a:buNone/>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AI in clinical decision-making</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solidFill>
                  </a:tcPr>
                </a:tc>
                <a:tc>
                  <a:txBody>
                    <a:bodyPr/>
                    <a:lstStyle/>
                    <a:p>
                      <a:pPr marL="0" marR="0" algn="l">
                        <a:lnSpc>
                          <a:spcPct val="115000"/>
                        </a:lnSpc>
                        <a:spcAft>
                          <a:spcPts val="1000"/>
                        </a:spcAft>
                        <a:buNone/>
                      </a:pPr>
                      <a:r>
                        <a:rPr lang="en-US" sz="1400" kern="100">
                          <a:effectLst/>
                          <a:latin typeface="Times New Roman" panose="02020603050405020304" pitchFamily="18" charset="0"/>
                          <a:ea typeface="Calibri" panose="020F0502020204030204" pitchFamily="34" charset="0"/>
                          <a:cs typeface="Times New Roman" panose="02020603050405020304" pitchFamily="18" charset="0"/>
                        </a:rPr>
                        <a:t>Outlines breakthroughs in AI applications</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solidFill>
                  </a:tcPr>
                </a:tc>
                <a:tc>
                  <a:txBody>
                    <a:bodyPr/>
                    <a:lstStyle/>
                    <a:p>
                      <a:pPr marL="0" marR="0" algn="l">
                        <a:lnSpc>
                          <a:spcPct val="115000"/>
                        </a:lnSpc>
                        <a:spcAft>
                          <a:spcPts val="1000"/>
                        </a:spcAft>
                        <a:buNone/>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Discusses roadmap for effective AI systems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solidFill>
                  </a:tcPr>
                </a:tc>
                <a:tc>
                  <a:txBody>
                    <a:bodyPr/>
                    <a:lstStyle/>
                    <a:p>
                      <a:pPr marL="0" marR="0" algn="l">
                        <a:lnSpc>
                          <a:spcPct val="115000"/>
                        </a:lnSpc>
                        <a:spcAft>
                          <a:spcPts val="1000"/>
                        </a:spcAft>
                        <a:buNone/>
                      </a:pPr>
                      <a:r>
                        <a:rPr lang="en-US" sz="1400" kern="100" dirty="0" err="1">
                          <a:effectLst/>
                          <a:latin typeface="Times New Roman" panose="02020603050405020304" pitchFamily="18" charset="0"/>
                          <a:ea typeface="Calibri" panose="020F0502020204030204" pitchFamily="34" charset="0"/>
                          <a:cs typeface="Times New Roman" panose="02020603050405020304" pitchFamily="18" charset="0"/>
                        </a:rPr>
                        <a:t>npj</a:t>
                      </a: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Digital Medicine</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solidFill>
                  </a:tcPr>
                </a:tc>
                <a:tc>
                  <a:txBody>
                    <a:bodyPr/>
                    <a:lstStyle/>
                    <a:p>
                      <a:pPr marL="0" marR="0" algn="l">
                        <a:lnSpc>
                          <a:spcPct val="115000"/>
                        </a:lnSpc>
                        <a:spcAft>
                          <a:spcPts val="1000"/>
                        </a:spcAft>
                        <a:buNone/>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15000"/>
                        </a:lnSpc>
                        <a:spcAft>
                          <a:spcPts val="1000"/>
                        </a:spcAft>
                        <a:buNone/>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15000"/>
                        </a:lnSpc>
                        <a:spcAft>
                          <a:spcPts val="1000"/>
                        </a:spcAft>
                        <a:buNone/>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4</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solidFill>
                  </a:tcPr>
                </a:tc>
                <a:tc>
                  <a:txBody>
                    <a:bodyPr/>
                    <a:lstStyle/>
                    <a:p>
                      <a:pPr marL="0" marR="0" algn="l">
                        <a:lnSpc>
                          <a:spcPct val="115000"/>
                        </a:lnSpc>
                        <a:spcAft>
                          <a:spcPts val="1000"/>
                        </a:spcAft>
                        <a:buNone/>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15000"/>
                        </a:lnSpc>
                        <a:spcAft>
                          <a:spcPts val="1000"/>
                        </a:spcAft>
                        <a:buNone/>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l">
                        <a:lnSpc>
                          <a:spcPct val="115000"/>
                        </a:lnSpc>
                        <a:spcAft>
                          <a:spcPts val="1000"/>
                        </a:spcAft>
                        <a:buNone/>
                      </a:pPr>
                      <a:r>
                        <a:rPr lang="en-US" sz="1400" kern="100" dirty="0">
                          <a:effectLst/>
                          <a:latin typeface="Times New Roman" panose="02020603050405020304" pitchFamily="18" charset="0"/>
                          <a:ea typeface="Calibri" panose="020F0502020204030204" pitchFamily="34" charset="0"/>
                          <a:cs typeface="Times New Roman" panose="02020603050405020304" pitchFamily="18" charset="0"/>
                        </a:rPr>
                        <a:t>3-8</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solidFill>
                  </a:tcPr>
                </a:tc>
                <a:tc>
                  <a:txBody>
                    <a:bodyPr/>
                    <a:lstStyle/>
                    <a:p>
                      <a:pPr marL="0" marR="0" algn="l">
                        <a:lnSpc>
                          <a:spcPct val="115000"/>
                        </a:lnSpc>
                        <a:spcAft>
                          <a:spcPts val="1000"/>
                        </a:spcAft>
                        <a:buNone/>
                      </a:pPr>
                      <a:r>
                        <a:rPr lang="en-US" sz="1400" u="sng" kern="10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a:t>
                      </a:r>
                      <a:r>
                        <a:rPr lang="en-US" sz="1400" u="sng" kern="100" dirty="0" err="1">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doi.org</a:t>
                      </a:r>
                      <a:r>
                        <a:rPr lang="en-US" sz="1400" u="sng" kern="10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/10.7861/</a:t>
                      </a:r>
                      <a:r>
                        <a:rPr lang="en-US" sz="1400" u="sng" kern="100" dirty="0" err="1">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fhj.2021</a:t>
                      </a:r>
                      <a:r>
                        <a:rPr lang="en-US" sz="1400" u="sng" kern="100" dirty="0">
                          <a:solidFill>
                            <a:schemeClr val="accent2"/>
                          </a:solidFill>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-0095</a:t>
                      </a:r>
                      <a:endParaRPr lang="en-IN" sz="1400" kern="100" dirty="0">
                        <a:solidFill>
                          <a:schemeClr val="accent2"/>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bg1"/>
                    </a:solidFill>
                  </a:tcPr>
                </a:tc>
                <a:extLst>
                  <a:ext uri="{0D108BD9-81ED-4DB2-BD59-A6C34878D82A}">
                    <a16:rowId xmlns:a16="http://schemas.microsoft.com/office/drawing/2014/main" val="2878336251"/>
                  </a:ext>
                </a:extLst>
              </a:tr>
            </a:tbl>
          </a:graphicData>
        </a:graphic>
      </p:graphicFrame>
      <p:graphicFrame>
        <p:nvGraphicFramePr>
          <p:cNvPr id="2" name="Table 1">
            <a:extLst>
              <a:ext uri="{FF2B5EF4-FFF2-40B4-BE49-F238E27FC236}">
                <a16:creationId xmlns:a16="http://schemas.microsoft.com/office/drawing/2014/main" id="{889793DA-4AA7-2AA0-7A3D-16625374D9FD}"/>
              </a:ext>
            </a:extLst>
          </p:cNvPr>
          <p:cNvGraphicFramePr>
            <a:graphicFrameLocks noGrp="1"/>
          </p:cNvGraphicFramePr>
          <p:nvPr>
            <p:extLst>
              <p:ext uri="{D42A27DB-BD31-4B8C-83A1-F6EECF244321}">
                <p14:modId xmlns:p14="http://schemas.microsoft.com/office/powerpoint/2010/main" val="1639088806"/>
              </p:ext>
            </p:extLst>
          </p:nvPr>
        </p:nvGraphicFramePr>
        <p:xfrm>
          <a:off x="988291" y="2299855"/>
          <a:ext cx="665018" cy="365760"/>
        </p:xfrm>
        <a:graphic>
          <a:graphicData uri="http://schemas.openxmlformats.org/drawingml/2006/table">
            <a:tbl>
              <a:tblPr/>
              <a:tblGrid>
                <a:gridCol w="665018">
                  <a:extLst>
                    <a:ext uri="{9D8B030D-6E8A-4147-A177-3AD203B41FA5}">
                      <a16:colId xmlns:a16="http://schemas.microsoft.com/office/drawing/2014/main" val="3079339649"/>
                    </a:ext>
                  </a:extLst>
                </a:gridCol>
              </a:tblGrid>
              <a:tr h="0">
                <a:tc>
                  <a:txBody>
                    <a:bodyPr/>
                    <a:lstStyle/>
                    <a:p>
                      <a:endParaRPr lang="en-IN" dirty="0"/>
                    </a:p>
                  </a:txBody>
                  <a:tcPr>
                    <a:lnL w="3175" cap="flat" cmpd="sng" algn="ctr">
                      <a:solidFill>
                        <a:schemeClr val="bg1"/>
                      </a:solidFill>
                      <a:prstDash val="sysDot"/>
                      <a:round/>
                      <a:headEnd type="none" w="med" len="med"/>
                      <a:tailEnd type="none" w="med" len="med"/>
                    </a:lnL>
                    <a:lnR w="3175" cmpd="sng">
                      <a:solidFill>
                        <a:schemeClr val="bg1"/>
                      </a:solidFill>
                      <a:prstDash val="sysDot"/>
                    </a:lnR>
                    <a:lnT w="3175" cmpd="sng">
                      <a:solidFill>
                        <a:schemeClr val="bg1"/>
                      </a:solidFill>
                      <a:prstDash val="sysDot"/>
                    </a:lnT>
                    <a:lnB w="3175" cmpd="sng">
                      <a:solidFill>
                        <a:schemeClr val="bg1"/>
                      </a:solidFill>
                      <a:prstDash val="sysDot"/>
                    </a:lnB>
                  </a:tcPr>
                </a:tc>
                <a:extLst>
                  <a:ext uri="{0D108BD9-81ED-4DB2-BD59-A6C34878D82A}">
                    <a16:rowId xmlns:a16="http://schemas.microsoft.com/office/drawing/2014/main" val="2589709673"/>
                  </a:ext>
                </a:extLst>
              </a:tr>
            </a:tbl>
          </a:graphicData>
        </a:graphic>
      </p:graphicFrame>
      <p:graphicFrame>
        <p:nvGraphicFramePr>
          <p:cNvPr id="3" name="Table 2">
            <a:extLst>
              <a:ext uri="{FF2B5EF4-FFF2-40B4-BE49-F238E27FC236}">
                <a16:creationId xmlns:a16="http://schemas.microsoft.com/office/drawing/2014/main" id="{1B25B1B8-C6DE-605A-0691-CF16B87DC74F}"/>
              </a:ext>
            </a:extLst>
          </p:cNvPr>
          <p:cNvGraphicFramePr>
            <a:graphicFrameLocks noGrp="1"/>
          </p:cNvGraphicFramePr>
          <p:nvPr/>
        </p:nvGraphicFramePr>
        <p:xfrm>
          <a:off x="11757891" y="2290618"/>
          <a:ext cx="208280" cy="365760"/>
        </p:xfrm>
        <a:graphic>
          <a:graphicData uri="http://schemas.openxmlformats.org/drawingml/2006/table">
            <a:tbl>
              <a:tblPr/>
              <a:tblGrid>
                <a:gridCol w="208280">
                  <a:extLst>
                    <a:ext uri="{9D8B030D-6E8A-4147-A177-3AD203B41FA5}">
                      <a16:colId xmlns:a16="http://schemas.microsoft.com/office/drawing/2014/main" val="3234973386"/>
                    </a:ext>
                  </a:extLst>
                </a:gridCol>
              </a:tblGrid>
              <a:tr h="166255">
                <a:tc>
                  <a:txBody>
                    <a:bodyPr/>
                    <a:lstStyle/>
                    <a:p>
                      <a:endParaRPr lang="en-IN" dirty="0"/>
                    </a:p>
                  </a:txBody>
                  <a:tcPr>
                    <a:lnL w="3175" cmpd="sng">
                      <a:solidFill>
                        <a:schemeClr val="bg1"/>
                      </a:solidFill>
                      <a:prstDash val="sysDot"/>
                    </a:lnL>
                    <a:lnR w="3175" cmpd="sng">
                      <a:solidFill>
                        <a:schemeClr val="bg1"/>
                      </a:solidFill>
                      <a:prstDash val="sysDot"/>
                    </a:lnR>
                    <a:lnT w="3175" cmpd="sng">
                      <a:solidFill>
                        <a:schemeClr val="bg1"/>
                      </a:solidFill>
                      <a:prstDash val="sysDot"/>
                    </a:lnT>
                    <a:lnB w="3175" cmpd="sng">
                      <a:solidFill>
                        <a:schemeClr val="bg1"/>
                      </a:solidFill>
                      <a:prstDash val="sysDot"/>
                    </a:lnB>
                  </a:tcPr>
                </a:tc>
                <a:extLst>
                  <a:ext uri="{0D108BD9-81ED-4DB2-BD59-A6C34878D82A}">
                    <a16:rowId xmlns:a16="http://schemas.microsoft.com/office/drawing/2014/main" val="2997922920"/>
                  </a:ext>
                </a:extLst>
              </a:tr>
            </a:tbl>
          </a:graphicData>
        </a:graphic>
      </p:graphicFrame>
      <p:cxnSp>
        <p:nvCxnSpPr>
          <p:cNvPr id="10" name="Straight Connector 9">
            <a:extLst>
              <a:ext uri="{FF2B5EF4-FFF2-40B4-BE49-F238E27FC236}">
                <a16:creationId xmlns:a16="http://schemas.microsoft.com/office/drawing/2014/main" id="{43647AE7-1C73-0DC6-C602-A41E933A739B}"/>
              </a:ext>
            </a:extLst>
          </p:cNvPr>
          <p:cNvCxnSpPr>
            <a:cxnSpLocks/>
          </p:cNvCxnSpPr>
          <p:nvPr/>
        </p:nvCxnSpPr>
        <p:spPr>
          <a:xfrm>
            <a:off x="7407564" y="2152073"/>
            <a:ext cx="0" cy="1975264"/>
          </a:xfrm>
          <a:prstGeom prst="line">
            <a:avLst/>
          </a:prstGeom>
        </p:spPr>
        <p:style>
          <a:lnRef idx="2">
            <a:schemeClr val="dk1"/>
          </a:lnRef>
          <a:fillRef idx="0">
            <a:schemeClr val="dk1"/>
          </a:fillRef>
          <a:effectRef idx="1">
            <a:schemeClr val="dk1"/>
          </a:effectRef>
          <a:fontRef idx="minor">
            <a:schemeClr val="tx1"/>
          </a:fontRef>
        </p:style>
      </p:cxnSp>
      <p:sp>
        <p:nvSpPr>
          <p:cNvPr id="5" name="TextBox 4">
            <a:extLst>
              <a:ext uri="{FF2B5EF4-FFF2-40B4-BE49-F238E27FC236}">
                <a16:creationId xmlns:a16="http://schemas.microsoft.com/office/drawing/2014/main" id="{5378015C-9D80-2F33-0A40-A6E2A617AB61}"/>
              </a:ext>
            </a:extLst>
          </p:cNvPr>
          <p:cNvSpPr txBox="1"/>
          <p:nvPr/>
        </p:nvSpPr>
        <p:spPr>
          <a:xfrm>
            <a:off x="425283" y="73891"/>
            <a:ext cx="1244251" cy="369332"/>
          </a:xfrm>
          <a:prstGeom prst="rect">
            <a:avLst/>
          </a:prstGeom>
          <a:noFill/>
        </p:spPr>
        <p:txBody>
          <a:bodyPr wrap="none" rtlCol="0">
            <a:spAutoFit/>
          </a:bodyPr>
          <a:lstStyle/>
          <a:p>
            <a:r>
              <a:rPr lang="en-US" dirty="0"/>
              <a:t>CONTD…</a:t>
            </a:r>
            <a:endParaRPr lang="en-IN" dirty="0"/>
          </a:p>
        </p:txBody>
      </p:sp>
    </p:spTree>
    <p:extLst>
      <p:ext uri="{BB962C8B-B14F-4D97-AF65-F5344CB8AC3E}">
        <p14:creationId xmlns:p14="http://schemas.microsoft.com/office/powerpoint/2010/main" val="2406833005"/>
      </p:ext>
    </p:extLst>
  </p:cSld>
  <p:clrMapOvr>
    <a:masterClrMapping/>
  </p:clrMapOvr>
  <p:transition spd="slow">
    <p:cover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705EFC-EB67-8D2A-4CBA-855276947128}"/>
            </a:ext>
          </a:extLst>
        </p:cNvPr>
        <p:cNvGrpSpPr/>
        <p:nvPr/>
      </p:nvGrpSpPr>
      <p:grpSpPr>
        <a:xfrm>
          <a:off x="0" y="0"/>
          <a:ext cx="0" cy="0"/>
          <a:chOff x="0" y="0"/>
          <a:chExt cx="0" cy="0"/>
        </a:xfrm>
      </p:grpSpPr>
      <p:sp>
        <p:nvSpPr>
          <p:cNvPr id="13" name="TextBox 12">
            <a:extLst>
              <a:ext uri="{FF2B5EF4-FFF2-40B4-BE49-F238E27FC236}">
                <a16:creationId xmlns:a16="http://schemas.microsoft.com/office/drawing/2014/main" id="{61339DD1-1092-E28C-71E5-3F31BC2F91EE}"/>
              </a:ext>
            </a:extLst>
          </p:cNvPr>
          <p:cNvSpPr txBox="1"/>
          <p:nvPr/>
        </p:nvSpPr>
        <p:spPr>
          <a:xfrm>
            <a:off x="3529153" y="6316993"/>
            <a:ext cx="5329381" cy="369332"/>
          </a:xfrm>
          <a:prstGeom prst="rect">
            <a:avLst/>
          </a:prstGeom>
          <a:noFill/>
        </p:spPr>
        <p:txBody>
          <a:bodyPr wrap="square">
            <a:spAutoFit/>
          </a:bodyPr>
          <a:lstStyle/>
          <a:p>
            <a:pPr algn="ctr"/>
            <a:r>
              <a:rPr lang="en-IN" b="1" dirty="0">
                <a:latin typeface="Times New Roman" panose="02020603050405020304" pitchFamily="18" charset="0"/>
                <a:cs typeface="Times New Roman" panose="02020603050405020304" pitchFamily="18" charset="0"/>
              </a:rPr>
              <a:t>Figure 4 : </a:t>
            </a:r>
            <a:r>
              <a:rPr lang="en-IN" dirty="0">
                <a:latin typeface="Times New Roman" panose="02020603050405020304" pitchFamily="18" charset="0"/>
                <a:cs typeface="Times New Roman" panose="02020603050405020304" pitchFamily="18" charset="0"/>
              </a:rPr>
              <a:t>Block Diagram of System </a:t>
            </a:r>
            <a:r>
              <a:rPr lang="en-US" sz="1800" kern="0" dirty="0">
                <a:effectLst/>
                <a:latin typeface="Times New Roman" panose="02020603050405020304" pitchFamily="18" charset="0"/>
                <a:ea typeface="Calibri" panose="020F0502020204030204" pitchFamily="34" charset="0"/>
              </a:rPr>
              <a:t>for MediMind AI</a:t>
            </a:r>
            <a:endParaRPr lang="en-IN"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403C306-E53C-81C6-641B-DD12E638F7B2}"/>
              </a:ext>
            </a:extLst>
          </p:cNvPr>
          <p:cNvSpPr txBox="1"/>
          <p:nvPr/>
        </p:nvSpPr>
        <p:spPr>
          <a:xfrm>
            <a:off x="701962" y="836688"/>
            <a:ext cx="6096000" cy="646331"/>
          </a:xfrm>
          <a:prstGeom prst="rect">
            <a:avLst/>
          </a:prstGeom>
          <a:noFill/>
        </p:spPr>
        <p:txBody>
          <a:bodyPr wrap="square">
            <a:spAutoFit/>
          </a:bodyPr>
          <a:lstStyle/>
          <a:p>
            <a:r>
              <a:rPr lang="en-US" sz="3600" dirty="0">
                <a:solidFill>
                  <a:schemeClr val="bg1"/>
                </a:solidFill>
                <a:latin typeface="Arial Black" panose="020B0A04020102020204" pitchFamily="34" charset="0"/>
              </a:rPr>
              <a:t>METHODOLOGY</a:t>
            </a:r>
            <a:endParaRPr lang="en-IN" sz="3600" dirty="0">
              <a:solidFill>
                <a:schemeClr val="bg1"/>
              </a:solidFill>
            </a:endParaRPr>
          </a:p>
        </p:txBody>
      </p:sp>
      <p:pic>
        <p:nvPicPr>
          <p:cNvPr id="4" name="Picture 3">
            <a:extLst>
              <a:ext uri="{FF2B5EF4-FFF2-40B4-BE49-F238E27FC236}">
                <a16:creationId xmlns:a16="http://schemas.microsoft.com/office/drawing/2014/main" id="{D473CD90-904F-1548-DABD-A49E3C41E991}"/>
              </a:ext>
            </a:extLst>
          </p:cNvPr>
          <p:cNvPicPr>
            <a:picLocks noChangeAspect="1"/>
          </p:cNvPicPr>
          <p:nvPr/>
        </p:nvPicPr>
        <p:blipFill>
          <a:blip r:embed="rId2"/>
          <a:stretch>
            <a:fillRect/>
          </a:stretch>
        </p:blipFill>
        <p:spPr>
          <a:xfrm>
            <a:off x="3823854" y="2290619"/>
            <a:ext cx="3500582" cy="4077514"/>
          </a:xfrm>
          <a:prstGeom prst="rect">
            <a:avLst/>
          </a:prstGeom>
        </p:spPr>
      </p:pic>
    </p:spTree>
    <p:extLst>
      <p:ext uri="{BB962C8B-B14F-4D97-AF65-F5344CB8AC3E}">
        <p14:creationId xmlns:p14="http://schemas.microsoft.com/office/powerpoint/2010/main" val="87294144"/>
      </p:ext>
    </p:extLst>
  </p:cSld>
  <p:clrMapOvr>
    <a:masterClrMapping/>
  </p:clrMapOvr>
  <p:transition spd="slow">
    <p:cover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3449F9-3DFD-6C6B-2B99-CE923F086C92}"/>
            </a:ext>
          </a:extLst>
        </p:cNvPr>
        <p:cNvGrpSpPr/>
        <p:nvPr/>
      </p:nvGrpSpPr>
      <p:grpSpPr>
        <a:xfrm>
          <a:off x="0" y="0"/>
          <a:ext cx="0" cy="0"/>
          <a:chOff x="0" y="0"/>
          <a:chExt cx="0" cy="0"/>
        </a:xfrm>
      </p:grpSpPr>
      <p:sp>
        <p:nvSpPr>
          <p:cNvPr id="15" name="TextBox 14">
            <a:extLst>
              <a:ext uri="{FF2B5EF4-FFF2-40B4-BE49-F238E27FC236}">
                <a16:creationId xmlns:a16="http://schemas.microsoft.com/office/drawing/2014/main" id="{CE6356C7-D1E2-7047-E15D-D08435A681C0}"/>
              </a:ext>
            </a:extLst>
          </p:cNvPr>
          <p:cNvSpPr txBox="1"/>
          <p:nvPr/>
        </p:nvSpPr>
        <p:spPr>
          <a:xfrm>
            <a:off x="665017" y="855160"/>
            <a:ext cx="6096000" cy="646331"/>
          </a:xfrm>
          <a:prstGeom prst="rect">
            <a:avLst/>
          </a:prstGeom>
          <a:noFill/>
        </p:spPr>
        <p:txBody>
          <a:bodyPr wrap="square">
            <a:spAutoFit/>
          </a:bodyPr>
          <a:lstStyle/>
          <a:p>
            <a:r>
              <a:rPr lang="en-US" sz="3600" dirty="0">
                <a:solidFill>
                  <a:schemeClr val="bg1"/>
                </a:solidFill>
                <a:latin typeface="Arial Black" panose="020B0A04020102020204" pitchFamily="34" charset="0"/>
              </a:rPr>
              <a:t>METHODOLOGY</a:t>
            </a:r>
            <a:endParaRPr lang="en-IN" sz="3600" dirty="0">
              <a:solidFill>
                <a:schemeClr val="bg1"/>
              </a:solidFill>
            </a:endParaRPr>
          </a:p>
        </p:txBody>
      </p:sp>
      <p:sp>
        <p:nvSpPr>
          <p:cNvPr id="11" name="TextBox 10">
            <a:extLst>
              <a:ext uri="{FF2B5EF4-FFF2-40B4-BE49-F238E27FC236}">
                <a16:creationId xmlns:a16="http://schemas.microsoft.com/office/drawing/2014/main" id="{3844BBBD-F570-183D-7F61-37A9074792B0}"/>
              </a:ext>
            </a:extLst>
          </p:cNvPr>
          <p:cNvSpPr txBox="1"/>
          <p:nvPr/>
        </p:nvSpPr>
        <p:spPr>
          <a:xfrm>
            <a:off x="562554" y="2299716"/>
            <a:ext cx="9163337" cy="2258567"/>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Block Diagram of System :</a:t>
            </a:r>
          </a:p>
          <a:p>
            <a:pPr algn="just"/>
            <a:endParaRPr lang="en-IN"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Collect labeled skin disease images for four categories.</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Preprocess images by resizing, normalizing, and cleaning.</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Extract features using </a:t>
            </a:r>
            <a:r>
              <a:rPr lang="en-US" dirty="0" err="1">
                <a:latin typeface="Times New Roman" panose="02020603050405020304" pitchFamily="18" charset="0"/>
                <a:cs typeface="Times New Roman" panose="02020603050405020304" pitchFamily="18" charset="0"/>
              </a:rPr>
              <a:t>CNNs</a:t>
            </a:r>
            <a:r>
              <a:rPr lang="en-US" dirty="0">
                <a:latin typeface="Times New Roman" panose="02020603050405020304" pitchFamily="18" charset="0"/>
                <a:cs typeface="Times New Roman" panose="02020603050405020304" pitchFamily="18" charset="0"/>
              </a:rPr>
              <a:t> and train models (MobileNetV3, ResNet50, DenseNet121).</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Evaluate results and display predictions, Grad-CAM, and PDF reports.</a:t>
            </a:r>
          </a:p>
        </p:txBody>
      </p:sp>
      <p:sp>
        <p:nvSpPr>
          <p:cNvPr id="2" name="TextBox 1">
            <a:extLst>
              <a:ext uri="{FF2B5EF4-FFF2-40B4-BE49-F238E27FC236}">
                <a16:creationId xmlns:a16="http://schemas.microsoft.com/office/drawing/2014/main" id="{B48BE169-2440-D547-4767-91F7C5226EF0}"/>
              </a:ext>
            </a:extLst>
          </p:cNvPr>
          <p:cNvSpPr txBox="1"/>
          <p:nvPr/>
        </p:nvSpPr>
        <p:spPr>
          <a:xfrm>
            <a:off x="425283" y="73891"/>
            <a:ext cx="1244251" cy="369332"/>
          </a:xfrm>
          <a:prstGeom prst="rect">
            <a:avLst/>
          </a:prstGeom>
          <a:noFill/>
        </p:spPr>
        <p:txBody>
          <a:bodyPr wrap="none" rtlCol="0">
            <a:spAutoFit/>
          </a:bodyPr>
          <a:lstStyle/>
          <a:p>
            <a:r>
              <a:rPr lang="en-US" dirty="0"/>
              <a:t>CONTD…</a:t>
            </a:r>
            <a:endParaRPr lang="en-IN" dirty="0"/>
          </a:p>
        </p:txBody>
      </p:sp>
    </p:spTree>
    <p:extLst>
      <p:ext uri="{BB962C8B-B14F-4D97-AF65-F5344CB8AC3E}">
        <p14:creationId xmlns:p14="http://schemas.microsoft.com/office/powerpoint/2010/main" val="3396099179"/>
      </p:ext>
    </p:extLst>
  </p:cSld>
  <p:clrMapOvr>
    <a:masterClrMapping/>
  </p:clrMapOvr>
  <p:transition spd="slow">
    <p:cover dir="u"/>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8095</TotalTime>
  <Words>1610</Words>
  <Application>Microsoft Office PowerPoint</Application>
  <PresentationFormat>Widescreen</PresentationFormat>
  <Paragraphs>319</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Arial Black</vt:lpstr>
      <vt:lpstr>Calibri</vt:lpstr>
      <vt:lpstr>Century Gothic</vt:lpstr>
      <vt:lpstr>Times New Roman</vt:lpstr>
      <vt:lpstr>Wingdings 3</vt:lpstr>
      <vt:lpstr>Ion Boardroom</vt:lpstr>
      <vt:lpstr>PowerPoint Presentation</vt:lpstr>
      <vt:lpstr>CONTENTS</vt:lpstr>
      <vt:lpstr>INTRODUCTION</vt:lpstr>
      <vt:lpstr>OBJECTIVES</vt:lpstr>
      <vt:lpstr>RESEARCH GAPS</vt:lpstr>
      <vt:lpstr>LITERATURE REVIEW</vt:lpstr>
      <vt:lpstr>LITERATURE REVIEW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FUTURE SCOPE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Sathyasree Gunda</dc:creator>
  <cp:lastModifiedBy>Jitu kumar</cp:lastModifiedBy>
  <cp:revision>282</cp:revision>
  <dcterms:created xsi:type="dcterms:W3CDTF">2022-06-04T13:52:55Z</dcterms:created>
  <dcterms:modified xsi:type="dcterms:W3CDTF">2025-06-03T06:19:03Z</dcterms:modified>
</cp:coreProperties>
</file>