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4"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369394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509857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0207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947722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89465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4357285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8928942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066184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413785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EF899485-6E2D-4832-8636-A591AB122FD7}" type="datetimeFigureOut">
              <a:rPr lang="it-IT" smtClean="0"/>
              <a:t>04/05/2025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98267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F899485-6E2D-4832-8636-A591AB122FD7}" type="datetimeFigureOut">
              <a:rPr lang="it-IT" smtClean="0"/>
              <a:t>04/05/2025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1177166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EF899485-6E2D-4832-8636-A591AB122FD7}" type="datetimeFigureOut">
              <a:rPr lang="it-IT" smtClean="0"/>
              <a:t>04/05/2025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954459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EF899485-6E2D-4832-8636-A591AB122FD7}" type="datetimeFigureOut">
              <a:rPr lang="it-IT" smtClean="0"/>
              <a:t>04/05/2025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356188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899485-6E2D-4832-8636-A591AB122FD7}" type="datetimeFigureOut">
              <a:rPr lang="it-IT" smtClean="0"/>
              <a:t>04/05/2025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1265511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F899485-6E2D-4832-8636-A591AB122FD7}" type="datetimeFigureOut">
              <a:rPr lang="it-IT" smtClean="0"/>
              <a:t>04/05/2025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31883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EF899485-6E2D-4832-8636-A591AB122FD7}" type="datetimeFigureOut">
              <a:rPr lang="it-IT" smtClean="0"/>
              <a:t>04/05/2025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65F9F04-BD7E-44D9-958B-87835863B9BA}" type="slidenum">
              <a:rPr lang="it-IT" smtClean="0"/>
              <a:t>‹N›</a:t>
            </a:fld>
            <a:endParaRPr lang="it-IT"/>
          </a:p>
        </p:txBody>
      </p:sp>
    </p:spTree>
    <p:extLst>
      <p:ext uri="{BB962C8B-B14F-4D97-AF65-F5344CB8AC3E}">
        <p14:creationId xmlns:p14="http://schemas.microsoft.com/office/powerpoint/2010/main" val="2427993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F899485-6E2D-4832-8636-A591AB122FD7}" type="datetimeFigureOut">
              <a:rPr lang="it-IT" smtClean="0"/>
              <a:t>04/05/2025</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65F9F04-BD7E-44D9-958B-87835863B9BA}" type="slidenum">
              <a:rPr lang="it-IT" smtClean="0"/>
              <a:t>‹N›</a:t>
            </a:fld>
            <a:endParaRPr lang="it-IT"/>
          </a:p>
        </p:txBody>
      </p:sp>
    </p:spTree>
    <p:extLst>
      <p:ext uri="{BB962C8B-B14F-4D97-AF65-F5344CB8AC3E}">
        <p14:creationId xmlns:p14="http://schemas.microsoft.com/office/powerpoint/2010/main" val="334090034"/>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9E06DA-C0EB-3615-BE6F-8701AFB1E40E}"/>
              </a:ext>
            </a:extLst>
          </p:cNvPr>
          <p:cNvSpPr>
            <a:spLocks noGrp="1"/>
          </p:cNvSpPr>
          <p:nvPr>
            <p:ph type="ctrTitle"/>
          </p:nvPr>
        </p:nvSpPr>
        <p:spPr>
          <a:xfrm>
            <a:off x="1221317" y="775759"/>
            <a:ext cx="7766936" cy="1646302"/>
          </a:xfrm>
        </p:spPr>
        <p:txBody>
          <a:bodyPr/>
          <a:lstStyle/>
          <a:p>
            <a:pPr algn="ctr"/>
            <a:r>
              <a:rPr lang="it-IT" dirty="0"/>
              <a:t>TWITTER TRACKER</a:t>
            </a:r>
          </a:p>
        </p:txBody>
      </p:sp>
      <p:sp>
        <p:nvSpPr>
          <p:cNvPr id="4" name="Titolo 1">
            <a:extLst>
              <a:ext uri="{FF2B5EF4-FFF2-40B4-BE49-F238E27FC236}">
                <a16:creationId xmlns:a16="http://schemas.microsoft.com/office/drawing/2014/main" id="{D5917CCD-F5D1-3BEE-110B-F1901166DDF8}"/>
              </a:ext>
            </a:extLst>
          </p:cNvPr>
          <p:cNvSpPr txBox="1">
            <a:spLocks/>
          </p:cNvSpPr>
          <p:nvPr/>
        </p:nvSpPr>
        <p:spPr>
          <a:xfrm>
            <a:off x="1221317" y="1147234"/>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000" dirty="0"/>
              <a:t>ANALISI DI TWEET DEL PERIODO PRE-ELEZIONI USA 2020</a:t>
            </a:r>
          </a:p>
        </p:txBody>
      </p:sp>
      <p:sp>
        <p:nvSpPr>
          <p:cNvPr id="5" name="Titolo 1">
            <a:extLst>
              <a:ext uri="{FF2B5EF4-FFF2-40B4-BE49-F238E27FC236}">
                <a16:creationId xmlns:a16="http://schemas.microsoft.com/office/drawing/2014/main" id="{531907F5-1AE9-2970-121C-E5BD41163427}"/>
              </a:ext>
            </a:extLst>
          </p:cNvPr>
          <p:cNvSpPr txBox="1">
            <a:spLocks/>
          </p:cNvSpPr>
          <p:nvPr/>
        </p:nvSpPr>
        <p:spPr>
          <a:xfrm>
            <a:off x="1221317" y="5733223"/>
            <a:ext cx="7766936" cy="698036"/>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it-IT" sz="2000" b="1" dirty="0"/>
              <a:t>STUDENTE: </a:t>
            </a:r>
            <a:r>
              <a:rPr lang="it-IT" sz="2000" dirty="0"/>
              <a:t>Gianluca Ferrari</a:t>
            </a:r>
            <a:endParaRPr lang="it-IT" sz="2000" b="1" dirty="0"/>
          </a:p>
          <a:p>
            <a:pPr algn="ctr"/>
            <a:r>
              <a:rPr lang="it-IT" sz="2000" b="1" dirty="0"/>
              <a:t>MATRICOLA: </a:t>
            </a:r>
            <a:r>
              <a:rPr lang="it-IT" sz="2000" dirty="0"/>
              <a:t>248004</a:t>
            </a:r>
            <a:endParaRPr lang="it-IT" sz="2000" b="1" dirty="0"/>
          </a:p>
        </p:txBody>
      </p:sp>
    </p:spTree>
    <p:extLst>
      <p:ext uri="{BB962C8B-B14F-4D97-AF65-F5344CB8AC3E}">
        <p14:creationId xmlns:p14="http://schemas.microsoft.com/office/powerpoint/2010/main" val="165237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1CD4DDD-8D41-B4A9-7BDF-656D22CD2B7B}"/>
              </a:ext>
            </a:extLst>
          </p:cNvPr>
          <p:cNvSpPr>
            <a:spLocks noGrp="1"/>
          </p:cNvSpPr>
          <p:nvPr>
            <p:ph type="title"/>
          </p:nvPr>
        </p:nvSpPr>
        <p:spPr>
          <a:xfrm>
            <a:off x="677334" y="609600"/>
            <a:ext cx="8596668" cy="787400"/>
          </a:xfrm>
        </p:spPr>
        <p:txBody>
          <a:bodyPr/>
          <a:lstStyle/>
          <a:p>
            <a:r>
              <a:rPr lang="it-IT" dirty="0"/>
              <a:t>QUERY</a:t>
            </a:r>
          </a:p>
        </p:txBody>
      </p:sp>
      <p:sp>
        <p:nvSpPr>
          <p:cNvPr id="3" name="Segnaposto contenuto 2">
            <a:extLst>
              <a:ext uri="{FF2B5EF4-FFF2-40B4-BE49-F238E27FC236}">
                <a16:creationId xmlns:a16="http://schemas.microsoft.com/office/drawing/2014/main" id="{6D58F424-2386-2E8A-170A-47C7480F5A73}"/>
              </a:ext>
            </a:extLst>
          </p:cNvPr>
          <p:cNvSpPr>
            <a:spLocks noGrp="1"/>
          </p:cNvSpPr>
          <p:nvPr>
            <p:ph idx="1"/>
          </p:nvPr>
        </p:nvSpPr>
        <p:spPr>
          <a:xfrm>
            <a:off x="677334" y="1397000"/>
            <a:ext cx="8596668" cy="5321299"/>
          </a:xfrm>
        </p:spPr>
        <p:txBody>
          <a:bodyPr/>
          <a:lstStyle/>
          <a:p>
            <a:pPr>
              <a:buFontTx/>
              <a:buChar char="-"/>
            </a:pPr>
            <a:r>
              <a:rPr lang="it-IT" b="1" dirty="0" err="1"/>
              <a:t>Top_users_by_likes</a:t>
            </a:r>
            <a:r>
              <a:rPr lang="it-IT" b="1" dirty="0"/>
              <a:t>: </a:t>
            </a:r>
            <a:r>
              <a:rPr lang="it-IT" dirty="0"/>
              <a:t>restituisce un dizionario contenente la top 10 degli utenti che hanno ricevuto più like; </a:t>
            </a:r>
          </a:p>
          <a:p>
            <a:pPr>
              <a:buFontTx/>
              <a:buChar char="-"/>
            </a:pPr>
            <a:r>
              <a:rPr lang="it-IT" b="1" dirty="0" err="1"/>
              <a:t>Top_users_by_reposts</a:t>
            </a:r>
            <a:r>
              <a:rPr lang="it-IT" b="1" dirty="0"/>
              <a:t>: </a:t>
            </a:r>
            <a:r>
              <a:rPr lang="it-IT" dirty="0"/>
              <a:t>restituisce un dizionario contenente la top 10 degli utenti che hanno ricevuto più retweet; </a:t>
            </a:r>
          </a:p>
          <a:p>
            <a:pPr>
              <a:buFontTx/>
              <a:buChar char="-"/>
            </a:pPr>
            <a:r>
              <a:rPr lang="it-IT" b="1" dirty="0" err="1"/>
              <a:t>Top_hashtags</a:t>
            </a:r>
            <a:r>
              <a:rPr lang="it-IT" b="1" dirty="0"/>
              <a:t>: </a:t>
            </a:r>
            <a:r>
              <a:rPr lang="it-IT" dirty="0"/>
              <a:t>restituisce un dizionario contenente gli hashtags più utilizzati nei tweet;</a:t>
            </a:r>
          </a:p>
          <a:p>
            <a:pPr>
              <a:buFontTx/>
              <a:buChar char="-"/>
            </a:pPr>
            <a:r>
              <a:rPr lang="it-IT" b="1" dirty="0" err="1"/>
              <a:t>Top_metioned_users</a:t>
            </a:r>
            <a:r>
              <a:rPr lang="it-IT" b="1" dirty="0"/>
              <a:t>: </a:t>
            </a:r>
            <a:r>
              <a:rPr lang="it-IT" dirty="0"/>
              <a:t>restituisce un dizionario contenente la top 10 degli utenti più menzionati nei tweet;</a:t>
            </a:r>
          </a:p>
          <a:p>
            <a:pPr marL="0" indent="0">
              <a:buNone/>
            </a:pPr>
            <a:r>
              <a:rPr lang="it-IT" dirty="0"/>
              <a:t>Seguono i metodi, e le relative spiegazioni, relativi alle ricerche:</a:t>
            </a:r>
          </a:p>
          <a:p>
            <a:pPr>
              <a:buFontTx/>
              <a:buChar char="-"/>
            </a:pPr>
            <a:r>
              <a:rPr lang="it-IT" b="1" dirty="0" err="1"/>
              <a:t>get_user_tweets</a:t>
            </a:r>
            <a:r>
              <a:rPr lang="it-IT" b="1" dirty="0"/>
              <a:t>: </a:t>
            </a:r>
            <a:r>
              <a:rPr lang="it-IT" dirty="0"/>
              <a:t>restituisce un </a:t>
            </a:r>
            <a:r>
              <a:rPr lang="it-IT" dirty="0" err="1"/>
              <a:t>Dataframe</a:t>
            </a:r>
            <a:r>
              <a:rPr lang="it-IT" dirty="0"/>
              <a:t> contenente i tweet del nome utente passato come parametro;</a:t>
            </a:r>
          </a:p>
          <a:p>
            <a:pPr>
              <a:buFontTx/>
              <a:buChar char="-"/>
            </a:pPr>
            <a:r>
              <a:rPr lang="it-IT" b="1" dirty="0" err="1"/>
              <a:t>Get_tweets_by_keyword</a:t>
            </a:r>
            <a:r>
              <a:rPr lang="it-IT" b="1" dirty="0"/>
              <a:t>: </a:t>
            </a:r>
            <a:r>
              <a:rPr lang="it-IT" dirty="0"/>
              <a:t>restituisce un </a:t>
            </a:r>
            <a:r>
              <a:rPr lang="it-IT" dirty="0" err="1"/>
              <a:t>Dataframe</a:t>
            </a:r>
            <a:r>
              <a:rPr lang="it-IT" dirty="0"/>
              <a:t> contenente i tweet che contengono la parola chiave passata come parametro;</a:t>
            </a:r>
          </a:p>
          <a:p>
            <a:pPr>
              <a:buFontTx/>
              <a:buChar char="-"/>
            </a:pPr>
            <a:r>
              <a:rPr lang="it-IT" b="1" dirty="0" err="1"/>
              <a:t>Get_tweets_by_hashtag</a:t>
            </a:r>
            <a:r>
              <a:rPr lang="it-IT" b="1" dirty="0"/>
              <a:t>: </a:t>
            </a:r>
            <a:r>
              <a:rPr lang="it-IT" dirty="0"/>
              <a:t>restituisce un </a:t>
            </a:r>
            <a:r>
              <a:rPr lang="it-IT" dirty="0" err="1"/>
              <a:t>Dataframe</a:t>
            </a:r>
            <a:r>
              <a:rPr lang="it-IT" dirty="0"/>
              <a:t> contenente i tweet che contengono l’hashtag passato come parametro;</a:t>
            </a:r>
          </a:p>
          <a:p>
            <a:pPr>
              <a:buFontTx/>
              <a:buChar char="-"/>
            </a:pPr>
            <a:endParaRPr lang="it-IT" dirty="0"/>
          </a:p>
        </p:txBody>
      </p:sp>
    </p:spTree>
    <p:extLst>
      <p:ext uri="{BB962C8B-B14F-4D97-AF65-F5344CB8AC3E}">
        <p14:creationId xmlns:p14="http://schemas.microsoft.com/office/powerpoint/2010/main" val="35743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55F97D-D1B3-CF3C-4404-604010181B4A}"/>
              </a:ext>
            </a:extLst>
          </p:cNvPr>
          <p:cNvSpPr>
            <a:spLocks noGrp="1"/>
          </p:cNvSpPr>
          <p:nvPr>
            <p:ph type="title"/>
          </p:nvPr>
        </p:nvSpPr>
        <p:spPr>
          <a:xfrm>
            <a:off x="677334" y="609600"/>
            <a:ext cx="8596668" cy="771525"/>
          </a:xfrm>
        </p:spPr>
        <p:txBody>
          <a:bodyPr/>
          <a:lstStyle/>
          <a:p>
            <a:r>
              <a:rPr lang="it-IT" dirty="0"/>
              <a:t>SENTIMENT ANALISYS</a:t>
            </a:r>
          </a:p>
        </p:txBody>
      </p:sp>
      <p:sp>
        <p:nvSpPr>
          <p:cNvPr id="3" name="Segnaposto contenuto 2">
            <a:extLst>
              <a:ext uri="{FF2B5EF4-FFF2-40B4-BE49-F238E27FC236}">
                <a16:creationId xmlns:a16="http://schemas.microsoft.com/office/drawing/2014/main" id="{8F5A6CD5-2AB9-AE67-1DEE-DC124BFB0B03}"/>
              </a:ext>
            </a:extLst>
          </p:cNvPr>
          <p:cNvSpPr>
            <a:spLocks noGrp="1"/>
          </p:cNvSpPr>
          <p:nvPr>
            <p:ph idx="1"/>
          </p:nvPr>
        </p:nvSpPr>
        <p:spPr>
          <a:xfrm>
            <a:off x="677334" y="1381125"/>
            <a:ext cx="8596668" cy="5212180"/>
          </a:xfrm>
        </p:spPr>
        <p:txBody>
          <a:bodyPr/>
          <a:lstStyle/>
          <a:p>
            <a:pPr marL="0" indent="0">
              <a:buNone/>
            </a:pPr>
            <a:r>
              <a:rPr lang="it-IT" dirty="0"/>
              <a:t>Per il task di </a:t>
            </a:r>
            <a:r>
              <a:rPr lang="it-IT" b="1" dirty="0"/>
              <a:t>Sentiment </a:t>
            </a:r>
            <a:r>
              <a:rPr lang="it-IT" b="1" dirty="0" err="1"/>
              <a:t>Analisys</a:t>
            </a:r>
            <a:r>
              <a:rPr lang="it-IT" b="1" dirty="0"/>
              <a:t> </a:t>
            </a:r>
            <a:r>
              <a:rPr lang="it-IT" dirty="0"/>
              <a:t>è stato utilizzato il Natural Language Toolkit (</a:t>
            </a:r>
            <a:r>
              <a:rPr lang="it-IT" b="1" dirty="0"/>
              <a:t>NLTK</a:t>
            </a:r>
            <a:r>
              <a:rPr lang="it-IT" dirty="0"/>
              <a:t>), una libreria open source per Python, ampiamente utilizzata nell'elaborazione del linguaggio naturale (</a:t>
            </a:r>
            <a:r>
              <a:rPr lang="it-IT" b="1" dirty="0"/>
              <a:t>NLP</a:t>
            </a:r>
            <a:r>
              <a:rPr lang="it-IT" dirty="0"/>
              <a:t>). Fornisce strumenti per il trattamento simbolico e statistico del linguaggio, supportando attività come la classificazione, la tokenizzazione, lo </a:t>
            </a:r>
            <a:r>
              <a:rPr lang="it-IT" dirty="0" err="1"/>
              <a:t>stemming</a:t>
            </a:r>
            <a:r>
              <a:rPr lang="it-IT" dirty="0"/>
              <a:t>, il tagging, il </a:t>
            </a:r>
            <a:r>
              <a:rPr lang="it-IT" dirty="0" err="1"/>
              <a:t>parsing</a:t>
            </a:r>
            <a:r>
              <a:rPr lang="it-IT" dirty="0"/>
              <a:t> e il ragionamento semantico. </a:t>
            </a:r>
          </a:p>
          <a:p>
            <a:pPr marL="0" indent="0">
              <a:buNone/>
            </a:pPr>
            <a:r>
              <a:rPr lang="it-IT" dirty="0"/>
              <a:t>Più nello specifico, è stato utilizzato il modulo </a:t>
            </a:r>
            <a:r>
              <a:rPr lang="it-IT" b="1" dirty="0"/>
              <a:t>VADER</a:t>
            </a:r>
            <a:r>
              <a:rPr lang="it-IT" dirty="0"/>
              <a:t> (</a:t>
            </a:r>
            <a:r>
              <a:rPr lang="it-IT" b="1" dirty="0"/>
              <a:t>Valence </a:t>
            </a:r>
            <a:r>
              <a:rPr lang="it-IT" b="1" dirty="0" err="1"/>
              <a:t>Aware</a:t>
            </a:r>
            <a:r>
              <a:rPr lang="it-IT" b="1" dirty="0"/>
              <a:t> Dictionary and </a:t>
            </a:r>
            <a:r>
              <a:rPr lang="it-IT" b="1" dirty="0" err="1"/>
              <a:t>sEntiment</a:t>
            </a:r>
            <a:r>
              <a:rPr lang="it-IT" b="1" dirty="0"/>
              <a:t> </a:t>
            </a:r>
            <a:r>
              <a:rPr lang="it-IT" b="1" dirty="0" err="1"/>
              <a:t>Reasoner</a:t>
            </a:r>
            <a:r>
              <a:rPr lang="it-IT" dirty="0"/>
              <a:t>), ovvero un modello lexicon-</a:t>
            </a:r>
            <a:r>
              <a:rPr lang="it-IT" dirty="0" err="1"/>
              <a:t>based</a:t>
            </a:r>
            <a:r>
              <a:rPr lang="it-IT" dirty="0"/>
              <a:t> integrato in NLTK, progettato per effettuare task di Sentiment </a:t>
            </a:r>
            <a:r>
              <a:rPr lang="it-IT" dirty="0" err="1"/>
              <a:t>Analisys</a:t>
            </a:r>
            <a:r>
              <a:rPr lang="it-IT" dirty="0"/>
              <a:t> su testi brevi, quali tweet. Il lessico su cui si basa è il seguente:</a:t>
            </a:r>
            <a:br>
              <a:rPr lang="it-IT" dirty="0"/>
            </a:br>
            <a:r>
              <a:rPr lang="en-US" b="1" dirty="0"/>
              <a:t>"VADER: A Parsimonious Rule-based Model for Sentiment Analysis of Social Media Text"</a:t>
            </a:r>
            <a:br>
              <a:rPr lang="en-US" dirty="0"/>
            </a:br>
            <a:r>
              <a:rPr lang="en-US" dirty="0"/>
              <a:t>(ACL 2014 – Association for Computational Linguistics)</a:t>
            </a:r>
          </a:p>
          <a:p>
            <a:pPr marL="0" indent="0">
              <a:buNone/>
            </a:pPr>
            <a:r>
              <a:rPr lang="it-IT" dirty="0"/>
              <a:t>La Sentiment </a:t>
            </a:r>
            <a:r>
              <a:rPr lang="it-IT" dirty="0" err="1"/>
              <a:t>Analisys</a:t>
            </a:r>
            <a:r>
              <a:rPr lang="it-IT" dirty="0"/>
              <a:t> è stata effettuata a partire da questo lessico in cui ad ogni parola sono associati 4 punteggi: </a:t>
            </a:r>
            <a:r>
              <a:rPr lang="it-IT" dirty="0" err="1"/>
              <a:t>neg</a:t>
            </a:r>
            <a:r>
              <a:rPr lang="it-IT" dirty="0"/>
              <a:t> (punteggio di sentiment negativo), </a:t>
            </a:r>
            <a:r>
              <a:rPr lang="it-IT" dirty="0" err="1"/>
              <a:t>neu</a:t>
            </a:r>
            <a:r>
              <a:rPr lang="it-IT" dirty="0"/>
              <a:t> (punteggio di sentiment neutrale), </a:t>
            </a:r>
            <a:r>
              <a:rPr lang="it-IT" dirty="0" err="1"/>
              <a:t>pos</a:t>
            </a:r>
            <a:r>
              <a:rPr lang="it-IT" dirty="0"/>
              <a:t> (punteggio di sentiment positivo) e compound (punteggio normalizzato).</a:t>
            </a:r>
          </a:p>
        </p:txBody>
      </p:sp>
    </p:spTree>
    <p:extLst>
      <p:ext uri="{BB962C8B-B14F-4D97-AF65-F5344CB8AC3E}">
        <p14:creationId xmlns:p14="http://schemas.microsoft.com/office/powerpoint/2010/main" val="34812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B0B472-29EA-9FB4-7C3F-1887BFA1D832}"/>
              </a:ext>
            </a:extLst>
          </p:cNvPr>
          <p:cNvSpPr>
            <a:spLocks noGrp="1"/>
          </p:cNvSpPr>
          <p:nvPr>
            <p:ph type="title"/>
          </p:nvPr>
        </p:nvSpPr>
        <p:spPr>
          <a:xfrm>
            <a:off x="677334" y="609600"/>
            <a:ext cx="8596668" cy="737937"/>
          </a:xfrm>
        </p:spPr>
        <p:txBody>
          <a:bodyPr/>
          <a:lstStyle/>
          <a:p>
            <a:r>
              <a:rPr lang="it-IT" dirty="0"/>
              <a:t>SENTIMENT ANALISYS</a:t>
            </a:r>
          </a:p>
        </p:txBody>
      </p:sp>
      <p:sp>
        <p:nvSpPr>
          <p:cNvPr id="3" name="Segnaposto contenuto 2">
            <a:extLst>
              <a:ext uri="{FF2B5EF4-FFF2-40B4-BE49-F238E27FC236}">
                <a16:creationId xmlns:a16="http://schemas.microsoft.com/office/drawing/2014/main" id="{6BC5DA11-8615-CF92-1A84-9C97381EDA0A}"/>
              </a:ext>
            </a:extLst>
          </p:cNvPr>
          <p:cNvSpPr>
            <a:spLocks noGrp="1"/>
          </p:cNvSpPr>
          <p:nvPr>
            <p:ph idx="1"/>
          </p:nvPr>
        </p:nvSpPr>
        <p:spPr>
          <a:xfrm>
            <a:off x="677334" y="2085474"/>
            <a:ext cx="8596668" cy="5370763"/>
          </a:xfrm>
        </p:spPr>
        <p:txBody>
          <a:bodyPr/>
          <a:lstStyle/>
          <a:p>
            <a:pPr marL="0" indent="0">
              <a:buNone/>
            </a:pPr>
            <a:r>
              <a:rPr lang="it-IT" dirty="0"/>
              <a:t>Per il </a:t>
            </a:r>
            <a:r>
              <a:rPr lang="it-IT" b="1" dirty="0" err="1"/>
              <a:t>preprocessing</a:t>
            </a:r>
            <a:r>
              <a:rPr lang="it-IT" dirty="0"/>
              <a:t> dei tweet sono state eseguite le seguenti operazioni:</a:t>
            </a:r>
          </a:p>
          <a:p>
            <a:pPr>
              <a:buFontTx/>
              <a:buChar char="-"/>
            </a:pPr>
            <a:r>
              <a:rPr lang="it-IT" dirty="0"/>
              <a:t>Rimozione dei retweet;</a:t>
            </a:r>
          </a:p>
          <a:p>
            <a:pPr>
              <a:buFontTx/>
              <a:buChar char="-"/>
            </a:pPr>
            <a:r>
              <a:rPr lang="it-IT" dirty="0"/>
              <a:t>Rimozione delle menzioni;</a:t>
            </a:r>
          </a:p>
          <a:p>
            <a:pPr>
              <a:buFontTx/>
              <a:buChar char="-"/>
            </a:pPr>
            <a:r>
              <a:rPr lang="it-IT" dirty="0"/>
              <a:t>Rimozione degli URL;</a:t>
            </a:r>
          </a:p>
          <a:p>
            <a:pPr>
              <a:buFontTx/>
              <a:buChar char="-"/>
            </a:pPr>
            <a:r>
              <a:rPr lang="it-IT" dirty="0"/>
              <a:t>Conversione del testo in minuscolo;</a:t>
            </a:r>
          </a:p>
          <a:p>
            <a:pPr marL="0" indent="0">
              <a:buNone/>
            </a:pPr>
            <a:r>
              <a:rPr lang="it-IT" dirty="0"/>
              <a:t>Per il calcolo dei punteggi complessivi di sentiment per ciascun tweet è stato utilizzata la classe </a:t>
            </a:r>
            <a:r>
              <a:rPr lang="it-IT" b="1" dirty="0" err="1"/>
              <a:t>SentimentIntensityAnalyzer</a:t>
            </a:r>
            <a:r>
              <a:rPr lang="it-IT" dirty="0"/>
              <a:t>, adottando come punteggio ‘</a:t>
            </a:r>
            <a:r>
              <a:rPr lang="it-IT" b="1" dirty="0"/>
              <a:t>compound</a:t>
            </a:r>
            <a:r>
              <a:rPr lang="it-IT" dirty="0"/>
              <a:t>’, compreso tra -1 (negativo) e +1 (positivo).</a:t>
            </a:r>
          </a:p>
        </p:txBody>
      </p:sp>
    </p:spTree>
    <p:extLst>
      <p:ext uri="{BB962C8B-B14F-4D97-AF65-F5344CB8AC3E}">
        <p14:creationId xmlns:p14="http://schemas.microsoft.com/office/powerpoint/2010/main" val="3471810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70A395-B5D9-57A4-C60B-9CF5D4E8BD2B}"/>
              </a:ext>
            </a:extLst>
          </p:cNvPr>
          <p:cNvSpPr>
            <a:spLocks noGrp="1"/>
          </p:cNvSpPr>
          <p:nvPr>
            <p:ph type="title"/>
          </p:nvPr>
        </p:nvSpPr>
        <p:spPr>
          <a:xfrm>
            <a:off x="677334" y="609600"/>
            <a:ext cx="8596668" cy="800100"/>
          </a:xfrm>
        </p:spPr>
        <p:txBody>
          <a:bodyPr/>
          <a:lstStyle/>
          <a:p>
            <a:r>
              <a:rPr lang="it-IT" dirty="0"/>
              <a:t>SENTIMENT ANALISYS</a:t>
            </a:r>
          </a:p>
        </p:txBody>
      </p:sp>
      <p:sp>
        <p:nvSpPr>
          <p:cNvPr id="3" name="Segnaposto contenuto 2">
            <a:extLst>
              <a:ext uri="{FF2B5EF4-FFF2-40B4-BE49-F238E27FC236}">
                <a16:creationId xmlns:a16="http://schemas.microsoft.com/office/drawing/2014/main" id="{FE273A45-A250-A25A-B0FC-E0855064B9EA}"/>
              </a:ext>
            </a:extLst>
          </p:cNvPr>
          <p:cNvSpPr>
            <a:spLocks noGrp="1"/>
          </p:cNvSpPr>
          <p:nvPr>
            <p:ph idx="1"/>
          </p:nvPr>
        </p:nvSpPr>
        <p:spPr>
          <a:xfrm>
            <a:off x="677334" y="1409701"/>
            <a:ext cx="8596668" cy="4631662"/>
          </a:xfrm>
        </p:spPr>
        <p:txBody>
          <a:bodyPr/>
          <a:lstStyle/>
          <a:p>
            <a:pPr marL="0" indent="0">
              <a:buNone/>
            </a:pPr>
            <a:r>
              <a:rPr lang="it-IT" dirty="0"/>
              <a:t>Una volta calcolati i punteggi per ciascun tweet, i risultati, mostrati anche sull’interfaccia, sono ottenuti tramite i seguenti metodi:</a:t>
            </a:r>
          </a:p>
          <a:p>
            <a:pPr>
              <a:buFontTx/>
              <a:buChar char="-"/>
            </a:pPr>
            <a:r>
              <a:rPr lang="it-IT" b="1" dirty="0" err="1"/>
              <a:t>get_top_positive_comments</a:t>
            </a:r>
            <a:r>
              <a:rPr lang="it-IT" dirty="0"/>
              <a:t>: restituisce un </a:t>
            </a:r>
            <a:r>
              <a:rPr lang="it-IT" dirty="0" err="1"/>
              <a:t>Dataframe</a:t>
            </a:r>
            <a:r>
              <a:rPr lang="it-IT" dirty="0"/>
              <a:t> contenente la top 10 di commenti positivi;</a:t>
            </a:r>
          </a:p>
          <a:p>
            <a:pPr>
              <a:buFontTx/>
              <a:buChar char="-"/>
            </a:pPr>
            <a:r>
              <a:rPr lang="it-IT" b="1" dirty="0" err="1"/>
              <a:t>get_neutral_comments</a:t>
            </a:r>
            <a:r>
              <a:rPr lang="it-IT" dirty="0"/>
              <a:t>: restituisce un </a:t>
            </a:r>
            <a:r>
              <a:rPr lang="it-IT" dirty="0" err="1"/>
              <a:t>Dataframe</a:t>
            </a:r>
            <a:r>
              <a:rPr lang="it-IT" dirty="0"/>
              <a:t> contenente 10 commenti neutrali;</a:t>
            </a:r>
          </a:p>
          <a:p>
            <a:pPr>
              <a:buFontTx/>
              <a:buChar char="-"/>
            </a:pPr>
            <a:r>
              <a:rPr lang="it-IT" b="1" dirty="0" err="1"/>
              <a:t>get_top_negative_comments</a:t>
            </a:r>
            <a:r>
              <a:rPr lang="it-IT" dirty="0"/>
              <a:t>: restituisce un </a:t>
            </a:r>
            <a:r>
              <a:rPr lang="it-IT" dirty="0" err="1"/>
              <a:t>Dataframe</a:t>
            </a:r>
            <a:r>
              <a:rPr lang="it-IT" dirty="0"/>
              <a:t> contenente la top 10 di commenti negativi;</a:t>
            </a:r>
          </a:p>
          <a:p>
            <a:pPr>
              <a:buFontTx/>
              <a:buChar char="-"/>
            </a:pPr>
            <a:r>
              <a:rPr lang="it-IT" b="1" dirty="0" err="1"/>
              <a:t>Sentiment_distribution</a:t>
            </a:r>
            <a:r>
              <a:rPr lang="it-IT" dirty="0"/>
              <a:t>: restituisce il numero di commenti negativi, neutrali e positivi.</a:t>
            </a:r>
          </a:p>
          <a:p>
            <a:pPr marL="0" indent="0">
              <a:buNone/>
            </a:pPr>
            <a:r>
              <a:rPr lang="it-IT" dirty="0"/>
              <a:t>Nel caso di </a:t>
            </a:r>
            <a:r>
              <a:rPr lang="it-IT" b="1" dirty="0" err="1"/>
              <a:t>get_top_positive_comments</a:t>
            </a:r>
            <a:r>
              <a:rPr lang="it-IT" b="1" dirty="0"/>
              <a:t> </a:t>
            </a:r>
            <a:r>
              <a:rPr lang="it-IT" dirty="0"/>
              <a:t>e </a:t>
            </a:r>
            <a:r>
              <a:rPr lang="it-IT" b="1" dirty="0" err="1"/>
              <a:t>get_top_negative_comments</a:t>
            </a:r>
            <a:r>
              <a:rPr lang="it-IT" dirty="0"/>
              <a:t>, sono state utilizzate delle soglie, rispettivamente </a:t>
            </a:r>
            <a:r>
              <a:rPr lang="it-IT" b="1" dirty="0"/>
              <a:t>0,9</a:t>
            </a:r>
            <a:r>
              <a:rPr lang="it-IT" dirty="0"/>
              <a:t> e </a:t>
            </a:r>
            <a:r>
              <a:rPr lang="it-IT" b="1" dirty="0"/>
              <a:t>-0,9</a:t>
            </a:r>
            <a:r>
              <a:rPr lang="it-IT" dirty="0"/>
              <a:t>, in quanto i commenti con punteggio più alto e più basso sono privi di significato.</a:t>
            </a:r>
          </a:p>
        </p:txBody>
      </p:sp>
    </p:spTree>
    <p:extLst>
      <p:ext uri="{BB962C8B-B14F-4D97-AF65-F5344CB8AC3E}">
        <p14:creationId xmlns:p14="http://schemas.microsoft.com/office/powerpoint/2010/main" val="2523426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6170421-E89B-B9A1-40E7-C46DB9BBEB60}"/>
              </a:ext>
            </a:extLst>
          </p:cNvPr>
          <p:cNvSpPr>
            <a:spLocks noGrp="1"/>
          </p:cNvSpPr>
          <p:nvPr>
            <p:ph type="title"/>
          </p:nvPr>
        </p:nvSpPr>
        <p:spPr>
          <a:xfrm>
            <a:off x="677334" y="609600"/>
            <a:ext cx="8596668" cy="838200"/>
          </a:xfrm>
        </p:spPr>
        <p:txBody>
          <a:bodyPr/>
          <a:lstStyle/>
          <a:p>
            <a:r>
              <a:rPr lang="it-IT" dirty="0"/>
              <a:t>TOPIC MODELING</a:t>
            </a:r>
          </a:p>
        </p:txBody>
      </p:sp>
      <p:sp>
        <p:nvSpPr>
          <p:cNvPr id="3" name="Segnaposto contenuto 2">
            <a:extLst>
              <a:ext uri="{FF2B5EF4-FFF2-40B4-BE49-F238E27FC236}">
                <a16:creationId xmlns:a16="http://schemas.microsoft.com/office/drawing/2014/main" id="{333887FC-7E6C-9B59-9C1C-16E46DF43FEF}"/>
              </a:ext>
            </a:extLst>
          </p:cNvPr>
          <p:cNvSpPr>
            <a:spLocks noGrp="1"/>
          </p:cNvSpPr>
          <p:nvPr>
            <p:ph idx="1"/>
          </p:nvPr>
        </p:nvSpPr>
        <p:spPr>
          <a:xfrm>
            <a:off x="677334" y="1447801"/>
            <a:ext cx="8596668" cy="4593562"/>
          </a:xfrm>
        </p:spPr>
        <p:txBody>
          <a:bodyPr/>
          <a:lstStyle/>
          <a:p>
            <a:pPr marL="0" indent="0">
              <a:buNone/>
            </a:pPr>
            <a:r>
              <a:rPr lang="it-IT" dirty="0"/>
              <a:t>Per il task di </a:t>
            </a:r>
            <a:r>
              <a:rPr lang="it-IT" b="1" dirty="0"/>
              <a:t>Topic </a:t>
            </a:r>
            <a:r>
              <a:rPr lang="it-IT" b="1" dirty="0" err="1"/>
              <a:t>Modeling</a:t>
            </a:r>
            <a:r>
              <a:rPr lang="it-IT" b="1" dirty="0"/>
              <a:t> </a:t>
            </a:r>
            <a:r>
              <a:rPr lang="it-IT" dirty="0"/>
              <a:t>è stata utilizzata la libreria </a:t>
            </a:r>
            <a:r>
              <a:rPr lang="it-IT" b="1" dirty="0" err="1"/>
              <a:t>MLlib</a:t>
            </a:r>
            <a:r>
              <a:rPr lang="it-IT" dirty="0"/>
              <a:t>, una libreria di machine learning distribuito di </a:t>
            </a:r>
            <a:r>
              <a:rPr lang="it-IT" b="1" dirty="0"/>
              <a:t>Apache Spark</a:t>
            </a:r>
            <a:r>
              <a:rPr lang="it-IT" dirty="0"/>
              <a:t>, progettata per scalare facilmente su grandi dataset e offrire algoritmi come classificazione, regressione, clustering e riduzione della dimensionalità.</a:t>
            </a:r>
          </a:p>
          <a:p>
            <a:pPr marL="0" indent="0">
              <a:buNone/>
            </a:pPr>
            <a:r>
              <a:rPr lang="it-IT" dirty="0"/>
              <a:t>Nello specifico è stato utilizzato </a:t>
            </a:r>
            <a:r>
              <a:rPr lang="it-IT" b="1" dirty="0"/>
              <a:t>LDA</a:t>
            </a:r>
            <a:r>
              <a:rPr lang="it-IT" dirty="0"/>
              <a:t> (</a:t>
            </a:r>
            <a:r>
              <a:rPr lang="it-IT" b="1" dirty="0" err="1"/>
              <a:t>Latent</a:t>
            </a:r>
            <a:r>
              <a:rPr lang="it-IT" b="1" dirty="0"/>
              <a:t> </a:t>
            </a:r>
            <a:r>
              <a:rPr lang="it-IT" b="1" dirty="0" err="1"/>
              <a:t>Dirichlet</a:t>
            </a:r>
            <a:r>
              <a:rPr lang="it-IT" b="1" dirty="0"/>
              <a:t> </a:t>
            </a:r>
            <a:r>
              <a:rPr lang="it-IT" b="1" dirty="0" err="1"/>
              <a:t>Allocation</a:t>
            </a:r>
            <a:r>
              <a:rPr lang="it-IT" dirty="0"/>
              <a:t>) che è un modello probabilistico generativo utilizzato per identificare automaticamente argomenti latenti all'interno di un corpus di testi. LDA rappresenta ogni documento come una combinazione di argomenti, dove ciascun argomento è caratterizzato da una distribuzione di parole.</a:t>
            </a:r>
          </a:p>
          <a:p>
            <a:pPr marL="0" indent="0">
              <a:buNone/>
            </a:pPr>
            <a:endParaRPr lang="it-IT" dirty="0"/>
          </a:p>
        </p:txBody>
      </p:sp>
    </p:spTree>
    <p:extLst>
      <p:ext uri="{BB962C8B-B14F-4D97-AF65-F5344CB8AC3E}">
        <p14:creationId xmlns:p14="http://schemas.microsoft.com/office/powerpoint/2010/main" val="3026557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B412B0-13E3-11A7-EA36-E130BC7AD1B6}"/>
              </a:ext>
            </a:extLst>
          </p:cNvPr>
          <p:cNvSpPr>
            <a:spLocks noGrp="1"/>
          </p:cNvSpPr>
          <p:nvPr>
            <p:ph type="title"/>
          </p:nvPr>
        </p:nvSpPr>
        <p:spPr>
          <a:xfrm>
            <a:off x="677334" y="609600"/>
            <a:ext cx="8596668" cy="812800"/>
          </a:xfrm>
        </p:spPr>
        <p:txBody>
          <a:bodyPr/>
          <a:lstStyle/>
          <a:p>
            <a:r>
              <a:rPr lang="it-IT" dirty="0"/>
              <a:t>TOPIC MODELING</a:t>
            </a:r>
          </a:p>
        </p:txBody>
      </p:sp>
      <p:sp>
        <p:nvSpPr>
          <p:cNvPr id="3" name="Segnaposto contenuto 2">
            <a:extLst>
              <a:ext uri="{FF2B5EF4-FFF2-40B4-BE49-F238E27FC236}">
                <a16:creationId xmlns:a16="http://schemas.microsoft.com/office/drawing/2014/main" id="{6F80CFEB-A5DD-1E9A-4128-C53D4A517DE7}"/>
              </a:ext>
            </a:extLst>
          </p:cNvPr>
          <p:cNvSpPr>
            <a:spLocks noGrp="1"/>
          </p:cNvSpPr>
          <p:nvPr>
            <p:ph idx="1"/>
          </p:nvPr>
        </p:nvSpPr>
        <p:spPr>
          <a:xfrm>
            <a:off x="677334" y="1422400"/>
            <a:ext cx="8596668" cy="5435599"/>
          </a:xfrm>
        </p:spPr>
        <p:txBody>
          <a:bodyPr>
            <a:normAutofit/>
          </a:bodyPr>
          <a:lstStyle/>
          <a:p>
            <a:pPr marL="0" indent="0">
              <a:buNone/>
            </a:pPr>
            <a:r>
              <a:rPr lang="it-IT" dirty="0"/>
              <a:t>Per il </a:t>
            </a:r>
            <a:r>
              <a:rPr lang="it-IT" dirty="0" err="1"/>
              <a:t>preprocessing</a:t>
            </a:r>
            <a:r>
              <a:rPr lang="it-IT" dirty="0"/>
              <a:t> dei dati, prima del task di Topic </a:t>
            </a:r>
            <a:r>
              <a:rPr lang="it-IT" dirty="0" err="1"/>
              <a:t>Modeling</a:t>
            </a:r>
            <a:r>
              <a:rPr lang="it-IT" dirty="0"/>
              <a:t>, sono state applicati le seguenti operazioni ai dati:</a:t>
            </a:r>
          </a:p>
          <a:p>
            <a:pPr>
              <a:buFontTx/>
              <a:buChar char="-"/>
            </a:pPr>
            <a:r>
              <a:rPr lang="it-IT" dirty="0"/>
              <a:t>Filtraggio dei soli tweet in lingua inglese (essendo la lingua dominante);</a:t>
            </a:r>
          </a:p>
          <a:p>
            <a:pPr>
              <a:buFontTx/>
              <a:buChar char="-"/>
            </a:pPr>
            <a:r>
              <a:rPr lang="it-IT" dirty="0"/>
              <a:t>Rimozione dei retweet;</a:t>
            </a:r>
          </a:p>
          <a:p>
            <a:pPr>
              <a:buFontTx/>
              <a:buChar char="-"/>
            </a:pPr>
            <a:r>
              <a:rPr lang="it-IT" dirty="0"/>
              <a:t>Rimozione delle menzioni;</a:t>
            </a:r>
          </a:p>
          <a:p>
            <a:pPr>
              <a:buFontTx/>
              <a:buChar char="-"/>
            </a:pPr>
            <a:r>
              <a:rPr lang="it-IT" dirty="0"/>
              <a:t>Rimozione degli URL;</a:t>
            </a:r>
          </a:p>
          <a:p>
            <a:pPr>
              <a:buFontTx/>
              <a:buChar char="-"/>
            </a:pPr>
            <a:r>
              <a:rPr lang="it-IT" dirty="0"/>
              <a:t>Rimozione di punteggiature e numeri;</a:t>
            </a:r>
          </a:p>
          <a:p>
            <a:pPr>
              <a:buFontTx/>
              <a:buChar char="-"/>
            </a:pPr>
            <a:r>
              <a:rPr lang="it-IT" dirty="0"/>
              <a:t>Tokenizzazione e rimozione delle </a:t>
            </a:r>
            <a:r>
              <a:rPr lang="it-IT" dirty="0" err="1"/>
              <a:t>stopwords</a:t>
            </a:r>
            <a:r>
              <a:rPr lang="it-IT" dirty="0"/>
              <a:t>;</a:t>
            </a:r>
          </a:p>
          <a:p>
            <a:pPr marL="0" indent="0">
              <a:buNone/>
            </a:pPr>
            <a:r>
              <a:rPr lang="it-IT" dirty="0"/>
              <a:t>Dopo il </a:t>
            </a:r>
            <a:r>
              <a:rPr lang="it-IT" dirty="0" err="1"/>
              <a:t>preprocessing</a:t>
            </a:r>
            <a:r>
              <a:rPr lang="it-IT" dirty="0"/>
              <a:t>, viene creato il </a:t>
            </a:r>
            <a:r>
              <a:rPr lang="it-IT" b="1" dirty="0"/>
              <a:t>vocabolario</a:t>
            </a:r>
            <a:r>
              <a:rPr lang="it-IT" dirty="0"/>
              <a:t>, contenente i token, di dimensione pari a </a:t>
            </a:r>
            <a:r>
              <a:rPr lang="it-IT" b="1" dirty="0"/>
              <a:t>134892</a:t>
            </a:r>
            <a:r>
              <a:rPr lang="it-IT" dirty="0"/>
              <a:t> e con frequenza minima dei termini nei tweet pari a </a:t>
            </a:r>
            <a:r>
              <a:rPr lang="it-IT" b="1" dirty="0"/>
              <a:t>10</a:t>
            </a:r>
            <a:r>
              <a:rPr lang="it-IT" dirty="0"/>
              <a:t>, per escludere i termini molto rari. </a:t>
            </a:r>
            <a:br>
              <a:rPr lang="it-IT" dirty="0"/>
            </a:br>
            <a:r>
              <a:rPr lang="it-IT" dirty="0"/>
              <a:t>Il modello LDA è stato addestrato per </a:t>
            </a:r>
            <a:r>
              <a:rPr lang="it-IT" b="1" dirty="0"/>
              <a:t>10</a:t>
            </a:r>
            <a:r>
              <a:rPr lang="it-IT" dirty="0"/>
              <a:t> iterazioni, con un numero di </a:t>
            </a:r>
            <a:r>
              <a:rPr lang="it-IT" dirty="0" err="1"/>
              <a:t>topic</a:t>
            </a:r>
            <a:r>
              <a:rPr lang="it-IT" dirty="0"/>
              <a:t> pari a </a:t>
            </a:r>
            <a:r>
              <a:rPr lang="it-IT" b="1" dirty="0"/>
              <a:t>25</a:t>
            </a:r>
            <a:r>
              <a:rPr lang="it-IT" dirty="0"/>
              <a:t>. Ogni </a:t>
            </a:r>
            <a:r>
              <a:rPr lang="it-IT" dirty="0" err="1"/>
              <a:t>topic</a:t>
            </a:r>
            <a:r>
              <a:rPr lang="it-IT" dirty="0"/>
              <a:t> è rappresentato da una serie di termini che meglio rappresentano quel </a:t>
            </a:r>
            <a:r>
              <a:rPr lang="it-IT" dirty="0" err="1"/>
              <a:t>topic</a:t>
            </a:r>
            <a:r>
              <a:rPr lang="it-IT" dirty="0"/>
              <a:t> mentre ogni tweet è rappresentato come una distribuzione dei </a:t>
            </a:r>
            <a:r>
              <a:rPr lang="it-IT" dirty="0" err="1"/>
              <a:t>topic</a:t>
            </a:r>
            <a:r>
              <a:rPr lang="it-IT" dirty="0"/>
              <a:t>. </a:t>
            </a:r>
          </a:p>
        </p:txBody>
      </p:sp>
    </p:spTree>
    <p:extLst>
      <p:ext uri="{BB962C8B-B14F-4D97-AF65-F5344CB8AC3E}">
        <p14:creationId xmlns:p14="http://schemas.microsoft.com/office/powerpoint/2010/main" val="3507834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879D55-116B-D529-85EF-45F9B5F617B8}"/>
              </a:ext>
            </a:extLst>
          </p:cNvPr>
          <p:cNvSpPr>
            <a:spLocks noGrp="1"/>
          </p:cNvSpPr>
          <p:nvPr>
            <p:ph type="title"/>
          </p:nvPr>
        </p:nvSpPr>
        <p:spPr>
          <a:xfrm>
            <a:off x="677334" y="609600"/>
            <a:ext cx="8596668" cy="800100"/>
          </a:xfrm>
        </p:spPr>
        <p:txBody>
          <a:bodyPr/>
          <a:lstStyle/>
          <a:p>
            <a:r>
              <a:rPr lang="it-IT" dirty="0"/>
              <a:t>TOPIC MODELING</a:t>
            </a:r>
          </a:p>
        </p:txBody>
      </p:sp>
      <p:sp>
        <p:nvSpPr>
          <p:cNvPr id="3" name="Segnaposto contenuto 2">
            <a:extLst>
              <a:ext uri="{FF2B5EF4-FFF2-40B4-BE49-F238E27FC236}">
                <a16:creationId xmlns:a16="http://schemas.microsoft.com/office/drawing/2014/main" id="{8B1F0347-B392-B186-E9A6-9FA30E16B34A}"/>
              </a:ext>
            </a:extLst>
          </p:cNvPr>
          <p:cNvSpPr>
            <a:spLocks noGrp="1"/>
          </p:cNvSpPr>
          <p:nvPr>
            <p:ph idx="1"/>
          </p:nvPr>
        </p:nvSpPr>
        <p:spPr>
          <a:xfrm>
            <a:off x="677334" y="1409701"/>
            <a:ext cx="8596668" cy="4631662"/>
          </a:xfrm>
        </p:spPr>
        <p:txBody>
          <a:bodyPr/>
          <a:lstStyle/>
          <a:p>
            <a:pPr marL="0" indent="0">
              <a:buNone/>
            </a:pPr>
            <a:r>
              <a:rPr lang="it-IT" dirty="0"/>
              <a:t>A partire dai </a:t>
            </a:r>
            <a:r>
              <a:rPr lang="it-IT" dirty="0" err="1"/>
              <a:t>topic</a:t>
            </a:r>
            <a:r>
              <a:rPr lang="it-IT" dirty="0"/>
              <a:t> individuati dal modello, sono state eseguite le seguenti operazioni:</a:t>
            </a:r>
          </a:p>
          <a:p>
            <a:pPr>
              <a:buFontTx/>
              <a:buChar char="-"/>
            </a:pPr>
            <a:r>
              <a:rPr lang="it-IT" b="1" dirty="0"/>
              <a:t>get_top_10_topics</a:t>
            </a:r>
            <a:r>
              <a:rPr lang="it-IT" dirty="0"/>
              <a:t>: restituisce un </a:t>
            </a:r>
            <a:r>
              <a:rPr lang="it-IT" dirty="0" err="1"/>
              <a:t>Dataframe</a:t>
            </a:r>
            <a:r>
              <a:rPr lang="it-IT" dirty="0"/>
              <a:t> contenente la top 10 dei </a:t>
            </a:r>
            <a:r>
              <a:rPr lang="it-IT" dirty="0" err="1"/>
              <a:t>topic</a:t>
            </a:r>
            <a:r>
              <a:rPr lang="it-IT" dirty="0"/>
              <a:t> (per ogni tweet viene scelto il </a:t>
            </a:r>
            <a:r>
              <a:rPr lang="it-IT" dirty="0" err="1"/>
              <a:t>topic</a:t>
            </a:r>
            <a:r>
              <a:rPr lang="it-IT" dirty="0"/>
              <a:t> con probabilità più alta che rappresenti quel tweet) e un </a:t>
            </a:r>
            <a:r>
              <a:rPr lang="it-IT" dirty="0" err="1"/>
              <a:t>Dataframe</a:t>
            </a:r>
            <a:r>
              <a:rPr lang="it-IT" dirty="0"/>
              <a:t> </a:t>
            </a:r>
            <a:r>
              <a:rPr lang="it-IT" dirty="0" err="1"/>
              <a:t>contentente</a:t>
            </a:r>
            <a:r>
              <a:rPr lang="it-IT" dirty="0"/>
              <a:t> 10 esempi di tweet del </a:t>
            </a:r>
            <a:r>
              <a:rPr lang="it-IT" dirty="0" err="1"/>
              <a:t>topic</a:t>
            </a:r>
            <a:r>
              <a:rPr lang="it-IT" dirty="0"/>
              <a:t> dominante.</a:t>
            </a:r>
          </a:p>
          <a:p>
            <a:pPr marL="0" indent="0">
              <a:buNone/>
            </a:pPr>
            <a:r>
              <a:rPr lang="it-IT" dirty="0"/>
              <a:t>Per motivi di memoria, si è scelto di non utilizzare l’intero dataset (troppo grande da processare interamente) ma di effettuare uno shuffle e di considerare le prime </a:t>
            </a:r>
            <a:r>
              <a:rPr lang="it-IT" b="1" dirty="0"/>
              <a:t>500000</a:t>
            </a:r>
            <a:r>
              <a:rPr lang="it-IT" dirty="0"/>
              <a:t> righe. </a:t>
            </a:r>
          </a:p>
        </p:txBody>
      </p:sp>
    </p:spTree>
    <p:extLst>
      <p:ext uri="{BB962C8B-B14F-4D97-AF65-F5344CB8AC3E}">
        <p14:creationId xmlns:p14="http://schemas.microsoft.com/office/powerpoint/2010/main" val="308563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960F8C-76BF-B26D-38E8-384A1E9F0454}"/>
              </a:ext>
            </a:extLst>
          </p:cNvPr>
          <p:cNvSpPr>
            <a:spLocks noGrp="1"/>
          </p:cNvSpPr>
          <p:nvPr>
            <p:ph type="title"/>
          </p:nvPr>
        </p:nvSpPr>
        <p:spPr>
          <a:xfrm>
            <a:off x="677334" y="609600"/>
            <a:ext cx="8596668" cy="774700"/>
          </a:xfrm>
        </p:spPr>
        <p:txBody>
          <a:bodyPr/>
          <a:lstStyle/>
          <a:p>
            <a:r>
              <a:rPr lang="it-IT" dirty="0"/>
              <a:t>INTERFACCIA</a:t>
            </a:r>
          </a:p>
        </p:txBody>
      </p:sp>
      <p:sp>
        <p:nvSpPr>
          <p:cNvPr id="3" name="Segnaposto contenuto 2">
            <a:extLst>
              <a:ext uri="{FF2B5EF4-FFF2-40B4-BE49-F238E27FC236}">
                <a16:creationId xmlns:a16="http://schemas.microsoft.com/office/drawing/2014/main" id="{77D23F0F-D447-27AC-E7CE-440136271930}"/>
              </a:ext>
            </a:extLst>
          </p:cNvPr>
          <p:cNvSpPr>
            <a:spLocks noGrp="1"/>
          </p:cNvSpPr>
          <p:nvPr>
            <p:ph idx="1"/>
          </p:nvPr>
        </p:nvSpPr>
        <p:spPr>
          <a:xfrm>
            <a:off x="677334" y="1384301"/>
            <a:ext cx="8596668" cy="4657062"/>
          </a:xfrm>
        </p:spPr>
        <p:txBody>
          <a:bodyPr/>
          <a:lstStyle/>
          <a:p>
            <a:pPr marL="0" indent="0">
              <a:buNone/>
            </a:pPr>
            <a:r>
              <a:rPr lang="it-IT" dirty="0"/>
              <a:t>Per la realizzazione dell’interfaccia è stato utilizzato </a:t>
            </a:r>
            <a:r>
              <a:rPr lang="it-IT" b="1" dirty="0" err="1"/>
              <a:t>StreamLit</a:t>
            </a:r>
            <a:r>
              <a:rPr lang="it-IT" dirty="0"/>
              <a:t>, un framework open-source per Python che consente di trasformare script in applicazioni web interattive in pochi minuti, senza necessità di conoscenze di sviluppo front-end. </a:t>
            </a:r>
          </a:p>
          <a:p>
            <a:pPr marL="0" indent="0">
              <a:buNone/>
            </a:pPr>
            <a:r>
              <a:rPr lang="it-IT" dirty="0"/>
              <a:t>Sull’interfaccia creata sono mostrati i risultati ottenuti dalle diverse query e dai task di Sentiment </a:t>
            </a:r>
            <a:r>
              <a:rPr lang="it-IT" dirty="0" err="1"/>
              <a:t>Analisys</a:t>
            </a:r>
            <a:r>
              <a:rPr lang="it-IT" dirty="0"/>
              <a:t> e di Topic </a:t>
            </a:r>
            <a:r>
              <a:rPr lang="it-IT" dirty="0" err="1"/>
              <a:t>Modeling</a:t>
            </a:r>
            <a:r>
              <a:rPr lang="it-IT" dirty="0"/>
              <a:t>.</a:t>
            </a:r>
            <a:br>
              <a:rPr lang="it-IT" dirty="0"/>
            </a:br>
            <a:r>
              <a:rPr lang="it-IT" dirty="0"/>
              <a:t>Per questioni di tempistiche, l’interfaccia non è stata resa interattiva e i dati delle diverse operazioni sono salvati in file intermedi che sono poi caricati al momento della creazione dell’interfaccia. </a:t>
            </a:r>
          </a:p>
        </p:txBody>
      </p:sp>
    </p:spTree>
    <p:extLst>
      <p:ext uri="{BB962C8B-B14F-4D97-AF65-F5344CB8AC3E}">
        <p14:creationId xmlns:p14="http://schemas.microsoft.com/office/powerpoint/2010/main" val="3188691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329EC8-9518-8769-82D4-7A5A426BA5F7}"/>
              </a:ext>
            </a:extLst>
          </p:cNvPr>
          <p:cNvSpPr>
            <a:spLocks noGrp="1"/>
          </p:cNvSpPr>
          <p:nvPr>
            <p:ph type="title"/>
          </p:nvPr>
        </p:nvSpPr>
        <p:spPr/>
        <p:txBody>
          <a:bodyPr/>
          <a:lstStyle/>
          <a:p>
            <a:r>
              <a:rPr lang="it-IT" dirty="0"/>
              <a:t>OVERVIEW</a:t>
            </a:r>
          </a:p>
        </p:txBody>
      </p:sp>
      <p:sp>
        <p:nvSpPr>
          <p:cNvPr id="3" name="Segnaposto contenuto 2">
            <a:extLst>
              <a:ext uri="{FF2B5EF4-FFF2-40B4-BE49-F238E27FC236}">
                <a16:creationId xmlns:a16="http://schemas.microsoft.com/office/drawing/2014/main" id="{31CBE836-0126-505A-885B-E174507055C3}"/>
              </a:ext>
            </a:extLst>
          </p:cNvPr>
          <p:cNvSpPr>
            <a:spLocks noGrp="1"/>
          </p:cNvSpPr>
          <p:nvPr>
            <p:ph idx="1"/>
          </p:nvPr>
        </p:nvSpPr>
        <p:spPr>
          <a:xfrm>
            <a:off x="677334" y="1365250"/>
            <a:ext cx="8596668" cy="5083175"/>
          </a:xfrm>
        </p:spPr>
        <p:txBody>
          <a:bodyPr>
            <a:normAutofit/>
          </a:bodyPr>
          <a:lstStyle/>
          <a:p>
            <a:r>
              <a:rPr lang="it-IT" sz="2000" b="1" dirty="0"/>
              <a:t>Dataset</a:t>
            </a:r>
          </a:p>
          <a:p>
            <a:r>
              <a:rPr lang="it-IT" sz="2000" b="1" dirty="0"/>
              <a:t>Setting </a:t>
            </a:r>
            <a:r>
              <a:rPr lang="it-IT" sz="2000" b="1" dirty="0" err="1"/>
              <a:t>PySPARK</a:t>
            </a:r>
            <a:endParaRPr lang="it-IT" sz="2000" b="1" dirty="0"/>
          </a:p>
          <a:p>
            <a:r>
              <a:rPr lang="it-IT" sz="2000" b="1" dirty="0"/>
              <a:t>Query</a:t>
            </a:r>
          </a:p>
          <a:p>
            <a:r>
              <a:rPr lang="it-IT" sz="2000" b="1" dirty="0"/>
              <a:t>Sentiment </a:t>
            </a:r>
            <a:r>
              <a:rPr lang="it-IT" sz="2000" b="1" dirty="0" err="1"/>
              <a:t>Analisys</a:t>
            </a:r>
            <a:endParaRPr lang="it-IT" sz="2000" b="1" dirty="0"/>
          </a:p>
          <a:p>
            <a:r>
              <a:rPr lang="it-IT" sz="2000" b="1" dirty="0"/>
              <a:t>Topic </a:t>
            </a:r>
            <a:r>
              <a:rPr lang="it-IT" sz="2000" b="1" dirty="0" err="1"/>
              <a:t>Modeling</a:t>
            </a:r>
            <a:endParaRPr lang="it-IT" sz="2000" b="1" dirty="0"/>
          </a:p>
          <a:p>
            <a:r>
              <a:rPr lang="it-IT" sz="2000" b="1" dirty="0"/>
              <a:t>Interfaccia</a:t>
            </a:r>
          </a:p>
        </p:txBody>
      </p:sp>
    </p:spTree>
    <p:extLst>
      <p:ext uri="{BB962C8B-B14F-4D97-AF65-F5344CB8AC3E}">
        <p14:creationId xmlns:p14="http://schemas.microsoft.com/office/powerpoint/2010/main" val="2733703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A49B90-2C7A-16D1-4B71-654806450E4A}"/>
              </a:ext>
            </a:extLst>
          </p:cNvPr>
          <p:cNvSpPr>
            <a:spLocks noGrp="1"/>
          </p:cNvSpPr>
          <p:nvPr>
            <p:ph type="title"/>
          </p:nvPr>
        </p:nvSpPr>
        <p:spPr>
          <a:xfrm>
            <a:off x="677334" y="609600"/>
            <a:ext cx="8596668" cy="714375"/>
          </a:xfrm>
        </p:spPr>
        <p:txBody>
          <a:bodyPr/>
          <a:lstStyle/>
          <a:p>
            <a:r>
              <a:rPr lang="it-IT" dirty="0"/>
              <a:t>DATASET</a:t>
            </a:r>
          </a:p>
        </p:txBody>
      </p:sp>
      <p:sp>
        <p:nvSpPr>
          <p:cNvPr id="3" name="Segnaposto contenuto 2">
            <a:extLst>
              <a:ext uri="{FF2B5EF4-FFF2-40B4-BE49-F238E27FC236}">
                <a16:creationId xmlns:a16="http://schemas.microsoft.com/office/drawing/2014/main" id="{7E1A528B-C189-FFB4-8478-44852972CB3F}"/>
              </a:ext>
            </a:extLst>
          </p:cNvPr>
          <p:cNvSpPr>
            <a:spLocks noGrp="1"/>
          </p:cNvSpPr>
          <p:nvPr>
            <p:ph idx="1"/>
          </p:nvPr>
        </p:nvSpPr>
        <p:spPr>
          <a:xfrm>
            <a:off x="677334" y="1238251"/>
            <a:ext cx="8596668" cy="5371096"/>
          </a:xfrm>
        </p:spPr>
        <p:txBody>
          <a:bodyPr>
            <a:normAutofit lnSpcReduction="10000"/>
          </a:bodyPr>
          <a:lstStyle/>
          <a:p>
            <a:pPr marL="0" indent="0">
              <a:buNone/>
            </a:pPr>
            <a:r>
              <a:rPr lang="it-IT" dirty="0"/>
              <a:t>Il dataset utilizzato contiene i tweet pubblicati nel periodo pre-elezioni USA 2020, in particolare nel mese di ottobre 2020. </a:t>
            </a:r>
          </a:p>
          <a:p>
            <a:pPr marL="0" indent="0">
              <a:buNone/>
            </a:pPr>
            <a:r>
              <a:rPr lang="it-IT" dirty="0"/>
              <a:t>Il dataset ha una dimensione complessiva di </a:t>
            </a:r>
            <a:r>
              <a:rPr lang="it-IT" b="1" dirty="0"/>
              <a:t>31,7GB</a:t>
            </a:r>
            <a:r>
              <a:rPr lang="it-IT" dirty="0"/>
              <a:t> ed è suddiviso in </a:t>
            </a:r>
            <a:r>
              <a:rPr lang="it-IT" b="1" dirty="0"/>
              <a:t>31</a:t>
            </a:r>
            <a:r>
              <a:rPr lang="it-IT" dirty="0"/>
              <a:t> file .csv distinti, ciascuno dei quali contiene i tweet pubblicati in un giorno specifico di Ottobre 2020.</a:t>
            </a:r>
          </a:p>
          <a:p>
            <a:pPr marL="0" indent="0">
              <a:buNone/>
            </a:pPr>
            <a:r>
              <a:rPr lang="it-IT" dirty="0"/>
              <a:t>I dati contenuti all’interno del dataset sono caratterizzati da </a:t>
            </a:r>
            <a:r>
              <a:rPr lang="it-IT" b="1" dirty="0"/>
              <a:t>16</a:t>
            </a:r>
            <a:r>
              <a:rPr lang="it-IT" dirty="0"/>
              <a:t> attributi iniziali:</a:t>
            </a:r>
          </a:p>
          <a:p>
            <a:pPr>
              <a:buFontTx/>
              <a:buChar char="-"/>
            </a:pPr>
            <a:r>
              <a:rPr lang="it-IT" b="1" dirty="0" err="1"/>
              <a:t>tweet_id</a:t>
            </a:r>
            <a:r>
              <a:rPr lang="it-IT" dirty="0"/>
              <a:t>: numero identificatore del tweet;</a:t>
            </a:r>
          </a:p>
          <a:p>
            <a:pPr>
              <a:buFontTx/>
              <a:buChar char="-"/>
            </a:pPr>
            <a:r>
              <a:rPr lang="it-IT" b="1" dirty="0" err="1"/>
              <a:t>Created_at</a:t>
            </a:r>
            <a:r>
              <a:rPr lang="it-IT" dirty="0"/>
              <a:t>: </a:t>
            </a:r>
            <a:r>
              <a:rPr lang="it-IT" dirty="0" err="1"/>
              <a:t>timestamp</a:t>
            </a:r>
            <a:r>
              <a:rPr lang="it-IT" dirty="0"/>
              <a:t> di pubblicazione del tweet;</a:t>
            </a:r>
          </a:p>
          <a:p>
            <a:pPr>
              <a:buFontTx/>
              <a:buChar char="-"/>
            </a:pPr>
            <a:r>
              <a:rPr lang="it-IT" b="1" dirty="0" err="1"/>
              <a:t>User_id_str</a:t>
            </a:r>
            <a:r>
              <a:rPr lang="it-IT" dirty="0"/>
              <a:t>: numero, espresso sottoforma di stringa, identificatrice dell’utente;</a:t>
            </a:r>
          </a:p>
          <a:p>
            <a:pPr>
              <a:buFontTx/>
              <a:buChar char="-"/>
            </a:pPr>
            <a:r>
              <a:rPr lang="it-IT" b="1" dirty="0"/>
              <a:t>Text</a:t>
            </a:r>
            <a:r>
              <a:rPr lang="it-IT" dirty="0"/>
              <a:t>: testo contenuto all’interno del tweet;</a:t>
            </a:r>
          </a:p>
          <a:p>
            <a:pPr>
              <a:buFontTx/>
              <a:buChar char="-"/>
            </a:pPr>
            <a:r>
              <a:rPr lang="it-IT" b="1" dirty="0"/>
              <a:t>Hashtags</a:t>
            </a:r>
            <a:r>
              <a:rPr lang="it-IT" dirty="0"/>
              <a:t>: lista degli hashtags presenti nel tweet;</a:t>
            </a:r>
          </a:p>
          <a:p>
            <a:pPr>
              <a:buFontTx/>
              <a:buChar char="-"/>
            </a:pPr>
            <a:r>
              <a:rPr lang="it-IT" b="1" dirty="0" err="1"/>
              <a:t>Retweet_count</a:t>
            </a:r>
            <a:r>
              <a:rPr lang="it-IT" dirty="0"/>
              <a:t>: numero di volte che il tweet è stato </a:t>
            </a:r>
            <a:r>
              <a:rPr lang="it-IT" dirty="0" err="1"/>
              <a:t>repostato</a:t>
            </a:r>
            <a:r>
              <a:rPr lang="it-IT" dirty="0"/>
              <a:t>;</a:t>
            </a:r>
          </a:p>
          <a:p>
            <a:pPr>
              <a:buFontTx/>
              <a:buChar char="-"/>
            </a:pPr>
            <a:r>
              <a:rPr lang="it-IT" b="1" dirty="0" err="1"/>
              <a:t>Favorite_count</a:t>
            </a:r>
            <a:r>
              <a:rPr lang="it-IT" dirty="0"/>
              <a:t>: numero di like ricevuto dal tweet;</a:t>
            </a:r>
          </a:p>
          <a:p>
            <a:pPr>
              <a:buFontTx/>
              <a:buChar char="-"/>
            </a:pPr>
            <a:r>
              <a:rPr lang="it-IT" b="1" dirty="0" err="1"/>
              <a:t>In_reply_to_screen_name</a:t>
            </a:r>
            <a:r>
              <a:rPr lang="it-IT" dirty="0"/>
              <a:t>: nome utente (@username) a cui il tweet sta rispondendo;</a:t>
            </a:r>
          </a:p>
        </p:txBody>
      </p:sp>
    </p:spTree>
    <p:extLst>
      <p:ext uri="{BB962C8B-B14F-4D97-AF65-F5344CB8AC3E}">
        <p14:creationId xmlns:p14="http://schemas.microsoft.com/office/powerpoint/2010/main" val="2034098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801AF7-B0AE-3025-7BE6-5134A81B62CF}"/>
              </a:ext>
            </a:extLst>
          </p:cNvPr>
          <p:cNvSpPr>
            <a:spLocks noGrp="1"/>
          </p:cNvSpPr>
          <p:nvPr>
            <p:ph type="title"/>
          </p:nvPr>
        </p:nvSpPr>
        <p:spPr>
          <a:xfrm>
            <a:off x="677334" y="609600"/>
            <a:ext cx="8596668" cy="657726"/>
          </a:xfrm>
        </p:spPr>
        <p:txBody>
          <a:bodyPr/>
          <a:lstStyle/>
          <a:p>
            <a:r>
              <a:rPr lang="it-IT" dirty="0"/>
              <a:t>DATASET</a:t>
            </a:r>
          </a:p>
        </p:txBody>
      </p:sp>
      <p:sp>
        <p:nvSpPr>
          <p:cNvPr id="3" name="Segnaposto contenuto 2">
            <a:extLst>
              <a:ext uri="{FF2B5EF4-FFF2-40B4-BE49-F238E27FC236}">
                <a16:creationId xmlns:a16="http://schemas.microsoft.com/office/drawing/2014/main" id="{422F9968-C218-7752-13D7-A2DB82BEB243}"/>
              </a:ext>
            </a:extLst>
          </p:cNvPr>
          <p:cNvSpPr>
            <a:spLocks noGrp="1"/>
          </p:cNvSpPr>
          <p:nvPr>
            <p:ph idx="1"/>
          </p:nvPr>
        </p:nvSpPr>
        <p:spPr>
          <a:xfrm>
            <a:off x="677334" y="1267326"/>
            <a:ext cx="8596668" cy="5323973"/>
          </a:xfrm>
        </p:spPr>
        <p:txBody>
          <a:bodyPr>
            <a:normAutofit/>
          </a:bodyPr>
          <a:lstStyle/>
          <a:p>
            <a:pPr>
              <a:buFontTx/>
              <a:buChar char="-"/>
            </a:pPr>
            <a:r>
              <a:rPr lang="it-IT" b="1" dirty="0"/>
              <a:t>Source</a:t>
            </a:r>
            <a:r>
              <a:rPr lang="it-IT" dirty="0"/>
              <a:t>: dispositivo dal quale il tweet è stato pubblicato;</a:t>
            </a:r>
          </a:p>
          <a:p>
            <a:pPr>
              <a:buFontTx/>
              <a:buChar char="-"/>
            </a:pPr>
            <a:r>
              <a:rPr lang="it-IT" b="1" dirty="0" err="1"/>
              <a:t>Retweeted</a:t>
            </a:r>
            <a:r>
              <a:rPr lang="it-IT" dirty="0"/>
              <a:t>: booleano che indica se il tweet è un retweet o meno;</a:t>
            </a:r>
          </a:p>
          <a:p>
            <a:pPr>
              <a:buFontTx/>
              <a:buChar char="-"/>
            </a:pPr>
            <a:r>
              <a:rPr lang="it-IT" b="1" dirty="0"/>
              <a:t>Lang</a:t>
            </a:r>
            <a:r>
              <a:rPr lang="it-IT" dirty="0"/>
              <a:t>: lingua utilizzata nel tweet;</a:t>
            </a:r>
          </a:p>
          <a:p>
            <a:pPr>
              <a:buFontTx/>
              <a:buChar char="-"/>
            </a:pPr>
            <a:r>
              <a:rPr lang="it-IT" b="1" dirty="0"/>
              <a:t>Location</a:t>
            </a:r>
            <a:r>
              <a:rPr lang="it-IT" dirty="0"/>
              <a:t>: informazione relativa alla località fornita dall’utente;</a:t>
            </a:r>
          </a:p>
          <a:p>
            <a:pPr>
              <a:buFontTx/>
              <a:buChar char="-"/>
            </a:pPr>
            <a:r>
              <a:rPr lang="it-IT" b="1" dirty="0" err="1"/>
              <a:t>Place_name</a:t>
            </a:r>
            <a:r>
              <a:rPr lang="it-IT" dirty="0"/>
              <a:t>: nome del luogo geolocalizzato associato al tweet, se disponibile;</a:t>
            </a:r>
          </a:p>
          <a:p>
            <a:pPr>
              <a:buFontTx/>
              <a:buChar char="-"/>
            </a:pPr>
            <a:r>
              <a:rPr lang="it-IT" b="1" dirty="0" err="1"/>
              <a:t>Place_lat</a:t>
            </a:r>
            <a:r>
              <a:rPr lang="it-IT" dirty="0"/>
              <a:t>: latitudine del luogo geolocalizzato, da cui è stato pubblicato il tweet;</a:t>
            </a:r>
          </a:p>
          <a:p>
            <a:pPr>
              <a:buFontTx/>
              <a:buChar char="-"/>
            </a:pPr>
            <a:r>
              <a:rPr lang="it-IT" b="1" dirty="0" err="1"/>
              <a:t>Place_lon</a:t>
            </a:r>
            <a:r>
              <a:rPr lang="it-IT" dirty="0"/>
              <a:t>: longitudine del luogo geolocalizzato, da cui è stato pubblicato il tweet;</a:t>
            </a:r>
          </a:p>
          <a:p>
            <a:pPr>
              <a:buFontTx/>
              <a:buChar char="-"/>
            </a:pPr>
            <a:r>
              <a:rPr lang="it-IT" b="1" dirty="0" err="1"/>
              <a:t>Screen_name</a:t>
            </a:r>
            <a:r>
              <a:rPr lang="it-IT" dirty="0"/>
              <a:t>: nome dell’utente che ha pubblicato il tweet.</a:t>
            </a:r>
          </a:p>
          <a:p>
            <a:pPr marL="0" indent="0">
              <a:buNone/>
            </a:pPr>
            <a:endParaRPr lang="it-IT" dirty="0"/>
          </a:p>
          <a:p>
            <a:pPr marL="0" indent="0">
              <a:buNone/>
            </a:pPr>
            <a:r>
              <a:rPr lang="it-IT" dirty="0"/>
              <a:t>Tra i 16 attributi originali sono stati scartati i seguenti attributi:</a:t>
            </a:r>
          </a:p>
          <a:p>
            <a:pPr>
              <a:buFontTx/>
              <a:buChar char="-"/>
            </a:pPr>
            <a:r>
              <a:rPr lang="it-IT" b="1" dirty="0"/>
              <a:t>Location</a:t>
            </a:r>
            <a:r>
              <a:rPr lang="it-IT" dirty="0"/>
              <a:t>: località fornita dall’utente e, come tale, non sempre attendibile;</a:t>
            </a:r>
          </a:p>
          <a:p>
            <a:pPr>
              <a:buFontTx/>
              <a:buChar char="-"/>
            </a:pPr>
            <a:r>
              <a:rPr lang="it-IT" b="1" dirty="0" err="1"/>
              <a:t>Place_lat</a:t>
            </a:r>
            <a:r>
              <a:rPr lang="it-IT" b="1" dirty="0"/>
              <a:t> </a:t>
            </a:r>
            <a:r>
              <a:rPr lang="it-IT" dirty="0"/>
              <a:t>e </a:t>
            </a:r>
            <a:r>
              <a:rPr lang="it-IT" b="1" dirty="0" err="1"/>
              <a:t>Place_lon</a:t>
            </a:r>
            <a:r>
              <a:rPr lang="it-IT" dirty="0"/>
              <a:t>: quasi la totalità dei dati ha questi attributi nulli e sono considerabili inutilizzabili;</a:t>
            </a:r>
          </a:p>
          <a:p>
            <a:pPr marL="0" indent="0">
              <a:buNone/>
            </a:pPr>
            <a:endParaRPr lang="it-IT" dirty="0"/>
          </a:p>
          <a:p>
            <a:pPr marL="0" indent="0">
              <a:buNone/>
            </a:pPr>
            <a:endParaRPr lang="it-IT" dirty="0"/>
          </a:p>
          <a:p>
            <a:pPr marL="0" indent="0">
              <a:buNone/>
            </a:pPr>
            <a:endParaRPr lang="it-IT" dirty="0"/>
          </a:p>
        </p:txBody>
      </p:sp>
    </p:spTree>
    <p:extLst>
      <p:ext uri="{BB962C8B-B14F-4D97-AF65-F5344CB8AC3E}">
        <p14:creationId xmlns:p14="http://schemas.microsoft.com/office/powerpoint/2010/main" val="2790612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C2243E-9444-DA01-9BD7-ACF733CF0352}"/>
              </a:ext>
            </a:extLst>
          </p:cNvPr>
          <p:cNvSpPr>
            <a:spLocks noGrp="1"/>
          </p:cNvSpPr>
          <p:nvPr>
            <p:ph type="title"/>
          </p:nvPr>
        </p:nvSpPr>
        <p:spPr>
          <a:xfrm>
            <a:off x="677334" y="609600"/>
            <a:ext cx="8596668" cy="581025"/>
          </a:xfrm>
        </p:spPr>
        <p:txBody>
          <a:bodyPr>
            <a:noAutofit/>
          </a:bodyPr>
          <a:lstStyle/>
          <a:p>
            <a:r>
              <a:rPr lang="it-IT" dirty="0"/>
              <a:t>DATASET</a:t>
            </a:r>
          </a:p>
        </p:txBody>
      </p:sp>
      <p:sp>
        <p:nvSpPr>
          <p:cNvPr id="3" name="Segnaposto contenuto 2">
            <a:extLst>
              <a:ext uri="{FF2B5EF4-FFF2-40B4-BE49-F238E27FC236}">
                <a16:creationId xmlns:a16="http://schemas.microsoft.com/office/drawing/2014/main" id="{94510278-DB5A-D063-2C1C-1604B8DCFDA8}"/>
              </a:ext>
            </a:extLst>
          </p:cNvPr>
          <p:cNvSpPr>
            <a:spLocks noGrp="1"/>
          </p:cNvSpPr>
          <p:nvPr>
            <p:ph idx="1"/>
          </p:nvPr>
        </p:nvSpPr>
        <p:spPr>
          <a:xfrm>
            <a:off x="677334" y="1190626"/>
            <a:ext cx="8596668" cy="4267200"/>
          </a:xfrm>
        </p:spPr>
        <p:txBody>
          <a:bodyPr/>
          <a:lstStyle/>
          <a:p>
            <a:pPr marL="0" indent="0">
              <a:buNone/>
            </a:pPr>
            <a:r>
              <a:rPr lang="it-IT" dirty="0"/>
              <a:t>Per quanto riguarda la gestione degli attributi rimanenti:</a:t>
            </a:r>
          </a:p>
          <a:p>
            <a:pPr>
              <a:buFontTx/>
              <a:buChar char="-"/>
            </a:pPr>
            <a:r>
              <a:rPr lang="it-IT" b="1" dirty="0" err="1"/>
              <a:t>created_at</a:t>
            </a:r>
            <a:r>
              <a:rPr lang="it-IT" dirty="0"/>
              <a:t>: per i dati con questo attributo mancante è stato creato un </a:t>
            </a:r>
            <a:r>
              <a:rPr lang="it-IT" dirty="0" err="1"/>
              <a:t>timestamp</a:t>
            </a:r>
            <a:r>
              <a:rPr lang="it-IT" dirty="0"/>
              <a:t>, in cui la data è estratta dal nome del file e l’orario è casuale;</a:t>
            </a:r>
          </a:p>
          <a:p>
            <a:pPr>
              <a:buFontTx/>
              <a:buChar char="-"/>
            </a:pPr>
            <a:r>
              <a:rPr lang="it-IT" b="1" dirty="0"/>
              <a:t>Text</a:t>
            </a:r>
            <a:r>
              <a:rPr lang="it-IT" dirty="0"/>
              <a:t>: sono stati rimossi tutti i dati con campo text mancante;</a:t>
            </a:r>
          </a:p>
          <a:p>
            <a:pPr>
              <a:buFontTx/>
              <a:buChar char="-"/>
            </a:pPr>
            <a:r>
              <a:rPr lang="it-IT" b="1" dirty="0" err="1"/>
              <a:t>Retweet_count</a:t>
            </a:r>
            <a:r>
              <a:rPr lang="it-IT" b="1" dirty="0"/>
              <a:t> </a:t>
            </a:r>
            <a:r>
              <a:rPr lang="it-IT" dirty="0"/>
              <a:t>e </a:t>
            </a:r>
            <a:r>
              <a:rPr lang="it-IT" b="1" dirty="0" err="1"/>
              <a:t>Favorite_count</a:t>
            </a:r>
            <a:r>
              <a:rPr lang="it-IT" dirty="0"/>
              <a:t>: per i dati con valore mancante in una delle due o entrambe, il campo è impostato a </a:t>
            </a:r>
            <a:r>
              <a:rPr lang="it-IT" b="1" dirty="0"/>
              <a:t>0</a:t>
            </a:r>
            <a:r>
              <a:rPr lang="it-IT" dirty="0"/>
              <a:t>;</a:t>
            </a:r>
          </a:p>
          <a:p>
            <a:pPr>
              <a:buFontTx/>
              <a:buChar char="-"/>
            </a:pPr>
            <a:r>
              <a:rPr lang="it-IT" b="1" dirty="0" err="1"/>
              <a:t>Retweeted</a:t>
            </a:r>
            <a:r>
              <a:rPr lang="it-IT" dirty="0"/>
              <a:t>: alcuni dati, inizialmente, hanno </a:t>
            </a:r>
            <a:r>
              <a:rPr lang="it-IT" b="1" dirty="0" err="1"/>
              <a:t>retweeted</a:t>
            </a:r>
            <a:r>
              <a:rPr lang="it-IT" b="1" dirty="0"/>
              <a:t>=False </a:t>
            </a:r>
            <a:r>
              <a:rPr lang="it-IT" dirty="0"/>
              <a:t>ma in realtà sono retweet, in quanto il campo text inizia con la sottostringa </a:t>
            </a:r>
            <a:r>
              <a:rPr lang="it-IT" b="1" dirty="0"/>
              <a:t>‘@RT’. </a:t>
            </a:r>
            <a:r>
              <a:rPr lang="it-IT" dirty="0"/>
              <a:t>Si effettua tale controllo e si cambia, eventualmente, il valore di </a:t>
            </a:r>
            <a:r>
              <a:rPr lang="it-IT" dirty="0" err="1"/>
              <a:t>retweeted</a:t>
            </a:r>
            <a:r>
              <a:rPr lang="it-IT" dirty="0"/>
              <a:t>;</a:t>
            </a:r>
          </a:p>
          <a:p>
            <a:pPr>
              <a:buFontTx/>
              <a:buChar char="-"/>
            </a:pPr>
            <a:r>
              <a:rPr lang="it-IT" b="1" dirty="0" err="1"/>
              <a:t>Place_name</a:t>
            </a:r>
            <a:r>
              <a:rPr lang="it-IT" dirty="0"/>
              <a:t>: rimozione dei dati con valore mancante di </a:t>
            </a:r>
            <a:r>
              <a:rPr lang="it-IT" dirty="0" err="1"/>
              <a:t>place_name</a:t>
            </a:r>
            <a:r>
              <a:rPr lang="it-IT" dirty="0"/>
              <a:t>.</a:t>
            </a:r>
          </a:p>
          <a:p>
            <a:pPr marL="0" indent="0">
              <a:buNone/>
            </a:pPr>
            <a:r>
              <a:rPr lang="it-IT" dirty="0"/>
              <a:t>Il numero originale di </a:t>
            </a:r>
            <a:r>
              <a:rPr lang="it-IT" dirty="0" err="1"/>
              <a:t>tuple</a:t>
            </a:r>
            <a:r>
              <a:rPr lang="it-IT" dirty="0"/>
              <a:t> è </a:t>
            </a:r>
            <a:r>
              <a:rPr lang="it-IT" b="1" dirty="0"/>
              <a:t>88022725 </a:t>
            </a:r>
            <a:r>
              <a:rPr lang="it-IT" dirty="0"/>
              <a:t>mentre il numero di </a:t>
            </a:r>
            <a:r>
              <a:rPr lang="it-IT" dirty="0" err="1"/>
              <a:t>tuple</a:t>
            </a:r>
            <a:r>
              <a:rPr lang="it-IT" dirty="0"/>
              <a:t> dopo aver effettuato la pulizia del dataset è </a:t>
            </a:r>
            <a:r>
              <a:rPr lang="it-IT" b="1" dirty="0"/>
              <a:t>83793020</a:t>
            </a:r>
            <a:r>
              <a:rPr lang="it-IT" dirty="0"/>
              <a:t>, una rimozione di circa il </a:t>
            </a:r>
            <a:r>
              <a:rPr lang="it-IT" b="1" dirty="0"/>
              <a:t>4.81%</a:t>
            </a:r>
            <a:r>
              <a:rPr lang="it-IT" dirty="0"/>
              <a:t> delle </a:t>
            </a:r>
            <a:r>
              <a:rPr lang="it-IT" dirty="0" err="1"/>
              <a:t>tuple</a:t>
            </a:r>
            <a:r>
              <a:rPr lang="it-IT" dirty="0"/>
              <a:t> originali.</a:t>
            </a:r>
            <a:endParaRPr lang="it-IT" b="1" dirty="0"/>
          </a:p>
        </p:txBody>
      </p:sp>
    </p:spTree>
    <p:extLst>
      <p:ext uri="{BB962C8B-B14F-4D97-AF65-F5344CB8AC3E}">
        <p14:creationId xmlns:p14="http://schemas.microsoft.com/office/powerpoint/2010/main" val="1030646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07E3CDA-BC85-1C40-F87B-A7EE4D673E79}"/>
              </a:ext>
            </a:extLst>
          </p:cNvPr>
          <p:cNvSpPr>
            <a:spLocks noGrp="1"/>
          </p:cNvSpPr>
          <p:nvPr>
            <p:ph type="title"/>
          </p:nvPr>
        </p:nvSpPr>
        <p:spPr>
          <a:xfrm>
            <a:off x="677334" y="609600"/>
            <a:ext cx="8596668" cy="685800"/>
          </a:xfrm>
        </p:spPr>
        <p:txBody>
          <a:bodyPr>
            <a:normAutofit/>
          </a:bodyPr>
          <a:lstStyle/>
          <a:p>
            <a:r>
              <a:rPr lang="it-IT" dirty="0"/>
              <a:t>SETTING </a:t>
            </a:r>
            <a:r>
              <a:rPr lang="it-IT" dirty="0" err="1"/>
              <a:t>PySPARK</a:t>
            </a:r>
            <a:endParaRPr lang="it-IT" dirty="0"/>
          </a:p>
        </p:txBody>
      </p:sp>
      <p:pic>
        <p:nvPicPr>
          <p:cNvPr id="5" name="Segnaposto contenuto 4" descr="Immagine che contiene testo, schermata&#10;&#10;Il contenuto generato dall'IA potrebbe non essere corretto.">
            <a:extLst>
              <a:ext uri="{FF2B5EF4-FFF2-40B4-BE49-F238E27FC236}">
                <a16:creationId xmlns:a16="http://schemas.microsoft.com/office/drawing/2014/main" id="{54B0A0BC-ED1D-8D37-7172-7B4ABF5F32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3267075"/>
            <a:ext cx="4658375" cy="3515216"/>
          </a:xfrm>
        </p:spPr>
      </p:pic>
      <p:sp>
        <p:nvSpPr>
          <p:cNvPr id="6" name="Titolo 1">
            <a:extLst>
              <a:ext uri="{FF2B5EF4-FFF2-40B4-BE49-F238E27FC236}">
                <a16:creationId xmlns:a16="http://schemas.microsoft.com/office/drawing/2014/main" id="{3E4179A1-B721-B3D3-42AB-42F347E95311}"/>
              </a:ext>
            </a:extLst>
          </p:cNvPr>
          <p:cNvSpPr txBox="1">
            <a:spLocks/>
          </p:cNvSpPr>
          <p:nvPr/>
        </p:nvSpPr>
        <p:spPr>
          <a:xfrm>
            <a:off x="677334" y="1295400"/>
            <a:ext cx="8596668" cy="685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it-IT" dirty="0"/>
          </a:p>
        </p:txBody>
      </p:sp>
      <p:sp>
        <p:nvSpPr>
          <p:cNvPr id="8" name="Segnaposto contenuto 2">
            <a:extLst>
              <a:ext uri="{FF2B5EF4-FFF2-40B4-BE49-F238E27FC236}">
                <a16:creationId xmlns:a16="http://schemas.microsoft.com/office/drawing/2014/main" id="{C5367BBD-80C8-9364-A233-1C6CC79C9777}"/>
              </a:ext>
            </a:extLst>
          </p:cNvPr>
          <p:cNvSpPr txBox="1">
            <a:spLocks/>
          </p:cNvSpPr>
          <p:nvPr/>
        </p:nvSpPr>
        <p:spPr>
          <a:xfrm>
            <a:off x="677334" y="1395486"/>
            <a:ext cx="7018866" cy="1238249"/>
          </a:xfrm>
          <a:prstGeom prst="rect">
            <a:avLst/>
          </a:prstGeom>
        </p:spPr>
        <p:txBody>
          <a:bodyPr vert="horz" lIns="91440" tIns="45720" rIns="91440" bIns="45720" rtlCol="0">
            <a:normAutofit fontScale="925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b="1" dirty="0" err="1"/>
              <a:t>PySpark</a:t>
            </a:r>
            <a:r>
              <a:rPr lang="it-IT" dirty="0"/>
              <a:t> è l'API di Apache Spark per Python, che permette di interagire con Apache Spark utilizzando il linguaggio Python. Consente di elaborare grandi quantità di dati in modo distribuito utilizzando le capacità di Spark e sfruttando la semplicità e la flessibilità di Python. </a:t>
            </a:r>
          </a:p>
          <a:p>
            <a:pPr marL="0" indent="0">
              <a:buFont typeface="Wingdings 3" charset="2"/>
              <a:buNone/>
            </a:pPr>
            <a:endParaRPr lang="it-IT" b="1" dirty="0"/>
          </a:p>
        </p:txBody>
      </p:sp>
      <p:pic>
        <p:nvPicPr>
          <p:cNvPr id="14" name="Immagine 13" descr="Immagine che contiene Carattere, logo, Elementi grafici, tipografia&#10;&#10;Il contenuto generato dall'IA potrebbe non essere corretto.">
            <a:extLst>
              <a:ext uri="{FF2B5EF4-FFF2-40B4-BE49-F238E27FC236}">
                <a16:creationId xmlns:a16="http://schemas.microsoft.com/office/drawing/2014/main" id="{183E9ABF-152F-74F2-4196-C674AAA57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7152" y="1324121"/>
            <a:ext cx="2449629" cy="1380978"/>
          </a:xfrm>
          <a:prstGeom prst="rect">
            <a:avLst/>
          </a:prstGeom>
        </p:spPr>
      </p:pic>
      <p:sp>
        <p:nvSpPr>
          <p:cNvPr id="15" name="Segnaposto contenuto 2">
            <a:extLst>
              <a:ext uri="{FF2B5EF4-FFF2-40B4-BE49-F238E27FC236}">
                <a16:creationId xmlns:a16="http://schemas.microsoft.com/office/drawing/2014/main" id="{266BEDB8-520D-D328-9E72-C36DF599F9F1}"/>
              </a:ext>
            </a:extLst>
          </p:cNvPr>
          <p:cNvSpPr txBox="1">
            <a:spLocks/>
          </p:cNvSpPr>
          <p:nvPr/>
        </p:nvSpPr>
        <p:spPr>
          <a:xfrm>
            <a:off x="677334" y="2762103"/>
            <a:ext cx="8596668" cy="40488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dirty="0"/>
              <a:t>Il primo passo è stato definire il tipo di ciascun attributo tramite il seguente metodo:</a:t>
            </a:r>
          </a:p>
        </p:txBody>
      </p:sp>
    </p:spTree>
    <p:extLst>
      <p:ext uri="{BB962C8B-B14F-4D97-AF65-F5344CB8AC3E}">
        <p14:creationId xmlns:p14="http://schemas.microsoft.com/office/powerpoint/2010/main" val="2814540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431FE1-993B-AC1B-1EE1-4E9AB2365712}"/>
              </a:ext>
            </a:extLst>
          </p:cNvPr>
          <p:cNvSpPr>
            <a:spLocks noGrp="1"/>
          </p:cNvSpPr>
          <p:nvPr>
            <p:ph type="title"/>
          </p:nvPr>
        </p:nvSpPr>
        <p:spPr>
          <a:xfrm>
            <a:off x="677334" y="609599"/>
            <a:ext cx="8596668" cy="714375"/>
          </a:xfrm>
        </p:spPr>
        <p:txBody>
          <a:bodyPr>
            <a:normAutofit/>
          </a:bodyPr>
          <a:lstStyle/>
          <a:p>
            <a:r>
              <a:rPr lang="it-IT" dirty="0"/>
              <a:t>SETTING </a:t>
            </a:r>
            <a:r>
              <a:rPr lang="it-IT" dirty="0" err="1"/>
              <a:t>PySPARK</a:t>
            </a:r>
            <a:endParaRPr lang="it-IT" dirty="0"/>
          </a:p>
        </p:txBody>
      </p:sp>
      <p:sp>
        <p:nvSpPr>
          <p:cNvPr id="3" name="Segnaposto contenuto 2">
            <a:extLst>
              <a:ext uri="{FF2B5EF4-FFF2-40B4-BE49-F238E27FC236}">
                <a16:creationId xmlns:a16="http://schemas.microsoft.com/office/drawing/2014/main" id="{3D138EBE-0383-3760-4014-F88EADB93551}"/>
              </a:ext>
            </a:extLst>
          </p:cNvPr>
          <p:cNvSpPr>
            <a:spLocks noGrp="1"/>
          </p:cNvSpPr>
          <p:nvPr>
            <p:ph idx="1"/>
          </p:nvPr>
        </p:nvSpPr>
        <p:spPr>
          <a:xfrm>
            <a:off x="677334" y="1323975"/>
            <a:ext cx="8596668" cy="714375"/>
          </a:xfrm>
        </p:spPr>
        <p:txBody>
          <a:bodyPr/>
          <a:lstStyle/>
          <a:p>
            <a:pPr marL="0" indent="0">
              <a:buNone/>
            </a:pPr>
            <a:r>
              <a:rPr lang="it-IT" dirty="0"/>
              <a:t>Il metodo per la creazione della sessione Spark è il seguente:</a:t>
            </a:r>
          </a:p>
        </p:txBody>
      </p:sp>
      <p:pic>
        <p:nvPicPr>
          <p:cNvPr id="5" name="Immagine 4" descr="Immagine che contiene testo, schermata, Carattere, software&#10;&#10;Il contenuto generato dall'IA potrebbe non essere corretto.">
            <a:extLst>
              <a:ext uri="{FF2B5EF4-FFF2-40B4-BE49-F238E27FC236}">
                <a16:creationId xmlns:a16="http://schemas.microsoft.com/office/drawing/2014/main" id="{19F78BFB-F75F-A9A6-E2B2-7500EF343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84" y="1681162"/>
            <a:ext cx="6801799" cy="2191056"/>
          </a:xfrm>
          <a:prstGeom prst="rect">
            <a:avLst/>
          </a:prstGeom>
        </p:spPr>
      </p:pic>
      <p:sp>
        <p:nvSpPr>
          <p:cNvPr id="6" name="Segnaposto contenuto 2">
            <a:extLst>
              <a:ext uri="{FF2B5EF4-FFF2-40B4-BE49-F238E27FC236}">
                <a16:creationId xmlns:a16="http://schemas.microsoft.com/office/drawing/2014/main" id="{75EC3B92-0A5A-A5FE-0525-76E4EC2C47B9}"/>
              </a:ext>
            </a:extLst>
          </p:cNvPr>
          <p:cNvSpPr txBox="1">
            <a:spLocks/>
          </p:cNvSpPr>
          <p:nvPr/>
        </p:nvSpPr>
        <p:spPr>
          <a:xfrm>
            <a:off x="677334" y="3872218"/>
            <a:ext cx="8596668" cy="298578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it-IT" dirty="0"/>
              <a:t>Dove:</a:t>
            </a:r>
            <a:br>
              <a:rPr lang="it-IT" dirty="0"/>
            </a:br>
            <a:r>
              <a:rPr lang="it-IT" dirty="0"/>
              <a:t>- </a:t>
            </a:r>
            <a:r>
              <a:rPr lang="it-IT" b="1" dirty="0"/>
              <a:t>‘</a:t>
            </a:r>
            <a:r>
              <a:rPr lang="it-IT" b="1" dirty="0" err="1"/>
              <a:t>spark.executorEnv.WINUTILS</a:t>
            </a:r>
            <a:r>
              <a:rPr lang="it-IT" b="1" dirty="0"/>
              <a:t>’: </a:t>
            </a:r>
            <a:r>
              <a:rPr lang="it-IT" dirty="0"/>
              <a:t>specifica la posizione del file winutils.exe sul file system;</a:t>
            </a:r>
            <a:br>
              <a:rPr lang="it-IT" dirty="0"/>
            </a:br>
            <a:r>
              <a:rPr lang="it-IT" dirty="0"/>
              <a:t>- </a:t>
            </a:r>
            <a:r>
              <a:rPr lang="en-US" b="1" dirty="0"/>
              <a:t>‘</a:t>
            </a:r>
            <a:r>
              <a:rPr lang="en-US" b="1" dirty="0" err="1"/>
              <a:t>org.apache.hadoop.fs.LocalFileSystem</a:t>
            </a:r>
            <a:r>
              <a:rPr lang="en-US" b="1" dirty="0"/>
              <a:t>’: </a:t>
            </a:r>
            <a:r>
              <a:rPr lang="en-US" dirty="0" err="1"/>
              <a:t>impone</a:t>
            </a:r>
            <a:r>
              <a:rPr lang="en-US" dirty="0"/>
              <a:t> </a:t>
            </a:r>
            <a:r>
              <a:rPr lang="en-US" dirty="0" err="1"/>
              <a:t>l’utilizzo</a:t>
            </a:r>
            <a:r>
              <a:rPr lang="en-US" dirty="0"/>
              <a:t> del file system locale;</a:t>
            </a:r>
            <a:br>
              <a:rPr lang="it-IT" dirty="0"/>
            </a:br>
            <a:r>
              <a:rPr lang="it-IT" dirty="0"/>
              <a:t>- </a:t>
            </a:r>
            <a:r>
              <a:rPr lang="it-IT" b="1" dirty="0"/>
              <a:t>‘</a:t>
            </a:r>
            <a:r>
              <a:rPr lang="it-IT" b="1" dirty="0" err="1"/>
              <a:t>local</a:t>
            </a:r>
            <a:r>
              <a:rPr lang="it-IT" b="1" dirty="0"/>
              <a:t>[*]’: </a:t>
            </a:r>
            <a:r>
              <a:rPr lang="it-IT" dirty="0"/>
              <a:t>specifica l’utilizzo in locale di tutti i core disponibili;</a:t>
            </a:r>
            <a:br>
              <a:rPr lang="it-IT" dirty="0"/>
            </a:br>
            <a:r>
              <a:rPr lang="it-IT" dirty="0"/>
              <a:t>- </a:t>
            </a:r>
            <a:r>
              <a:rPr lang="it-IT" b="1" dirty="0"/>
              <a:t>‘</a:t>
            </a:r>
            <a:r>
              <a:rPr lang="it-IT" b="1" dirty="0" err="1"/>
              <a:t>spark.local.dir</a:t>
            </a:r>
            <a:r>
              <a:rPr lang="it-IT" b="1" dirty="0"/>
              <a:t>’: </a:t>
            </a:r>
            <a:r>
              <a:rPr lang="it-IT" dirty="0"/>
              <a:t>directory in cui Spark scrive i file intermedi (es. shuffle, </a:t>
            </a:r>
            <a:r>
              <a:rPr lang="it-IT" dirty="0" err="1"/>
              <a:t>spill</a:t>
            </a:r>
            <a:r>
              <a:rPr lang="it-IT" dirty="0"/>
              <a:t>, cache);</a:t>
            </a:r>
            <a:br>
              <a:rPr lang="it-IT" dirty="0"/>
            </a:br>
            <a:r>
              <a:rPr lang="it-IT" dirty="0"/>
              <a:t>- </a:t>
            </a:r>
            <a:r>
              <a:rPr lang="it-IT" b="1" dirty="0"/>
              <a:t>‘</a:t>
            </a:r>
            <a:r>
              <a:rPr lang="it-IT" b="1" dirty="0" err="1"/>
              <a:t>spark.sql.shuffle.partitions</a:t>
            </a:r>
            <a:r>
              <a:rPr lang="it-IT" b="1" dirty="0"/>
              <a:t>’: </a:t>
            </a:r>
            <a:r>
              <a:rPr lang="it-IT" dirty="0"/>
              <a:t>specifica il numero di partizioni durante le operazioni di shuffle (es. join, </a:t>
            </a:r>
            <a:r>
              <a:rPr lang="it-IT" dirty="0" err="1"/>
              <a:t>groupBy</a:t>
            </a:r>
            <a:r>
              <a:rPr lang="it-IT" dirty="0"/>
              <a:t>);</a:t>
            </a:r>
            <a:br>
              <a:rPr lang="it-IT" dirty="0"/>
            </a:br>
            <a:r>
              <a:rPr lang="it-IT" dirty="0"/>
              <a:t>- </a:t>
            </a:r>
            <a:r>
              <a:rPr lang="it-IT" b="1" dirty="0"/>
              <a:t>‘</a:t>
            </a:r>
            <a:r>
              <a:rPr lang="it-IT" b="1" dirty="0" err="1"/>
              <a:t>spark.shuffle.spill</a:t>
            </a:r>
            <a:r>
              <a:rPr lang="it-IT" b="1" dirty="0"/>
              <a:t>’: </a:t>
            </a:r>
            <a:r>
              <a:rPr lang="it-IT" dirty="0"/>
              <a:t>se posto a True specifica la scrittura su disco se la memoria a disposizione per lo shuffle non è sufficiente.  </a:t>
            </a:r>
            <a:endParaRPr lang="en-US" dirty="0"/>
          </a:p>
        </p:txBody>
      </p:sp>
    </p:spTree>
    <p:extLst>
      <p:ext uri="{BB962C8B-B14F-4D97-AF65-F5344CB8AC3E}">
        <p14:creationId xmlns:p14="http://schemas.microsoft.com/office/powerpoint/2010/main" val="5963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675E5-90C1-8E1F-83F0-9C741FC329E5}"/>
              </a:ext>
            </a:extLst>
          </p:cNvPr>
          <p:cNvSpPr>
            <a:spLocks noGrp="1"/>
          </p:cNvSpPr>
          <p:nvPr>
            <p:ph type="title"/>
          </p:nvPr>
        </p:nvSpPr>
        <p:spPr>
          <a:xfrm>
            <a:off x="677334" y="609600"/>
            <a:ext cx="8596668" cy="800100"/>
          </a:xfrm>
        </p:spPr>
        <p:txBody>
          <a:bodyPr/>
          <a:lstStyle/>
          <a:p>
            <a:r>
              <a:rPr lang="it-IT" dirty="0"/>
              <a:t>QUERY</a:t>
            </a:r>
          </a:p>
        </p:txBody>
      </p:sp>
      <p:sp>
        <p:nvSpPr>
          <p:cNvPr id="3" name="Segnaposto contenuto 2">
            <a:extLst>
              <a:ext uri="{FF2B5EF4-FFF2-40B4-BE49-F238E27FC236}">
                <a16:creationId xmlns:a16="http://schemas.microsoft.com/office/drawing/2014/main" id="{7A55ADC6-2FF1-B106-F9EE-235A06C28444}"/>
              </a:ext>
            </a:extLst>
          </p:cNvPr>
          <p:cNvSpPr>
            <a:spLocks noGrp="1"/>
          </p:cNvSpPr>
          <p:nvPr>
            <p:ph idx="1"/>
          </p:nvPr>
        </p:nvSpPr>
        <p:spPr>
          <a:xfrm>
            <a:off x="677334" y="1266825"/>
            <a:ext cx="8596668" cy="5591175"/>
          </a:xfrm>
        </p:spPr>
        <p:txBody>
          <a:bodyPr/>
          <a:lstStyle/>
          <a:p>
            <a:pPr marL="0" indent="0">
              <a:buNone/>
            </a:pPr>
            <a:r>
              <a:rPr lang="it-IT" dirty="0"/>
              <a:t>Le query implementate nel progetto sono suddivise in tre sezioni: metriche, query e ricerca. Seguono i metodi, e le relative spiegazioni, relativi alle metriche:</a:t>
            </a:r>
          </a:p>
          <a:p>
            <a:pPr>
              <a:buFontTx/>
              <a:buChar char="-"/>
            </a:pPr>
            <a:r>
              <a:rPr lang="it-IT" b="1" dirty="0" err="1"/>
              <a:t>total_tweets</a:t>
            </a:r>
            <a:r>
              <a:rPr lang="it-IT" b="1" dirty="0"/>
              <a:t>: </a:t>
            </a:r>
            <a:r>
              <a:rPr lang="it-IT" dirty="0"/>
              <a:t>restituisce il numero totale di tweet;</a:t>
            </a:r>
          </a:p>
          <a:p>
            <a:pPr>
              <a:buFontTx/>
              <a:buChar char="-"/>
            </a:pPr>
            <a:r>
              <a:rPr lang="it-IT" b="1" dirty="0" err="1"/>
              <a:t>Total_unique_users</a:t>
            </a:r>
            <a:r>
              <a:rPr lang="it-IT" b="1" dirty="0"/>
              <a:t>: </a:t>
            </a:r>
            <a:r>
              <a:rPr lang="it-IT" dirty="0"/>
              <a:t>restituisce il numero totale di utenti univoci;</a:t>
            </a:r>
          </a:p>
          <a:p>
            <a:pPr>
              <a:buFontTx/>
              <a:buChar char="-"/>
            </a:pPr>
            <a:r>
              <a:rPr lang="it-IT" b="1" dirty="0" err="1"/>
              <a:t>Total_unique_hashtags</a:t>
            </a:r>
            <a:r>
              <a:rPr lang="it-IT" b="1" dirty="0"/>
              <a:t>: </a:t>
            </a:r>
            <a:r>
              <a:rPr lang="it-IT" dirty="0"/>
              <a:t>restituisce il numero totale di hashtags utilizzati nei tweet;</a:t>
            </a:r>
          </a:p>
          <a:p>
            <a:pPr>
              <a:buFontTx/>
              <a:buChar char="-"/>
            </a:pPr>
            <a:r>
              <a:rPr lang="it-IT" b="1" dirty="0" err="1"/>
              <a:t>Total_tweets_per_language</a:t>
            </a:r>
            <a:r>
              <a:rPr lang="it-IT" b="1" dirty="0"/>
              <a:t>: </a:t>
            </a:r>
            <a:r>
              <a:rPr lang="it-IT" dirty="0"/>
              <a:t>restituisce i 5 linguaggi più utilizzati nei tweet;</a:t>
            </a:r>
          </a:p>
          <a:p>
            <a:pPr>
              <a:buFontTx/>
              <a:buChar char="-"/>
            </a:pPr>
            <a:r>
              <a:rPr lang="it-IT" b="1" dirty="0" err="1"/>
              <a:t>Total_unique_places</a:t>
            </a:r>
            <a:r>
              <a:rPr lang="it-IT" b="1" dirty="0"/>
              <a:t>: </a:t>
            </a:r>
            <a:r>
              <a:rPr lang="it-IT" dirty="0"/>
              <a:t>restituisce il numero totale di località univoche;</a:t>
            </a:r>
          </a:p>
          <a:p>
            <a:pPr>
              <a:buFontTx/>
              <a:buChar char="-"/>
            </a:pPr>
            <a:r>
              <a:rPr lang="it-IT" b="1" dirty="0" err="1"/>
              <a:t>Total_tweets_per_day</a:t>
            </a:r>
            <a:r>
              <a:rPr lang="it-IT" b="1" dirty="0"/>
              <a:t>: </a:t>
            </a:r>
            <a:r>
              <a:rPr lang="it-IT" dirty="0"/>
              <a:t>prende come parametro una data, espressa come stringa, e restituisce il numero di tweet del giorno specificato;</a:t>
            </a:r>
          </a:p>
          <a:p>
            <a:pPr>
              <a:buFontTx/>
              <a:buChar char="-"/>
            </a:pPr>
            <a:r>
              <a:rPr lang="it-IT" b="1" dirty="0" err="1"/>
              <a:t>Total_tweets_in_range</a:t>
            </a:r>
            <a:r>
              <a:rPr lang="it-IT" b="1" dirty="0"/>
              <a:t>: </a:t>
            </a:r>
            <a:r>
              <a:rPr lang="it-IT" dirty="0"/>
              <a:t>prende come parametri due date, una data di inizio e una di fine, e restituisce il numero di tweet postati in questo periodo di tempo;</a:t>
            </a:r>
          </a:p>
          <a:p>
            <a:pPr>
              <a:buFontTx/>
              <a:buChar char="-"/>
            </a:pPr>
            <a:r>
              <a:rPr lang="it-IT" b="1" dirty="0" err="1"/>
              <a:t>Get_daily_tweet_counts</a:t>
            </a:r>
            <a:r>
              <a:rPr lang="it-IT" b="1" dirty="0"/>
              <a:t>: </a:t>
            </a:r>
            <a:r>
              <a:rPr lang="it-IT" dirty="0"/>
              <a:t>restituisce la distribuzione di tweet postati quotidianamente;</a:t>
            </a:r>
          </a:p>
          <a:p>
            <a:pPr marL="0" indent="0">
              <a:buNone/>
            </a:pPr>
            <a:endParaRPr lang="it-IT" dirty="0"/>
          </a:p>
        </p:txBody>
      </p:sp>
    </p:spTree>
    <p:extLst>
      <p:ext uri="{BB962C8B-B14F-4D97-AF65-F5344CB8AC3E}">
        <p14:creationId xmlns:p14="http://schemas.microsoft.com/office/powerpoint/2010/main" val="2124137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6271409-6DAD-4234-F7FC-C1C6C096DCCD}"/>
              </a:ext>
            </a:extLst>
          </p:cNvPr>
          <p:cNvSpPr>
            <a:spLocks noGrp="1"/>
          </p:cNvSpPr>
          <p:nvPr>
            <p:ph type="title"/>
          </p:nvPr>
        </p:nvSpPr>
        <p:spPr>
          <a:xfrm>
            <a:off x="677334" y="609600"/>
            <a:ext cx="8596668" cy="863600"/>
          </a:xfrm>
        </p:spPr>
        <p:txBody>
          <a:bodyPr/>
          <a:lstStyle/>
          <a:p>
            <a:r>
              <a:rPr lang="it-IT" dirty="0"/>
              <a:t>QUERY</a:t>
            </a:r>
          </a:p>
        </p:txBody>
      </p:sp>
      <p:sp>
        <p:nvSpPr>
          <p:cNvPr id="3" name="Segnaposto contenuto 2">
            <a:extLst>
              <a:ext uri="{FF2B5EF4-FFF2-40B4-BE49-F238E27FC236}">
                <a16:creationId xmlns:a16="http://schemas.microsoft.com/office/drawing/2014/main" id="{948EB9F9-ECBD-9BD9-7080-2E5BA7D8A05E}"/>
              </a:ext>
            </a:extLst>
          </p:cNvPr>
          <p:cNvSpPr>
            <a:spLocks noGrp="1"/>
          </p:cNvSpPr>
          <p:nvPr>
            <p:ph idx="1"/>
          </p:nvPr>
        </p:nvSpPr>
        <p:spPr>
          <a:xfrm>
            <a:off x="677334" y="1473199"/>
            <a:ext cx="8596668" cy="4559301"/>
          </a:xfrm>
        </p:spPr>
        <p:txBody>
          <a:bodyPr/>
          <a:lstStyle/>
          <a:p>
            <a:pPr marL="0" indent="0">
              <a:buNone/>
            </a:pPr>
            <a:r>
              <a:rPr lang="it-IT" dirty="0"/>
              <a:t>Seguono i metodi, e le relative spiegazioni, relativi alle query:</a:t>
            </a:r>
          </a:p>
          <a:p>
            <a:pPr>
              <a:buFontTx/>
              <a:buChar char="-"/>
            </a:pPr>
            <a:r>
              <a:rPr lang="it-IT" b="1" dirty="0" err="1"/>
              <a:t>most_tweets</a:t>
            </a:r>
            <a:r>
              <a:rPr lang="it-IT" b="1" dirty="0"/>
              <a:t>: </a:t>
            </a:r>
            <a:r>
              <a:rPr lang="it-IT" dirty="0"/>
              <a:t>restituisce un dizionario contenente i top 10 utenti che hanno postato più tweet (retweet esclusi);</a:t>
            </a:r>
          </a:p>
          <a:p>
            <a:pPr>
              <a:buFontTx/>
              <a:buChar char="-"/>
            </a:pPr>
            <a:r>
              <a:rPr lang="it-IT" b="1" dirty="0" err="1"/>
              <a:t>Most_retweeters</a:t>
            </a:r>
            <a:r>
              <a:rPr lang="it-IT" b="1" dirty="0"/>
              <a:t>: </a:t>
            </a:r>
            <a:r>
              <a:rPr lang="it-IT" dirty="0"/>
              <a:t>restituisce un dizionario contenente i top 10 utenti che hanno </a:t>
            </a:r>
            <a:r>
              <a:rPr lang="it-IT" dirty="0" err="1"/>
              <a:t>repostato</a:t>
            </a:r>
            <a:r>
              <a:rPr lang="it-IT" dirty="0"/>
              <a:t> più tweet;</a:t>
            </a:r>
          </a:p>
          <a:p>
            <a:pPr>
              <a:buFontTx/>
              <a:buChar char="-"/>
            </a:pPr>
            <a:r>
              <a:rPr lang="it-IT" b="1" dirty="0" err="1"/>
              <a:t>Most_engagement</a:t>
            </a:r>
            <a:r>
              <a:rPr lang="it-IT" b="1" dirty="0"/>
              <a:t>: </a:t>
            </a:r>
            <a:r>
              <a:rPr lang="it-IT" dirty="0"/>
              <a:t>restituisce un dizionario contenente i top 10 utenti che hanno engagement più alto (numero di </a:t>
            </a:r>
            <a:r>
              <a:rPr lang="it-IT" dirty="0" err="1"/>
              <a:t>tweet+numero</a:t>
            </a:r>
            <a:r>
              <a:rPr lang="it-IT" dirty="0"/>
              <a:t> di retweet);</a:t>
            </a:r>
          </a:p>
          <a:p>
            <a:pPr>
              <a:buFontTx/>
              <a:buChar char="-"/>
            </a:pPr>
            <a:r>
              <a:rPr lang="it-IT" b="1" dirty="0" err="1"/>
              <a:t>Tweets_sorted_by_likes</a:t>
            </a:r>
            <a:r>
              <a:rPr lang="it-IT" b="1" dirty="0"/>
              <a:t>: </a:t>
            </a:r>
            <a:r>
              <a:rPr lang="it-IT" dirty="0"/>
              <a:t>restituisce un </a:t>
            </a:r>
            <a:r>
              <a:rPr lang="it-IT" dirty="0" err="1"/>
              <a:t>Dataframe</a:t>
            </a:r>
            <a:r>
              <a:rPr lang="it-IT" dirty="0"/>
              <a:t> contenente la top 10 dei tweet che hanno ricevuto più like;</a:t>
            </a:r>
          </a:p>
          <a:p>
            <a:pPr>
              <a:buFontTx/>
              <a:buChar char="-"/>
            </a:pPr>
            <a:r>
              <a:rPr lang="it-IT" b="1" dirty="0" err="1"/>
              <a:t>Tweets_sorted_by_retweets</a:t>
            </a:r>
            <a:r>
              <a:rPr lang="it-IT" b="1" dirty="0"/>
              <a:t>: </a:t>
            </a:r>
            <a:r>
              <a:rPr lang="it-IT" dirty="0"/>
              <a:t>restituisce un </a:t>
            </a:r>
            <a:r>
              <a:rPr lang="it-IT" dirty="0" err="1"/>
              <a:t>Dataframe</a:t>
            </a:r>
            <a:r>
              <a:rPr lang="it-IT" dirty="0"/>
              <a:t> contenente la top 10 dei tweet che hanno ricevuto più retweet;</a:t>
            </a:r>
          </a:p>
          <a:p>
            <a:pPr>
              <a:buFontTx/>
              <a:buChar char="-"/>
            </a:pPr>
            <a:r>
              <a:rPr lang="it-IT" b="1" dirty="0" err="1"/>
              <a:t>Tweets_sorted_by_engagement</a:t>
            </a:r>
            <a:r>
              <a:rPr lang="it-IT" b="1" dirty="0"/>
              <a:t>: </a:t>
            </a:r>
            <a:r>
              <a:rPr lang="it-IT" dirty="0"/>
              <a:t>restituisce un </a:t>
            </a:r>
            <a:r>
              <a:rPr lang="it-IT" dirty="0" err="1"/>
              <a:t>Dataframe</a:t>
            </a:r>
            <a:r>
              <a:rPr lang="it-IT" dirty="0"/>
              <a:t> contenente la top 10 dei tweet che hanno ricevuto più engagement (numero </a:t>
            </a:r>
            <a:r>
              <a:rPr lang="it-IT" dirty="0" err="1"/>
              <a:t>like+numero</a:t>
            </a:r>
            <a:r>
              <a:rPr lang="it-IT" dirty="0"/>
              <a:t> retweet);</a:t>
            </a:r>
          </a:p>
          <a:p>
            <a:pPr>
              <a:buFontTx/>
              <a:buChar char="-"/>
            </a:pPr>
            <a:endParaRPr lang="it-IT" dirty="0"/>
          </a:p>
          <a:p>
            <a:pPr>
              <a:buFontTx/>
              <a:buChar char="-"/>
            </a:pPr>
            <a:endParaRPr lang="it-IT" dirty="0"/>
          </a:p>
          <a:p>
            <a:pPr>
              <a:buFontTx/>
              <a:buChar char="-"/>
            </a:pPr>
            <a:endParaRPr lang="it-IT" dirty="0"/>
          </a:p>
        </p:txBody>
      </p:sp>
    </p:spTree>
    <p:extLst>
      <p:ext uri="{BB962C8B-B14F-4D97-AF65-F5344CB8AC3E}">
        <p14:creationId xmlns:p14="http://schemas.microsoft.com/office/powerpoint/2010/main" val="1843551768"/>
      </p:ext>
    </p:extLst>
  </p:cSld>
  <p:clrMapOvr>
    <a:masterClrMapping/>
  </p:clrMapOvr>
</p:sld>
</file>

<file path=ppt/theme/theme1.xml><?xml version="1.0" encoding="utf-8"?>
<a:theme xmlns:a="http://schemas.openxmlformats.org/drawingml/2006/main" name="Sfaccettatura">
  <a:themeElements>
    <a:clrScheme name="Personalizzato 5">
      <a:dk1>
        <a:srgbClr val="000000"/>
      </a:dk1>
      <a:lt1>
        <a:srgbClr val="4472C4"/>
      </a:lt1>
      <a:dk2>
        <a:srgbClr val="E7E6E6"/>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161</TotalTime>
  <Words>2060</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17</vt:i4>
      </vt:variant>
    </vt:vector>
  </HeadingPairs>
  <TitlesOfParts>
    <vt:vector size="22" baseType="lpstr">
      <vt:lpstr>Aptos</vt:lpstr>
      <vt:lpstr>Aptos Display</vt:lpstr>
      <vt:lpstr>Arial</vt:lpstr>
      <vt:lpstr>Wingdings 3</vt:lpstr>
      <vt:lpstr>Sfaccettatura</vt:lpstr>
      <vt:lpstr>TWITTER TRACKER</vt:lpstr>
      <vt:lpstr>OVERVIEW</vt:lpstr>
      <vt:lpstr>DATASET</vt:lpstr>
      <vt:lpstr>DATASET</vt:lpstr>
      <vt:lpstr>DATASET</vt:lpstr>
      <vt:lpstr>SETTING PySPARK</vt:lpstr>
      <vt:lpstr>SETTING PySPARK</vt:lpstr>
      <vt:lpstr>QUERY</vt:lpstr>
      <vt:lpstr>QUERY</vt:lpstr>
      <vt:lpstr>QUERY</vt:lpstr>
      <vt:lpstr>SENTIMENT ANALISYS</vt:lpstr>
      <vt:lpstr>SENTIMENT ANALISYS</vt:lpstr>
      <vt:lpstr>SENTIMENT ANALISYS</vt:lpstr>
      <vt:lpstr>TOPIC MODELING</vt:lpstr>
      <vt:lpstr>TOPIC MODELING</vt:lpstr>
      <vt:lpstr>TOPIC MODELING</vt:lpstr>
      <vt:lpstr>INTERFACCIA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GIANLUCA FERRARI</dc:creator>
  <cp:lastModifiedBy>GIANLUCA FERRARI</cp:lastModifiedBy>
  <cp:revision>3</cp:revision>
  <dcterms:created xsi:type="dcterms:W3CDTF">2025-05-03T16:05:19Z</dcterms:created>
  <dcterms:modified xsi:type="dcterms:W3CDTF">2025-05-04T13:36:40Z</dcterms:modified>
</cp:coreProperties>
</file>