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9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3DEEF099-35FB-41A4-BB74-A9800859B700}" type="datetimeFigureOut">
              <a:rPr lang="it-IT" smtClean="0"/>
              <a:t>04/02/2025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17494B5-130B-4289-AB60-C3BA07013660}" type="slidenum">
              <a:rPr lang="it-IT" smtClean="0"/>
              <a:t>‹N›</a:t>
            </a:fld>
            <a:endParaRPr lang="it-IT"/>
          </a:p>
        </p:txBody>
      </p:sp>
    </p:spTree>
    <p:extLst>
      <p:ext uri="{BB962C8B-B14F-4D97-AF65-F5344CB8AC3E}">
        <p14:creationId xmlns:p14="http://schemas.microsoft.com/office/powerpoint/2010/main" val="4268097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DEEF099-35FB-41A4-BB74-A9800859B700}" type="datetimeFigureOut">
              <a:rPr lang="it-IT" smtClean="0"/>
              <a:t>04/02/2025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17494B5-130B-4289-AB60-C3BA07013660}" type="slidenum">
              <a:rPr lang="it-IT" smtClean="0"/>
              <a:t>‹N›</a:t>
            </a:fld>
            <a:endParaRPr lang="it-IT"/>
          </a:p>
        </p:txBody>
      </p:sp>
    </p:spTree>
    <p:extLst>
      <p:ext uri="{BB962C8B-B14F-4D97-AF65-F5344CB8AC3E}">
        <p14:creationId xmlns:p14="http://schemas.microsoft.com/office/powerpoint/2010/main" val="2518880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DEEF099-35FB-41A4-BB74-A9800859B700}" type="datetimeFigureOut">
              <a:rPr lang="it-IT" smtClean="0"/>
              <a:t>04/02/2025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17494B5-130B-4289-AB60-C3BA07013660}"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44361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DEEF099-35FB-41A4-BB74-A9800859B700}" type="datetimeFigureOut">
              <a:rPr lang="it-IT" smtClean="0"/>
              <a:t>04/02/2025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17494B5-130B-4289-AB60-C3BA07013660}" type="slidenum">
              <a:rPr lang="it-IT" smtClean="0"/>
              <a:t>‹N›</a:t>
            </a:fld>
            <a:endParaRPr lang="it-IT"/>
          </a:p>
        </p:txBody>
      </p:sp>
    </p:spTree>
    <p:extLst>
      <p:ext uri="{BB962C8B-B14F-4D97-AF65-F5344CB8AC3E}">
        <p14:creationId xmlns:p14="http://schemas.microsoft.com/office/powerpoint/2010/main" val="3342353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DEEF099-35FB-41A4-BB74-A9800859B700}" type="datetimeFigureOut">
              <a:rPr lang="it-IT" smtClean="0"/>
              <a:t>04/02/2025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17494B5-130B-4289-AB60-C3BA07013660}"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8809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DEEF099-35FB-41A4-BB74-A9800859B700}" type="datetimeFigureOut">
              <a:rPr lang="it-IT" smtClean="0"/>
              <a:t>04/02/2025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17494B5-130B-4289-AB60-C3BA07013660}" type="slidenum">
              <a:rPr lang="it-IT" smtClean="0"/>
              <a:t>‹N›</a:t>
            </a:fld>
            <a:endParaRPr lang="it-IT"/>
          </a:p>
        </p:txBody>
      </p:sp>
    </p:spTree>
    <p:extLst>
      <p:ext uri="{BB962C8B-B14F-4D97-AF65-F5344CB8AC3E}">
        <p14:creationId xmlns:p14="http://schemas.microsoft.com/office/powerpoint/2010/main" val="752209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DEEF099-35FB-41A4-BB74-A9800859B700}" type="datetimeFigureOut">
              <a:rPr lang="it-IT" smtClean="0"/>
              <a:t>04/02/2025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17494B5-130B-4289-AB60-C3BA07013660}" type="slidenum">
              <a:rPr lang="it-IT" smtClean="0"/>
              <a:t>‹N›</a:t>
            </a:fld>
            <a:endParaRPr lang="it-IT"/>
          </a:p>
        </p:txBody>
      </p:sp>
    </p:spTree>
    <p:extLst>
      <p:ext uri="{BB962C8B-B14F-4D97-AF65-F5344CB8AC3E}">
        <p14:creationId xmlns:p14="http://schemas.microsoft.com/office/powerpoint/2010/main" val="3576778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DEEF099-35FB-41A4-BB74-A9800859B700}" type="datetimeFigureOut">
              <a:rPr lang="it-IT" smtClean="0"/>
              <a:t>04/02/2025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17494B5-130B-4289-AB60-C3BA07013660}" type="slidenum">
              <a:rPr lang="it-IT" smtClean="0"/>
              <a:t>‹N›</a:t>
            </a:fld>
            <a:endParaRPr lang="it-IT"/>
          </a:p>
        </p:txBody>
      </p:sp>
    </p:spTree>
    <p:extLst>
      <p:ext uri="{BB962C8B-B14F-4D97-AF65-F5344CB8AC3E}">
        <p14:creationId xmlns:p14="http://schemas.microsoft.com/office/powerpoint/2010/main" val="2336199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DEEF099-35FB-41A4-BB74-A9800859B700}" type="datetimeFigureOut">
              <a:rPr lang="it-IT" smtClean="0"/>
              <a:t>04/02/2025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17494B5-130B-4289-AB60-C3BA07013660}" type="slidenum">
              <a:rPr lang="it-IT" smtClean="0"/>
              <a:t>‹N›</a:t>
            </a:fld>
            <a:endParaRPr lang="it-IT"/>
          </a:p>
        </p:txBody>
      </p:sp>
    </p:spTree>
    <p:extLst>
      <p:ext uri="{BB962C8B-B14F-4D97-AF65-F5344CB8AC3E}">
        <p14:creationId xmlns:p14="http://schemas.microsoft.com/office/powerpoint/2010/main" val="127699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DEEF099-35FB-41A4-BB74-A9800859B700}" type="datetimeFigureOut">
              <a:rPr lang="it-IT" smtClean="0"/>
              <a:t>04/02/2025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17494B5-130B-4289-AB60-C3BA07013660}" type="slidenum">
              <a:rPr lang="it-IT" smtClean="0"/>
              <a:t>‹N›</a:t>
            </a:fld>
            <a:endParaRPr lang="it-IT"/>
          </a:p>
        </p:txBody>
      </p:sp>
    </p:spTree>
    <p:extLst>
      <p:ext uri="{BB962C8B-B14F-4D97-AF65-F5344CB8AC3E}">
        <p14:creationId xmlns:p14="http://schemas.microsoft.com/office/powerpoint/2010/main" val="3528124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3DEEF099-35FB-41A4-BB74-A9800859B700}" type="datetimeFigureOut">
              <a:rPr lang="it-IT" smtClean="0"/>
              <a:t>04/02/2025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17494B5-130B-4289-AB60-C3BA07013660}" type="slidenum">
              <a:rPr lang="it-IT" smtClean="0"/>
              <a:t>‹N›</a:t>
            </a:fld>
            <a:endParaRPr lang="it-IT"/>
          </a:p>
        </p:txBody>
      </p:sp>
    </p:spTree>
    <p:extLst>
      <p:ext uri="{BB962C8B-B14F-4D97-AF65-F5344CB8AC3E}">
        <p14:creationId xmlns:p14="http://schemas.microsoft.com/office/powerpoint/2010/main" val="253362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3DEEF099-35FB-41A4-BB74-A9800859B700}" type="datetimeFigureOut">
              <a:rPr lang="it-IT" smtClean="0"/>
              <a:t>04/02/2025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C17494B5-130B-4289-AB60-C3BA07013660}" type="slidenum">
              <a:rPr lang="it-IT" smtClean="0"/>
              <a:t>‹N›</a:t>
            </a:fld>
            <a:endParaRPr lang="it-IT"/>
          </a:p>
        </p:txBody>
      </p:sp>
    </p:spTree>
    <p:extLst>
      <p:ext uri="{BB962C8B-B14F-4D97-AF65-F5344CB8AC3E}">
        <p14:creationId xmlns:p14="http://schemas.microsoft.com/office/powerpoint/2010/main" val="1596956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3DEEF099-35FB-41A4-BB74-A9800859B700}" type="datetimeFigureOut">
              <a:rPr lang="it-IT" smtClean="0"/>
              <a:t>04/02/2025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17494B5-130B-4289-AB60-C3BA07013660}" type="slidenum">
              <a:rPr lang="it-IT" smtClean="0"/>
              <a:t>‹N›</a:t>
            </a:fld>
            <a:endParaRPr lang="it-IT"/>
          </a:p>
        </p:txBody>
      </p:sp>
    </p:spTree>
    <p:extLst>
      <p:ext uri="{BB962C8B-B14F-4D97-AF65-F5344CB8AC3E}">
        <p14:creationId xmlns:p14="http://schemas.microsoft.com/office/powerpoint/2010/main" val="1339712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EEF099-35FB-41A4-BB74-A9800859B700}" type="datetimeFigureOut">
              <a:rPr lang="it-IT" smtClean="0"/>
              <a:t>04/02/2025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C17494B5-130B-4289-AB60-C3BA07013660}" type="slidenum">
              <a:rPr lang="it-IT" smtClean="0"/>
              <a:t>‹N›</a:t>
            </a:fld>
            <a:endParaRPr lang="it-IT"/>
          </a:p>
        </p:txBody>
      </p:sp>
    </p:spTree>
    <p:extLst>
      <p:ext uri="{BB962C8B-B14F-4D97-AF65-F5344CB8AC3E}">
        <p14:creationId xmlns:p14="http://schemas.microsoft.com/office/powerpoint/2010/main" val="19337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DEEF099-35FB-41A4-BB74-A9800859B700}" type="datetimeFigureOut">
              <a:rPr lang="it-IT" smtClean="0"/>
              <a:t>04/02/2025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17494B5-130B-4289-AB60-C3BA07013660}" type="slidenum">
              <a:rPr lang="it-IT" smtClean="0"/>
              <a:t>‹N›</a:t>
            </a:fld>
            <a:endParaRPr lang="it-IT"/>
          </a:p>
        </p:txBody>
      </p:sp>
    </p:spTree>
    <p:extLst>
      <p:ext uri="{BB962C8B-B14F-4D97-AF65-F5344CB8AC3E}">
        <p14:creationId xmlns:p14="http://schemas.microsoft.com/office/powerpoint/2010/main" val="2890126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DEEF099-35FB-41A4-BB74-A9800859B700}" type="datetimeFigureOut">
              <a:rPr lang="it-IT" smtClean="0"/>
              <a:t>04/02/2025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17494B5-130B-4289-AB60-C3BA07013660}" type="slidenum">
              <a:rPr lang="it-IT" smtClean="0"/>
              <a:t>‹N›</a:t>
            </a:fld>
            <a:endParaRPr lang="it-IT"/>
          </a:p>
        </p:txBody>
      </p:sp>
    </p:spTree>
    <p:extLst>
      <p:ext uri="{BB962C8B-B14F-4D97-AF65-F5344CB8AC3E}">
        <p14:creationId xmlns:p14="http://schemas.microsoft.com/office/powerpoint/2010/main" val="48337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EEF099-35FB-41A4-BB74-A9800859B700}" type="datetimeFigureOut">
              <a:rPr lang="it-IT" smtClean="0"/>
              <a:t>04/02/2025</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7494B5-130B-4289-AB60-C3BA07013660}" type="slidenum">
              <a:rPr lang="it-IT" smtClean="0"/>
              <a:t>‹N›</a:t>
            </a:fld>
            <a:endParaRPr lang="it-IT"/>
          </a:p>
        </p:txBody>
      </p:sp>
    </p:spTree>
    <p:extLst>
      <p:ext uri="{BB962C8B-B14F-4D97-AF65-F5344CB8AC3E}">
        <p14:creationId xmlns:p14="http://schemas.microsoft.com/office/powerpoint/2010/main" val="4182604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CFE85E-9FCC-4F0D-3647-4AE2711C5389}"/>
              </a:ext>
            </a:extLst>
          </p:cNvPr>
          <p:cNvSpPr>
            <a:spLocks noGrp="1"/>
          </p:cNvSpPr>
          <p:nvPr>
            <p:ph type="ctrTitle"/>
          </p:nvPr>
        </p:nvSpPr>
        <p:spPr>
          <a:xfrm>
            <a:off x="1249890" y="2158174"/>
            <a:ext cx="8474331" cy="1646302"/>
          </a:xfrm>
        </p:spPr>
        <p:txBody>
          <a:bodyPr/>
          <a:lstStyle/>
          <a:p>
            <a:pPr algn="ctr"/>
            <a:r>
              <a:rPr lang="it-IT" dirty="0" err="1"/>
              <a:t>Twitch</a:t>
            </a:r>
            <a:r>
              <a:rPr lang="it-IT" dirty="0"/>
              <a:t> Community </a:t>
            </a:r>
            <a:r>
              <a:rPr lang="it-IT" dirty="0" err="1"/>
              <a:t>Detection</a:t>
            </a:r>
            <a:endParaRPr lang="it-IT" dirty="0"/>
          </a:p>
        </p:txBody>
      </p:sp>
      <p:sp>
        <p:nvSpPr>
          <p:cNvPr id="3" name="Sottotitolo 2">
            <a:extLst>
              <a:ext uri="{FF2B5EF4-FFF2-40B4-BE49-F238E27FC236}">
                <a16:creationId xmlns:a16="http://schemas.microsoft.com/office/drawing/2014/main" id="{3F92C677-376F-2FE7-0120-D765D0A60AFF}"/>
              </a:ext>
            </a:extLst>
          </p:cNvPr>
          <p:cNvSpPr>
            <a:spLocks noGrp="1"/>
          </p:cNvSpPr>
          <p:nvPr>
            <p:ph type="subTitle" idx="1"/>
          </p:nvPr>
        </p:nvSpPr>
        <p:spPr>
          <a:xfrm>
            <a:off x="1603588" y="4422308"/>
            <a:ext cx="7766936" cy="1096899"/>
          </a:xfrm>
        </p:spPr>
        <p:txBody>
          <a:bodyPr/>
          <a:lstStyle/>
          <a:p>
            <a:pPr algn="ctr"/>
            <a:r>
              <a:rPr lang="it-IT" dirty="0"/>
              <a:t>Studente: Gianluca Ferrari</a:t>
            </a:r>
          </a:p>
          <a:p>
            <a:pPr algn="ctr"/>
            <a:r>
              <a:rPr lang="it-IT" dirty="0"/>
              <a:t>Matricola: 248004</a:t>
            </a:r>
          </a:p>
        </p:txBody>
      </p:sp>
    </p:spTree>
    <p:extLst>
      <p:ext uri="{BB962C8B-B14F-4D97-AF65-F5344CB8AC3E}">
        <p14:creationId xmlns:p14="http://schemas.microsoft.com/office/powerpoint/2010/main" val="4283025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C603F2-8987-59C9-B6E4-CD7206DB6F72}"/>
              </a:ext>
            </a:extLst>
          </p:cNvPr>
          <p:cNvSpPr>
            <a:spLocks noGrp="1"/>
          </p:cNvSpPr>
          <p:nvPr>
            <p:ph type="title"/>
          </p:nvPr>
        </p:nvSpPr>
        <p:spPr/>
        <p:txBody>
          <a:bodyPr/>
          <a:lstStyle/>
          <a:p>
            <a:r>
              <a:rPr lang="it-IT" dirty="0"/>
              <a:t>LABEL PROPAGATION-BASED COMMUNITY DETECTION</a:t>
            </a:r>
          </a:p>
        </p:txBody>
      </p:sp>
      <p:sp>
        <p:nvSpPr>
          <p:cNvPr id="3" name="Segnaposto contenuto 2">
            <a:extLst>
              <a:ext uri="{FF2B5EF4-FFF2-40B4-BE49-F238E27FC236}">
                <a16:creationId xmlns:a16="http://schemas.microsoft.com/office/drawing/2014/main" id="{FE067181-1803-68BF-D306-17ED959DE016}"/>
              </a:ext>
            </a:extLst>
          </p:cNvPr>
          <p:cNvSpPr>
            <a:spLocks noGrp="1"/>
          </p:cNvSpPr>
          <p:nvPr>
            <p:ph idx="1"/>
          </p:nvPr>
        </p:nvSpPr>
        <p:spPr>
          <a:xfrm>
            <a:off x="677334" y="1930400"/>
            <a:ext cx="8596668" cy="1320801"/>
          </a:xfrm>
        </p:spPr>
        <p:txBody>
          <a:bodyPr>
            <a:normAutofit/>
          </a:bodyPr>
          <a:lstStyle/>
          <a:p>
            <a:pPr marL="0" indent="0">
              <a:buNone/>
            </a:pPr>
            <a:r>
              <a:rPr lang="it-IT" sz="2000" dirty="0"/>
              <a:t>Il metodo di Label </a:t>
            </a:r>
            <a:r>
              <a:rPr lang="it-IT" sz="2000" dirty="0" err="1"/>
              <a:t>Propagation</a:t>
            </a:r>
            <a:r>
              <a:rPr lang="it-IT" sz="2000" dirty="0"/>
              <a:t> utilizzato è implementato nella libreria </a:t>
            </a:r>
            <a:r>
              <a:rPr lang="it-IT" sz="2000" dirty="0" err="1"/>
              <a:t>Networkx.algorithms.community</a:t>
            </a:r>
            <a:r>
              <a:rPr lang="it-IT" sz="2000" dirty="0"/>
              <a:t>. In particolare, si tratta di un metodo di label </a:t>
            </a:r>
            <a:r>
              <a:rPr lang="it-IT" sz="2000" dirty="0" err="1"/>
              <a:t>propagation</a:t>
            </a:r>
            <a:r>
              <a:rPr lang="it-IT" sz="2000" dirty="0"/>
              <a:t> semi-sincrono come descritto nel lavoro [1]. Sono stati ottenuti 6 comunità:</a:t>
            </a:r>
          </a:p>
          <a:p>
            <a:pPr marL="0" indent="0">
              <a:buNone/>
            </a:pPr>
            <a:endParaRPr lang="it-IT" sz="2000" dirty="0"/>
          </a:p>
        </p:txBody>
      </p:sp>
      <p:sp>
        <p:nvSpPr>
          <p:cNvPr id="5" name="Segnaposto contenuto 2">
            <a:extLst>
              <a:ext uri="{FF2B5EF4-FFF2-40B4-BE49-F238E27FC236}">
                <a16:creationId xmlns:a16="http://schemas.microsoft.com/office/drawing/2014/main" id="{FDF2AB4E-0040-CD93-7E73-B5914DD3A041}"/>
              </a:ext>
            </a:extLst>
          </p:cNvPr>
          <p:cNvSpPr txBox="1">
            <a:spLocks/>
          </p:cNvSpPr>
          <p:nvPr/>
        </p:nvSpPr>
        <p:spPr>
          <a:xfrm>
            <a:off x="677334" y="6248400"/>
            <a:ext cx="6828366" cy="59259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it-IT" sz="1100" dirty="0"/>
              <a:t>[1] </a:t>
            </a:r>
            <a:r>
              <a:rPr lang="it-IT" sz="1100" dirty="0" err="1"/>
              <a:t>Cordasco</a:t>
            </a:r>
            <a:r>
              <a:rPr lang="it-IT" sz="1100" dirty="0"/>
              <a:t>, G., &amp; Gargano, L. (2010, </a:t>
            </a:r>
            <a:r>
              <a:rPr lang="it-IT" sz="1100" dirty="0" err="1"/>
              <a:t>December</a:t>
            </a:r>
            <a:r>
              <a:rPr lang="it-IT" sz="1100" dirty="0"/>
              <a:t>). Community </a:t>
            </a:r>
            <a:r>
              <a:rPr lang="it-IT" sz="1100" dirty="0" err="1"/>
              <a:t>detection</a:t>
            </a:r>
            <a:r>
              <a:rPr lang="it-IT" sz="1100" dirty="0"/>
              <a:t> via semi-</a:t>
            </a:r>
            <a:r>
              <a:rPr lang="it-IT" sz="1100" dirty="0" err="1"/>
              <a:t>synchronous</a:t>
            </a:r>
            <a:r>
              <a:rPr lang="it-IT" sz="1100" dirty="0"/>
              <a:t> label </a:t>
            </a:r>
            <a:r>
              <a:rPr lang="it-IT" sz="1100" dirty="0" err="1"/>
              <a:t>propagation</a:t>
            </a:r>
            <a:r>
              <a:rPr lang="it-IT" sz="1100" dirty="0"/>
              <a:t> </a:t>
            </a:r>
            <a:r>
              <a:rPr lang="it-IT" sz="1100" dirty="0" err="1"/>
              <a:t>algorithms</a:t>
            </a:r>
            <a:r>
              <a:rPr lang="it-IT" sz="1100" dirty="0"/>
              <a:t>. In Business Applications of Social Network Analysis (BASNA), 2010 IEEE International Workshop on (pp. 1-8). IEEE.</a:t>
            </a:r>
          </a:p>
        </p:txBody>
      </p:sp>
      <p:pic>
        <p:nvPicPr>
          <p:cNvPr id="8" name="Immagine 7" descr="Immagine che contiene schermata, testo, diagramma&#10;&#10;Descrizione generata automaticamente">
            <a:extLst>
              <a:ext uri="{FF2B5EF4-FFF2-40B4-BE49-F238E27FC236}">
                <a16:creationId xmlns:a16="http://schemas.microsoft.com/office/drawing/2014/main" id="{4761304E-7BAD-4CA3-DC79-5109DBE29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169249"/>
            <a:ext cx="3805766" cy="3041514"/>
          </a:xfrm>
          <a:prstGeom prst="rect">
            <a:avLst/>
          </a:prstGeom>
        </p:spPr>
      </p:pic>
      <p:pic>
        <p:nvPicPr>
          <p:cNvPr id="10" name="Immagine 9" descr="Immagine che contiene testo, schermata, schermo, Diagramma&#10;&#10;Descrizione generata automaticamente">
            <a:extLst>
              <a:ext uri="{FF2B5EF4-FFF2-40B4-BE49-F238E27FC236}">
                <a16:creationId xmlns:a16="http://schemas.microsoft.com/office/drawing/2014/main" id="{11A753B0-8017-6708-FDEF-E030418817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3100" y="3131611"/>
            <a:ext cx="4790902" cy="3167861"/>
          </a:xfrm>
          <a:prstGeom prst="rect">
            <a:avLst/>
          </a:prstGeom>
        </p:spPr>
      </p:pic>
    </p:spTree>
    <p:extLst>
      <p:ext uri="{BB962C8B-B14F-4D97-AF65-F5344CB8AC3E}">
        <p14:creationId xmlns:p14="http://schemas.microsoft.com/office/powerpoint/2010/main" val="4195419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840D6B-2D90-474A-68F7-040BE0F524D3}"/>
              </a:ext>
            </a:extLst>
          </p:cNvPr>
          <p:cNvSpPr>
            <a:spLocks noGrp="1"/>
          </p:cNvSpPr>
          <p:nvPr>
            <p:ph type="title"/>
          </p:nvPr>
        </p:nvSpPr>
        <p:spPr/>
        <p:txBody>
          <a:bodyPr/>
          <a:lstStyle/>
          <a:p>
            <a:r>
              <a:rPr lang="it-IT" dirty="0"/>
              <a:t>ATTRIBUTE-BASED COMMUNITY DETECTION</a:t>
            </a:r>
          </a:p>
        </p:txBody>
      </p:sp>
      <p:sp>
        <p:nvSpPr>
          <p:cNvPr id="3" name="Segnaposto contenuto 2">
            <a:extLst>
              <a:ext uri="{FF2B5EF4-FFF2-40B4-BE49-F238E27FC236}">
                <a16:creationId xmlns:a16="http://schemas.microsoft.com/office/drawing/2014/main" id="{E9F2DA02-D6CF-B9FD-03C0-655C74E87E75}"/>
              </a:ext>
            </a:extLst>
          </p:cNvPr>
          <p:cNvSpPr>
            <a:spLocks noGrp="1"/>
          </p:cNvSpPr>
          <p:nvPr>
            <p:ph idx="1"/>
          </p:nvPr>
        </p:nvSpPr>
        <p:spPr>
          <a:xfrm>
            <a:off x="677334" y="2160590"/>
            <a:ext cx="8596668" cy="2306636"/>
          </a:xfrm>
        </p:spPr>
        <p:txBody>
          <a:bodyPr/>
          <a:lstStyle/>
          <a:p>
            <a:pPr marL="0" indent="0">
              <a:buNone/>
            </a:pPr>
            <a:r>
              <a:rPr lang="it-IT" dirty="0"/>
              <a:t>L’approccio utilizzato si basa unicamente sulla similarità degli attributi dei nodi del grafo, senza tenere in conto della topologia del grafo originale. A partire dal calcolo della matrice di similarità, è stato creato un nuovo grafo contenente i nodi collegati da archi pesati con la similarità dei due nodi che esso collega. Sono stati selezionati, a partire da tutti gli archi, solo quelli con similarità superiore a 0.9. È stato utilizzato come metodo di clustering il K-</a:t>
            </a:r>
            <a:r>
              <a:rPr lang="it-IT" dirty="0" err="1"/>
              <a:t>means</a:t>
            </a:r>
            <a:r>
              <a:rPr lang="it-IT" dirty="0"/>
              <a:t>, con 3 cluster (numero determinato usando l’</a:t>
            </a:r>
            <a:r>
              <a:rPr lang="it-IT" dirty="0" err="1"/>
              <a:t>elbow</a:t>
            </a:r>
            <a:r>
              <a:rPr lang="it-IT" dirty="0"/>
              <a:t> </a:t>
            </a:r>
            <a:r>
              <a:rPr lang="it-IT" dirty="0" err="1"/>
              <a:t>method</a:t>
            </a:r>
            <a:r>
              <a:rPr lang="it-IT" dirty="0"/>
              <a:t>). Il clustering ottenuto è il seguente:</a:t>
            </a:r>
          </a:p>
        </p:txBody>
      </p:sp>
      <p:pic>
        <p:nvPicPr>
          <p:cNvPr id="5" name="Immagine 4" descr="Immagine che contiene mappa, testo, schermata, diagramma&#10;&#10;Descrizione generata automaticamente">
            <a:extLst>
              <a:ext uri="{FF2B5EF4-FFF2-40B4-BE49-F238E27FC236}">
                <a16:creationId xmlns:a16="http://schemas.microsoft.com/office/drawing/2014/main" id="{47F66FF3-5372-B048-24A5-955994E66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935" y="4259580"/>
            <a:ext cx="3203466" cy="2538809"/>
          </a:xfrm>
          <a:prstGeom prst="rect">
            <a:avLst/>
          </a:prstGeom>
        </p:spPr>
      </p:pic>
    </p:spTree>
    <p:extLst>
      <p:ext uri="{BB962C8B-B14F-4D97-AF65-F5344CB8AC3E}">
        <p14:creationId xmlns:p14="http://schemas.microsoft.com/office/powerpoint/2010/main" val="3331544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04DB52-84B6-49A2-81B7-4FFC484B3C3E}"/>
              </a:ext>
            </a:extLst>
          </p:cNvPr>
          <p:cNvSpPr>
            <a:spLocks noGrp="1"/>
          </p:cNvSpPr>
          <p:nvPr>
            <p:ph type="title"/>
          </p:nvPr>
        </p:nvSpPr>
        <p:spPr/>
        <p:txBody>
          <a:bodyPr/>
          <a:lstStyle/>
          <a:p>
            <a:r>
              <a:rPr lang="it-IT" dirty="0"/>
              <a:t>RISULTATI</a:t>
            </a:r>
          </a:p>
        </p:txBody>
      </p:sp>
      <p:sp>
        <p:nvSpPr>
          <p:cNvPr id="3" name="Segnaposto contenuto 2">
            <a:extLst>
              <a:ext uri="{FF2B5EF4-FFF2-40B4-BE49-F238E27FC236}">
                <a16:creationId xmlns:a16="http://schemas.microsoft.com/office/drawing/2014/main" id="{BA34E7CF-FEA5-A65A-A720-65709EDF988C}"/>
              </a:ext>
            </a:extLst>
          </p:cNvPr>
          <p:cNvSpPr>
            <a:spLocks noGrp="1"/>
          </p:cNvSpPr>
          <p:nvPr>
            <p:ph idx="1"/>
          </p:nvPr>
        </p:nvSpPr>
        <p:spPr>
          <a:xfrm>
            <a:off x="677334" y="1488612"/>
            <a:ext cx="5047191" cy="1940387"/>
          </a:xfrm>
        </p:spPr>
        <p:txBody>
          <a:bodyPr>
            <a:normAutofit/>
          </a:bodyPr>
          <a:lstStyle/>
          <a:p>
            <a:pPr marL="0" indent="0">
              <a:buNone/>
            </a:pPr>
            <a:r>
              <a:rPr lang="it-IT" sz="2000" dirty="0"/>
              <a:t>Per ogni approccio utilizzato sono state calcolate le statistiche sulle comunità restituite, calcolando la media per gli attributi numerici e la moda per quelli binari. Nel caso della </a:t>
            </a:r>
            <a:r>
              <a:rPr lang="it-IT" sz="2000" dirty="0" err="1"/>
              <a:t>distance-based</a:t>
            </a:r>
            <a:r>
              <a:rPr lang="it-IT" sz="2000" dirty="0"/>
              <a:t> community </a:t>
            </a:r>
            <a:r>
              <a:rPr lang="it-IT" sz="2000" dirty="0" err="1"/>
              <a:t>detection</a:t>
            </a:r>
            <a:r>
              <a:rPr lang="it-IT" sz="2000" dirty="0"/>
              <a:t> si ha:</a:t>
            </a:r>
          </a:p>
        </p:txBody>
      </p:sp>
      <p:pic>
        <p:nvPicPr>
          <p:cNvPr id="5" name="Immagine 4" descr="Immagine che contiene testo, schermata, menu&#10;&#10;Descrizione generata automaticamente">
            <a:extLst>
              <a:ext uri="{FF2B5EF4-FFF2-40B4-BE49-F238E27FC236}">
                <a16:creationId xmlns:a16="http://schemas.microsoft.com/office/drawing/2014/main" id="{52AA8EC5-881B-9A41-22C4-DB3669F1F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5925" y="1488612"/>
            <a:ext cx="3738077" cy="5120163"/>
          </a:xfrm>
          <a:prstGeom prst="rect">
            <a:avLst/>
          </a:prstGeom>
        </p:spPr>
      </p:pic>
    </p:spTree>
    <p:extLst>
      <p:ext uri="{BB962C8B-B14F-4D97-AF65-F5344CB8AC3E}">
        <p14:creationId xmlns:p14="http://schemas.microsoft.com/office/powerpoint/2010/main" val="2616854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90B6F7-087F-77D6-40FC-5AD70D3C62CD}"/>
              </a:ext>
            </a:extLst>
          </p:cNvPr>
          <p:cNvSpPr>
            <a:spLocks noGrp="1"/>
          </p:cNvSpPr>
          <p:nvPr>
            <p:ph type="title"/>
          </p:nvPr>
        </p:nvSpPr>
        <p:spPr/>
        <p:txBody>
          <a:bodyPr/>
          <a:lstStyle/>
          <a:p>
            <a:r>
              <a:rPr lang="it-IT" dirty="0"/>
              <a:t>RISULTATI</a:t>
            </a:r>
          </a:p>
        </p:txBody>
      </p:sp>
      <p:sp>
        <p:nvSpPr>
          <p:cNvPr id="3" name="Segnaposto contenuto 2">
            <a:extLst>
              <a:ext uri="{FF2B5EF4-FFF2-40B4-BE49-F238E27FC236}">
                <a16:creationId xmlns:a16="http://schemas.microsoft.com/office/drawing/2014/main" id="{4813E8AC-3EA8-2593-5AAD-A95CB9C4F6A7}"/>
              </a:ext>
            </a:extLst>
          </p:cNvPr>
          <p:cNvSpPr>
            <a:spLocks noGrp="1"/>
          </p:cNvSpPr>
          <p:nvPr>
            <p:ph idx="1"/>
          </p:nvPr>
        </p:nvSpPr>
        <p:spPr>
          <a:xfrm>
            <a:off x="677334" y="1270000"/>
            <a:ext cx="8596668" cy="3880773"/>
          </a:xfrm>
        </p:spPr>
        <p:txBody>
          <a:bodyPr/>
          <a:lstStyle/>
          <a:p>
            <a:pPr marL="0" indent="0">
              <a:buNone/>
            </a:pPr>
            <a:r>
              <a:rPr lang="it-IT" sz="2000" dirty="0"/>
              <a:t>Di seguito sono riportate le statistiche della </a:t>
            </a:r>
            <a:r>
              <a:rPr lang="it-IT" sz="2000" dirty="0" err="1"/>
              <a:t>modularity-based</a:t>
            </a:r>
            <a:r>
              <a:rPr lang="it-IT" sz="2000" dirty="0"/>
              <a:t> community-</a:t>
            </a:r>
            <a:r>
              <a:rPr lang="it-IT" sz="2000" dirty="0" err="1"/>
              <a:t>detection</a:t>
            </a:r>
            <a:r>
              <a:rPr lang="it-IT" sz="2000" dirty="0"/>
              <a:t>:</a:t>
            </a:r>
          </a:p>
          <a:p>
            <a:pPr marL="0" indent="0">
              <a:buNone/>
            </a:pPr>
            <a:r>
              <a:rPr lang="it-IT" dirty="0"/>
              <a:t> </a:t>
            </a:r>
          </a:p>
        </p:txBody>
      </p:sp>
      <p:pic>
        <p:nvPicPr>
          <p:cNvPr id="5" name="Immagine 4" descr="Immagine che contiene testo, schermata, numero, Carattere&#10;&#10;Descrizione generata automaticamente">
            <a:extLst>
              <a:ext uri="{FF2B5EF4-FFF2-40B4-BE49-F238E27FC236}">
                <a16:creationId xmlns:a16="http://schemas.microsoft.com/office/drawing/2014/main" id="{84167654-E4AC-AF82-7207-BEF5BB851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926" y="2590800"/>
            <a:ext cx="6687483" cy="2972215"/>
          </a:xfrm>
          <a:prstGeom prst="rect">
            <a:avLst/>
          </a:prstGeom>
        </p:spPr>
      </p:pic>
    </p:spTree>
    <p:extLst>
      <p:ext uri="{BB962C8B-B14F-4D97-AF65-F5344CB8AC3E}">
        <p14:creationId xmlns:p14="http://schemas.microsoft.com/office/powerpoint/2010/main" val="4089819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9649BF-2DC1-8F7A-B458-FFAB1F427212}"/>
              </a:ext>
            </a:extLst>
          </p:cNvPr>
          <p:cNvSpPr>
            <a:spLocks noGrp="1"/>
          </p:cNvSpPr>
          <p:nvPr>
            <p:ph type="title"/>
          </p:nvPr>
        </p:nvSpPr>
        <p:spPr/>
        <p:txBody>
          <a:bodyPr/>
          <a:lstStyle/>
          <a:p>
            <a:r>
              <a:rPr lang="it-IT" dirty="0"/>
              <a:t>RISULTATI</a:t>
            </a:r>
          </a:p>
        </p:txBody>
      </p:sp>
      <p:sp>
        <p:nvSpPr>
          <p:cNvPr id="4" name="Segnaposto contenuto 2">
            <a:extLst>
              <a:ext uri="{FF2B5EF4-FFF2-40B4-BE49-F238E27FC236}">
                <a16:creationId xmlns:a16="http://schemas.microsoft.com/office/drawing/2014/main" id="{10543C00-BAD4-27B6-F73F-4A783B257124}"/>
              </a:ext>
            </a:extLst>
          </p:cNvPr>
          <p:cNvSpPr>
            <a:spLocks noGrp="1"/>
          </p:cNvSpPr>
          <p:nvPr>
            <p:ph idx="1"/>
          </p:nvPr>
        </p:nvSpPr>
        <p:spPr>
          <a:xfrm>
            <a:off x="677690" y="1270000"/>
            <a:ext cx="8596312" cy="3881437"/>
          </a:xfrm>
        </p:spPr>
        <p:txBody>
          <a:bodyPr/>
          <a:lstStyle/>
          <a:p>
            <a:pPr marL="0" indent="0">
              <a:buNone/>
            </a:pPr>
            <a:r>
              <a:rPr lang="it-IT" sz="2000" dirty="0"/>
              <a:t>Di seguito sono riportate le statistiche della Label </a:t>
            </a:r>
            <a:r>
              <a:rPr lang="it-IT" sz="2000" dirty="0" err="1"/>
              <a:t>propagation-based</a:t>
            </a:r>
            <a:r>
              <a:rPr lang="it-IT" sz="2000" dirty="0"/>
              <a:t> community-</a:t>
            </a:r>
            <a:r>
              <a:rPr lang="it-IT" sz="2000" dirty="0" err="1"/>
              <a:t>detection</a:t>
            </a:r>
            <a:r>
              <a:rPr lang="it-IT" sz="2000" dirty="0"/>
              <a:t>:</a:t>
            </a:r>
          </a:p>
          <a:p>
            <a:pPr marL="0" indent="0">
              <a:buNone/>
            </a:pPr>
            <a:endParaRPr lang="it-IT" dirty="0"/>
          </a:p>
        </p:txBody>
      </p:sp>
      <p:pic>
        <p:nvPicPr>
          <p:cNvPr id="6" name="Immagine 5" descr="Immagine che contiene testo, schermata, numero, Carattere&#10;&#10;Descrizione generata automaticamente">
            <a:extLst>
              <a:ext uri="{FF2B5EF4-FFF2-40B4-BE49-F238E27FC236}">
                <a16:creationId xmlns:a16="http://schemas.microsoft.com/office/drawing/2014/main" id="{CB3C192B-646C-90C8-F567-00AF254B3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636" y="2590800"/>
            <a:ext cx="7078063" cy="3181794"/>
          </a:xfrm>
          <a:prstGeom prst="rect">
            <a:avLst/>
          </a:prstGeom>
        </p:spPr>
      </p:pic>
    </p:spTree>
    <p:extLst>
      <p:ext uri="{BB962C8B-B14F-4D97-AF65-F5344CB8AC3E}">
        <p14:creationId xmlns:p14="http://schemas.microsoft.com/office/powerpoint/2010/main" val="3849728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08C07A-575B-4E17-3F81-E1D9CB905CE0}"/>
              </a:ext>
            </a:extLst>
          </p:cNvPr>
          <p:cNvSpPr>
            <a:spLocks noGrp="1"/>
          </p:cNvSpPr>
          <p:nvPr>
            <p:ph type="title"/>
          </p:nvPr>
        </p:nvSpPr>
        <p:spPr/>
        <p:txBody>
          <a:bodyPr/>
          <a:lstStyle/>
          <a:p>
            <a:r>
              <a:rPr lang="it-IT" dirty="0"/>
              <a:t>RISULTATI</a:t>
            </a:r>
          </a:p>
        </p:txBody>
      </p:sp>
      <p:sp>
        <p:nvSpPr>
          <p:cNvPr id="6" name="Segnaposto contenuto 2">
            <a:extLst>
              <a:ext uri="{FF2B5EF4-FFF2-40B4-BE49-F238E27FC236}">
                <a16:creationId xmlns:a16="http://schemas.microsoft.com/office/drawing/2014/main" id="{BDDDAD36-6B6C-8D45-C45B-91C4935FE9F9}"/>
              </a:ext>
            </a:extLst>
          </p:cNvPr>
          <p:cNvSpPr>
            <a:spLocks noGrp="1"/>
          </p:cNvSpPr>
          <p:nvPr>
            <p:ph idx="1"/>
          </p:nvPr>
        </p:nvSpPr>
        <p:spPr>
          <a:xfrm>
            <a:off x="677690" y="1270000"/>
            <a:ext cx="8596312" cy="3881437"/>
          </a:xfrm>
        </p:spPr>
        <p:txBody>
          <a:bodyPr/>
          <a:lstStyle/>
          <a:p>
            <a:pPr marL="0" indent="0">
              <a:buNone/>
            </a:pPr>
            <a:r>
              <a:rPr lang="it-IT" sz="2000" dirty="0"/>
              <a:t>Di seguito sono riportate le statistiche della </a:t>
            </a:r>
            <a:r>
              <a:rPr lang="it-IT" sz="2000" dirty="0" err="1"/>
              <a:t>attribute-based</a:t>
            </a:r>
            <a:r>
              <a:rPr lang="it-IT" sz="2000" dirty="0"/>
              <a:t> community-</a:t>
            </a:r>
            <a:r>
              <a:rPr lang="it-IT" sz="2000" dirty="0" err="1"/>
              <a:t>detection</a:t>
            </a:r>
            <a:r>
              <a:rPr lang="it-IT" sz="2000" dirty="0"/>
              <a:t>:</a:t>
            </a:r>
          </a:p>
          <a:p>
            <a:pPr marL="0" indent="0">
              <a:buNone/>
            </a:pPr>
            <a:endParaRPr lang="it-IT" dirty="0"/>
          </a:p>
        </p:txBody>
      </p:sp>
      <p:pic>
        <p:nvPicPr>
          <p:cNvPr id="8" name="Immagine 7" descr="Immagine che contiene testo, schermata, Carattere, numero&#10;&#10;Descrizione generata automaticamente">
            <a:extLst>
              <a:ext uri="{FF2B5EF4-FFF2-40B4-BE49-F238E27FC236}">
                <a16:creationId xmlns:a16="http://schemas.microsoft.com/office/drawing/2014/main" id="{66114E7E-149A-25E8-2753-66810FA99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94" y="2233855"/>
            <a:ext cx="6963747" cy="1543265"/>
          </a:xfrm>
          <a:prstGeom prst="rect">
            <a:avLst/>
          </a:prstGeom>
        </p:spPr>
      </p:pic>
    </p:spTree>
    <p:extLst>
      <p:ext uri="{BB962C8B-B14F-4D97-AF65-F5344CB8AC3E}">
        <p14:creationId xmlns:p14="http://schemas.microsoft.com/office/powerpoint/2010/main" val="3348265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BBB51A-AB6B-6E76-E338-0F4AEC5C3082}"/>
              </a:ext>
            </a:extLst>
          </p:cNvPr>
          <p:cNvSpPr>
            <a:spLocks noGrp="1"/>
          </p:cNvSpPr>
          <p:nvPr>
            <p:ph type="title"/>
          </p:nvPr>
        </p:nvSpPr>
        <p:spPr/>
        <p:txBody>
          <a:bodyPr/>
          <a:lstStyle/>
          <a:p>
            <a:r>
              <a:rPr lang="it-IT" dirty="0"/>
              <a:t>RISULTATI</a:t>
            </a:r>
          </a:p>
        </p:txBody>
      </p:sp>
      <p:sp>
        <p:nvSpPr>
          <p:cNvPr id="3" name="Segnaposto contenuto 2">
            <a:extLst>
              <a:ext uri="{FF2B5EF4-FFF2-40B4-BE49-F238E27FC236}">
                <a16:creationId xmlns:a16="http://schemas.microsoft.com/office/drawing/2014/main" id="{557DEE15-3F48-9DDC-8B68-109CF5B18155}"/>
              </a:ext>
            </a:extLst>
          </p:cNvPr>
          <p:cNvSpPr>
            <a:spLocks noGrp="1"/>
          </p:cNvSpPr>
          <p:nvPr>
            <p:ph idx="1"/>
          </p:nvPr>
        </p:nvSpPr>
        <p:spPr>
          <a:xfrm>
            <a:off x="677334" y="1270000"/>
            <a:ext cx="8596668" cy="5588000"/>
          </a:xfrm>
        </p:spPr>
        <p:txBody>
          <a:bodyPr>
            <a:normAutofit/>
          </a:bodyPr>
          <a:lstStyle/>
          <a:p>
            <a:pPr marL="0" indent="0">
              <a:buNone/>
            </a:pPr>
            <a:r>
              <a:rPr lang="it-IT" dirty="0"/>
              <a:t>A differenza degli altri approcci, nella </a:t>
            </a:r>
            <a:r>
              <a:rPr lang="it-IT" dirty="0" err="1"/>
              <a:t>attribute-based</a:t>
            </a:r>
            <a:r>
              <a:rPr lang="it-IT" dirty="0"/>
              <a:t> CD viene catturato una comunità contenente streamer con una partnership con </a:t>
            </a:r>
            <a:r>
              <a:rPr lang="it-IT" dirty="0" err="1"/>
              <a:t>Twitch</a:t>
            </a:r>
            <a:r>
              <a:rPr lang="it-IT" dirty="0"/>
              <a:t>, questo dovuto dal fatto che tali streamer sono pochi. </a:t>
            </a:r>
          </a:p>
          <a:p>
            <a:pPr marL="0" indent="0">
              <a:buNone/>
            </a:pPr>
            <a:r>
              <a:rPr lang="it-IT" dirty="0"/>
              <a:t>Potrebbe essere naturale pensare che a un numero più elevato di giorni di streaming corrisponda un numero più elevato di visualizzazioni. In realtà ciò non è necessariamente vero, come mostrato nel caso della Label </a:t>
            </a:r>
            <a:r>
              <a:rPr lang="it-IT" dirty="0" err="1"/>
              <a:t>propagation-based</a:t>
            </a:r>
            <a:r>
              <a:rPr lang="it-IT" dirty="0"/>
              <a:t> CD:</a:t>
            </a:r>
            <a:br>
              <a:rPr lang="it-IT" dirty="0"/>
            </a:br>
            <a:endParaRPr lang="it-IT" dirty="0"/>
          </a:p>
          <a:p>
            <a:pPr marL="0" indent="0">
              <a:buNone/>
            </a:pPr>
            <a:br>
              <a:rPr lang="it-IT" dirty="0"/>
            </a:br>
            <a:br>
              <a:rPr lang="it-IT" dirty="0"/>
            </a:br>
            <a:r>
              <a:rPr lang="it-IT" dirty="0"/>
              <a:t>Generalmente, le comunità di streamer che portano contenuti per un pubblico adulto sono composte da utenti con un numero relativamente alto di giorni di streaming. D’altra parte, queste comunità sono caratterizzate da un numero di visualizzazioni nella media, ad indicare che, nonostante i contenuti portati, ciò non influenza il seguito. </a:t>
            </a:r>
          </a:p>
          <a:p>
            <a:pPr marL="0" indent="0">
              <a:buNone/>
            </a:pPr>
            <a:r>
              <a:rPr lang="it-IT" dirty="0"/>
              <a:t>Tra i diversi approcci utilizzati, la </a:t>
            </a:r>
            <a:r>
              <a:rPr lang="it-IT" dirty="0" err="1"/>
              <a:t>modularity-based</a:t>
            </a:r>
            <a:r>
              <a:rPr lang="it-IT" dirty="0"/>
              <a:t> CD consente di ottenere una partizione abbastanza equilibrata, sia dal punto di vista della dimensione delle comunità che dal punto di vista delle statistiche.</a:t>
            </a:r>
          </a:p>
        </p:txBody>
      </p:sp>
      <p:pic>
        <p:nvPicPr>
          <p:cNvPr id="5" name="Immagine 4">
            <a:extLst>
              <a:ext uri="{FF2B5EF4-FFF2-40B4-BE49-F238E27FC236}">
                <a16:creationId xmlns:a16="http://schemas.microsoft.com/office/drawing/2014/main" id="{57C90339-309B-6E37-0FEB-7B221D2B1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896" y="3429000"/>
            <a:ext cx="6925642" cy="714475"/>
          </a:xfrm>
          <a:prstGeom prst="rect">
            <a:avLst/>
          </a:prstGeom>
        </p:spPr>
      </p:pic>
    </p:spTree>
    <p:extLst>
      <p:ext uri="{BB962C8B-B14F-4D97-AF65-F5344CB8AC3E}">
        <p14:creationId xmlns:p14="http://schemas.microsoft.com/office/powerpoint/2010/main" val="227774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B23BF-16B9-AFDD-F73E-037F48DD3107}"/>
              </a:ext>
            </a:extLst>
          </p:cNvPr>
          <p:cNvSpPr>
            <a:spLocks noGrp="1"/>
          </p:cNvSpPr>
          <p:nvPr>
            <p:ph type="title"/>
          </p:nvPr>
        </p:nvSpPr>
        <p:spPr/>
        <p:txBody>
          <a:bodyPr/>
          <a:lstStyle/>
          <a:p>
            <a:r>
              <a:rPr lang="it-IT" dirty="0"/>
              <a:t>OVERVIEW</a:t>
            </a:r>
          </a:p>
        </p:txBody>
      </p:sp>
      <p:sp>
        <p:nvSpPr>
          <p:cNvPr id="3" name="Segnaposto contenuto 2">
            <a:extLst>
              <a:ext uri="{FF2B5EF4-FFF2-40B4-BE49-F238E27FC236}">
                <a16:creationId xmlns:a16="http://schemas.microsoft.com/office/drawing/2014/main" id="{A52257BA-ED19-88C6-6240-98C4B82499FA}"/>
              </a:ext>
            </a:extLst>
          </p:cNvPr>
          <p:cNvSpPr>
            <a:spLocks noGrp="1"/>
          </p:cNvSpPr>
          <p:nvPr>
            <p:ph idx="1"/>
          </p:nvPr>
        </p:nvSpPr>
        <p:spPr>
          <a:xfrm>
            <a:off x="677334" y="1488613"/>
            <a:ext cx="8596668" cy="3880773"/>
          </a:xfrm>
        </p:spPr>
        <p:txBody>
          <a:bodyPr/>
          <a:lstStyle/>
          <a:p>
            <a:r>
              <a:rPr lang="it-IT" sz="2000" dirty="0"/>
              <a:t>Dataset</a:t>
            </a:r>
          </a:p>
          <a:p>
            <a:r>
              <a:rPr lang="it-IT" sz="2000" dirty="0"/>
              <a:t>Grafo</a:t>
            </a:r>
          </a:p>
          <a:p>
            <a:r>
              <a:rPr lang="it-IT" sz="2000" dirty="0" err="1"/>
              <a:t>Distance-based</a:t>
            </a:r>
            <a:r>
              <a:rPr lang="it-IT" sz="2000" dirty="0"/>
              <a:t> community </a:t>
            </a:r>
            <a:r>
              <a:rPr lang="it-IT" sz="2000" dirty="0" err="1"/>
              <a:t>detection</a:t>
            </a:r>
            <a:endParaRPr lang="it-IT" sz="2000" dirty="0"/>
          </a:p>
          <a:p>
            <a:r>
              <a:rPr lang="it-IT" sz="2000" dirty="0"/>
              <a:t>Degree-</a:t>
            </a:r>
            <a:r>
              <a:rPr lang="it-IT" sz="2000" dirty="0" err="1"/>
              <a:t>based</a:t>
            </a:r>
            <a:r>
              <a:rPr lang="it-IT" sz="2000" dirty="0"/>
              <a:t> community </a:t>
            </a:r>
            <a:r>
              <a:rPr lang="it-IT" sz="2000" dirty="0" err="1"/>
              <a:t>detection</a:t>
            </a:r>
            <a:endParaRPr lang="it-IT" sz="2000" dirty="0"/>
          </a:p>
          <a:p>
            <a:r>
              <a:rPr lang="it-IT" sz="2000" dirty="0" err="1"/>
              <a:t>Modularity-based</a:t>
            </a:r>
            <a:r>
              <a:rPr lang="it-IT" sz="2000" dirty="0"/>
              <a:t> community </a:t>
            </a:r>
            <a:r>
              <a:rPr lang="it-IT" sz="2000" dirty="0" err="1"/>
              <a:t>detection</a:t>
            </a:r>
            <a:endParaRPr lang="it-IT" sz="2000" dirty="0"/>
          </a:p>
          <a:p>
            <a:r>
              <a:rPr lang="it-IT" sz="2000" dirty="0"/>
              <a:t>Label </a:t>
            </a:r>
            <a:r>
              <a:rPr lang="it-IT" sz="2000" dirty="0" err="1"/>
              <a:t>Propagation-based</a:t>
            </a:r>
            <a:r>
              <a:rPr lang="it-IT" sz="2000" dirty="0"/>
              <a:t> community </a:t>
            </a:r>
            <a:r>
              <a:rPr lang="it-IT" sz="2000" dirty="0" err="1"/>
              <a:t>detection</a:t>
            </a:r>
            <a:endParaRPr lang="it-IT" sz="2000" dirty="0"/>
          </a:p>
          <a:p>
            <a:r>
              <a:rPr lang="it-IT" sz="2000" dirty="0" err="1"/>
              <a:t>Attribute-based</a:t>
            </a:r>
            <a:r>
              <a:rPr lang="it-IT" sz="2000" dirty="0"/>
              <a:t> community </a:t>
            </a:r>
            <a:r>
              <a:rPr lang="it-IT" sz="2000" dirty="0" err="1"/>
              <a:t>detection</a:t>
            </a:r>
            <a:endParaRPr lang="it-IT" sz="2000" dirty="0"/>
          </a:p>
          <a:p>
            <a:r>
              <a:rPr lang="it-IT" sz="2000" dirty="0"/>
              <a:t>Risultati</a:t>
            </a:r>
          </a:p>
          <a:p>
            <a:endParaRPr lang="it-IT" dirty="0"/>
          </a:p>
        </p:txBody>
      </p:sp>
    </p:spTree>
    <p:extLst>
      <p:ext uri="{BB962C8B-B14F-4D97-AF65-F5344CB8AC3E}">
        <p14:creationId xmlns:p14="http://schemas.microsoft.com/office/powerpoint/2010/main" val="2049536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7A2674-733E-E0C0-0591-24D5F4417304}"/>
              </a:ext>
            </a:extLst>
          </p:cNvPr>
          <p:cNvSpPr>
            <a:spLocks noGrp="1"/>
          </p:cNvSpPr>
          <p:nvPr>
            <p:ph type="title"/>
          </p:nvPr>
        </p:nvSpPr>
        <p:spPr/>
        <p:txBody>
          <a:bodyPr/>
          <a:lstStyle/>
          <a:p>
            <a:r>
              <a:rPr lang="it-IT" dirty="0"/>
              <a:t>DATASET</a:t>
            </a:r>
          </a:p>
        </p:txBody>
      </p:sp>
      <p:sp>
        <p:nvSpPr>
          <p:cNvPr id="3" name="Segnaposto contenuto 2">
            <a:extLst>
              <a:ext uri="{FF2B5EF4-FFF2-40B4-BE49-F238E27FC236}">
                <a16:creationId xmlns:a16="http://schemas.microsoft.com/office/drawing/2014/main" id="{D6DF4A49-0A6D-9F21-68EB-B0529A05DC61}"/>
              </a:ext>
            </a:extLst>
          </p:cNvPr>
          <p:cNvSpPr>
            <a:spLocks noGrp="1"/>
          </p:cNvSpPr>
          <p:nvPr>
            <p:ph idx="1"/>
          </p:nvPr>
        </p:nvSpPr>
        <p:spPr>
          <a:xfrm>
            <a:off x="677334" y="1598614"/>
            <a:ext cx="8596668" cy="3880773"/>
          </a:xfrm>
        </p:spPr>
        <p:txBody>
          <a:bodyPr/>
          <a:lstStyle/>
          <a:p>
            <a:pPr marL="0" indent="0">
              <a:buNone/>
            </a:pPr>
            <a:r>
              <a:rPr lang="it-IT" sz="2000" dirty="0"/>
              <a:t>Il social analizzato preso in considerazione è </a:t>
            </a:r>
            <a:r>
              <a:rPr lang="it-IT" sz="2000" dirty="0" err="1"/>
              <a:t>Twitch</a:t>
            </a:r>
            <a:r>
              <a:rPr lang="it-IT" sz="2000" dirty="0"/>
              <a:t>, una piattaforma di streaming di contenuti di vario genere.</a:t>
            </a:r>
          </a:p>
          <a:p>
            <a:pPr marL="0" indent="0">
              <a:buNone/>
            </a:pPr>
            <a:r>
              <a:rPr lang="it-IT" sz="2000" dirty="0"/>
              <a:t>Il dataset «</a:t>
            </a:r>
            <a:r>
              <a:rPr lang="it-IT" sz="2000" dirty="0" err="1"/>
              <a:t>Twitch</a:t>
            </a:r>
            <a:r>
              <a:rPr lang="it-IT" sz="2000" dirty="0"/>
              <a:t> Social Networks» contiene diversi grafi non orientati di utenti, ciascuno in base alla lingua parlata da tali utenti. I grafi a disposizione sono: Germania, Inghilterra, Spagna, Francia, Portogallo, Russia e Taiwan.</a:t>
            </a:r>
          </a:p>
          <a:p>
            <a:pPr marL="0" indent="0">
              <a:buNone/>
            </a:pPr>
            <a:r>
              <a:rPr lang="it-IT" sz="2000" dirty="0"/>
              <a:t>In questo caso è stato scelto il grafo relativo alla lingua portoghese, data una dimensione del grafo moderata. </a:t>
            </a:r>
          </a:p>
          <a:p>
            <a:pPr marL="0" indent="0">
              <a:buNone/>
            </a:pPr>
            <a:r>
              <a:rPr lang="it-IT" sz="2000" dirty="0"/>
              <a:t>Il dataset è reperibile presso il seguente link:</a:t>
            </a:r>
            <a:br>
              <a:rPr lang="it-IT" sz="2000" dirty="0"/>
            </a:br>
            <a:r>
              <a:rPr lang="it-IT" sz="2000" dirty="0"/>
              <a:t>https://github.com/benedekrozemberczki/datasets</a:t>
            </a:r>
          </a:p>
        </p:txBody>
      </p:sp>
    </p:spTree>
    <p:extLst>
      <p:ext uri="{BB962C8B-B14F-4D97-AF65-F5344CB8AC3E}">
        <p14:creationId xmlns:p14="http://schemas.microsoft.com/office/powerpoint/2010/main" val="469188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B6D76C-7A6A-FE22-D5E5-72CC1ED0F473}"/>
              </a:ext>
            </a:extLst>
          </p:cNvPr>
          <p:cNvSpPr>
            <a:spLocks noGrp="1"/>
          </p:cNvSpPr>
          <p:nvPr>
            <p:ph type="title"/>
          </p:nvPr>
        </p:nvSpPr>
        <p:spPr/>
        <p:txBody>
          <a:bodyPr/>
          <a:lstStyle/>
          <a:p>
            <a:r>
              <a:rPr lang="it-IT" dirty="0"/>
              <a:t>DATASET</a:t>
            </a:r>
          </a:p>
        </p:txBody>
      </p:sp>
      <p:pic>
        <p:nvPicPr>
          <p:cNvPr id="5" name="Segnaposto contenuto 4" descr="Immagine che contiene testo, Carattere, schermata, numero&#10;&#10;Descrizione generata automaticamente">
            <a:extLst>
              <a:ext uri="{FF2B5EF4-FFF2-40B4-BE49-F238E27FC236}">
                <a16:creationId xmlns:a16="http://schemas.microsoft.com/office/drawing/2014/main" id="{6CD837A6-2BC9-2060-D897-3DF0E88516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11" y="2617980"/>
            <a:ext cx="1114581" cy="1400370"/>
          </a:xfrm>
        </p:spPr>
      </p:pic>
      <p:sp>
        <p:nvSpPr>
          <p:cNvPr id="7" name="Segnaposto contenuto 2">
            <a:extLst>
              <a:ext uri="{FF2B5EF4-FFF2-40B4-BE49-F238E27FC236}">
                <a16:creationId xmlns:a16="http://schemas.microsoft.com/office/drawing/2014/main" id="{1F84E5F3-8931-6C7D-4C48-CF14F0B03426}"/>
              </a:ext>
            </a:extLst>
          </p:cNvPr>
          <p:cNvSpPr txBox="1">
            <a:spLocks/>
          </p:cNvSpPr>
          <p:nvPr/>
        </p:nvSpPr>
        <p:spPr>
          <a:xfrm>
            <a:off x="677334" y="1279065"/>
            <a:ext cx="8596668" cy="140037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it-IT" sz="2000" dirty="0"/>
              <a:t>Il dataset contiene due file csv: </a:t>
            </a:r>
            <a:r>
              <a:rPr lang="it-IT" sz="2000" dirty="0" err="1"/>
              <a:t>Musae_PTBR_edges</a:t>
            </a:r>
            <a:r>
              <a:rPr lang="it-IT" sz="2000" dirty="0"/>
              <a:t>, ovvero il file contenente gli archi del grafo, e </a:t>
            </a:r>
            <a:r>
              <a:rPr lang="it-IT" sz="2000" dirty="0" err="1"/>
              <a:t>Musae_PTBR_target</a:t>
            </a:r>
            <a:r>
              <a:rPr lang="it-IT" sz="2000" dirty="0"/>
              <a:t>, ovvero il file contenente gli attributi di nodo.</a:t>
            </a:r>
          </a:p>
          <a:p>
            <a:pPr marL="0" indent="0">
              <a:buFont typeface="Wingdings 3" charset="2"/>
              <a:buNone/>
            </a:pPr>
            <a:r>
              <a:rPr lang="it-IT" sz="2000" dirty="0"/>
              <a:t>Il file </a:t>
            </a:r>
            <a:r>
              <a:rPr lang="it-IT" sz="2000" dirty="0" err="1"/>
              <a:t>Musae_PTBR_edges</a:t>
            </a:r>
            <a:r>
              <a:rPr lang="it-IT" sz="2000" dirty="0"/>
              <a:t> è strutturato nel seguente modo:</a:t>
            </a:r>
          </a:p>
          <a:p>
            <a:pPr marL="0" indent="0">
              <a:buFont typeface="Wingdings 3" charset="2"/>
              <a:buNone/>
            </a:pPr>
            <a:endParaRPr lang="it-IT" dirty="0"/>
          </a:p>
        </p:txBody>
      </p:sp>
      <p:sp>
        <p:nvSpPr>
          <p:cNvPr id="8" name="Segnaposto contenuto 2">
            <a:extLst>
              <a:ext uri="{FF2B5EF4-FFF2-40B4-BE49-F238E27FC236}">
                <a16:creationId xmlns:a16="http://schemas.microsoft.com/office/drawing/2014/main" id="{CB598FD8-0E65-C49E-84FC-783CBEDF30D0}"/>
              </a:ext>
            </a:extLst>
          </p:cNvPr>
          <p:cNvSpPr txBox="1">
            <a:spLocks/>
          </p:cNvSpPr>
          <p:nvPr/>
        </p:nvSpPr>
        <p:spPr>
          <a:xfrm>
            <a:off x="829734" y="1641013"/>
            <a:ext cx="8596668" cy="4417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it-IT" dirty="0"/>
          </a:p>
          <a:p>
            <a:pPr marL="0" indent="0">
              <a:buFont typeface="Wingdings 3" charset="2"/>
              <a:buNone/>
            </a:pPr>
            <a:endParaRPr lang="it-IT" dirty="0"/>
          </a:p>
        </p:txBody>
      </p:sp>
      <p:sp>
        <p:nvSpPr>
          <p:cNvPr id="9" name="Segnaposto contenuto 2">
            <a:extLst>
              <a:ext uri="{FF2B5EF4-FFF2-40B4-BE49-F238E27FC236}">
                <a16:creationId xmlns:a16="http://schemas.microsoft.com/office/drawing/2014/main" id="{DA2598DC-C8FC-3626-100F-BDBE9D73FAD4}"/>
              </a:ext>
            </a:extLst>
          </p:cNvPr>
          <p:cNvSpPr txBox="1">
            <a:spLocks/>
          </p:cNvSpPr>
          <p:nvPr/>
        </p:nvSpPr>
        <p:spPr>
          <a:xfrm>
            <a:off x="1948269" y="2661696"/>
            <a:ext cx="8596668" cy="10359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2000" dirty="0"/>
              <a:t>- From (nodo di uscita dell’arco); </a:t>
            </a:r>
            <a:br>
              <a:rPr lang="it-IT" sz="2000" dirty="0"/>
            </a:br>
            <a:r>
              <a:rPr lang="it-IT" sz="2000" dirty="0"/>
              <a:t>- To (nodo di entrata dell’arco);</a:t>
            </a:r>
          </a:p>
        </p:txBody>
      </p:sp>
      <p:sp>
        <p:nvSpPr>
          <p:cNvPr id="10" name="Segnaposto contenuto 2">
            <a:extLst>
              <a:ext uri="{FF2B5EF4-FFF2-40B4-BE49-F238E27FC236}">
                <a16:creationId xmlns:a16="http://schemas.microsoft.com/office/drawing/2014/main" id="{E9F5CF7E-0741-8C3A-2E26-E0E9051BFB19}"/>
              </a:ext>
            </a:extLst>
          </p:cNvPr>
          <p:cNvSpPr txBox="1">
            <a:spLocks/>
          </p:cNvSpPr>
          <p:nvPr/>
        </p:nvSpPr>
        <p:spPr>
          <a:xfrm>
            <a:off x="677334" y="4018350"/>
            <a:ext cx="8596668" cy="4393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it-IT" sz="2000" dirty="0"/>
              <a:t>Il file </a:t>
            </a:r>
            <a:r>
              <a:rPr lang="it-IT" sz="2000" dirty="0" err="1"/>
              <a:t>Musae_PTBR_target</a:t>
            </a:r>
            <a:r>
              <a:rPr lang="it-IT" sz="2000" dirty="0"/>
              <a:t> è strutturato nel seguente modo:  </a:t>
            </a:r>
            <a:endParaRPr lang="it-IT" dirty="0"/>
          </a:p>
        </p:txBody>
      </p:sp>
      <p:pic>
        <p:nvPicPr>
          <p:cNvPr id="12" name="Immagine 11" descr="Immagine che contiene testo, Carattere, schermata, numero&#10;&#10;Descrizione generata automaticamente">
            <a:extLst>
              <a:ext uri="{FF2B5EF4-FFF2-40B4-BE49-F238E27FC236}">
                <a16:creationId xmlns:a16="http://schemas.microsoft.com/office/drawing/2014/main" id="{AF8E2965-F425-25F1-45EF-31999E769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11" y="4457700"/>
            <a:ext cx="4610743" cy="1390844"/>
          </a:xfrm>
          <a:prstGeom prst="rect">
            <a:avLst/>
          </a:prstGeom>
        </p:spPr>
      </p:pic>
      <p:sp>
        <p:nvSpPr>
          <p:cNvPr id="13" name="Segnaposto contenuto 2">
            <a:extLst>
              <a:ext uri="{FF2B5EF4-FFF2-40B4-BE49-F238E27FC236}">
                <a16:creationId xmlns:a16="http://schemas.microsoft.com/office/drawing/2014/main" id="{D0FA7C8D-6E1D-DB21-3012-5EF5C6F23015}"/>
              </a:ext>
            </a:extLst>
          </p:cNvPr>
          <p:cNvSpPr txBox="1">
            <a:spLocks/>
          </p:cNvSpPr>
          <p:nvPr/>
        </p:nvSpPr>
        <p:spPr>
          <a:xfrm>
            <a:off x="5444431" y="4457700"/>
            <a:ext cx="8596668" cy="2057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2000" dirty="0"/>
              <a:t>- Id (id numerico del nodo);</a:t>
            </a:r>
            <a:br>
              <a:rPr lang="it-IT" sz="2000" dirty="0"/>
            </a:br>
            <a:r>
              <a:rPr lang="it-IT" sz="2000" dirty="0"/>
              <a:t>- Days (giorni di streaming);</a:t>
            </a:r>
            <a:br>
              <a:rPr lang="it-IT" sz="2000" dirty="0"/>
            </a:br>
            <a:r>
              <a:rPr lang="it-IT" sz="2000" dirty="0"/>
              <a:t>- mature (Linguaggio/contenuto per adulti);</a:t>
            </a:r>
            <a:br>
              <a:rPr lang="it-IT" sz="2000" dirty="0"/>
            </a:br>
            <a:r>
              <a:rPr lang="it-IT" sz="2000" dirty="0"/>
              <a:t>- </a:t>
            </a:r>
            <a:r>
              <a:rPr lang="it-IT" sz="2000" dirty="0" err="1"/>
              <a:t>views</a:t>
            </a:r>
            <a:r>
              <a:rPr lang="it-IT" sz="2000" dirty="0"/>
              <a:t> (visualizzazioni totali canale);</a:t>
            </a:r>
            <a:br>
              <a:rPr lang="it-IT" sz="2000" dirty="0"/>
            </a:br>
            <a:r>
              <a:rPr lang="it-IT" sz="2000" dirty="0"/>
              <a:t>- partner (partnership con </a:t>
            </a:r>
            <a:r>
              <a:rPr lang="it-IT" sz="2000" dirty="0" err="1"/>
              <a:t>Twitch</a:t>
            </a:r>
            <a:r>
              <a:rPr lang="it-IT" sz="2000" dirty="0"/>
              <a:t>);</a:t>
            </a:r>
            <a:br>
              <a:rPr lang="it-IT" sz="2000" dirty="0"/>
            </a:br>
            <a:r>
              <a:rPr lang="it-IT" sz="2000" dirty="0"/>
              <a:t>- </a:t>
            </a:r>
            <a:r>
              <a:rPr lang="it-IT" sz="2000" dirty="0" err="1"/>
              <a:t>new_id</a:t>
            </a:r>
            <a:r>
              <a:rPr lang="it-IT" sz="2000" dirty="0"/>
              <a:t> (id utilizzato nel grafo);</a:t>
            </a:r>
          </a:p>
          <a:p>
            <a:pPr marL="0" indent="0">
              <a:buNone/>
            </a:pPr>
            <a:endParaRPr lang="it-IT" sz="2000" dirty="0"/>
          </a:p>
          <a:p>
            <a:pPr>
              <a:buFontTx/>
              <a:buChar char="-"/>
            </a:pPr>
            <a:endParaRPr lang="it-IT" sz="2000" dirty="0"/>
          </a:p>
        </p:txBody>
      </p:sp>
    </p:spTree>
    <p:extLst>
      <p:ext uri="{BB962C8B-B14F-4D97-AF65-F5344CB8AC3E}">
        <p14:creationId xmlns:p14="http://schemas.microsoft.com/office/powerpoint/2010/main" val="489086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899F13-DD31-5213-AE16-076B3D855F38}"/>
              </a:ext>
            </a:extLst>
          </p:cNvPr>
          <p:cNvSpPr>
            <a:spLocks noGrp="1"/>
          </p:cNvSpPr>
          <p:nvPr>
            <p:ph type="title"/>
          </p:nvPr>
        </p:nvSpPr>
        <p:spPr/>
        <p:txBody>
          <a:bodyPr/>
          <a:lstStyle/>
          <a:p>
            <a:r>
              <a:rPr lang="it-IT" dirty="0"/>
              <a:t>GRAFO</a:t>
            </a:r>
          </a:p>
        </p:txBody>
      </p:sp>
      <p:sp>
        <p:nvSpPr>
          <p:cNvPr id="3" name="Segnaposto contenuto 2">
            <a:extLst>
              <a:ext uri="{FF2B5EF4-FFF2-40B4-BE49-F238E27FC236}">
                <a16:creationId xmlns:a16="http://schemas.microsoft.com/office/drawing/2014/main" id="{3A71B436-374E-3FF6-C3D9-35167AF3FAC0}"/>
              </a:ext>
            </a:extLst>
          </p:cNvPr>
          <p:cNvSpPr>
            <a:spLocks noGrp="1"/>
          </p:cNvSpPr>
          <p:nvPr>
            <p:ph idx="1"/>
          </p:nvPr>
        </p:nvSpPr>
        <p:spPr>
          <a:xfrm>
            <a:off x="677334" y="1389064"/>
            <a:ext cx="8596668" cy="3880773"/>
          </a:xfrm>
        </p:spPr>
        <p:txBody>
          <a:bodyPr/>
          <a:lstStyle/>
          <a:p>
            <a:pPr marL="0" indent="0">
              <a:buNone/>
            </a:pPr>
            <a:r>
              <a:rPr lang="it-IT" dirty="0"/>
              <a:t>Il grafo considerato contiene 1912 nodi e 31299 archi, che presenta la seguente degree </a:t>
            </a:r>
            <a:r>
              <a:rPr lang="it-IT" dirty="0" err="1"/>
              <a:t>distribution</a:t>
            </a:r>
            <a:r>
              <a:rPr lang="it-IT" dirty="0"/>
              <a:t>:</a:t>
            </a:r>
          </a:p>
          <a:p>
            <a:pPr marL="0" indent="0">
              <a:buNone/>
            </a:pPr>
            <a:endParaRPr lang="it-IT" dirty="0"/>
          </a:p>
        </p:txBody>
      </p:sp>
      <p:pic>
        <p:nvPicPr>
          <p:cNvPr id="5" name="Immagine 4" descr="Immagine che contiene linea, testo, diagramma, Diagramma&#10;&#10;Descrizione generata automaticamente">
            <a:extLst>
              <a:ext uri="{FF2B5EF4-FFF2-40B4-BE49-F238E27FC236}">
                <a16:creationId xmlns:a16="http://schemas.microsoft.com/office/drawing/2014/main" id="{6F4FF039-9EC8-BDF9-AA8F-C3D5BC702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923" y="2209800"/>
            <a:ext cx="5195490" cy="4038600"/>
          </a:xfrm>
          <a:prstGeom prst="rect">
            <a:avLst/>
          </a:prstGeom>
        </p:spPr>
      </p:pic>
    </p:spTree>
    <p:extLst>
      <p:ext uri="{BB962C8B-B14F-4D97-AF65-F5344CB8AC3E}">
        <p14:creationId xmlns:p14="http://schemas.microsoft.com/office/powerpoint/2010/main" val="43515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5603E-F2AC-87B9-2EE0-16BF8BC00696}"/>
              </a:ext>
            </a:extLst>
          </p:cNvPr>
          <p:cNvSpPr>
            <a:spLocks noGrp="1"/>
          </p:cNvSpPr>
          <p:nvPr>
            <p:ph type="title"/>
          </p:nvPr>
        </p:nvSpPr>
        <p:spPr/>
        <p:txBody>
          <a:bodyPr/>
          <a:lstStyle/>
          <a:p>
            <a:r>
              <a:rPr lang="it-IT" dirty="0"/>
              <a:t>GRAFO</a:t>
            </a:r>
          </a:p>
        </p:txBody>
      </p:sp>
      <p:sp>
        <p:nvSpPr>
          <p:cNvPr id="5" name="Segnaposto contenuto 4">
            <a:extLst>
              <a:ext uri="{FF2B5EF4-FFF2-40B4-BE49-F238E27FC236}">
                <a16:creationId xmlns:a16="http://schemas.microsoft.com/office/drawing/2014/main" id="{74D0B616-112C-1A34-3377-14CAB0FCCA9D}"/>
              </a:ext>
            </a:extLst>
          </p:cNvPr>
          <p:cNvSpPr>
            <a:spLocks noGrp="1"/>
          </p:cNvSpPr>
          <p:nvPr>
            <p:ph idx="1"/>
          </p:nvPr>
        </p:nvSpPr>
        <p:spPr>
          <a:xfrm>
            <a:off x="677334" y="1270000"/>
            <a:ext cx="8596668" cy="5340350"/>
          </a:xfrm>
        </p:spPr>
        <p:txBody>
          <a:bodyPr>
            <a:normAutofit/>
          </a:bodyPr>
          <a:lstStyle/>
          <a:p>
            <a:pPr marL="0" indent="0">
              <a:buNone/>
            </a:pPr>
            <a:r>
              <a:rPr lang="it-IT" sz="2000" dirty="0"/>
              <a:t>Seguono alcune informazioni sulla struttura del grafo:</a:t>
            </a:r>
          </a:p>
          <a:p>
            <a:pPr>
              <a:buFontTx/>
              <a:buChar char="-"/>
            </a:pPr>
            <a:r>
              <a:rPr lang="it-IT" sz="2000" dirty="0"/>
              <a:t>Transitività = 0.1309809619261169</a:t>
            </a:r>
          </a:p>
          <a:p>
            <a:pPr>
              <a:buFontTx/>
              <a:buChar char="-"/>
            </a:pPr>
            <a:r>
              <a:rPr lang="it-IT" sz="2000" dirty="0" err="1"/>
              <a:t>Average</a:t>
            </a:r>
            <a:r>
              <a:rPr lang="it-IT" sz="2000" dirty="0"/>
              <a:t> clustering = 0.3198952746693515</a:t>
            </a:r>
          </a:p>
          <a:p>
            <a:pPr>
              <a:buFontTx/>
              <a:buChar char="-"/>
            </a:pPr>
            <a:r>
              <a:rPr lang="it-IT" sz="2000" dirty="0"/>
              <a:t>Bridge = 116</a:t>
            </a:r>
          </a:p>
          <a:p>
            <a:pPr>
              <a:buFontTx/>
              <a:buChar char="-"/>
            </a:pPr>
            <a:r>
              <a:rPr lang="it-IT" sz="2000" dirty="0"/>
              <a:t>Lunghezza media dei cammini più corti = 2.5323791570055767</a:t>
            </a:r>
          </a:p>
          <a:p>
            <a:pPr>
              <a:buFontTx/>
              <a:buChar char="-"/>
            </a:pPr>
            <a:r>
              <a:rPr lang="it-IT" sz="2000" dirty="0"/>
              <a:t>Densità = 0.017132150575067492</a:t>
            </a:r>
          </a:p>
          <a:p>
            <a:pPr marL="0" indent="0">
              <a:buNone/>
            </a:pPr>
            <a:r>
              <a:rPr lang="it-IT" sz="2000" dirty="0"/>
              <a:t>Da queste informazioni si comprende che il grafo ha una bassa tendenza alla formazione di cluster, ciò confermato anche dalla lunghezza dei cammini più corti che indica che i nodi sono relativamente vicini tra loro. Dal valore della densità si deduce che il grafo è sparso.</a:t>
            </a:r>
          </a:p>
          <a:p>
            <a:pPr marL="0" indent="0">
              <a:buNone/>
            </a:pPr>
            <a:r>
              <a:rPr lang="it-IT" sz="2000" dirty="0"/>
              <a:t>È stata verificata anche la presenza di componenti isolate, che nel grafo utilizzato non sono presenti.</a:t>
            </a:r>
          </a:p>
        </p:txBody>
      </p:sp>
    </p:spTree>
    <p:extLst>
      <p:ext uri="{BB962C8B-B14F-4D97-AF65-F5344CB8AC3E}">
        <p14:creationId xmlns:p14="http://schemas.microsoft.com/office/powerpoint/2010/main" val="1416228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FF2E46-C3C7-70DD-9325-58D15745AE3F}"/>
              </a:ext>
            </a:extLst>
          </p:cNvPr>
          <p:cNvSpPr>
            <a:spLocks noGrp="1"/>
          </p:cNvSpPr>
          <p:nvPr>
            <p:ph type="title"/>
          </p:nvPr>
        </p:nvSpPr>
        <p:spPr/>
        <p:txBody>
          <a:bodyPr/>
          <a:lstStyle/>
          <a:p>
            <a:r>
              <a:rPr lang="it-IT" sz="3600" dirty="0"/>
              <a:t>DISTANCE-BASED COMMUNITY DETECTION</a:t>
            </a:r>
            <a:br>
              <a:rPr lang="it-IT" sz="3600" dirty="0"/>
            </a:br>
            <a:endParaRPr lang="it-IT" dirty="0"/>
          </a:p>
        </p:txBody>
      </p:sp>
      <p:sp>
        <p:nvSpPr>
          <p:cNvPr id="3" name="Segnaposto contenuto 2">
            <a:extLst>
              <a:ext uri="{FF2B5EF4-FFF2-40B4-BE49-F238E27FC236}">
                <a16:creationId xmlns:a16="http://schemas.microsoft.com/office/drawing/2014/main" id="{F4FB8AB6-251A-7084-0FC7-FA861D2F97E5}"/>
              </a:ext>
            </a:extLst>
          </p:cNvPr>
          <p:cNvSpPr>
            <a:spLocks noGrp="1"/>
          </p:cNvSpPr>
          <p:nvPr>
            <p:ph idx="1"/>
          </p:nvPr>
        </p:nvSpPr>
        <p:spPr>
          <a:xfrm>
            <a:off x="677334" y="1360489"/>
            <a:ext cx="8596668" cy="2373311"/>
          </a:xfrm>
        </p:spPr>
        <p:txBody>
          <a:bodyPr>
            <a:normAutofit/>
          </a:bodyPr>
          <a:lstStyle/>
          <a:p>
            <a:pPr marL="0" indent="0">
              <a:buNone/>
            </a:pPr>
            <a:r>
              <a:rPr lang="it-IT" sz="2000" dirty="0"/>
              <a:t>Tra i diversi approcci di </a:t>
            </a:r>
            <a:r>
              <a:rPr lang="it-IT" sz="2000" dirty="0" err="1"/>
              <a:t>distance-based</a:t>
            </a:r>
            <a:r>
              <a:rPr lang="it-IT" sz="2000" dirty="0"/>
              <a:t> community </a:t>
            </a:r>
            <a:r>
              <a:rPr lang="it-IT" sz="2000" dirty="0" err="1"/>
              <a:t>detection</a:t>
            </a:r>
            <a:r>
              <a:rPr lang="it-IT" sz="2000" dirty="0"/>
              <a:t>, è stato scelto il metodo </a:t>
            </a:r>
            <a:r>
              <a:rPr lang="it-IT" sz="2000" dirty="0" err="1"/>
              <a:t>Agglomerative</a:t>
            </a:r>
            <a:r>
              <a:rPr lang="it-IT" sz="2000" dirty="0"/>
              <a:t> </a:t>
            </a:r>
            <a:r>
              <a:rPr lang="it-IT" sz="2000" dirty="0" err="1"/>
              <a:t>Hierarchical</a:t>
            </a:r>
            <a:r>
              <a:rPr lang="it-IT" sz="2000" dirty="0"/>
              <a:t> Clustering. Utilizzando il </a:t>
            </a:r>
            <a:r>
              <a:rPr lang="it-IT" sz="2000" dirty="0" err="1"/>
              <a:t>simple</a:t>
            </a:r>
            <a:r>
              <a:rPr lang="it-IT" sz="2000" dirty="0"/>
              <a:t> linkage, che considera la distanza minima tra i nodi appartenenti a cluster diversi, viene restituito un solo cluster. D’altra parte, con il complete linkage, che utilizza la distanza massima tra i nodi appartenenti a due cluster diversi, sono restituiti 23 cluster. </a:t>
            </a:r>
          </a:p>
          <a:p>
            <a:pPr marL="0" indent="0">
              <a:buNone/>
            </a:pPr>
            <a:r>
              <a:rPr lang="it-IT" sz="2000" dirty="0"/>
              <a:t>Seguono dei plot relativi al clustering ottenuto:</a:t>
            </a:r>
          </a:p>
        </p:txBody>
      </p:sp>
      <p:pic>
        <p:nvPicPr>
          <p:cNvPr id="5" name="Immagine 4" descr="Immagine che contiene schermata, testo, Policromia, diagramma&#10;&#10;Descrizione generata automaticamente">
            <a:extLst>
              <a:ext uri="{FF2B5EF4-FFF2-40B4-BE49-F238E27FC236}">
                <a16:creationId xmlns:a16="http://schemas.microsoft.com/office/drawing/2014/main" id="{9B1F1DF3-560C-8F88-A5F3-F3E5845B9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733800"/>
            <a:ext cx="3279942" cy="2643599"/>
          </a:xfrm>
          <a:prstGeom prst="rect">
            <a:avLst/>
          </a:prstGeom>
        </p:spPr>
      </p:pic>
      <p:pic>
        <p:nvPicPr>
          <p:cNvPr id="7" name="Immagine 6" descr="Immagine che contiene testo, schermata, Diagramma, numero&#10;&#10;Descrizione generata automaticamente">
            <a:extLst>
              <a:ext uri="{FF2B5EF4-FFF2-40B4-BE49-F238E27FC236}">
                <a16:creationId xmlns:a16="http://schemas.microsoft.com/office/drawing/2014/main" id="{B6EE55DB-8B58-3031-1352-2446E980D6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8661" y="3728273"/>
            <a:ext cx="4040202" cy="2748185"/>
          </a:xfrm>
          <a:prstGeom prst="rect">
            <a:avLst/>
          </a:prstGeom>
        </p:spPr>
      </p:pic>
    </p:spTree>
    <p:extLst>
      <p:ext uri="{BB962C8B-B14F-4D97-AF65-F5344CB8AC3E}">
        <p14:creationId xmlns:p14="http://schemas.microsoft.com/office/powerpoint/2010/main" val="893181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94FA8A-1965-A3BE-134F-B4AAD2DA1F16}"/>
              </a:ext>
            </a:extLst>
          </p:cNvPr>
          <p:cNvSpPr>
            <a:spLocks noGrp="1"/>
          </p:cNvSpPr>
          <p:nvPr>
            <p:ph type="title"/>
          </p:nvPr>
        </p:nvSpPr>
        <p:spPr/>
        <p:txBody>
          <a:bodyPr/>
          <a:lstStyle/>
          <a:p>
            <a:r>
              <a:rPr lang="it-IT" dirty="0"/>
              <a:t>DEGREE-BASED COMMUNITY DETECTION</a:t>
            </a:r>
          </a:p>
        </p:txBody>
      </p:sp>
      <p:sp>
        <p:nvSpPr>
          <p:cNvPr id="3" name="Segnaposto contenuto 2">
            <a:extLst>
              <a:ext uri="{FF2B5EF4-FFF2-40B4-BE49-F238E27FC236}">
                <a16:creationId xmlns:a16="http://schemas.microsoft.com/office/drawing/2014/main" id="{BD1A79F6-8034-A03B-E7DA-7E052DA758F1}"/>
              </a:ext>
            </a:extLst>
          </p:cNvPr>
          <p:cNvSpPr>
            <a:spLocks noGrp="1"/>
          </p:cNvSpPr>
          <p:nvPr>
            <p:ph idx="1"/>
          </p:nvPr>
        </p:nvSpPr>
        <p:spPr>
          <a:xfrm>
            <a:off x="677334" y="1270001"/>
            <a:ext cx="8596668" cy="2159000"/>
          </a:xfrm>
        </p:spPr>
        <p:txBody>
          <a:bodyPr>
            <a:normAutofit/>
          </a:bodyPr>
          <a:lstStyle/>
          <a:p>
            <a:pPr marL="0" indent="0">
              <a:buNone/>
            </a:pPr>
            <a:r>
              <a:rPr lang="it-IT" sz="2000" dirty="0"/>
              <a:t>In questo caso è stato utilizzato il Clique </a:t>
            </a:r>
            <a:r>
              <a:rPr lang="it-IT" sz="2000" dirty="0" err="1"/>
              <a:t>Percolation</a:t>
            </a:r>
            <a:r>
              <a:rPr lang="it-IT" sz="2000" dirty="0"/>
              <a:t> Method, al fine di individuare i k-clique presenti all’interno del grafo. </a:t>
            </a:r>
          </a:p>
          <a:p>
            <a:pPr marL="0" indent="0">
              <a:buNone/>
            </a:pPr>
            <a:r>
              <a:rPr lang="it-IT" sz="2000" dirty="0"/>
              <a:t>È stato settato k=16 </a:t>
            </a:r>
            <a:r>
              <a:rPr lang="it-IT" sz="2000" dirty="0" err="1"/>
              <a:t>ottendo</a:t>
            </a:r>
            <a:r>
              <a:rPr lang="it-IT" sz="2000" dirty="0"/>
              <a:t> 124 clique e con un numero di archi </a:t>
            </a:r>
            <a:r>
              <a:rPr lang="el-GR" sz="2000" dirty="0"/>
              <a:t>ε </a:t>
            </a:r>
            <a:r>
              <a:rPr lang="it-IT" sz="2000" dirty="0"/>
              <a:t>pari a 172. È stato, quindi, creato un nuovo grafo i cui nodi sono i clique individuati e i cui archi sono gli archi </a:t>
            </a:r>
            <a:r>
              <a:rPr lang="el-GR" sz="2000" dirty="0"/>
              <a:t>ε</a:t>
            </a:r>
            <a:r>
              <a:rPr lang="it-IT" sz="2000" dirty="0"/>
              <a:t>. A partire da ciò, sono stati eliminati i componenti isolati ottenendo il seguente grafo:</a:t>
            </a:r>
          </a:p>
        </p:txBody>
      </p:sp>
      <p:pic>
        <p:nvPicPr>
          <p:cNvPr id="5" name="Immagine 4" descr="Immagine che contiene cerchio, Simmetria, arte, linea&#10;&#10;Descrizione generata automaticamente">
            <a:extLst>
              <a:ext uri="{FF2B5EF4-FFF2-40B4-BE49-F238E27FC236}">
                <a16:creationId xmlns:a16="http://schemas.microsoft.com/office/drawing/2014/main" id="{431F9253-F8E9-2EF6-AB9E-24E9C33AD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4966" y="3409629"/>
            <a:ext cx="4509957" cy="3448371"/>
          </a:xfrm>
          <a:prstGeom prst="rect">
            <a:avLst/>
          </a:prstGeom>
        </p:spPr>
      </p:pic>
    </p:spTree>
    <p:extLst>
      <p:ext uri="{BB962C8B-B14F-4D97-AF65-F5344CB8AC3E}">
        <p14:creationId xmlns:p14="http://schemas.microsoft.com/office/powerpoint/2010/main" val="2512220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75C4C4-F5C7-89C6-C19E-F2B31A78502C}"/>
              </a:ext>
            </a:extLst>
          </p:cNvPr>
          <p:cNvSpPr>
            <a:spLocks noGrp="1"/>
          </p:cNvSpPr>
          <p:nvPr>
            <p:ph type="title"/>
          </p:nvPr>
        </p:nvSpPr>
        <p:spPr>
          <a:xfrm>
            <a:off x="677334" y="609600"/>
            <a:ext cx="9495366" cy="1320800"/>
          </a:xfrm>
        </p:spPr>
        <p:txBody>
          <a:bodyPr/>
          <a:lstStyle/>
          <a:p>
            <a:r>
              <a:rPr lang="it-IT" dirty="0"/>
              <a:t>MODULARITY-BASED COMMUNITY DETECTION</a:t>
            </a:r>
          </a:p>
        </p:txBody>
      </p:sp>
      <p:sp>
        <p:nvSpPr>
          <p:cNvPr id="3" name="Segnaposto contenuto 2">
            <a:extLst>
              <a:ext uri="{FF2B5EF4-FFF2-40B4-BE49-F238E27FC236}">
                <a16:creationId xmlns:a16="http://schemas.microsoft.com/office/drawing/2014/main" id="{455D9A9E-A362-1808-6390-71490FF8EEC4}"/>
              </a:ext>
            </a:extLst>
          </p:cNvPr>
          <p:cNvSpPr>
            <a:spLocks noGrp="1"/>
          </p:cNvSpPr>
          <p:nvPr>
            <p:ph idx="1"/>
          </p:nvPr>
        </p:nvSpPr>
        <p:spPr>
          <a:xfrm>
            <a:off x="677334" y="1405847"/>
            <a:ext cx="8596668" cy="1268411"/>
          </a:xfrm>
        </p:spPr>
        <p:txBody>
          <a:bodyPr>
            <a:normAutofit/>
          </a:bodyPr>
          <a:lstStyle/>
          <a:p>
            <a:pPr marL="0" indent="0">
              <a:buNone/>
            </a:pPr>
            <a:r>
              <a:rPr lang="it-IT" sz="2000" dirty="0"/>
              <a:t>Il metodo utilizzato per questo approccio di CD è il metodo di </a:t>
            </a:r>
            <a:r>
              <a:rPr lang="it-IT" sz="2000" dirty="0" err="1"/>
              <a:t>Louvain</a:t>
            </a:r>
            <a:r>
              <a:rPr lang="it-IT" sz="2000" dirty="0"/>
              <a:t>. È stato utilizzato il metodo implementato nella libreria community, ottenendo 6 comunità:</a:t>
            </a:r>
          </a:p>
        </p:txBody>
      </p:sp>
      <p:pic>
        <p:nvPicPr>
          <p:cNvPr id="5" name="Immagine 4" descr="Immagine che contiene schermata, testo, Policromia, diagramma&#10;&#10;Descrizione generata automaticamente">
            <a:extLst>
              <a:ext uri="{FF2B5EF4-FFF2-40B4-BE49-F238E27FC236}">
                <a16:creationId xmlns:a16="http://schemas.microsoft.com/office/drawing/2014/main" id="{9976A339-493B-3F78-0A37-02061FE54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520" y="2674258"/>
            <a:ext cx="4101530" cy="3323736"/>
          </a:xfrm>
          <a:prstGeom prst="rect">
            <a:avLst/>
          </a:prstGeom>
        </p:spPr>
      </p:pic>
      <p:pic>
        <p:nvPicPr>
          <p:cNvPr id="7" name="Immagine 6" descr="Immagine che contiene testo, schermata, Diagramma, numero&#10;&#10;Descrizione generata automaticamente">
            <a:extLst>
              <a:ext uri="{FF2B5EF4-FFF2-40B4-BE49-F238E27FC236}">
                <a16:creationId xmlns:a16="http://schemas.microsoft.com/office/drawing/2014/main" id="{FCC387FC-8A66-D356-9F5A-B8D83C635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2674258"/>
            <a:ext cx="5133975" cy="3442783"/>
          </a:xfrm>
          <a:prstGeom prst="rect">
            <a:avLst/>
          </a:prstGeom>
        </p:spPr>
      </p:pic>
    </p:spTree>
    <p:extLst>
      <p:ext uri="{BB962C8B-B14F-4D97-AF65-F5344CB8AC3E}">
        <p14:creationId xmlns:p14="http://schemas.microsoft.com/office/powerpoint/2010/main" val="3077574825"/>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180</TotalTime>
  <Words>1016</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16</vt:i4>
      </vt:variant>
    </vt:vector>
  </HeadingPairs>
  <TitlesOfParts>
    <vt:vector size="20" baseType="lpstr">
      <vt:lpstr>Arial</vt:lpstr>
      <vt:lpstr>Trebuchet MS</vt:lpstr>
      <vt:lpstr>Wingdings 3</vt:lpstr>
      <vt:lpstr>Sfaccettatura</vt:lpstr>
      <vt:lpstr>Twitch Community Detection</vt:lpstr>
      <vt:lpstr>OVERVIEW</vt:lpstr>
      <vt:lpstr>DATASET</vt:lpstr>
      <vt:lpstr>DATASET</vt:lpstr>
      <vt:lpstr>GRAFO</vt:lpstr>
      <vt:lpstr>GRAFO</vt:lpstr>
      <vt:lpstr>DISTANCE-BASED COMMUNITY DETECTION </vt:lpstr>
      <vt:lpstr>DEGREE-BASED COMMUNITY DETECTION</vt:lpstr>
      <vt:lpstr>MODULARITY-BASED COMMUNITY DETECTION</vt:lpstr>
      <vt:lpstr>LABEL PROPAGATION-BASED COMMUNITY DETECTION</vt:lpstr>
      <vt:lpstr>ATTRIBUTE-BASED COMMUNITY DETECTION</vt:lpstr>
      <vt:lpstr>RISULTATI</vt:lpstr>
      <vt:lpstr>RISULTATI</vt:lpstr>
      <vt:lpstr>RISULTATI</vt:lpstr>
      <vt:lpstr>RISULTATI</vt:lpstr>
      <vt:lpstr>RISULTATI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GIANLUCA FERRARI</dc:creator>
  <cp:lastModifiedBy>GIANLUCA FERRARI</cp:lastModifiedBy>
  <cp:revision>2</cp:revision>
  <dcterms:created xsi:type="dcterms:W3CDTF">2025-02-03T15:54:33Z</dcterms:created>
  <dcterms:modified xsi:type="dcterms:W3CDTF">2025-02-04T08:42:45Z</dcterms:modified>
</cp:coreProperties>
</file>