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0D107-A38D-67FA-30E2-F17C97836463}" v="624" dt="2024-06-15T09:06:31.309"/>
    <p1510:client id="{BFCF7860-63B7-147E-7A1F-E5D0500F006C}" v="278" dt="2024-06-14T16:20:57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7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45" r:id="rId6"/>
    <p:sldLayoutId id="2147483841" r:id="rId7"/>
    <p:sldLayoutId id="2147483842" r:id="rId8"/>
    <p:sldLayoutId id="2147483843" r:id="rId9"/>
    <p:sldLayoutId id="2147483844" r:id="rId10"/>
    <p:sldLayoutId id="21474838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quoiacap.com/our-companies/#all-pan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quoiacap.com/our-companies/#all-pan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8" y="722903"/>
            <a:ext cx="3930417" cy="24797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Exploratory Data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34" y="4548185"/>
            <a:ext cx="3930417" cy="23066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Oluwaseun Ilori</a:t>
            </a:r>
          </a:p>
        </p:txBody>
      </p:sp>
      <p:pic>
        <p:nvPicPr>
          <p:cNvPr id="5" name="Picture 4" descr="A black background with grey and green text&#10;&#10;Description automatically generated">
            <a:extLst>
              <a:ext uri="{FF2B5EF4-FFF2-40B4-BE49-F238E27FC236}">
                <a16:creationId xmlns:a16="http://schemas.microsoft.com/office/drawing/2014/main" id="{409D0F8B-C4A4-A071-F2E7-C5835492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38" y="1395714"/>
            <a:ext cx="55721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FAB9-CE0C-0089-8D42-00E7E091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1FC4-3C79-0F26-D36A-50AA955B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US" sz="2800" dirty="0">
                <a:ea typeface="+mn-lt"/>
                <a:cs typeface="+mn-lt"/>
              </a:rPr>
              <a:t>Scraped and analyzed data from Sequoia Capital's </a:t>
            </a:r>
            <a:r>
              <a:rPr lang="en-US" sz="2800" dirty="0">
                <a:ea typeface="+mn-lt"/>
                <a:cs typeface="+mn-lt"/>
                <a:hlinkClick r:id="rId2"/>
              </a:rPr>
              <a:t>Companies Page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Clr>
                <a:srgbClr val="8D87A6"/>
              </a:buClr>
            </a:pPr>
            <a:r>
              <a:rPr lang="en-US" sz="2800" dirty="0">
                <a:ea typeface="+mn-lt"/>
                <a:cs typeface="+mn-lt"/>
              </a:rPr>
              <a:t>Containing 341 companies across 7 categories.</a:t>
            </a:r>
            <a:endParaRPr lang="en-US" sz="2800" dirty="0"/>
          </a:p>
          <a:p>
            <a:pPr>
              <a:buClr>
                <a:srgbClr val="8D87A6"/>
              </a:buClr>
            </a:pPr>
            <a:r>
              <a:rPr lang="en-US" sz="2800" b="1" dirty="0">
                <a:ea typeface="+mn-lt"/>
                <a:cs typeface="+mn-lt"/>
              </a:rPr>
              <a:t>Key Insights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sz="2800" dirty="0"/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 sz="2400" dirty="0">
                <a:ea typeface="+mn-lt"/>
                <a:cs typeface="+mn-lt"/>
              </a:rPr>
              <a:t>Top Categories: Enterprise, Consumer, AI/ML.</a:t>
            </a:r>
            <a:endParaRPr lang="en-US" sz="2400"/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 sz="2400" dirty="0">
                <a:ea typeface="+mn-lt"/>
                <a:cs typeface="+mn-lt"/>
              </a:rPr>
              <a:t>Key Partners: Alfred Lin, Andrew Reed, Pat Grady, Roelof Botha and Shaun Magu</a:t>
            </a:r>
            <a:endParaRPr lang="en-US" sz="2400"/>
          </a:p>
          <a:p>
            <a:pPr>
              <a:buClr>
                <a:srgbClr val="8D87A6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984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B8AF-22A1-7A89-9F11-51FE4F06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CBBF-2EE9-F7E0-A329-C05A90F7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Sequoia Capital is a leading American venture capital firm known for investing in high-growth technology companies.</a:t>
            </a:r>
          </a:p>
          <a:p>
            <a:pPr>
              <a:buClr>
                <a:srgbClr val="8D87A6"/>
              </a:buClr>
            </a:pPr>
            <a:r>
              <a:rPr lang="en-US" sz="2800" dirty="0"/>
              <a:t>Founded in 1972</a:t>
            </a:r>
          </a:p>
          <a:p>
            <a:pPr>
              <a:buClr>
                <a:srgbClr val="8D87A6"/>
              </a:buClr>
            </a:pPr>
            <a:r>
              <a:rPr lang="en-US" sz="2800" dirty="0">
                <a:ea typeface="+mn-lt"/>
                <a:cs typeface="+mn-lt"/>
              </a:rPr>
              <a:t>Funded - Apple, Airbnb, Dropbox, Yahoo!, Google, Oracle, Instagram, and LinkedIn.</a:t>
            </a:r>
          </a:p>
          <a:p>
            <a:pPr>
              <a:buClr>
                <a:srgbClr val="8D87A6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27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942A34-A50E-965E-6C3A-CA86756E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E32C-4B9F-551B-4DC2-3E2132F1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8D87A6"/>
              </a:buClr>
            </a:pPr>
            <a:r>
              <a:rPr lang="en-US" sz="2800" dirty="0">
                <a:ea typeface="+mn-lt"/>
                <a:cs typeface="+mn-lt"/>
              </a:rPr>
              <a:t>Identify Popular Investment Categories</a:t>
            </a:r>
            <a:endParaRPr lang="en-US" sz="2800"/>
          </a:p>
          <a:p>
            <a:pPr>
              <a:buClr>
                <a:srgbClr val="8D87A6"/>
              </a:buClr>
            </a:pPr>
            <a:r>
              <a:rPr lang="en-US" sz="2800" dirty="0">
                <a:ea typeface="+mn-lt"/>
                <a:cs typeface="+mn-lt"/>
              </a:rPr>
              <a:t>Analyze popular partners and their investment categories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7463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E63B-D922-3E48-A925-834C9F72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70A8-26DE-3496-329B-568EB42B3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5141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>
                <a:latin typeface="Arial"/>
                <a:cs typeface="Arial"/>
              </a:rPr>
              <a:t>Data source: </a:t>
            </a:r>
            <a:r>
              <a:rPr lang="en-US" sz="2200" dirty="0">
                <a:ea typeface="+mn-lt"/>
                <a:cs typeface="+mn-lt"/>
                <a:hlinkClick r:id="rId2"/>
              </a:rPr>
              <a:t>https://www.sequoiacap.com/our-companies/#all-panel</a:t>
            </a:r>
            <a:endParaRPr lang="en-US" sz="2200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2200" dirty="0">
                <a:latin typeface="Grandview"/>
                <a:cs typeface="Arial"/>
              </a:rPr>
              <a:t>19 Columns </a:t>
            </a: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Company's name </a:t>
            </a:r>
            <a:endParaRPr lang="en-US" sz="1900" dirty="0">
              <a:ea typeface="+mn-lt"/>
              <a:cs typeface="Arial"/>
            </a:endParaRP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Short description,</a:t>
            </a:r>
            <a:r>
              <a:rPr lang="en-US" sz="1900" dirty="0">
                <a:latin typeface="Grandview"/>
                <a:ea typeface="+mn-lt"/>
                <a:cs typeface="Arial"/>
              </a:rPr>
              <a:t> </a:t>
            </a:r>
            <a:r>
              <a:rPr lang="en-US" sz="1900" dirty="0">
                <a:latin typeface="Arial"/>
                <a:ea typeface="+mn-lt"/>
                <a:cs typeface="Arial"/>
              </a:rPr>
              <a:t>Full description</a:t>
            </a: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Current stage – Pre-seed/seed, Early, Growth, IPO, Acquired</a:t>
            </a:r>
            <a:endParaRPr lang="en-US" sz="1900" dirty="0">
              <a:ea typeface="+mn-lt"/>
              <a:cs typeface="Arial"/>
            </a:endParaRP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Partners </a:t>
            </a:r>
            <a:endParaRPr lang="en-US" sz="1900" dirty="0">
              <a:ea typeface="+mn-lt"/>
              <a:cs typeface="Arial"/>
            </a:endParaRP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Founded year, Partnered year , Acquired year, IPO year</a:t>
            </a:r>
            <a:endParaRPr lang="en-US" sz="1900" dirty="0">
              <a:ea typeface="+mn-lt"/>
              <a:cs typeface="Arial"/>
            </a:endParaRP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Team members, social media links, career links</a:t>
            </a:r>
            <a:endParaRPr lang="en-US" sz="1900" dirty="0">
              <a:latin typeface="Grandview"/>
              <a:cs typeface="Arial"/>
            </a:endParaRPr>
          </a:p>
          <a:p>
            <a:pPr>
              <a:buClr>
                <a:srgbClr val="8D87A6"/>
              </a:buClr>
            </a:pPr>
            <a:r>
              <a:rPr lang="en-US" sz="2200" dirty="0">
                <a:latin typeface="Arial"/>
                <a:cs typeface="Arial"/>
              </a:rPr>
              <a:t>341 Companies</a:t>
            </a:r>
          </a:p>
          <a:p>
            <a:pPr>
              <a:buClr>
                <a:srgbClr val="8D87A6"/>
              </a:buClr>
            </a:pPr>
            <a:r>
              <a:rPr lang="en-US" sz="2200" dirty="0">
                <a:latin typeface="Arial"/>
                <a:cs typeface="Arial"/>
              </a:rPr>
              <a:t>30 Partners</a:t>
            </a:r>
          </a:p>
          <a:p>
            <a:pPr>
              <a:buClr>
                <a:srgbClr val="8D87A6"/>
              </a:buClr>
            </a:pPr>
            <a:r>
              <a:rPr lang="en-US" sz="2200" dirty="0">
                <a:latin typeface="Arial"/>
                <a:cs typeface="Arial"/>
              </a:rPr>
              <a:t>7 Categories - </a:t>
            </a:r>
            <a:r>
              <a:rPr lang="en-US" sz="2200" dirty="0">
                <a:ea typeface="+mn-lt"/>
                <a:cs typeface="+mn-lt"/>
              </a:rPr>
              <a:t>AI/ML, Climate Tech, Consumer, Crypto, Enterprise, FinTech, Healthcare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buClr>
                <a:srgbClr val="8D87A6"/>
              </a:buClr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66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9505-AC58-08FB-E316-29A3FD2D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- </a:t>
            </a:r>
            <a:r>
              <a:rPr lang="en-US" dirty="0" err="1"/>
              <a:t>Contd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089052-DFF4-578A-F858-0B7E84B2B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410898"/>
              </p:ext>
            </p:extLst>
          </p:nvPr>
        </p:nvGraphicFramePr>
        <p:xfrm>
          <a:off x="690563" y="2207453"/>
          <a:ext cx="11277400" cy="46515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9350">
                  <a:extLst>
                    <a:ext uri="{9D8B030D-6E8A-4147-A177-3AD203B41FA5}">
                      <a16:colId xmlns:a16="http://schemas.microsoft.com/office/drawing/2014/main" val="3814652932"/>
                    </a:ext>
                  </a:extLst>
                </a:gridCol>
                <a:gridCol w="2819350">
                  <a:extLst>
                    <a:ext uri="{9D8B030D-6E8A-4147-A177-3AD203B41FA5}">
                      <a16:colId xmlns:a16="http://schemas.microsoft.com/office/drawing/2014/main" val="583995966"/>
                    </a:ext>
                  </a:extLst>
                </a:gridCol>
                <a:gridCol w="2819350">
                  <a:extLst>
                    <a:ext uri="{9D8B030D-6E8A-4147-A177-3AD203B41FA5}">
                      <a16:colId xmlns:a16="http://schemas.microsoft.com/office/drawing/2014/main" val="2622565948"/>
                    </a:ext>
                  </a:extLst>
                </a:gridCol>
                <a:gridCol w="2819350">
                  <a:extLst>
                    <a:ext uri="{9D8B030D-6E8A-4147-A177-3AD203B41FA5}">
                      <a16:colId xmlns:a16="http://schemas.microsoft.com/office/drawing/2014/main" val="3648601179"/>
                    </a:ext>
                  </a:extLst>
                </a:gridCol>
              </a:tblGrid>
              <a:tr h="258855">
                <a:tc>
                  <a:txBody>
                    <a:bodyPr/>
                    <a:lstStyle/>
                    <a:p>
                      <a:r>
                        <a:rPr lang="en-US" sz="1600" b="1"/>
                        <a:t>Category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Focus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Key Areas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Applications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169795"/>
                  </a:ext>
                </a:extLst>
              </a:tr>
              <a:tr h="445229">
                <a:tc>
                  <a:txBody>
                    <a:bodyPr/>
                    <a:lstStyle/>
                    <a:p>
                      <a:r>
                        <a:rPr lang="en-US" sz="1600" b="1"/>
                        <a:t>AI/ML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Intelligent automation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NLP, computer vision, predictive 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Healthcare, finance, retail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989725"/>
                  </a:ext>
                </a:extLst>
              </a:tr>
              <a:tr h="631605">
                <a:tc>
                  <a:txBody>
                    <a:bodyPr/>
                    <a:lstStyle/>
                    <a:p>
                      <a:r>
                        <a:rPr lang="en-US" sz="1600" b="1"/>
                        <a:t>Climate Tech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Environmental sustainability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Renewable energy, energy storage, carbon capture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Energy, transportation, waste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941849"/>
                  </a:ext>
                </a:extLst>
              </a:tr>
              <a:tr h="631605">
                <a:tc>
                  <a:txBody>
                    <a:bodyPr/>
                    <a:lstStyle/>
                    <a:p>
                      <a:r>
                        <a:rPr lang="en-US" sz="1600" b="1"/>
                        <a:t>Consumer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Direct-to-consumer 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E-commerce, consumer electronics, food &amp; beverage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Retail, entertainment, lifestyle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16429"/>
                  </a:ext>
                </a:extLst>
              </a:tr>
              <a:tr h="445229">
                <a:tc>
                  <a:txBody>
                    <a:bodyPr/>
                    <a:lstStyle/>
                    <a:p>
                      <a:r>
                        <a:rPr lang="en-US" sz="1600" b="1"/>
                        <a:t>Crypto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Digital currencies and 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Cryptocurrencies, blockchain, DeFi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Finance, smart contracts, supply 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0669"/>
                  </a:ext>
                </a:extLst>
              </a:tr>
              <a:tr h="631605">
                <a:tc>
                  <a:txBody>
                    <a:bodyPr/>
                    <a:lstStyle/>
                    <a:p>
                      <a:r>
                        <a:rPr lang="en-US" sz="1600" b="1"/>
                        <a:t>Enterprise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Business solutions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Enterprise software, cloud computing, cybersecurity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Business operations, data management, IT services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24634"/>
                  </a:ext>
                </a:extLst>
              </a:tr>
              <a:tr h="631605">
                <a:tc>
                  <a:txBody>
                    <a:bodyPr/>
                    <a:lstStyle/>
                    <a:p>
                      <a:r>
                        <a:rPr lang="en-US" sz="1600" b="1"/>
                        <a:t>FinTech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Financial 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Digital payments, lending, wealth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Banking, insurance, investments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75111"/>
                  </a:ext>
                </a:extLst>
              </a:tr>
              <a:tr h="631605">
                <a:tc>
                  <a:txBody>
                    <a:bodyPr/>
                    <a:lstStyle/>
                    <a:p>
                      <a:r>
                        <a:rPr lang="en-US" sz="1600" b="1"/>
                        <a:t>Healthcare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Medical and health innovations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Medical devices, digital health, biotech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Diagnostics, treatment, healthcare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8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63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9129-6AA4-D721-B929-D7CF6249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categories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F387CB-C362-EC55-CF16-63BB3B99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4581"/>
            <a:ext cx="9251156" cy="4498181"/>
          </a:xfrm>
        </p:spPr>
      </p:pic>
    </p:spTree>
    <p:extLst>
      <p:ext uri="{BB962C8B-B14F-4D97-AF65-F5344CB8AC3E}">
        <p14:creationId xmlns:p14="http://schemas.microsoft.com/office/powerpoint/2010/main" val="330081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A1CC-E824-C263-EE38-05F4681D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partners</a:t>
            </a:r>
          </a:p>
        </p:txBody>
      </p:sp>
      <p:pic>
        <p:nvPicPr>
          <p:cNvPr id="4" name="Content Placeholder 3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40656A71-0473-2D4F-DF7D-7CACA0B6E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39" y="2394704"/>
            <a:ext cx="9488465" cy="4457372"/>
          </a:xfrm>
        </p:spPr>
      </p:pic>
    </p:spTree>
    <p:extLst>
      <p:ext uri="{BB962C8B-B14F-4D97-AF65-F5344CB8AC3E}">
        <p14:creationId xmlns:p14="http://schemas.microsoft.com/office/powerpoint/2010/main" val="157499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20CE-6B42-C4EF-E077-9C5291C6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1206062" cy="1442463"/>
          </a:xfrm>
        </p:spPr>
        <p:txBody>
          <a:bodyPr>
            <a:normAutofit/>
          </a:bodyPr>
          <a:lstStyle/>
          <a:p>
            <a:r>
              <a:rPr lang="en-US" dirty="0"/>
              <a:t>Company Categories where top 5 partners are involved in</a:t>
            </a:r>
          </a:p>
        </p:txBody>
      </p:sp>
      <p:pic>
        <p:nvPicPr>
          <p:cNvPr id="7" name="Content Placeholder 6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EBB5E679-E597-5A6B-6F56-ED95D16C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96" y="2578353"/>
            <a:ext cx="9108281" cy="4278615"/>
          </a:xfrm>
        </p:spPr>
      </p:pic>
    </p:spTree>
    <p:extLst>
      <p:ext uri="{BB962C8B-B14F-4D97-AF65-F5344CB8AC3E}">
        <p14:creationId xmlns:p14="http://schemas.microsoft.com/office/powerpoint/2010/main" val="349448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91EB-4BAE-8A67-7732-A47B6F0D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162E-485F-4CE3-9376-D3C4339D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51693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Clr>
                <a:srgbClr val="8D87A6"/>
              </a:buClr>
            </a:pPr>
            <a:r>
              <a:rPr lang="en-US" b="1" dirty="0">
                <a:ea typeface="+mn-lt"/>
                <a:cs typeface="+mn-lt"/>
              </a:rPr>
              <a:t>Top 3 Investment Categories</a:t>
            </a:r>
            <a:r>
              <a:rPr lang="en-US" dirty="0">
                <a:ea typeface="+mn-lt"/>
                <a:cs typeface="+mn-lt"/>
              </a:rPr>
              <a:t>: Sequoia Capital focuses its investments on Enterprise, Consumer, and AI/ML technologies.</a:t>
            </a:r>
          </a:p>
          <a:p>
            <a:pPr algn="just">
              <a:buClr>
                <a:srgbClr val="8D87A6"/>
              </a:buClr>
            </a:pPr>
            <a:r>
              <a:rPr lang="en-US" b="1" dirty="0">
                <a:ea typeface="+mn-lt"/>
                <a:cs typeface="+mn-lt"/>
              </a:rPr>
              <a:t>Top 5 Partners</a:t>
            </a:r>
            <a:r>
              <a:rPr lang="en-US" dirty="0">
                <a:ea typeface="+mn-lt"/>
                <a:cs typeface="+mn-lt"/>
              </a:rPr>
              <a:t>: Key partners for investments are Alfred Lin, Andrew Reed, Pat Grady, Roelof Botha, and Shaun Maguire.</a:t>
            </a:r>
            <a:endParaRPr lang="en-US" dirty="0"/>
          </a:p>
          <a:p>
            <a:pPr algn="just">
              <a:buClr>
                <a:srgbClr val="8D87A6"/>
              </a:buClr>
            </a:pPr>
            <a:r>
              <a:rPr lang="en-US" b="1" dirty="0">
                <a:ea typeface="+mn-lt"/>
                <a:cs typeface="+mn-lt"/>
              </a:rPr>
              <a:t>Investment Preferences Among Partners</a:t>
            </a:r>
            <a:r>
              <a:rPr lang="en-US" dirty="0">
                <a:ea typeface="+mn-lt"/>
                <a:cs typeface="+mn-lt"/>
              </a:rPr>
              <a:t>: Alfred Lin, Andrew Reed, Pat Grady, and Shaun Maguire exhibit a stronger inclination towards investing in AI/ML companies compared to Roelof Botha.</a:t>
            </a:r>
          </a:p>
          <a:p>
            <a:pPr algn="just">
              <a:buClr>
                <a:srgbClr val="8D87A6"/>
              </a:buClr>
            </a:pPr>
            <a:r>
              <a:rPr lang="en-US" b="1" dirty="0">
                <a:ea typeface="+mn-lt"/>
                <a:cs typeface="+mn-lt"/>
              </a:rPr>
              <a:t>Roelof Botha's Focus</a:t>
            </a:r>
            <a:r>
              <a:rPr lang="en-US" dirty="0">
                <a:ea typeface="+mn-lt"/>
                <a:cs typeface="+mn-lt"/>
              </a:rPr>
              <a:t>: Roelof Botha demonstrates a preference towards consumer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3182189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CosineVTI</vt:lpstr>
      <vt:lpstr>Exploratory Data Analysis</vt:lpstr>
      <vt:lpstr>Introduction</vt:lpstr>
      <vt:lpstr>Objective</vt:lpstr>
      <vt:lpstr>Data Overview</vt:lpstr>
      <vt:lpstr>Data Overview - Contd</vt:lpstr>
      <vt:lpstr>Popular categories</vt:lpstr>
      <vt:lpstr>Most Popular partners</vt:lpstr>
      <vt:lpstr>Company Categories where top 5 partners are involved in</vt:lpstr>
      <vt:lpstr>Key Insights and 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325</cp:revision>
  <dcterms:created xsi:type="dcterms:W3CDTF">2024-06-14T13:36:55Z</dcterms:created>
  <dcterms:modified xsi:type="dcterms:W3CDTF">2024-06-15T09:34:02Z</dcterms:modified>
</cp:coreProperties>
</file>