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1"/>
  </p:sldMasterIdLst>
  <p:sldIdLst>
    <p:sldId id="256" r:id="rId2"/>
    <p:sldId id="257" r:id="rId3"/>
    <p:sldId id="258" r:id="rId4"/>
    <p:sldId id="259" r:id="rId5"/>
    <p:sldId id="260" r:id="rId6"/>
    <p:sldId id="261" r:id="rId7"/>
    <p:sldId id="268" r:id="rId8"/>
    <p:sldId id="267" r:id="rId9"/>
    <p:sldId id="269" r:id="rId10"/>
    <p:sldId id="263" r:id="rId11"/>
    <p:sldId id="264" r:id="rId12"/>
    <p:sldId id="266" r:id="rId13"/>
    <p:sldId id="265" r:id="rId14"/>
    <p:sldId id="270" r:id="rId15"/>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p:scale>
          <a:sx n="75" d="100"/>
          <a:sy n="75" d="100"/>
        </p:scale>
        <p:origin x="12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95595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1974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D189F5-5040-44C2-BCEC-E7458B1B1579}"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23803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639421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189F5-5040-44C2-BCEC-E7458B1B1579}"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91994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smtClean="0"/>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smtClean="0"/>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5588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619298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899075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73338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442420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27853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50840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855993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79679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1432427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29701914-0543-4C0A-ACB2-5E8D956612A2}" type="datetimeFigureOut">
              <a:rPr lang="zh-TW" altLang="en-US" smtClean="0"/>
              <a:t>2016/11/9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2025979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9701914-0543-4C0A-ACB2-5E8D956612A2}" type="datetimeFigureOut">
              <a:rPr lang="zh-TW" altLang="en-US" smtClean="0"/>
              <a:t>2016/11/9</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D189F5-5040-44C2-BCEC-E7458B1B1579}" type="slidenum">
              <a:rPr lang="zh-TW" altLang="en-US" smtClean="0"/>
              <a:t>‹#›</a:t>
            </a:fld>
            <a:endParaRPr lang="zh-TW" altLang="en-US"/>
          </a:p>
        </p:txBody>
      </p:sp>
    </p:spTree>
    <p:extLst>
      <p:ext uri="{BB962C8B-B14F-4D97-AF65-F5344CB8AC3E}">
        <p14:creationId xmlns:p14="http://schemas.microsoft.com/office/powerpoint/2010/main" val="864224750"/>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 id="214748385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220913" y="1257300"/>
            <a:ext cx="8915399" cy="2262781"/>
          </a:xfrm>
        </p:spPr>
        <p:txBody>
          <a:bodyPr/>
          <a:lstStyle/>
          <a:p>
            <a:r>
              <a:rPr lang="en-US" altLang="zh-TW" b="1" dirty="0"/>
              <a:t>SAE J1979 _ 2006 edition</a:t>
            </a:r>
            <a:endParaRPr lang="zh-TW" altLang="en-US" dirty="0"/>
          </a:p>
        </p:txBody>
      </p:sp>
      <p:sp>
        <p:nvSpPr>
          <p:cNvPr id="3" name="副標題 2"/>
          <p:cNvSpPr>
            <a:spLocks noGrp="1"/>
          </p:cNvSpPr>
          <p:nvPr>
            <p:ph type="subTitle" idx="1"/>
          </p:nvPr>
        </p:nvSpPr>
        <p:spPr>
          <a:xfrm>
            <a:off x="2220913" y="3520081"/>
            <a:ext cx="8915399" cy="1126283"/>
          </a:xfrm>
        </p:spPr>
        <p:txBody>
          <a:bodyPr/>
          <a:lstStyle/>
          <a:p>
            <a:r>
              <a:rPr lang="zh-TW" altLang="en-US" dirty="0" smtClean="0"/>
              <a:t>報告範圍 </a:t>
            </a:r>
            <a:r>
              <a:rPr lang="en-US" altLang="zh-TW" dirty="0" smtClean="0"/>
              <a:t>:</a:t>
            </a:r>
            <a:r>
              <a:rPr lang="zh-TW" altLang="en-US" dirty="0"/>
              <a:t> </a:t>
            </a:r>
            <a:endParaRPr lang="en-US" altLang="zh-TW" dirty="0" smtClean="0"/>
          </a:p>
          <a:p>
            <a:r>
              <a:rPr lang="zh-TW" altLang="en-US" dirty="0" smtClean="0"/>
              <a:t>報告學生 </a:t>
            </a:r>
            <a:r>
              <a:rPr lang="en-US" altLang="zh-TW" dirty="0" smtClean="0"/>
              <a:t>:</a:t>
            </a:r>
            <a:r>
              <a:rPr lang="zh-TW" altLang="en-US" dirty="0" smtClean="0"/>
              <a:t> 羅俊奕 </a:t>
            </a:r>
            <a:endParaRPr lang="zh-TW" altLang="en-US" dirty="0"/>
          </a:p>
        </p:txBody>
      </p:sp>
    </p:spTree>
    <p:extLst>
      <p:ext uri="{BB962C8B-B14F-4D97-AF65-F5344CB8AC3E}">
        <p14:creationId xmlns:p14="http://schemas.microsoft.com/office/powerpoint/2010/main" val="1715167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89212" y="1358900"/>
            <a:ext cx="8915400" cy="4552322"/>
          </a:xfrm>
        </p:spPr>
        <p:txBody>
          <a:bodyPr>
            <a:normAutofit/>
          </a:bodyPr>
          <a:lstStyle/>
          <a:p>
            <a:pPr marL="0" indent="0">
              <a:buNone/>
            </a:pPr>
            <a:r>
              <a:rPr lang="zh-TW" altLang="en-US" dirty="0" smtClean="0"/>
              <a:t>步驟如下</a:t>
            </a:r>
            <a:r>
              <a:rPr lang="en-US" altLang="zh-TW" dirty="0" smtClean="0"/>
              <a:t>:</a:t>
            </a:r>
          </a:p>
          <a:p>
            <a:pPr>
              <a:buFont typeface="+mj-lt"/>
              <a:buAutoNum type="alphaLcParenR"/>
            </a:pPr>
            <a:r>
              <a:rPr lang="en-US" altLang="zh-TW" dirty="0" smtClean="0"/>
              <a:t>The </a:t>
            </a:r>
            <a:r>
              <a:rPr lang="en-US" altLang="zh-TW" dirty="0"/>
              <a:t>diagnostic application of the </a:t>
            </a:r>
            <a:r>
              <a:rPr lang="en-US" altLang="zh-TW" dirty="0" smtClean="0"/>
              <a:t>client</a:t>
            </a:r>
            <a:r>
              <a:rPr lang="zh-TW" altLang="en-US" dirty="0" smtClean="0"/>
              <a:t> 發送出 </a:t>
            </a:r>
            <a:r>
              <a:rPr lang="en-US" altLang="zh-TW" dirty="0" err="1" smtClean="0"/>
              <a:t>DL_Data.request</a:t>
            </a:r>
            <a:r>
              <a:rPr lang="zh-TW" altLang="en-US" dirty="0" smtClean="0"/>
              <a:t> 來請求消息傳輸，透過數據鏈接層發送到</a:t>
            </a:r>
            <a:r>
              <a:rPr lang="en-US" altLang="zh-TW" dirty="0" smtClean="0"/>
              <a:t>Server</a:t>
            </a:r>
            <a:r>
              <a:rPr lang="zh-TW" altLang="en-US" dirty="0" smtClean="0"/>
              <a:t>。</a:t>
            </a:r>
            <a:r>
              <a:rPr lang="en-US" altLang="zh-TW" dirty="0" smtClean="0"/>
              <a:t> </a:t>
            </a:r>
          </a:p>
          <a:p>
            <a:pPr>
              <a:buFont typeface="+mj-lt"/>
              <a:buAutoNum type="alphaLcParenR"/>
            </a:pPr>
            <a:r>
              <a:rPr lang="en-US" altLang="zh-TW" dirty="0" smtClean="0"/>
              <a:t>Server and client </a:t>
            </a:r>
            <a:r>
              <a:rPr lang="zh-TW" altLang="en-US" dirty="0" smtClean="0"/>
              <a:t>接收訊息</a:t>
            </a:r>
            <a:r>
              <a:rPr lang="zh-TW" altLang="en-US" dirty="0" smtClean="0"/>
              <a:t>，通過</a:t>
            </a:r>
            <a:r>
              <a:rPr lang="zh-TW" altLang="en-US" dirty="0" smtClean="0"/>
              <a:t>一個</a:t>
            </a:r>
            <a:r>
              <a:rPr lang="zh-TW" altLang="en-US" dirty="0" smtClean="0"/>
              <a:t>接收中斷</a:t>
            </a:r>
            <a:r>
              <a:rPr lang="zh-TW" altLang="en-US" dirty="0" smtClean="0"/>
              <a:t>的 </a:t>
            </a:r>
            <a:r>
              <a:rPr lang="en-US" altLang="zh-TW" dirty="0" smtClean="0"/>
              <a:t>UART</a:t>
            </a:r>
            <a:r>
              <a:rPr lang="zh-TW" altLang="en-US" dirty="0" smtClean="0"/>
              <a:t>。</a:t>
            </a:r>
            <a:r>
              <a:rPr lang="en-US" altLang="zh-TW" dirty="0" smtClean="0"/>
              <a:t>The ISR (Interrupt Service Routine</a:t>
            </a:r>
            <a:r>
              <a:rPr lang="zh-TW" altLang="en-US" dirty="0" smtClean="0"/>
              <a:t> </a:t>
            </a:r>
            <a:r>
              <a:rPr lang="en-US" altLang="zh-TW" dirty="0" smtClean="0"/>
              <a:t>-</a:t>
            </a:r>
            <a:r>
              <a:rPr lang="zh-TW" altLang="en-US" dirty="0" smtClean="0"/>
              <a:t> 中斷服務程序</a:t>
            </a:r>
            <a:r>
              <a:rPr lang="en-US" altLang="zh-TW" dirty="0" smtClean="0"/>
              <a:t>) </a:t>
            </a:r>
            <a:r>
              <a:rPr lang="zh-TW" altLang="en-US" dirty="0" smtClean="0"/>
              <a:t>把 </a:t>
            </a:r>
            <a:r>
              <a:rPr lang="en-US" altLang="zh-TW" dirty="0" smtClean="0"/>
              <a:t>P2K-line/P3K-line restarts </a:t>
            </a:r>
            <a:r>
              <a:rPr lang="en-US" altLang="zh-TW" dirty="0" smtClean="0">
                <a:solidFill>
                  <a:srgbClr val="FF0000"/>
                </a:solidFill>
              </a:rPr>
              <a:t>timers</a:t>
            </a:r>
            <a:r>
              <a:rPr lang="en-US" altLang="zh-TW" dirty="0" smtClean="0"/>
              <a:t> </a:t>
            </a:r>
            <a:r>
              <a:rPr lang="zh-TW" altLang="en-US" dirty="0" smtClean="0"/>
              <a:t>或把接受到的</a:t>
            </a:r>
            <a:r>
              <a:rPr lang="en-US" altLang="zh-TW" dirty="0" smtClean="0"/>
              <a:t>Byte </a:t>
            </a:r>
            <a:r>
              <a:rPr lang="zh-TW" altLang="en-US" dirty="0" smtClean="0"/>
              <a:t>打上 *</a:t>
            </a:r>
            <a:r>
              <a:rPr lang="en-US" altLang="zh-TW" dirty="0" smtClean="0">
                <a:solidFill>
                  <a:srgbClr val="FF0000"/>
                </a:solidFill>
              </a:rPr>
              <a:t>time stamps(</a:t>
            </a:r>
            <a:r>
              <a:rPr lang="zh-TW" altLang="en-US" dirty="0" smtClean="0">
                <a:solidFill>
                  <a:srgbClr val="FF0000"/>
                </a:solidFill>
              </a:rPr>
              <a:t>時戳</a:t>
            </a:r>
            <a:r>
              <a:rPr lang="en-US" altLang="zh-TW" dirty="0" smtClean="0">
                <a:solidFill>
                  <a:srgbClr val="FF0000"/>
                </a:solidFill>
              </a:rPr>
              <a:t>)</a:t>
            </a:r>
            <a:r>
              <a:rPr lang="en-US" altLang="zh-TW" dirty="0" smtClean="0"/>
              <a:t>.</a:t>
            </a:r>
          </a:p>
          <a:p>
            <a:pPr>
              <a:buAutoNum type="alphaLcParenR"/>
            </a:pPr>
            <a:endParaRPr lang="en-US" altLang="zh-TW" dirty="0"/>
          </a:p>
          <a:p>
            <a:pPr marL="0" indent="0">
              <a:buNone/>
            </a:pPr>
            <a:r>
              <a:rPr lang="en-US" altLang="zh-TW" dirty="0" smtClean="0"/>
              <a:t>	</a:t>
            </a:r>
            <a:r>
              <a:rPr lang="zh-TW" altLang="en-US" dirty="0" smtClean="0"/>
              <a:t>註記*</a:t>
            </a:r>
            <a:r>
              <a:rPr lang="en-US" altLang="zh-TW" dirty="0">
                <a:solidFill>
                  <a:srgbClr val="FF0000"/>
                </a:solidFill>
              </a:rPr>
              <a:t> time stamps(</a:t>
            </a:r>
            <a:r>
              <a:rPr lang="zh-TW" altLang="en-US" dirty="0">
                <a:solidFill>
                  <a:srgbClr val="FF0000"/>
                </a:solidFill>
              </a:rPr>
              <a:t>時戳</a:t>
            </a:r>
            <a:r>
              <a:rPr lang="en-US" altLang="zh-TW" dirty="0" smtClean="0">
                <a:solidFill>
                  <a:srgbClr val="FF0000"/>
                </a:solidFill>
              </a:rPr>
              <a:t>)</a:t>
            </a:r>
            <a:r>
              <a:rPr lang="en-US" altLang="zh-TW" dirty="0" smtClean="0"/>
              <a:t>=&gt;</a:t>
            </a:r>
            <a:r>
              <a:rPr lang="zh-TW" altLang="en-US" dirty="0"/>
              <a:t>把資料取樣，然後一筆筆</a:t>
            </a:r>
            <a:r>
              <a:rPr lang="en-US" altLang="zh-TW" dirty="0"/>
              <a:t>(packet)</a:t>
            </a:r>
            <a:r>
              <a:rPr lang="zh-TW" altLang="en-US" dirty="0"/>
              <a:t>傳輸，當到達</a:t>
            </a:r>
            <a:r>
              <a:rPr lang="zh-TW" altLang="en-US" dirty="0" smtClean="0"/>
              <a:t>接收</a:t>
            </a:r>
            <a:r>
              <a:rPr lang="en-US" altLang="zh-TW" dirty="0" smtClean="0"/>
              <a:t>	</a:t>
            </a:r>
            <a:r>
              <a:rPr lang="zh-TW" altLang="en-US" dirty="0" smtClean="0"/>
              <a:t>端</a:t>
            </a:r>
            <a:r>
              <a:rPr lang="zh-TW" altLang="en-US" dirty="0"/>
              <a:t>時，你再把資料一筆筆照原來順序組合起來，就還原了</a:t>
            </a:r>
            <a:r>
              <a:rPr lang="zh-TW" altLang="en-US" dirty="0" smtClean="0"/>
              <a:t>原本的</a:t>
            </a:r>
            <a:r>
              <a:rPr lang="zh-TW" altLang="en-US" dirty="0"/>
              <a:t>資料</a:t>
            </a:r>
            <a:r>
              <a:rPr lang="zh-TW" altLang="en-US" dirty="0" smtClean="0"/>
              <a:t>。解決每一筆</a:t>
            </a:r>
            <a:r>
              <a:rPr lang="en-US" altLang="zh-TW" dirty="0" smtClean="0"/>
              <a:t>	</a:t>
            </a:r>
            <a:r>
              <a:rPr lang="zh-TW" altLang="en-US" dirty="0" smtClean="0"/>
              <a:t>資料可能會遺失的方法之ㄧ。</a:t>
            </a:r>
            <a:endParaRPr lang="en-US" altLang="zh-TW" dirty="0" smtClean="0"/>
          </a:p>
        </p:txBody>
      </p:sp>
      <p:sp>
        <p:nvSpPr>
          <p:cNvPr id="4" name="標題 1"/>
          <p:cNvSpPr>
            <a:spLocks noGrp="1"/>
          </p:cNvSpPr>
          <p:nvPr>
            <p:ph type="title"/>
          </p:nvPr>
        </p:nvSpPr>
        <p:spPr>
          <a:xfrm>
            <a:off x="2592925" y="624110"/>
            <a:ext cx="8911687" cy="734790"/>
          </a:xfrm>
        </p:spPr>
        <p:txBody>
          <a:bodyPr/>
          <a:lstStyle/>
          <a:p>
            <a:r>
              <a:rPr lang="en-US" altLang="zh-TW" b="1" dirty="0" smtClean="0"/>
              <a:t>5.2.2.4</a:t>
            </a:r>
            <a:r>
              <a:rPr lang="zh-TW" altLang="en-US" b="1" dirty="0" smtClean="0"/>
              <a:t> </a:t>
            </a:r>
            <a:r>
              <a:rPr lang="en-US" altLang="zh-TW" b="1" dirty="0" smtClean="0"/>
              <a:t>(CONT.)</a:t>
            </a:r>
            <a:endParaRPr lang="zh-TW" altLang="en-US" dirty="0"/>
          </a:p>
        </p:txBody>
      </p:sp>
    </p:spTree>
    <p:extLst>
      <p:ext uri="{BB962C8B-B14F-4D97-AF65-F5344CB8AC3E}">
        <p14:creationId xmlns:p14="http://schemas.microsoft.com/office/powerpoint/2010/main" val="211938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696690"/>
          </a:xfrm>
        </p:spPr>
        <p:txBody>
          <a:bodyPr/>
          <a:lstStyle/>
          <a:p>
            <a:r>
              <a:rPr lang="en-US" altLang="zh-TW" b="1" dirty="0" smtClean="0"/>
              <a:t>5.2.2.4</a:t>
            </a:r>
            <a:r>
              <a:rPr lang="zh-TW" altLang="en-US" b="1" dirty="0" smtClean="0"/>
              <a:t> </a:t>
            </a:r>
            <a:r>
              <a:rPr lang="en-US" altLang="zh-TW" b="1" dirty="0" smtClean="0"/>
              <a:t>(CONT.)</a:t>
            </a:r>
            <a:endParaRPr lang="zh-TW" altLang="en-US" dirty="0"/>
          </a:p>
        </p:txBody>
      </p:sp>
      <p:sp>
        <p:nvSpPr>
          <p:cNvPr id="5" name="內容版面配置區 4"/>
          <p:cNvSpPr>
            <a:spLocks noGrp="1"/>
          </p:cNvSpPr>
          <p:nvPr>
            <p:ph idx="1"/>
          </p:nvPr>
        </p:nvSpPr>
        <p:spPr>
          <a:xfrm>
            <a:off x="2589212" y="1320800"/>
            <a:ext cx="9069388" cy="5181600"/>
          </a:xfrm>
        </p:spPr>
        <p:txBody>
          <a:bodyPr/>
          <a:lstStyle/>
          <a:p>
            <a:pPr>
              <a:buFont typeface="+mj-lt"/>
              <a:buAutoNum type="alphaLcParenR" startAt="3"/>
            </a:pPr>
            <a:r>
              <a:rPr lang="zh-TW" altLang="en-US" dirty="0"/>
              <a:t>以及把完成的請求訊息在</a:t>
            </a:r>
            <a:r>
              <a:rPr lang="en-US" altLang="zh-TW" dirty="0" err="1" smtClean="0"/>
              <a:t>DL_Data.confirmation</a:t>
            </a:r>
            <a:r>
              <a:rPr lang="zh-TW" altLang="en-US" dirty="0" smtClean="0"/>
              <a:t> 的</a:t>
            </a:r>
            <a:r>
              <a:rPr lang="zh-TW" altLang="en-US" dirty="0"/>
              <a:t>客戶端中指示。 </a:t>
            </a:r>
            <a:r>
              <a:rPr lang="zh-TW" altLang="en-US" dirty="0" smtClean="0"/>
              <a:t>當接收到</a:t>
            </a:r>
            <a:r>
              <a:rPr lang="en-US" altLang="zh-TW" dirty="0" err="1" smtClean="0"/>
              <a:t>DL_Data.confirmation</a:t>
            </a:r>
            <a:r>
              <a:rPr lang="en-US" altLang="zh-TW" dirty="0"/>
              <a:t> Client</a:t>
            </a:r>
            <a:r>
              <a:rPr lang="zh-TW" altLang="en-US" dirty="0" smtClean="0"/>
              <a:t>啟動</a:t>
            </a:r>
            <a:r>
              <a:rPr lang="en-US" altLang="zh-TW" dirty="0" smtClean="0"/>
              <a:t>P2</a:t>
            </a:r>
            <a:r>
              <a:rPr lang="en-US" altLang="zh-TW" sz="1400" dirty="0" smtClean="0"/>
              <a:t>K-line</a:t>
            </a:r>
            <a:r>
              <a:rPr lang="zh-TW" altLang="en-US" dirty="0"/>
              <a:t>和</a:t>
            </a:r>
            <a:r>
              <a:rPr lang="en-US" altLang="zh-TW" dirty="0"/>
              <a:t>P3</a:t>
            </a:r>
            <a:r>
              <a:rPr lang="en-US" altLang="zh-TW" sz="1400" dirty="0"/>
              <a:t>K-line</a:t>
            </a:r>
            <a:r>
              <a:rPr lang="zh-TW" altLang="en-US" dirty="0"/>
              <a:t>定時</a:t>
            </a:r>
            <a:r>
              <a:rPr lang="zh-TW" altLang="en-US" dirty="0" smtClean="0"/>
              <a:t>器，</a:t>
            </a:r>
            <a:r>
              <a:rPr lang="en-US" altLang="zh-TW" dirty="0"/>
              <a:t> </a:t>
            </a:r>
            <a:r>
              <a:rPr lang="zh-TW" altLang="en-US" dirty="0" smtClean="0"/>
              <a:t>使用</a:t>
            </a:r>
            <a:r>
              <a:rPr lang="en-US" altLang="zh-TW" dirty="0" smtClean="0"/>
              <a:t>P2</a:t>
            </a:r>
            <a:r>
              <a:rPr lang="en-US" altLang="zh-TW" sz="1400" dirty="0" smtClean="0"/>
              <a:t>K-line</a:t>
            </a:r>
            <a:r>
              <a:rPr lang="en-US" altLang="zh-TW" dirty="0" smtClean="0"/>
              <a:t>_max</a:t>
            </a:r>
            <a:r>
              <a:rPr lang="zh-TW" altLang="en-US" dirty="0"/>
              <a:t>和</a:t>
            </a:r>
            <a:r>
              <a:rPr lang="en-US" altLang="zh-TW" dirty="0" smtClean="0"/>
              <a:t>P3</a:t>
            </a:r>
            <a:r>
              <a:rPr lang="en-US" altLang="zh-TW" sz="1400" dirty="0" smtClean="0"/>
              <a:t>K-line</a:t>
            </a:r>
            <a:r>
              <a:rPr lang="en-US" altLang="zh-TW" dirty="0" smtClean="0"/>
              <a:t>_max</a:t>
            </a:r>
            <a:r>
              <a:rPr lang="zh-TW" altLang="en-US" dirty="0" smtClean="0"/>
              <a:t>默認的值，。</a:t>
            </a:r>
            <a:endParaRPr lang="en-US" altLang="zh-TW" dirty="0" smtClean="0"/>
          </a:p>
          <a:p>
            <a:pPr>
              <a:buFont typeface="+mj-lt"/>
              <a:buAutoNum type="alphaLcParenR" startAt="3"/>
            </a:pPr>
            <a:r>
              <a:rPr lang="zh-TW" altLang="en-US" dirty="0" smtClean="0"/>
              <a:t>如果接到最後一個</a:t>
            </a:r>
            <a:r>
              <a:rPr lang="en-US" altLang="zh-TW" dirty="0" smtClean="0"/>
              <a:t>Message byte </a:t>
            </a:r>
            <a:r>
              <a:rPr lang="zh-TW" altLang="en-US" dirty="0" smtClean="0"/>
              <a:t>則每個</a:t>
            </a:r>
            <a:r>
              <a:rPr lang="en-US" altLang="zh-TW" dirty="0" smtClean="0"/>
              <a:t>Server</a:t>
            </a:r>
            <a:r>
              <a:rPr lang="zh-TW" altLang="en-US" dirty="0" smtClean="0"/>
              <a:t>都會檢查，是否包括</a:t>
            </a:r>
            <a:r>
              <a:rPr lang="en-US" altLang="zh-TW" dirty="0" smtClean="0"/>
              <a:t>33 hex</a:t>
            </a:r>
            <a:r>
              <a:rPr lang="zh-TW" altLang="en-US" dirty="0" smtClean="0"/>
              <a:t>的</a:t>
            </a:r>
            <a:r>
              <a:rPr lang="en-US" altLang="zh-TW" dirty="0" smtClean="0"/>
              <a:t>Address</a:t>
            </a:r>
            <a:r>
              <a:rPr lang="zh-TW" altLang="en-US" dirty="0" smtClean="0"/>
              <a:t>，如果匹配</a:t>
            </a:r>
            <a:r>
              <a:rPr lang="zh-TW" altLang="en-US" dirty="0" smtClean="0"/>
              <a:t>到的</a:t>
            </a:r>
            <a:r>
              <a:rPr lang="en-US" altLang="zh-TW" dirty="0" smtClean="0"/>
              <a:t>server #1 Or #2</a:t>
            </a:r>
            <a:r>
              <a:rPr lang="zh-TW" altLang="en-US" dirty="0" smtClean="0"/>
              <a:t>都會透過 </a:t>
            </a:r>
            <a:r>
              <a:rPr lang="en-US" altLang="zh-TW" dirty="0" err="1" smtClean="0"/>
              <a:t>DL_Data.confirmatio</a:t>
            </a:r>
            <a:r>
              <a:rPr lang="zh-TW" altLang="en-US" dirty="0" smtClean="0"/>
              <a:t>在</a:t>
            </a:r>
            <a:r>
              <a:rPr lang="en-US" altLang="zh-TW" dirty="0" smtClean="0"/>
              <a:t>Server</a:t>
            </a:r>
            <a:r>
              <a:rPr lang="zh-TW" altLang="en-US" dirty="0" smtClean="0"/>
              <a:t>指示完成消息，然後確定</a:t>
            </a:r>
            <a:r>
              <a:rPr lang="en-US" altLang="zh-TW" dirty="0" smtClean="0"/>
              <a:t>server #1 Or #2</a:t>
            </a:r>
            <a:r>
              <a:rPr lang="zh-TW" altLang="en-US" dirty="0" smtClean="0"/>
              <a:t>是否能夠請求或者可回應的信息。如果</a:t>
            </a:r>
            <a:r>
              <a:rPr lang="en-US" altLang="zh-TW" dirty="0" smtClean="0"/>
              <a:t>Server</a:t>
            </a:r>
            <a:r>
              <a:rPr lang="zh-TW" altLang="en-US" dirty="0" smtClean="0"/>
              <a:t>  確定接收到的</a:t>
            </a:r>
            <a:r>
              <a:rPr lang="en-US" altLang="zh-TW" dirty="0" smtClean="0"/>
              <a:t>Hex</a:t>
            </a:r>
            <a:r>
              <a:rPr lang="zh-TW" altLang="en-US" dirty="0" smtClean="0"/>
              <a:t> </a:t>
            </a:r>
            <a:r>
              <a:rPr lang="en-US" altLang="zh-TW" dirty="0" smtClean="0"/>
              <a:t>Address</a:t>
            </a:r>
            <a:r>
              <a:rPr lang="zh-TW" altLang="en-US" dirty="0" smtClean="0"/>
              <a:t> 不同，又或者</a:t>
            </a:r>
            <a:r>
              <a:rPr lang="en-US" altLang="zh-TW" dirty="0" smtClean="0"/>
              <a:t>Address</a:t>
            </a:r>
            <a:r>
              <a:rPr lang="zh-TW" altLang="en-US" dirty="0" smtClean="0"/>
              <a:t>匹配但沒有能夠響應的信息</a:t>
            </a:r>
            <a:r>
              <a:rPr lang="zh-TW" altLang="en-US" dirty="0" smtClean="0"/>
              <a:t>，則</a:t>
            </a:r>
            <a:r>
              <a:rPr lang="en-US" altLang="zh-TW" dirty="0" smtClean="0"/>
              <a:t>P2</a:t>
            </a:r>
            <a:r>
              <a:rPr lang="zh-TW" altLang="en-US" dirty="0" smtClean="0"/>
              <a:t> </a:t>
            </a:r>
            <a:r>
              <a:rPr lang="en-US" altLang="zh-TW" dirty="0" smtClean="0"/>
              <a:t>Timer</a:t>
            </a:r>
            <a:r>
              <a:rPr lang="zh-TW" altLang="en-US" dirty="0" smtClean="0"/>
              <a:t>停止。</a:t>
            </a:r>
            <a:r>
              <a:rPr lang="zh-TW" altLang="en-US" dirty="0" smtClean="0"/>
              <a:t>由於</a:t>
            </a:r>
            <a:r>
              <a:rPr lang="en-US" altLang="zh-TW" dirty="0" smtClean="0"/>
              <a:t>P3</a:t>
            </a:r>
            <a:r>
              <a:rPr lang="en-US" altLang="zh-TW" sz="1400" dirty="0" smtClean="0"/>
              <a:t>K-LINE</a:t>
            </a:r>
            <a:r>
              <a:rPr lang="zh-TW" altLang="en-US" sz="1400" dirty="0" smtClean="0"/>
              <a:t> </a:t>
            </a:r>
            <a:r>
              <a:rPr lang="en-US" altLang="zh-TW" dirty="0" smtClean="0"/>
              <a:t>timer </a:t>
            </a:r>
            <a:r>
              <a:rPr lang="zh-TW" altLang="en-US" dirty="0" smtClean="0"/>
              <a:t>已經在</a:t>
            </a:r>
            <a:r>
              <a:rPr lang="en-US" altLang="zh-TW" dirty="0" smtClean="0"/>
              <a:t>b)</a:t>
            </a:r>
            <a:r>
              <a:rPr lang="zh-TW" altLang="en-US" dirty="0" smtClean="0"/>
              <a:t>步驟已經重新啟動，因此不需要進一步</a:t>
            </a:r>
            <a:r>
              <a:rPr lang="zh-TW" altLang="en-US" dirty="0" smtClean="0"/>
              <a:t>動作。</a:t>
            </a:r>
            <a:r>
              <a:rPr lang="zh-TW" altLang="en-US" dirty="0" smtClean="0"/>
              <a:t>如果有可被回應的信息</a:t>
            </a:r>
            <a:r>
              <a:rPr lang="en-US" altLang="zh-TW" dirty="0" smtClean="0"/>
              <a:t>(</a:t>
            </a:r>
            <a:r>
              <a:rPr lang="zh-TW" altLang="en-US" dirty="0" smtClean="0"/>
              <a:t>是</a:t>
            </a:r>
            <a:r>
              <a:rPr lang="en-US" altLang="zh-TW" dirty="0" smtClean="0"/>
              <a:t>server #1, but not server #2)</a:t>
            </a:r>
            <a:r>
              <a:rPr lang="zh-TW" altLang="en-US" dirty="0" smtClean="0"/>
              <a:t>則應該在</a:t>
            </a:r>
            <a:r>
              <a:rPr lang="en-US" altLang="zh-TW" dirty="0" smtClean="0"/>
              <a:t>P2</a:t>
            </a:r>
            <a:r>
              <a:rPr lang="en-US" altLang="zh-TW" sz="1400" dirty="0" smtClean="0"/>
              <a:t>K-line</a:t>
            </a:r>
            <a:r>
              <a:rPr lang="en-US" altLang="zh-TW" dirty="0" smtClean="0"/>
              <a:t>_min</a:t>
            </a:r>
            <a:r>
              <a:rPr lang="zh-TW" altLang="en-US" dirty="0" smtClean="0"/>
              <a:t>定時到結束之後開始傳送回應消息。</a:t>
            </a:r>
            <a:endParaRPr lang="en-US" altLang="zh-TW" dirty="0" smtClean="0"/>
          </a:p>
          <a:p>
            <a:pPr>
              <a:buFont typeface="+mj-lt"/>
              <a:buAutoNum type="alphaLcParenR" startAt="3"/>
            </a:pPr>
            <a:r>
              <a:rPr lang="en-US" altLang="zh-TW" dirty="0"/>
              <a:t>Server #</a:t>
            </a:r>
            <a:r>
              <a:rPr lang="en-US" altLang="zh-TW" dirty="0" smtClean="0"/>
              <a:t>1</a:t>
            </a:r>
            <a:r>
              <a:rPr lang="zh-TW" altLang="en-US" dirty="0"/>
              <a:t>通過指示從應用到數據鏈路層</a:t>
            </a:r>
            <a:r>
              <a:rPr lang="zh-TW" altLang="en-US" dirty="0" smtClean="0"/>
              <a:t>的 </a:t>
            </a:r>
            <a:r>
              <a:rPr lang="en-US" altLang="zh-TW" dirty="0" err="1" smtClean="0"/>
              <a:t>DL_Data.request</a:t>
            </a:r>
            <a:r>
              <a:rPr lang="zh-TW" altLang="en-US" dirty="0" smtClean="0"/>
              <a:t> 來</a:t>
            </a:r>
            <a:r>
              <a:rPr lang="zh-TW" altLang="en-US" dirty="0"/>
              <a:t>啟動響應消息，並且同時停止</a:t>
            </a:r>
            <a:r>
              <a:rPr lang="zh-TW" altLang="en-US" dirty="0" smtClean="0"/>
              <a:t>其</a:t>
            </a:r>
            <a:r>
              <a:rPr lang="en-US" altLang="zh-TW" dirty="0"/>
              <a:t>P2</a:t>
            </a:r>
            <a:r>
              <a:rPr lang="en-US" altLang="zh-TW" sz="1400" dirty="0"/>
              <a:t>K-line</a:t>
            </a:r>
            <a:r>
              <a:rPr lang="zh-TW" altLang="en-US" dirty="0" smtClean="0"/>
              <a:t>定時</a:t>
            </a:r>
            <a:r>
              <a:rPr lang="zh-TW" altLang="en-US" dirty="0"/>
              <a:t>器</a:t>
            </a:r>
            <a:r>
              <a:rPr lang="zh-TW" altLang="en-US" dirty="0" smtClean="0"/>
              <a:t>。</a:t>
            </a:r>
            <a:endParaRPr lang="en-US" altLang="zh-TW" dirty="0"/>
          </a:p>
          <a:p>
            <a:pPr>
              <a:buFont typeface="+mj-lt"/>
              <a:buAutoNum type="alphaLcParenR" startAt="3"/>
            </a:pPr>
            <a:r>
              <a:rPr lang="en-US" altLang="zh-TW" dirty="0" smtClean="0"/>
              <a:t>Server and Client</a:t>
            </a:r>
            <a:r>
              <a:rPr lang="zh-TW" altLang="en-US" dirty="0" smtClean="0"/>
              <a:t> </a:t>
            </a:r>
            <a:r>
              <a:rPr lang="zh-TW" altLang="en-US" dirty="0" smtClean="0"/>
              <a:t>通過</a:t>
            </a:r>
            <a:r>
              <a:rPr lang="zh-TW" altLang="en-US" dirty="0"/>
              <a:t>一個</a:t>
            </a:r>
            <a:r>
              <a:rPr lang="zh-TW" altLang="en-US" dirty="0" smtClean="0"/>
              <a:t>接收中斷</a:t>
            </a:r>
            <a:r>
              <a:rPr lang="zh-TW" altLang="en-US" dirty="0"/>
              <a:t>的</a:t>
            </a:r>
            <a:r>
              <a:rPr lang="en-US" altLang="zh-TW" dirty="0" smtClean="0"/>
              <a:t>UART</a:t>
            </a:r>
            <a:r>
              <a:rPr lang="zh-TW" altLang="en-US" dirty="0" smtClean="0"/>
              <a:t>來接收一個</a:t>
            </a:r>
            <a:r>
              <a:rPr lang="en-US" altLang="zh-TW" dirty="0" smtClean="0"/>
              <a:t>Byte</a:t>
            </a:r>
            <a:r>
              <a:rPr lang="zh-TW" altLang="en-US" dirty="0" smtClean="0"/>
              <a:t>的消息。</a:t>
            </a:r>
            <a:r>
              <a:rPr lang="en-US" altLang="zh-TW" dirty="0"/>
              <a:t> ISR (Interrupt Service Routine) </a:t>
            </a:r>
            <a:r>
              <a:rPr lang="zh-TW" altLang="en-US" dirty="0" smtClean="0"/>
              <a:t>重啟</a:t>
            </a:r>
            <a:r>
              <a:rPr lang="en-US" altLang="zh-TW" dirty="0" smtClean="0"/>
              <a:t> </a:t>
            </a:r>
            <a:r>
              <a:rPr lang="en-US" altLang="zh-TW" dirty="0"/>
              <a:t>the P2</a:t>
            </a:r>
            <a:r>
              <a:rPr lang="en-US" altLang="zh-TW" sz="1400" dirty="0"/>
              <a:t>K-line</a:t>
            </a:r>
            <a:r>
              <a:rPr lang="en-US" altLang="zh-TW" dirty="0"/>
              <a:t>/P3</a:t>
            </a:r>
            <a:r>
              <a:rPr lang="en-US" altLang="zh-TW" sz="1400" dirty="0"/>
              <a:t>K-line</a:t>
            </a:r>
            <a:r>
              <a:rPr lang="en-US" altLang="zh-TW" dirty="0"/>
              <a:t> timers </a:t>
            </a:r>
            <a:r>
              <a:rPr lang="zh-TW" altLang="en-US" dirty="0" smtClean="0"/>
              <a:t>或者給接收到的消息</a:t>
            </a:r>
            <a:r>
              <a:rPr lang="en-US" altLang="zh-TW" dirty="0" smtClean="0"/>
              <a:t>Byte</a:t>
            </a:r>
            <a:r>
              <a:rPr lang="zh-TW" altLang="en-US" dirty="0" smtClean="0"/>
              <a:t> 打上時戳 然後</a:t>
            </a:r>
            <a:r>
              <a:rPr lang="en-US" altLang="zh-TW" dirty="0" smtClean="0"/>
              <a:t>Client</a:t>
            </a:r>
            <a:r>
              <a:rPr lang="zh-TW" altLang="en-US" dirty="0" smtClean="0"/>
              <a:t> 發出 </a:t>
            </a:r>
            <a:r>
              <a:rPr lang="en-US" altLang="zh-TW" dirty="0" err="1"/>
              <a:t>DL_Data_FB.indication</a:t>
            </a:r>
            <a:r>
              <a:rPr lang="en-US" altLang="zh-TW" dirty="0"/>
              <a:t> to the application </a:t>
            </a:r>
            <a:r>
              <a:rPr lang="en-US" altLang="zh-TW" dirty="0" smtClean="0"/>
              <a:t>layer</a:t>
            </a:r>
            <a:r>
              <a:rPr lang="zh-TW" altLang="en-US" dirty="0" smtClean="0"/>
              <a:t>。</a:t>
            </a:r>
            <a:endParaRPr lang="en-US" altLang="zh-TW" dirty="0" smtClean="0"/>
          </a:p>
        </p:txBody>
      </p:sp>
    </p:spTree>
    <p:extLst>
      <p:ext uri="{BB962C8B-B14F-4D97-AF65-F5344CB8AC3E}">
        <p14:creationId xmlns:p14="http://schemas.microsoft.com/office/powerpoint/2010/main" val="29150937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589212" y="1320800"/>
            <a:ext cx="8915400" cy="4590422"/>
          </a:xfrm>
        </p:spPr>
        <p:txBody>
          <a:bodyPr/>
          <a:lstStyle/>
          <a:p>
            <a:pPr>
              <a:buSzPct val="100000"/>
              <a:buFont typeface="+mj-lt"/>
              <a:buAutoNum type="alphaLcParenR" startAt="7"/>
            </a:pPr>
            <a:r>
              <a:rPr lang="zh-TW" altLang="en-US" dirty="0" smtClean="0"/>
              <a:t>完成回應的消息會透過</a:t>
            </a:r>
            <a:r>
              <a:rPr lang="en-US" altLang="zh-TW" dirty="0" err="1" smtClean="0"/>
              <a:t>DL_Data.indication</a:t>
            </a:r>
            <a:r>
              <a:rPr lang="zh-TW" altLang="en-US" dirty="0" smtClean="0"/>
              <a:t> 在 </a:t>
            </a:r>
            <a:r>
              <a:rPr lang="en-US" altLang="zh-TW" dirty="0" smtClean="0"/>
              <a:t>Client</a:t>
            </a:r>
            <a:r>
              <a:rPr lang="zh-TW" altLang="en-US" dirty="0" smtClean="0"/>
              <a:t> 指示。</a:t>
            </a:r>
            <a:r>
              <a:rPr lang="en-US" altLang="zh-TW" dirty="0" smtClean="0"/>
              <a:t>Client </a:t>
            </a:r>
            <a:r>
              <a:rPr lang="zh-TW" altLang="en-US" dirty="0" smtClean="0"/>
              <a:t>啟動</a:t>
            </a:r>
            <a:r>
              <a:rPr lang="en-US" altLang="zh-TW" dirty="0"/>
              <a:t>P2</a:t>
            </a:r>
            <a:r>
              <a:rPr lang="en-US" altLang="zh-TW" sz="1400" dirty="0"/>
              <a:t>K-line</a:t>
            </a:r>
            <a:r>
              <a:rPr lang="en-US" altLang="zh-TW" dirty="0"/>
              <a:t>/P3K-line </a:t>
            </a:r>
            <a:r>
              <a:rPr lang="en-US" altLang="zh-TW" dirty="0" smtClean="0"/>
              <a:t>timers</a:t>
            </a:r>
            <a:r>
              <a:rPr lang="zh-TW" altLang="en-US" dirty="0" smtClean="0"/>
              <a:t> 還有 使用</a:t>
            </a:r>
            <a:r>
              <a:rPr lang="en-US" altLang="zh-TW" dirty="0"/>
              <a:t>P2</a:t>
            </a:r>
            <a:r>
              <a:rPr lang="en-US" altLang="zh-TW" sz="1400" dirty="0"/>
              <a:t>K-line_max</a:t>
            </a:r>
            <a:r>
              <a:rPr lang="en-US" altLang="zh-TW" dirty="0"/>
              <a:t> and </a:t>
            </a:r>
            <a:r>
              <a:rPr lang="en-US" altLang="zh-TW" dirty="0" smtClean="0"/>
              <a:t>P3</a:t>
            </a:r>
            <a:r>
              <a:rPr lang="en-US" altLang="zh-TW" sz="1400" dirty="0" smtClean="0"/>
              <a:t>K-line_max</a:t>
            </a:r>
            <a:r>
              <a:rPr lang="zh-TW" altLang="en-US" dirty="0" smtClean="0"/>
              <a:t>的</a:t>
            </a:r>
            <a:r>
              <a:rPr lang="en-US" altLang="zh-TW" dirty="0" smtClean="0"/>
              <a:t>default</a:t>
            </a:r>
            <a:r>
              <a:rPr lang="zh-TW" altLang="en-US" dirty="0" smtClean="0"/>
              <a:t> </a:t>
            </a:r>
            <a:r>
              <a:rPr lang="en-US" altLang="zh-TW" dirty="0" smtClean="0"/>
              <a:t>value</a:t>
            </a:r>
            <a:r>
              <a:rPr lang="zh-TW" altLang="en-US" dirty="0" smtClean="0"/>
              <a:t> 。</a:t>
            </a:r>
            <a:endParaRPr lang="en-US" altLang="zh-TW" dirty="0"/>
          </a:p>
          <a:p>
            <a:pPr>
              <a:buSzPct val="100000"/>
              <a:buFont typeface="+mj-lt"/>
              <a:buAutoNum type="alphaLcParenR" startAt="7"/>
            </a:pPr>
            <a:r>
              <a:rPr lang="en-US" altLang="zh-TW" dirty="0" smtClean="0"/>
              <a:t>Server and Client</a:t>
            </a:r>
            <a:r>
              <a:rPr lang="zh-TW" altLang="en-US" dirty="0" smtClean="0"/>
              <a:t> 接收最後一個</a:t>
            </a:r>
            <a:r>
              <a:rPr lang="en-US" altLang="zh-TW" dirty="0" smtClean="0"/>
              <a:t>message</a:t>
            </a:r>
            <a:r>
              <a:rPr lang="zh-TW" altLang="en-US" dirty="0" smtClean="0"/>
              <a:t> </a:t>
            </a:r>
            <a:r>
              <a:rPr lang="en-US" altLang="zh-TW" dirty="0" smtClean="0"/>
              <a:t>byte</a:t>
            </a:r>
            <a:r>
              <a:rPr lang="zh-TW" altLang="en-US" dirty="0" smtClean="0"/>
              <a:t>都是透過接收中斷的</a:t>
            </a:r>
            <a:r>
              <a:rPr lang="en-US" altLang="zh-TW" dirty="0" smtClean="0"/>
              <a:t>UART</a:t>
            </a:r>
            <a:r>
              <a:rPr lang="zh-TW" altLang="en-US" dirty="0" smtClean="0"/>
              <a:t>。</a:t>
            </a:r>
            <a:r>
              <a:rPr lang="en-US" altLang="zh-TW" dirty="0" smtClean="0"/>
              <a:t> ISR</a:t>
            </a:r>
            <a:r>
              <a:rPr lang="zh-TW" altLang="en-US" dirty="0" smtClean="0"/>
              <a:t>重啟</a:t>
            </a:r>
            <a:r>
              <a:rPr lang="en-US" altLang="zh-TW" dirty="0" smtClean="0"/>
              <a:t> the P2</a:t>
            </a:r>
            <a:r>
              <a:rPr lang="en-US" altLang="zh-TW" sz="1400" dirty="0" smtClean="0"/>
              <a:t>K-line</a:t>
            </a:r>
            <a:r>
              <a:rPr lang="en-US" altLang="zh-TW" dirty="0" smtClean="0"/>
              <a:t>/P3</a:t>
            </a:r>
            <a:r>
              <a:rPr lang="en-US" altLang="zh-TW" sz="1400" dirty="0" smtClean="0"/>
              <a:t>K-line</a:t>
            </a:r>
            <a:r>
              <a:rPr lang="en-US" altLang="zh-TW" dirty="0" smtClean="0"/>
              <a:t> timers </a:t>
            </a:r>
            <a:r>
              <a:rPr lang="zh-TW" altLang="en-US" dirty="0" smtClean="0"/>
              <a:t>或者給接收到的 </a:t>
            </a:r>
            <a:r>
              <a:rPr lang="en-US" altLang="zh-TW" dirty="0" smtClean="0"/>
              <a:t>message</a:t>
            </a:r>
            <a:r>
              <a:rPr lang="zh-TW" altLang="en-US" dirty="0" smtClean="0"/>
              <a:t> </a:t>
            </a:r>
            <a:r>
              <a:rPr lang="en-US" altLang="zh-TW" dirty="0" smtClean="0"/>
              <a:t>byte</a:t>
            </a:r>
            <a:r>
              <a:rPr lang="zh-TW" altLang="en-US" dirty="0" smtClean="0"/>
              <a:t> 打上時戳。完成回應的信息 </a:t>
            </a:r>
            <a:r>
              <a:rPr lang="en-US" altLang="zh-TW" dirty="0" smtClean="0"/>
              <a:t>(</a:t>
            </a:r>
            <a:r>
              <a:rPr lang="zh-TW" altLang="en-US" dirty="0" smtClean="0"/>
              <a:t>例如 長度跟</a:t>
            </a:r>
            <a:r>
              <a:rPr lang="en-US" altLang="zh-TW" dirty="0" smtClean="0"/>
              <a:t>Checksum</a:t>
            </a:r>
            <a:r>
              <a:rPr lang="zh-TW" altLang="en-US" dirty="0" smtClean="0"/>
              <a:t>檢查</a:t>
            </a:r>
            <a:r>
              <a:rPr lang="en-US" altLang="zh-TW" dirty="0" smtClean="0"/>
              <a:t>)</a:t>
            </a:r>
            <a:r>
              <a:rPr lang="zh-TW" altLang="en-US" dirty="0" smtClean="0"/>
              <a:t> </a:t>
            </a:r>
            <a:r>
              <a:rPr lang="zh-TW" altLang="en-US" dirty="0" smtClean="0"/>
              <a:t>透過 </a:t>
            </a:r>
            <a:r>
              <a:rPr lang="en-US" altLang="zh-TW" dirty="0" err="1" smtClean="0"/>
              <a:t>DL_Data.confirmation</a:t>
            </a:r>
            <a:r>
              <a:rPr lang="zh-TW" altLang="en-US" dirty="0" smtClean="0"/>
              <a:t> 在</a:t>
            </a:r>
            <a:r>
              <a:rPr lang="en-US" altLang="zh-TW" dirty="0" smtClean="0"/>
              <a:t>Server #1 </a:t>
            </a:r>
            <a:r>
              <a:rPr lang="zh-TW" altLang="en-US" dirty="0" smtClean="0"/>
              <a:t>指示。如果 </a:t>
            </a:r>
            <a:r>
              <a:rPr lang="en-US" altLang="zh-TW" dirty="0" smtClean="0"/>
              <a:t>Server #1 </a:t>
            </a:r>
            <a:r>
              <a:rPr lang="zh-TW" altLang="en-US" dirty="0" smtClean="0"/>
              <a:t>不想進一步發送響應信息會停止 </a:t>
            </a:r>
            <a:r>
              <a:rPr lang="en-US" altLang="zh-TW" dirty="0" smtClean="0"/>
              <a:t>P2 timer</a:t>
            </a:r>
            <a:r>
              <a:rPr lang="zh-TW" altLang="en-US" dirty="0" smtClean="0"/>
              <a:t>。在</a:t>
            </a:r>
            <a:r>
              <a:rPr lang="en-US" altLang="zh-TW" dirty="0" smtClean="0"/>
              <a:t>Server #2 </a:t>
            </a:r>
            <a:r>
              <a:rPr lang="zh-TW" altLang="en-US" dirty="0" smtClean="0"/>
              <a:t>接收到信息並重新啟動</a:t>
            </a:r>
            <a:r>
              <a:rPr lang="en-US" altLang="zh-TW" dirty="0" smtClean="0"/>
              <a:t>P3</a:t>
            </a:r>
            <a:r>
              <a:rPr lang="en-US" altLang="zh-TW" sz="1400" dirty="0" smtClean="0"/>
              <a:t>K-line</a:t>
            </a:r>
            <a:r>
              <a:rPr lang="en-US" altLang="zh-TW" dirty="0" smtClean="0"/>
              <a:t> timer </a:t>
            </a:r>
            <a:r>
              <a:rPr lang="zh-TW" altLang="en-US" dirty="0" smtClean="0"/>
              <a:t>由於目標地址不是 </a:t>
            </a:r>
            <a:r>
              <a:rPr lang="en-US" altLang="zh-TW" dirty="0" smtClean="0"/>
              <a:t>33</a:t>
            </a:r>
            <a:r>
              <a:rPr lang="zh-TW" altLang="en-US" dirty="0" smtClean="0"/>
              <a:t> </a:t>
            </a:r>
            <a:r>
              <a:rPr lang="en-US" altLang="zh-TW" dirty="0" smtClean="0"/>
              <a:t>hex</a:t>
            </a:r>
            <a:r>
              <a:rPr lang="en-US" altLang="zh-TW" dirty="0" smtClean="0"/>
              <a:t> </a:t>
            </a:r>
            <a:r>
              <a:rPr lang="en-US" altLang="zh-TW" dirty="0"/>
              <a:t>(target address of </a:t>
            </a:r>
            <a:r>
              <a:rPr lang="en-US" altLang="zh-TW" dirty="0" err="1" smtClean="0"/>
              <a:t>thismessage</a:t>
            </a:r>
            <a:r>
              <a:rPr lang="en-US" altLang="zh-TW" dirty="0" smtClean="0"/>
              <a:t> </a:t>
            </a:r>
            <a:r>
              <a:rPr lang="en-US" altLang="zh-TW" dirty="0"/>
              <a:t>is the tester address F1 hex). </a:t>
            </a:r>
            <a:r>
              <a:rPr lang="zh-TW" altLang="en-US" dirty="0" smtClean="0"/>
              <a:t>，所以沒有</a:t>
            </a:r>
            <a:r>
              <a:rPr lang="en-US" altLang="zh-TW" dirty="0" err="1" smtClean="0"/>
              <a:t>DL_Data.indication</a:t>
            </a:r>
            <a:r>
              <a:rPr lang="zh-TW" altLang="en-US" dirty="0" smtClean="0"/>
              <a:t>被轉發到</a:t>
            </a:r>
            <a:r>
              <a:rPr lang="en-US" altLang="zh-TW" dirty="0" smtClean="0"/>
              <a:t>Application</a:t>
            </a:r>
            <a:r>
              <a:rPr lang="zh-TW" altLang="en-US" dirty="0" smtClean="0"/>
              <a:t> 。</a:t>
            </a:r>
            <a:endParaRPr lang="en-US" altLang="zh-TW" dirty="0" smtClean="0"/>
          </a:p>
          <a:p>
            <a:pPr>
              <a:buSzPct val="100000"/>
              <a:buFont typeface="+mj-lt"/>
              <a:buAutoNum type="alphaLcParenR" startAt="7"/>
            </a:pPr>
            <a:r>
              <a:rPr lang="en-US" altLang="zh-TW" dirty="0" smtClean="0"/>
              <a:t>Client application</a:t>
            </a:r>
            <a:r>
              <a:rPr lang="zh-TW" altLang="en-US" dirty="0" smtClean="0"/>
              <a:t>檢測</a:t>
            </a:r>
            <a:r>
              <a:rPr lang="en-US" altLang="zh-TW" dirty="0" smtClean="0"/>
              <a:t>P2</a:t>
            </a:r>
            <a:r>
              <a:rPr lang="en-US" altLang="zh-TW" sz="1400" dirty="0" smtClean="0"/>
              <a:t>K-line_max</a:t>
            </a:r>
            <a:r>
              <a:rPr lang="zh-TW" altLang="en-US" dirty="0" smtClean="0"/>
              <a:t>是否超時</a:t>
            </a:r>
            <a:r>
              <a:rPr lang="zh-TW" altLang="en-US" dirty="0"/>
              <a:t>，這表示接收</a:t>
            </a:r>
            <a:r>
              <a:rPr lang="zh-TW" altLang="en-US" dirty="0" smtClean="0"/>
              <a:t>到有沒有來自所有</a:t>
            </a:r>
            <a:r>
              <a:rPr lang="en-US" altLang="zh-TW" dirty="0" smtClean="0"/>
              <a:t>Server</a:t>
            </a:r>
            <a:r>
              <a:rPr lang="zh-TW" altLang="en-US" dirty="0" smtClean="0"/>
              <a:t>的</a:t>
            </a:r>
            <a:r>
              <a:rPr lang="zh-TW" altLang="en-US" dirty="0"/>
              <a:t>所有響應消息</a:t>
            </a:r>
            <a:r>
              <a:rPr lang="zh-TW" altLang="en-US" dirty="0" smtClean="0"/>
              <a:t>。</a:t>
            </a:r>
            <a:endParaRPr lang="en-US" altLang="zh-TW" dirty="0" smtClean="0"/>
          </a:p>
          <a:p>
            <a:pPr>
              <a:buSzPct val="100000"/>
              <a:buFont typeface="+mj-lt"/>
              <a:buAutoNum type="alphaLcParenR" startAt="7"/>
            </a:pPr>
            <a:r>
              <a:rPr lang="en-US" altLang="zh-TW" dirty="0" smtClean="0"/>
              <a:t>Client application</a:t>
            </a:r>
            <a:r>
              <a:rPr lang="zh-TW" altLang="en-US" dirty="0" smtClean="0"/>
              <a:t> 指示到達 </a:t>
            </a:r>
            <a:r>
              <a:rPr lang="en-US" altLang="zh-TW" dirty="0" smtClean="0"/>
              <a:t>P3</a:t>
            </a:r>
            <a:r>
              <a:rPr lang="en-US" altLang="zh-TW" sz="1400" dirty="0" smtClean="0"/>
              <a:t>K-line_max</a:t>
            </a:r>
            <a:r>
              <a:rPr lang="zh-TW" altLang="en-US" sz="1400" dirty="0" smtClean="0"/>
              <a:t> </a:t>
            </a:r>
            <a:r>
              <a:rPr lang="zh-TW" altLang="en-US" dirty="0" smtClean="0"/>
              <a:t>而且 </a:t>
            </a:r>
            <a:r>
              <a:rPr lang="en-US" altLang="zh-TW" dirty="0" smtClean="0"/>
              <a:t>P3</a:t>
            </a:r>
            <a:r>
              <a:rPr lang="en-US" altLang="zh-TW" sz="1400" dirty="0" smtClean="0"/>
              <a:t>K-line</a:t>
            </a:r>
            <a:r>
              <a:rPr lang="en-US" altLang="zh-TW" dirty="0" smtClean="0"/>
              <a:t> </a:t>
            </a:r>
            <a:r>
              <a:rPr lang="en-US" altLang="zh-TW" dirty="0"/>
              <a:t>timing window is now open to send a new request </a:t>
            </a:r>
            <a:r>
              <a:rPr lang="en-US" altLang="zh-TW" dirty="0" smtClean="0"/>
              <a:t>message</a:t>
            </a:r>
            <a:r>
              <a:rPr lang="zh-TW" altLang="en-US" dirty="0" smtClean="0"/>
              <a:t>。又回到</a:t>
            </a:r>
            <a:r>
              <a:rPr lang="en-US" altLang="zh-TW" dirty="0" smtClean="0"/>
              <a:t>a)</a:t>
            </a:r>
            <a:endParaRPr lang="zh-TW" altLang="en-US" sz="2400" dirty="0"/>
          </a:p>
        </p:txBody>
      </p:sp>
      <p:sp>
        <p:nvSpPr>
          <p:cNvPr id="4" name="標題 1"/>
          <p:cNvSpPr txBox="1">
            <a:spLocks/>
          </p:cNvSpPr>
          <p:nvPr/>
        </p:nvSpPr>
        <p:spPr>
          <a:xfrm>
            <a:off x="2592925" y="624110"/>
            <a:ext cx="8911687" cy="6966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TW" b="1" dirty="0" smtClean="0"/>
              <a:t>5.2.2.4</a:t>
            </a:r>
            <a:r>
              <a:rPr lang="zh-TW" altLang="en-US" b="1" dirty="0" smtClean="0"/>
              <a:t> </a:t>
            </a:r>
            <a:r>
              <a:rPr lang="en-US" altLang="zh-TW" b="1" dirty="0" smtClean="0"/>
              <a:t>(CONT.)</a:t>
            </a:r>
            <a:endParaRPr lang="zh-TW" altLang="en-US" dirty="0"/>
          </a:p>
        </p:txBody>
      </p:sp>
    </p:spTree>
    <p:extLst>
      <p:ext uri="{BB962C8B-B14F-4D97-AF65-F5344CB8AC3E}">
        <p14:creationId xmlns:p14="http://schemas.microsoft.com/office/powerpoint/2010/main" val="3192220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a:t>5.2.2.5 Definition for SAE J1850</a:t>
            </a:r>
            <a:endParaRPr lang="zh-TW" altLang="en-US" dirty="0"/>
          </a:p>
        </p:txBody>
      </p:sp>
      <p:sp>
        <p:nvSpPr>
          <p:cNvPr id="3" name="內容版面配置區 2"/>
          <p:cNvSpPr>
            <a:spLocks noGrp="1"/>
          </p:cNvSpPr>
          <p:nvPr>
            <p:ph idx="1"/>
          </p:nvPr>
        </p:nvSpPr>
        <p:spPr>
          <a:xfrm>
            <a:off x="2592925" y="1264554"/>
            <a:ext cx="8915400" cy="4564745"/>
          </a:xfrm>
        </p:spPr>
        <p:txBody>
          <a:bodyPr/>
          <a:lstStyle/>
          <a:p>
            <a:r>
              <a:rPr lang="en-US" altLang="zh-TW" dirty="0"/>
              <a:t>For SAE J1850 network interfaces</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82852126"/>
              </p:ext>
            </p:extLst>
          </p:nvPr>
        </p:nvGraphicFramePr>
        <p:xfrm>
          <a:off x="2592923" y="1803764"/>
          <a:ext cx="9230777" cy="4571636"/>
        </p:xfrm>
        <a:graphic>
          <a:graphicData uri="http://schemas.openxmlformats.org/drawingml/2006/table">
            <a:tbl>
              <a:tblPr firstRow="1" bandRow="1">
                <a:tableStyleId>{5C22544A-7EE6-4342-B048-85BDC9FD1C3A}</a:tableStyleId>
              </a:tblPr>
              <a:tblGrid>
                <a:gridCol w="1397318"/>
                <a:gridCol w="1265555"/>
                <a:gridCol w="1352868"/>
                <a:gridCol w="5215036"/>
              </a:tblGrid>
              <a:tr h="558436">
                <a:tc>
                  <a:txBody>
                    <a:bodyPr/>
                    <a:lstStyle/>
                    <a:p>
                      <a:r>
                        <a:rPr lang="en-US" altLang="zh-TW" sz="1800" b="1" i="0" u="none" strike="noStrike" kern="1200" baseline="0" dirty="0" smtClean="0">
                          <a:solidFill>
                            <a:schemeClr val="lt1"/>
                          </a:solidFill>
                          <a:latin typeface="+mn-lt"/>
                          <a:ea typeface="+mn-ea"/>
                          <a:cs typeface="+mn-cs"/>
                        </a:rPr>
                        <a:t>Parameter</a:t>
                      </a:r>
                      <a:endParaRPr lang="zh-TW" altLang="en-US" dirty="0"/>
                    </a:p>
                  </a:txBody>
                  <a:tcPr/>
                </a:tc>
                <a:tc>
                  <a:txBody>
                    <a:bodyPr/>
                    <a:lstStyle/>
                    <a:p>
                      <a:r>
                        <a:rPr lang="en-US" altLang="zh-TW" sz="1800" b="1" i="0" u="none" strike="noStrike" kern="1200" baseline="0" dirty="0" smtClean="0">
                          <a:solidFill>
                            <a:schemeClr val="lt1"/>
                          </a:solidFill>
                          <a:latin typeface="+mn-lt"/>
                          <a:ea typeface="+mn-ea"/>
                          <a:cs typeface="+mn-cs"/>
                        </a:rPr>
                        <a:t>Minimum</a:t>
                      </a:r>
                    </a:p>
                    <a:p>
                      <a:r>
                        <a:rPr lang="en-US" altLang="zh-TW" sz="1800" b="1" i="0" u="none" strike="noStrike" kern="1200" baseline="0" dirty="0" smtClean="0">
                          <a:solidFill>
                            <a:schemeClr val="lt1"/>
                          </a:solidFill>
                          <a:latin typeface="+mn-lt"/>
                          <a:ea typeface="+mn-ea"/>
                          <a:cs typeface="+mn-cs"/>
                        </a:rPr>
                        <a:t>value</a:t>
                      </a:r>
                    </a:p>
                    <a:p>
                      <a:r>
                        <a:rPr lang="en-US" altLang="zh-TW" sz="1800" b="0" i="0" u="none" strike="noStrike" kern="1200" baseline="0" dirty="0" smtClean="0">
                          <a:solidFill>
                            <a:schemeClr val="lt1"/>
                          </a:solidFill>
                          <a:latin typeface="+mn-lt"/>
                          <a:ea typeface="+mn-ea"/>
                          <a:cs typeface="+mn-cs"/>
                        </a:rPr>
                        <a:t>(</a:t>
                      </a:r>
                      <a:r>
                        <a:rPr lang="en-US" altLang="zh-TW" sz="1800" b="0" i="0" u="none" strike="noStrike" kern="1200" baseline="0" dirty="0" err="1" smtClean="0">
                          <a:solidFill>
                            <a:schemeClr val="lt1"/>
                          </a:solidFill>
                          <a:latin typeface="+mn-lt"/>
                          <a:ea typeface="+mn-ea"/>
                          <a:cs typeface="+mn-cs"/>
                        </a:rPr>
                        <a:t>ms</a:t>
                      </a:r>
                      <a:r>
                        <a:rPr lang="en-US" altLang="zh-TW" sz="1800" b="0" i="0" u="none" strike="noStrike" kern="1200" baseline="0" dirty="0" smtClean="0">
                          <a:solidFill>
                            <a:schemeClr val="lt1"/>
                          </a:solidFill>
                          <a:latin typeface="+mn-lt"/>
                          <a:ea typeface="+mn-ea"/>
                          <a:cs typeface="+mn-cs"/>
                        </a:rPr>
                        <a:t>)</a:t>
                      </a:r>
                      <a:endParaRPr lang="zh-TW" altLang="en-US" dirty="0"/>
                    </a:p>
                  </a:txBody>
                  <a:tcPr/>
                </a:tc>
                <a:tc>
                  <a:txBody>
                    <a:bodyPr/>
                    <a:lstStyle/>
                    <a:p>
                      <a:r>
                        <a:rPr lang="en-US" altLang="zh-TW" sz="1800" b="1" i="0" u="none" strike="noStrike" kern="1200" baseline="0" dirty="0" smtClean="0">
                          <a:solidFill>
                            <a:schemeClr val="lt1"/>
                          </a:solidFill>
                          <a:latin typeface="+mn-lt"/>
                          <a:ea typeface="+mn-ea"/>
                          <a:cs typeface="+mn-cs"/>
                        </a:rPr>
                        <a:t>Maximum</a:t>
                      </a:r>
                    </a:p>
                    <a:p>
                      <a:r>
                        <a:rPr lang="en-US" altLang="zh-TW" sz="1800" b="1" i="0" u="none" strike="noStrike" kern="1200" baseline="0" dirty="0" smtClean="0">
                          <a:solidFill>
                            <a:schemeClr val="lt1"/>
                          </a:solidFill>
                          <a:latin typeface="+mn-lt"/>
                          <a:ea typeface="+mn-ea"/>
                          <a:cs typeface="+mn-cs"/>
                        </a:rPr>
                        <a:t>value</a:t>
                      </a:r>
                    </a:p>
                    <a:p>
                      <a:r>
                        <a:rPr lang="en-US" altLang="zh-TW" sz="1800" b="0" i="0" u="none" strike="noStrike" kern="1200" baseline="0" dirty="0" smtClean="0">
                          <a:solidFill>
                            <a:schemeClr val="lt1"/>
                          </a:solidFill>
                          <a:latin typeface="+mn-lt"/>
                          <a:ea typeface="+mn-ea"/>
                          <a:cs typeface="+mn-cs"/>
                        </a:rPr>
                        <a:t>(</a:t>
                      </a:r>
                      <a:r>
                        <a:rPr lang="en-US" altLang="zh-TW" sz="1800" b="0" i="0" u="none" strike="noStrike" kern="1200" baseline="0" dirty="0" err="1" smtClean="0">
                          <a:solidFill>
                            <a:schemeClr val="lt1"/>
                          </a:solidFill>
                          <a:latin typeface="+mn-lt"/>
                          <a:ea typeface="+mn-ea"/>
                          <a:cs typeface="+mn-cs"/>
                        </a:rPr>
                        <a:t>ms</a:t>
                      </a:r>
                      <a:r>
                        <a:rPr lang="en-US" altLang="zh-TW" sz="1800" b="0" i="0" u="none" strike="noStrike" kern="1200" baseline="0" dirty="0" smtClean="0">
                          <a:solidFill>
                            <a:schemeClr val="lt1"/>
                          </a:solidFill>
                          <a:latin typeface="+mn-lt"/>
                          <a:ea typeface="+mn-ea"/>
                          <a:cs typeface="+mn-cs"/>
                        </a:rPr>
                        <a:t>)</a:t>
                      </a:r>
                      <a:endParaRPr lang="zh-TW" altLang="en-US" dirty="0"/>
                    </a:p>
                  </a:txBody>
                  <a:tcPr/>
                </a:tc>
                <a:tc>
                  <a:txBody>
                    <a:bodyPr/>
                    <a:lstStyle/>
                    <a:p>
                      <a:r>
                        <a:rPr lang="en-US" altLang="zh-TW" sz="1800" b="1" i="0" u="none" strike="noStrike" kern="1200" baseline="0" dirty="0" smtClean="0">
                          <a:solidFill>
                            <a:schemeClr val="lt1"/>
                          </a:solidFill>
                          <a:latin typeface="+mn-lt"/>
                          <a:ea typeface="+mn-ea"/>
                          <a:cs typeface="+mn-cs"/>
                        </a:rPr>
                        <a:t>Description</a:t>
                      </a:r>
                      <a:endParaRPr lang="zh-TW" altLang="en-US" dirty="0"/>
                    </a:p>
                  </a:txBody>
                  <a:tcPr/>
                </a:tc>
              </a:tr>
              <a:tr h="3657236">
                <a:tc>
                  <a:txBody>
                    <a:bodyPr/>
                    <a:lstStyle/>
                    <a:p>
                      <a:r>
                        <a:rPr lang="en-US" altLang="zh-TW" sz="1800" b="0" i="0" u="none" strike="noStrike" kern="1200" baseline="0" dirty="0" smtClean="0">
                          <a:solidFill>
                            <a:schemeClr val="dk1"/>
                          </a:solidFill>
                          <a:latin typeface="+mn-lt"/>
                          <a:ea typeface="+mn-ea"/>
                          <a:cs typeface="+mn-cs"/>
                        </a:rPr>
                        <a:t>P2</a:t>
                      </a:r>
                      <a:r>
                        <a:rPr lang="en-US" altLang="zh-TW" sz="1400" b="0" i="0" u="none" strike="noStrike" kern="1200" baseline="0" dirty="0" smtClean="0">
                          <a:solidFill>
                            <a:schemeClr val="dk1"/>
                          </a:solidFill>
                          <a:latin typeface="+mn-lt"/>
                          <a:ea typeface="+mn-ea"/>
                          <a:cs typeface="+mn-cs"/>
                        </a:rPr>
                        <a:t>J1850</a:t>
                      </a:r>
                      <a:endParaRPr lang="zh-TW" altLang="en-US" sz="1400" dirty="0"/>
                    </a:p>
                  </a:txBody>
                  <a:tcPr/>
                </a:tc>
                <a:tc>
                  <a:txBody>
                    <a:bodyPr/>
                    <a:lstStyle/>
                    <a:p>
                      <a:r>
                        <a:rPr lang="en-US" altLang="zh-TW" dirty="0" smtClean="0"/>
                        <a:t>0</a:t>
                      </a:r>
                      <a:endParaRPr lang="zh-TW" altLang="en-US" dirty="0"/>
                    </a:p>
                  </a:txBody>
                  <a:tcPr/>
                </a:tc>
                <a:tc>
                  <a:txBody>
                    <a:bodyPr/>
                    <a:lstStyle/>
                    <a:p>
                      <a:r>
                        <a:rPr lang="en-US" altLang="zh-TW" dirty="0" smtClean="0"/>
                        <a:t>100</a:t>
                      </a:r>
                      <a:endParaRPr lang="zh-TW" altLang="en-US" dirty="0"/>
                    </a:p>
                  </a:txBody>
                  <a:tcPr/>
                </a:tc>
                <a:tc>
                  <a:txBody>
                    <a:bodyPr/>
                    <a:lstStyle/>
                    <a:p>
                      <a:r>
                        <a:rPr lang="en-US" altLang="zh-TW" dirty="0" smtClean="0"/>
                        <a:t>external test equipment</a:t>
                      </a:r>
                      <a:r>
                        <a:rPr lang="zh-TW" altLang="en-US" dirty="0" smtClean="0"/>
                        <a:t> </a:t>
                      </a:r>
                      <a:r>
                        <a:rPr lang="en-US" altLang="zh-TW" dirty="0" smtClean="0"/>
                        <a:t>request message</a:t>
                      </a:r>
                      <a:r>
                        <a:rPr lang="zh-TW" altLang="en-US" dirty="0" smtClean="0"/>
                        <a:t> 跟 </a:t>
                      </a:r>
                      <a:r>
                        <a:rPr lang="en-US" altLang="zh-TW" dirty="0" smtClean="0"/>
                        <a:t>successful transmission of the ECU(s) response message(s)</a:t>
                      </a:r>
                      <a:r>
                        <a:rPr lang="en-US" altLang="zh-TW" baseline="0" dirty="0" smtClean="0"/>
                        <a:t> </a:t>
                      </a:r>
                      <a:r>
                        <a:rPr lang="zh-TW" altLang="en-US" baseline="0" dirty="0" smtClean="0"/>
                        <a:t>之間的時間，每個</a:t>
                      </a:r>
                      <a:r>
                        <a:rPr lang="en-US" altLang="zh-TW" baseline="0" dirty="0" smtClean="0"/>
                        <a:t>OBD</a:t>
                      </a:r>
                      <a:r>
                        <a:rPr lang="zh-TW" altLang="en-US" baseline="0" dirty="0" smtClean="0"/>
                        <a:t> </a:t>
                      </a:r>
                      <a:r>
                        <a:rPr lang="en-US" altLang="zh-TW" baseline="0" dirty="0" smtClean="0"/>
                        <a:t>ECU</a:t>
                      </a:r>
                      <a:r>
                        <a:rPr lang="zh-TW" altLang="en-US" baseline="0" dirty="0" smtClean="0"/>
                        <a:t> 將嘗試發送回應信息</a:t>
                      </a:r>
                      <a:r>
                        <a:rPr lang="en-US" altLang="zh-TW" baseline="0" dirty="0" smtClean="0"/>
                        <a:t>(</a:t>
                      </a:r>
                      <a:r>
                        <a:rPr lang="zh-TW" altLang="en-US" baseline="0" dirty="0" smtClean="0"/>
                        <a:t>或至少是眾多回應信息的第一個</a:t>
                      </a:r>
                      <a:r>
                        <a:rPr lang="en-US" altLang="zh-TW" baseline="0" dirty="0" smtClean="0"/>
                        <a:t>)</a:t>
                      </a:r>
                      <a:r>
                        <a:rPr lang="zh-TW" altLang="en-US" baseline="0" dirty="0" smtClean="0"/>
                        <a:t>在</a:t>
                      </a:r>
                      <a:r>
                        <a:rPr lang="en-US" altLang="zh-TW" baseline="0" dirty="0" smtClean="0"/>
                        <a:t>P2</a:t>
                      </a:r>
                      <a:r>
                        <a:rPr lang="en-US" altLang="zh-TW" sz="1400" baseline="0" dirty="0" smtClean="0"/>
                        <a:t>J1850</a:t>
                      </a:r>
                      <a:r>
                        <a:rPr lang="zh-TW" altLang="en-US" baseline="0" dirty="0" smtClean="0"/>
                        <a:t>內發送其回應信息。連串的回應信息也將用於在眾多信息回應裡的先前信息回應也被傳送在</a:t>
                      </a:r>
                      <a:r>
                        <a:rPr lang="en-US" altLang="zh-TW" baseline="0" dirty="0" smtClean="0"/>
                        <a:t>P2</a:t>
                      </a:r>
                      <a:r>
                        <a:rPr lang="en-US" altLang="zh-TW" sz="1400" baseline="0" dirty="0" smtClean="0"/>
                        <a:t>J1850</a:t>
                      </a:r>
                      <a:r>
                        <a:rPr lang="zh-TW" altLang="en-US" baseline="0" dirty="0" smtClean="0"/>
                        <a:t>內。</a:t>
                      </a:r>
                      <a:endParaRPr lang="en-US" altLang="zh-TW" baseline="0" dirty="0" smtClean="0"/>
                    </a:p>
                    <a:p>
                      <a:endParaRPr lang="zh-TW" altLang="en-US" dirty="0"/>
                    </a:p>
                  </a:txBody>
                  <a:tcPr/>
                </a:tc>
              </a:tr>
            </a:tbl>
          </a:graphicData>
        </a:graphic>
      </p:graphicFrame>
    </p:spTree>
    <p:extLst>
      <p:ext uri="{BB962C8B-B14F-4D97-AF65-F5344CB8AC3E}">
        <p14:creationId xmlns:p14="http://schemas.microsoft.com/office/powerpoint/2010/main" val="36835345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849090"/>
          </a:xfrm>
        </p:spPr>
        <p:txBody>
          <a:bodyPr/>
          <a:lstStyle/>
          <a:p>
            <a:r>
              <a:rPr lang="en-US" altLang="zh-TW" dirty="0"/>
              <a:t>5.2.2.6 Definition for ISO 15765-4 </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754899455"/>
              </p:ext>
            </p:extLst>
          </p:nvPr>
        </p:nvGraphicFramePr>
        <p:xfrm>
          <a:off x="2592925" y="1985433"/>
          <a:ext cx="8798975" cy="4872567"/>
        </p:xfrm>
        <a:graphic>
          <a:graphicData uri="http://schemas.openxmlformats.org/drawingml/2006/table">
            <a:tbl>
              <a:tblPr firstRow="1" bandRow="1">
                <a:tableStyleId>{5C22544A-7EE6-4342-B048-85BDC9FD1C3A}</a:tableStyleId>
              </a:tblPr>
              <a:tblGrid>
                <a:gridCol w="1397318"/>
                <a:gridCol w="1265555"/>
                <a:gridCol w="1352868"/>
                <a:gridCol w="4783234"/>
              </a:tblGrid>
              <a:tr h="927100">
                <a:tc>
                  <a:txBody>
                    <a:bodyPr/>
                    <a:lstStyle/>
                    <a:p>
                      <a:r>
                        <a:rPr lang="en-US" altLang="zh-TW" sz="1800" b="1" i="0" u="none" strike="noStrike" kern="1200" baseline="0" dirty="0" smtClean="0">
                          <a:solidFill>
                            <a:schemeClr val="lt1"/>
                          </a:solidFill>
                          <a:latin typeface="+mn-lt"/>
                          <a:ea typeface="+mn-ea"/>
                          <a:cs typeface="+mn-cs"/>
                        </a:rPr>
                        <a:t>Parameter</a:t>
                      </a:r>
                      <a:endParaRPr lang="zh-TW" altLang="en-US" dirty="0"/>
                    </a:p>
                  </a:txBody>
                  <a:tcPr/>
                </a:tc>
                <a:tc>
                  <a:txBody>
                    <a:bodyPr/>
                    <a:lstStyle/>
                    <a:p>
                      <a:r>
                        <a:rPr lang="en-US" altLang="zh-TW" sz="1800" b="1" i="0" u="none" strike="noStrike" kern="1200" baseline="0" dirty="0" smtClean="0">
                          <a:solidFill>
                            <a:schemeClr val="lt1"/>
                          </a:solidFill>
                          <a:latin typeface="+mn-lt"/>
                          <a:ea typeface="+mn-ea"/>
                          <a:cs typeface="+mn-cs"/>
                        </a:rPr>
                        <a:t>Minimum</a:t>
                      </a:r>
                    </a:p>
                    <a:p>
                      <a:r>
                        <a:rPr lang="en-US" altLang="zh-TW" sz="1800" b="1" i="0" u="none" strike="noStrike" kern="1200" baseline="0" dirty="0" smtClean="0">
                          <a:solidFill>
                            <a:schemeClr val="lt1"/>
                          </a:solidFill>
                          <a:latin typeface="+mn-lt"/>
                          <a:ea typeface="+mn-ea"/>
                          <a:cs typeface="+mn-cs"/>
                        </a:rPr>
                        <a:t>value</a:t>
                      </a:r>
                    </a:p>
                    <a:p>
                      <a:r>
                        <a:rPr lang="en-US" altLang="zh-TW" sz="1800" b="0" i="0" u="none" strike="noStrike" kern="1200" baseline="0" dirty="0" smtClean="0">
                          <a:solidFill>
                            <a:schemeClr val="lt1"/>
                          </a:solidFill>
                          <a:latin typeface="+mn-lt"/>
                          <a:ea typeface="+mn-ea"/>
                          <a:cs typeface="+mn-cs"/>
                        </a:rPr>
                        <a:t>(</a:t>
                      </a:r>
                      <a:r>
                        <a:rPr lang="en-US" altLang="zh-TW" sz="1800" b="0" i="0" u="none" strike="noStrike" kern="1200" baseline="0" dirty="0" err="1" smtClean="0">
                          <a:solidFill>
                            <a:schemeClr val="lt1"/>
                          </a:solidFill>
                          <a:latin typeface="+mn-lt"/>
                          <a:ea typeface="+mn-ea"/>
                          <a:cs typeface="+mn-cs"/>
                        </a:rPr>
                        <a:t>ms</a:t>
                      </a:r>
                      <a:r>
                        <a:rPr lang="en-US" altLang="zh-TW" sz="1800" b="0" i="0" u="none" strike="noStrike" kern="1200" baseline="0" dirty="0" smtClean="0">
                          <a:solidFill>
                            <a:schemeClr val="lt1"/>
                          </a:solidFill>
                          <a:latin typeface="+mn-lt"/>
                          <a:ea typeface="+mn-ea"/>
                          <a:cs typeface="+mn-cs"/>
                        </a:rPr>
                        <a:t>)</a:t>
                      </a:r>
                      <a:endParaRPr lang="zh-TW" altLang="en-US" dirty="0" smtClean="0"/>
                    </a:p>
                    <a:p>
                      <a:endParaRPr lang="zh-TW" altLang="en-US" dirty="0"/>
                    </a:p>
                  </a:txBody>
                  <a:tcPr/>
                </a:tc>
                <a:tc>
                  <a:txBody>
                    <a:bodyPr/>
                    <a:lstStyle/>
                    <a:p>
                      <a:r>
                        <a:rPr lang="en-US" altLang="zh-TW" sz="1800" b="1" i="0" u="none" strike="noStrike" kern="1200" baseline="0" dirty="0" smtClean="0">
                          <a:solidFill>
                            <a:schemeClr val="lt1"/>
                          </a:solidFill>
                          <a:latin typeface="+mn-lt"/>
                          <a:ea typeface="+mn-ea"/>
                          <a:cs typeface="+mn-cs"/>
                        </a:rPr>
                        <a:t>Maximum</a:t>
                      </a:r>
                    </a:p>
                    <a:p>
                      <a:r>
                        <a:rPr lang="en-US" altLang="zh-TW" sz="1800" b="1" i="0" u="none" strike="noStrike" kern="1200" baseline="0" dirty="0" smtClean="0">
                          <a:solidFill>
                            <a:schemeClr val="lt1"/>
                          </a:solidFill>
                          <a:latin typeface="+mn-lt"/>
                          <a:ea typeface="+mn-ea"/>
                          <a:cs typeface="+mn-cs"/>
                        </a:rPr>
                        <a:t>value</a:t>
                      </a:r>
                    </a:p>
                    <a:p>
                      <a:r>
                        <a:rPr lang="en-US" altLang="zh-TW" sz="1800" b="0" i="0" u="none" strike="noStrike" kern="1200" baseline="0" dirty="0" smtClean="0">
                          <a:solidFill>
                            <a:schemeClr val="lt1"/>
                          </a:solidFill>
                          <a:latin typeface="+mn-lt"/>
                          <a:ea typeface="+mn-ea"/>
                          <a:cs typeface="+mn-cs"/>
                        </a:rPr>
                        <a:t>(</a:t>
                      </a:r>
                      <a:r>
                        <a:rPr lang="en-US" altLang="zh-TW" sz="1800" b="0" i="0" u="none" strike="noStrike" kern="1200" baseline="0" dirty="0" err="1" smtClean="0">
                          <a:solidFill>
                            <a:schemeClr val="lt1"/>
                          </a:solidFill>
                          <a:latin typeface="+mn-lt"/>
                          <a:ea typeface="+mn-ea"/>
                          <a:cs typeface="+mn-cs"/>
                        </a:rPr>
                        <a:t>ms</a:t>
                      </a:r>
                      <a:r>
                        <a:rPr lang="en-US" altLang="zh-TW" sz="1800" b="0" i="0" u="none" strike="noStrike" kern="1200" baseline="0" dirty="0" smtClean="0">
                          <a:solidFill>
                            <a:schemeClr val="lt1"/>
                          </a:solidFill>
                          <a:latin typeface="+mn-lt"/>
                          <a:ea typeface="+mn-ea"/>
                          <a:cs typeface="+mn-cs"/>
                        </a:rPr>
                        <a:t>)</a:t>
                      </a:r>
                      <a:endParaRPr lang="zh-TW" altLang="en-US" dirty="0"/>
                    </a:p>
                  </a:txBody>
                  <a:tcPr/>
                </a:tc>
                <a:tc>
                  <a:txBody>
                    <a:bodyPr/>
                    <a:lstStyle/>
                    <a:p>
                      <a:r>
                        <a:rPr lang="en-US" altLang="zh-TW" sz="1800" b="1" i="0" u="none" strike="noStrike" kern="1200" baseline="0" dirty="0" smtClean="0">
                          <a:solidFill>
                            <a:schemeClr val="lt1"/>
                          </a:solidFill>
                          <a:latin typeface="+mn-lt"/>
                          <a:ea typeface="+mn-ea"/>
                          <a:cs typeface="+mn-cs"/>
                        </a:rPr>
                        <a:t>Description</a:t>
                      </a:r>
                      <a:endParaRPr lang="zh-TW" altLang="en-US" dirty="0"/>
                    </a:p>
                  </a:txBody>
                  <a:tcPr/>
                </a:tc>
              </a:tr>
              <a:tr h="1656080">
                <a:tc>
                  <a:txBody>
                    <a:bodyPr/>
                    <a:lstStyle/>
                    <a:p>
                      <a:r>
                        <a:rPr lang="en-US" altLang="zh-TW" dirty="0" smtClean="0"/>
                        <a:t>P2CAN</a:t>
                      </a:r>
                      <a:endParaRPr lang="zh-TW" altLang="en-US" dirty="0"/>
                    </a:p>
                  </a:txBody>
                  <a:tcPr/>
                </a:tc>
                <a:tc>
                  <a:txBody>
                    <a:bodyPr/>
                    <a:lstStyle/>
                    <a:p>
                      <a:r>
                        <a:rPr lang="en-US" altLang="zh-TW" dirty="0" smtClean="0"/>
                        <a:t>0</a:t>
                      </a:r>
                      <a:endParaRPr lang="zh-TW" altLang="en-US" dirty="0"/>
                    </a:p>
                  </a:txBody>
                  <a:tcPr/>
                </a:tc>
                <a:tc>
                  <a:txBody>
                    <a:bodyPr/>
                    <a:lstStyle/>
                    <a:p>
                      <a:r>
                        <a:rPr lang="en-US" altLang="zh-TW" dirty="0" smtClean="0"/>
                        <a:t>50</a:t>
                      </a:r>
                      <a:endParaRPr lang="zh-TW" altLang="en-US" dirty="0"/>
                    </a:p>
                  </a:txBody>
                  <a:tcPr/>
                </a:tc>
                <a:tc>
                  <a:txBody>
                    <a:bodyPr/>
                    <a:lstStyle/>
                    <a:p>
                      <a:r>
                        <a:rPr lang="zh-TW" altLang="en-US" dirty="0" smtClean="0"/>
                        <a:t>外部測試設備請求消息與所有未分段響應消息的接收之間的時間以及分段響應消息的所有第一幀。</a:t>
                      </a:r>
                    </a:p>
                    <a:p>
                      <a:r>
                        <a:rPr lang="zh-TW" altLang="en-US" dirty="0" smtClean="0"/>
                        <a:t>在車輛的網絡架構使用網關報告與發射相關的診斷數據的情況下，所有未分段的響應消息和分段響應消息的所有第一幀將由</a:t>
                      </a:r>
                      <a:r>
                        <a:rPr lang="en-US" altLang="zh-TW" dirty="0" smtClean="0"/>
                        <a:t>P2CAN</a:t>
                      </a:r>
                      <a:r>
                        <a:rPr lang="zh-TW" altLang="en-US" dirty="0" smtClean="0"/>
                        <a:t>內的外部測試設備接收。</a:t>
                      </a:r>
                      <a:endParaRPr lang="zh-TW" altLang="en-US" dirty="0"/>
                    </a:p>
                  </a:txBody>
                  <a:tcPr/>
                </a:tc>
              </a:tr>
              <a:tr h="1672167">
                <a:tc>
                  <a:txBody>
                    <a:bodyPr/>
                    <a:lstStyle/>
                    <a:p>
                      <a:r>
                        <a:rPr lang="en-US" altLang="zh-TW" dirty="0" smtClean="0"/>
                        <a:t>P2*CAN</a:t>
                      </a:r>
                      <a:endParaRPr lang="zh-TW" altLang="en-US" dirty="0"/>
                    </a:p>
                  </a:txBody>
                  <a:tcPr/>
                </a:tc>
                <a:tc>
                  <a:txBody>
                    <a:bodyPr/>
                    <a:lstStyle/>
                    <a:p>
                      <a:r>
                        <a:rPr lang="en-US" altLang="zh-TW" dirty="0" smtClean="0"/>
                        <a:t>0</a:t>
                      </a:r>
                      <a:endParaRPr lang="zh-TW" altLang="en-US" dirty="0"/>
                    </a:p>
                  </a:txBody>
                  <a:tcPr/>
                </a:tc>
                <a:tc>
                  <a:txBody>
                    <a:bodyPr/>
                    <a:lstStyle/>
                    <a:p>
                      <a:r>
                        <a:rPr lang="en-US" altLang="zh-TW" dirty="0" smtClean="0"/>
                        <a:t>5000</a:t>
                      </a:r>
                      <a:endParaRPr lang="zh-TW" altLang="en-US" dirty="0"/>
                    </a:p>
                  </a:txBody>
                  <a:tcPr/>
                </a:tc>
                <a:tc>
                  <a:txBody>
                    <a:bodyPr/>
                    <a:lstStyle/>
                    <a:p>
                      <a:r>
                        <a:rPr lang="zh-TW" altLang="en-US" dirty="0" smtClean="0"/>
                        <a:t>成功接收響應代碼</a:t>
                      </a:r>
                      <a:r>
                        <a:rPr lang="en-US" altLang="zh-TW" dirty="0" smtClean="0"/>
                        <a:t>$ 78</a:t>
                      </a:r>
                      <a:r>
                        <a:rPr lang="zh-TW" altLang="en-US" dirty="0" smtClean="0"/>
                        <a:t>的否定響應消息和下一個響應消息（肯定或否定消息）之間的時間。</a:t>
                      </a:r>
                    </a:p>
                    <a:p>
                      <a:r>
                        <a:rPr lang="zh-TW" altLang="en-US" dirty="0" smtClean="0"/>
                        <a:t>具有</a:t>
                      </a:r>
                      <a:r>
                        <a:rPr lang="en-US" altLang="zh-TW" dirty="0" smtClean="0"/>
                        <a:t>NRC 78hex</a:t>
                      </a:r>
                      <a:r>
                        <a:rPr lang="zh-TW" altLang="en-US" dirty="0" smtClean="0"/>
                        <a:t>的否定響應消息不應被用作對服務</a:t>
                      </a:r>
                      <a:r>
                        <a:rPr lang="en-US" altLang="zh-TW" dirty="0" smtClean="0"/>
                        <a:t>$ 01</a:t>
                      </a:r>
                      <a:r>
                        <a:rPr lang="zh-TW" altLang="en-US" dirty="0" smtClean="0"/>
                        <a:t>請求的響應消息。</a:t>
                      </a:r>
                      <a:endParaRPr lang="zh-TW" altLang="en-US" dirty="0"/>
                    </a:p>
                  </a:txBody>
                  <a:tcPr/>
                </a:tc>
              </a:tr>
            </a:tbl>
          </a:graphicData>
        </a:graphic>
      </p:graphicFrame>
      <p:sp>
        <p:nvSpPr>
          <p:cNvPr id="5" name="文字方塊 4"/>
          <p:cNvSpPr txBox="1"/>
          <p:nvPr/>
        </p:nvSpPr>
        <p:spPr>
          <a:xfrm>
            <a:off x="2592925" y="1473200"/>
            <a:ext cx="4980851" cy="369332"/>
          </a:xfrm>
          <a:prstGeom prst="rect">
            <a:avLst/>
          </a:prstGeom>
          <a:noFill/>
        </p:spPr>
        <p:txBody>
          <a:bodyPr vert="horz" wrap="none" rtlCol="0">
            <a:spAutoFit/>
          </a:bodyPr>
          <a:lstStyle/>
          <a:p>
            <a:r>
              <a:rPr lang="en-US" altLang="zh-TW" dirty="0" smtClean="0"/>
              <a:t>P2</a:t>
            </a:r>
            <a:r>
              <a:rPr lang="zh-TW" altLang="en-US" dirty="0" smtClean="0"/>
              <a:t>的 </a:t>
            </a:r>
            <a:r>
              <a:rPr lang="en-US" altLang="zh-TW" dirty="0" smtClean="0"/>
              <a:t>CAN bus </a:t>
            </a:r>
            <a:r>
              <a:rPr lang="zh-TW" altLang="en-US" dirty="0" smtClean="0"/>
              <a:t>是基於 </a:t>
            </a:r>
            <a:r>
              <a:rPr lang="en-US" altLang="zh-TW" dirty="0" smtClean="0"/>
              <a:t>ISO15765-4</a:t>
            </a:r>
            <a:r>
              <a:rPr lang="zh-TW" altLang="en-US" dirty="0" smtClean="0"/>
              <a:t> 建立出來。</a:t>
            </a:r>
            <a:endParaRPr lang="zh-TW" altLang="en-US" dirty="0"/>
          </a:p>
        </p:txBody>
      </p:sp>
    </p:spTree>
    <p:extLst>
      <p:ext uri="{BB962C8B-B14F-4D97-AF65-F5344CB8AC3E}">
        <p14:creationId xmlns:p14="http://schemas.microsoft.com/office/powerpoint/2010/main" val="710965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OUTLINE</a:t>
            </a:r>
            <a:br>
              <a:rPr lang="en-US" altLang="zh-TW" b="1" dirty="0" smtClean="0"/>
            </a:br>
            <a:r>
              <a:rPr lang="en-US" altLang="zh-TW" b="1" dirty="0" smtClean="0"/>
              <a:t>Chapter</a:t>
            </a:r>
            <a:r>
              <a:rPr lang="zh-TW" altLang="en-US" b="1" dirty="0" smtClean="0"/>
              <a:t> </a:t>
            </a:r>
            <a:r>
              <a:rPr lang="en-US" altLang="zh-TW" b="1" dirty="0" smtClean="0"/>
              <a:t>5</a:t>
            </a:r>
            <a:r>
              <a:rPr lang="zh-TW" altLang="en-US" b="1" dirty="0" smtClean="0"/>
              <a:t> </a:t>
            </a:r>
            <a:r>
              <a:rPr lang="en-US" altLang="zh-TW" b="1" dirty="0"/>
              <a:t>Technical requirements</a:t>
            </a:r>
            <a:endParaRPr lang="zh-TW" altLang="en-US" b="1" dirty="0"/>
          </a:p>
        </p:txBody>
      </p:sp>
      <p:sp>
        <p:nvSpPr>
          <p:cNvPr id="3" name="內容版面配置區 2"/>
          <p:cNvSpPr>
            <a:spLocks noGrp="1"/>
          </p:cNvSpPr>
          <p:nvPr>
            <p:ph idx="1"/>
          </p:nvPr>
        </p:nvSpPr>
        <p:spPr>
          <a:xfrm>
            <a:off x="2589212" y="2133600"/>
            <a:ext cx="8915400" cy="4229100"/>
          </a:xfrm>
        </p:spPr>
        <p:txBody>
          <a:bodyPr>
            <a:normAutofit/>
          </a:bodyPr>
          <a:lstStyle/>
          <a:p>
            <a:r>
              <a:rPr lang="en-US" altLang="zh-TW" dirty="0"/>
              <a:t>5.1 General </a:t>
            </a:r>
            <a:r>
              <a:rPr lang="en-US" altLang="zh-TW" dirty="0" smtClean="0"/>
              <a:t>requirements	</a:t>
            </a:r>
          </a:p>
          <a:p>
            <a:r>
              <a:rPr lang="en-US" altLang="zh-TW" dirty="0" smtClean="0"/>
              <a:t>5.2 Diagnostic service requirements</a:t>
            </a:r>
          </a:p>
          <a:p>
            <a:pPr lvl="1"/>
            <a:r>
              <a:rPr lang="en-US" altLang="zh-TW" dirty="0"/>
              <a:t>5.2.1 Multiple responses to a single data </a:t>
            </a:r>
            <a:r>
              <a:rPr lang="en-US" altLang="zh-TW" dirty="0" smtClean="0"/>
              <a:t>request</a:t>
            </a:r>
          </a:p>
          <a:p>
            <a:pPr lvl="1"/>
            <a:r>
              <a:rPr lang="en-US" altLang="zh-TW" dirty="0"/>
              <a:t>5.2.2</a:t>
            </a:r>
            <a:r>
              <a:rPr lang="zh-TW" altLang="en-US" dirty="0"/>
              <a:t> </a:t>
            </a:r>
            <a:r>
              <a:rPr lang="en-US" altLang="zh-TW" dirty="0"/>
              <a:t>Application timing parameter </a:t>
            </a:r>
            <a:r>
              <a:rPr lang="en-US" altLang="zh-TW" dirty="0" err="1" smtClean="0"/>
              <a:t>efinition</a:t>
            </a:r>
            <a:endParaRPr lang="en-US" altLang="zh-TW" dirty="0" smtClean="0"/>
          </a:p>
          <a:p>
            <a:pPr lvl="2"/>
            <a:r>
              <a:rPr lang="en-US" altLang="zh-TW" dirty="0" smtClean="0"/>
              <a:t>5.2.2.1 Overview</a:t>
            </a:r>
          </a:p>
          <a:p>
            <a:pPr lvl="2"/>
            <a:r>
              <a:rPr lang="en-US" altLang="zh-TW" dirty="0"/>
              <a:t>5.2.2.2 Definition for ISO </a:t>
            </a:r>
            <a:r>
              <a:rPr lang="en-US" altLang="zh-TW" dirty="0" smtClean="0"/>
              <a:t>9141-2</a:t>
            </a:r>
          </a:p>
          <a:p>
            <a:pPr lvl="2"/>
            <a:r>
              <a:rPr lang="en-US" altLang="zh-TW" dirty="0" smtClean="0"/>
              <a:t>5.2.2.3 </a:t>
            </a:r>
            <a:r>
              <a:rPr lang="en-US" altLang="zh-TW" dirty="0"/>
              <a:t>Definition for ISO </a:t>
            </a:r>
            <a:r>
              <a:rPr lang="en-US" altLang="zh-TW" dirty="0" smtClean="0"/>
              <a:t>14230-4</a:t>
            </a:r>
          </a:p>
          <a:p>
            <a:pPr lvl="2"/>
            <a:r>
              <a:rPr lang="en-US" altLang="zh-TW" dirty="0"/>
              <a:t>5.2.2.4 Implementation guidance example for ISO 9141-2 and ISO 14230-4 </a:t>
            </a:r>
            <a:r>
              <a:rPr lang="en-US" altLang="zh-TW" dirty="0" smtClean="0"/>
              <a:t>protocols</a:t>
            </a:r>
          </a:p>
          <a:p>
            <a:pPr lvl="2"/>
            <a:r>
              <a:rPr lang="en-US" altLang="zh-TW" dirty="0"/>
              <a:t>5.2.2.5 Definition for SAE </a:t>
            </a:r>
            <a:r>
              <a:rPr lang="en-US" altLang="zh-TW" dirty="0" smtClean="0"/>
              <a:t>J1850</a:t>
            </a:r>
          </a:p>
          <a:p>
            <a:pPr lvl="2"/>
            <a:r>
              <a:rPr lang="en-US" altLang="zh-TW" dirty="0"/>
              <a:t>5.2.2.6 Definition for ISO 15765-4 </a:t>
            </a:r>
            <a:endParaRPr lang="en-US" altLang="zh-TW" dirty="0" smtClean="0"/>
          </a:p>
          <a:p>
            <a:pPr marL="457200" lvl="1" indent="0">
              <a:buNone/>
            </a:pPr>
            <a:r>
              <a:rPr lang="en-US" altLang="zh-TW" dirty="0" smtClean="0"/>
              <a:t>	</a:t>
            </a:r>
            <a:endParaRPr lang="zh-TW" altLang="en-US" dirty="0"/>
          </a:p>
        </p:txBody>
      </p:sp>
    </p:spTree>
    <p:extLst>
      <p:ext uri="{BB962C8B-B14F-4D97-AF65-F5344CB8AC3E}">
        <p14:creationId xmlns:p14="http://schemas.microsoft.com/office/powerpoint/2010/main" val="394557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latin typeface="+mn-lt"/>
              </a:rPr>
              <a:t>5.1</a:t>
            </a:r>
            <a:r>
              <a:rPr lang="zh-TW" altLang="en-US" dirty="0" smtClean="0">
                <a:latin typeface="+mn-lt"/>
              </a:rPr>
              <a:t> </a:t>
            </a:r>
            <a:r>
              <a:rPr lang="en-US" altLang="zh-TW" dirty="0">
                <a:latin typeface="+mn-lt"/>
              </a:rPr>
              <a:t>General requirements</a:t>
            </a:r>
            <a:endParaRPr lang="zh-TW" altLang="en-US" dirty="0">
              <a:latin typeface="+mn-lt"/>
            </a:endParaRPr>
          </a:p>
        </p:txBody>
      </p:sp>
      <p:sp>
        <p:nvSpPr>
          <p:cNvPr id="3" name="內容版面配置區 2"/>
          <p:cNvSpPr>
            <a:spLocks noGrp="1"/>
          </p:cNvSpPr>
          <p:nvPr>
            <p:ph idx="1"/>
          </p:nvPr>
        </p:nvSpPr>
        <p:spPr/>
        <p:txBody>
          <a:bodyPr>
            <a:normAutofit/>
          </a:bodyPr>
          <a:lstStyle/>
          <a:p>
            <a:pPr marL="0" indent="0">
              <a:buNone/>
            </a:pPr>
            <a:r>
              <a:rPr lang="en-US" altLang="zh-TW" sz="2800" dirty="0" smtClean="0">
                <a:latin typeface="+mn-ea"/>
              </a:rPr>
              <a:t>	</a:t>
            </a:r>
            <a:r>
              <a:rPr lang="zh-TW" altLang="en-US" sz="2800" dirty="0" smtClean="0">
                <a:latin typeface="+mn-ea"/>
              </a:rPr>
              <a:t>這一節</a:t>
            </a:r>
            <a:r>
              <a:rPr lang="zh-TW" altLang="en-US" sz="2800" dirty="0">
                <a:latin typeface="+mn-ea"/>
              </a:rPr>
              <a:t>是說，這個條款是確保再使用外部診斷以及外部的測試設備時，能夠</a:t>
            </a:r>
            <a:r>
              <a:rPr lang="zh-TW" altLang="en-US" sz="2800" dirty="0" smtClean="0">
                <a:latin typeface="+mn-ea"/>
              </a:rPr>
              <a:t>保內部系統不會被外部測試跟診斷所影響。</a:t>
            </a:r>
            <a:endParaRPr lang="en-US" altLang="zh-TW" sz="2800" dirty="0" smtClean="0">
              <a:latin typeface="+mn-ea"/>
            </a:endParaRPr>
          </a:p>
        </p:txBody>
      </p:sp>
    </p:spTree>
    <p:extLst>
      <p:ext uri="{BB962C8B-B14F-4D97-AF65-F5344CB8AC3E}">
        <p14:creationId xmlns:p14="http://schemas.microsoft.com/office/powerpoint/2010/main" val="175207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09801" y="624110"/>
            <a:ext cx="9294812" cy="1814290"/>
          </a:xfrm>
        </p:spPr>
        <p:txBody>
          <a:bodyPr>
            <a:normAutofit fontScale="90000"/>
          </a:bodyPr>
          <a:lstStyle/>
          <a:p>
            <a:r>
              <a:rPr lang="en-US" altLang="zh-TW" sz="4000" dirty="0" smtClean="0">
                <a:latin typeface="+mn-lt"/>
              </a:rPr>
              <a:t>5.2</a:t>
            </a:r>
            <a:r>
              <a:rPr lang="zh-TW" altLang="en-US" sz="4000" dirty="0" smtClean="0">
                <a:latin typeface="+mn-lt"/>
              </a:rPr>
              <a:t> </a:t>
            </a:r>
            <a:r>
              <a:rPr lang="en-US" altLang="zh-TW" sz="4000" dirty="0" smtClean="0">
                <a:latin typeface="+mn-lt"/>
              </a:rPr>
              <a:t>Diagnostic </a:t>
            </a:r>
            <a:r>
              <a:rPr lang="en-US" altLang="zh-TW" sz="4000" dirty="0">
                <a:latin typeface="+mn-lt"/>
              </a:rPr>
              <a:t>service </a:t>
            </a:r>
            <a:r>
              <a:rPr lang="en-US" altLang="zh-TW" sz="4000" dirty="0" smtClean="0">
                <a:latin typeface="+mn-lt"/>
              </a:rPr>
              <a:t>requirements</a:t>
            </a:r>
            <a:r>
              <a:rPr lang="en-US" altLang="zh-TW" sz="4000" dirty="0">
                <a:latin typeface="+mn-lt"/>
              </a:rPr>
              <a:t>	</a:t>
            </a:r>
            <a:r>
              <a:rPr lang="en-US" altLang="zh-TW" sz="2800" dirty="0" smtClean="0">
                <a:latin typeface="+mn-lt"/>
              </a:rPr>
              <a:t/>
            </a:r>
            <a:br>
              <a:rPr lang="en-US" altLang="zh-TW" sz="2800" dirty="0" smtClean="0">
                <a:latin typeface="+mn-lt"/>
              </a:rPr>
            </a:br>
            <a:r>
              <a:rPr lang="en-US" altLang="zh-TW" sz="2800" dirty="0">
                <a:latin typeface="+mn-lt"/>
              </a:rPr>
              <a:t>	</a:t>
            </a:r>
            <a:r>
              <a:rPr lang="en-US" altLang="zh-TW" sz="2800" dirty="0" smtClean="0">
                <a:latin typeface="+mn-lt"/>
              </a:rPr>
              <a:t/>
            </a:r>
            <a:br>
              <a:rPr lang="en-US" altLang="zh-TW" sz="2800" dirty="0" smtClean="0">
                <a:latin typeface="+mn-lt"/>
              </a:rPr>
            </a:br>
            <a:r>
              <a:rPr lang="en-US" altLang="zh-TW" sz="2800" dirty="0">
                <a:latin typeface="+mn-lt"/>
              </a:rPr>
              <a:t>	</a:t>
            </a:r>
            <a:r>
              <a:rPr lang="en-US" altLang="zh-TW" sz="3100" dirty="0" smtClean="0">
                <a:latin typeface="+mn-lt"/>
              </a:rPr>
              <a:t>5.2.1 </a:t>
            </a:r>
            <a:r>
              <a:rPr lang="en-US" altLang="zh-TW" sz="3100" dirty="0">
                <a:latin typeface="+mn-lt"/>
              </a:rPr>
              <a:t>Multiple responses to a single data request</a:t>
            </a:r>
            <a:endParaRPr lang="zh-TW" altLang="en-US" sz="3100" dirty="0">
              <a:latin typeface="+mn-lt"/>
            </a:endParaRPr>
          </a:p>
        </p:txBody>
      </p:sp>
      <p:sp>
        <p:nvSpPr>
          <p:cNvPr id="3" name="內容版面配置區 2"/>
          <p:cNvSpPr>
            <a:spLocks noGrp="1"/>
          </p:cNvSpPr>
          <p:nvPr>
            <p:ph idx="1"/>
          </p:nvPr>
        </p:nvSpPr>
        <p:spPr>
          <a:xfrm>
            <a:off x="2361407" y="2273300"/>
            <a:ext cx="8991599" cy="3568700"/>
          </a:xfrm>
        </p:spPr>
        <p:txBody>
          <a:bodyPr>
            <a:normAutofit/>
          </a:bodyPr>
          <a:lstStyle/>
          <a:p>
            <a:pPr marL="0" indent="0">
              <a:buNone/>
            </a:pPr>
            <a:r>
              <a:rPr lang="en-US" altLang="zh-TW" sz="2400" dirty="0" smtClean="0">
                <a:latin typeface="+mn-ea"/>
              </a:rPr>
              <a:t>	</a:t>
            </a:r>
            <a:r>
              <a:rPr lang="zh-TW" altLang="en-US" sz="2400" dirty="0" smtClean="0">
                <a:latin typeface="+mn-ea"/>
              </a:rPr>
              <a:t>請求信息的方法是發送一個功能信息，但是不知道是車輛上哪個</a:t>
            </a:r>
            <a:r>
              <a:rPr lang="en-US" altLang="zh-TW" sz="2400" dirty="0" smtClean="0">
                <a:latin typeface="+mn-ea"/>
              </a:rPr>
              <a:t>ECU</a:t>
            </a:r>
            <a:r>
              <a:rPr lang="zh-TW" altLang="en-US" sz="2400" dirty="0" smtClean="0">
                <a:latin typeface="+mn-ea"/>
              </a:rPr>
              <a:t> </a:t>
            </a:r>
            <a:r>
              <a:rPr lang="en-US" altLang="zh-TW" sz="2400" dirty="0" smtClean="0">
                <a:latin typeface="+mn-ea"/>
              </a:rPr>
              <a:t>(</a:t>
            </a:r>
            <a:r>
              <a:rPr lang="en-US" altLang="zh-TW" sz="2400" dirty="0" err="1" smtClean="0"/>
              <a:t>Eletronic</a:t>
            </a:r>
            <a:r>
              <a:rPr lang="en-US" altLang="zh-TW" sz="2400" dirty="0" smtClean="0"/>
              <a:t> </a:t>
            </a:r>
            <a:r>
              <a:rPr lang="en-US" altLang="zh-TW" sz="2400" dirty="0"/>
              <a:t>Control </a:t>
            </a:r>
            <a:r>
              <a:rPr lang="en-US" altLang="zh-TW" sz="2400" dirty="0" smtClean="0"/>
              <a:t>Unit,</a:t>
            </a:r>
            <a:r>
              <a:rPr lang="zh-TW" altLang="en-US" sz="2400" dirty="0" smtClean="0"/>
              <a:t>電子控制元件</a:t>
            </a:r>
            <a:r>
              <a:rPr lang="en-US" altLang="zh-TW" sz="2400" dirty="0" smtClean="0">
                <a:latin typeface="+mn-ea"/>
              </a:rPr>
              <a:t>)</a:t>
            </a:r>
            <a:r>
              <a:rPr lang="zh-TW" altLang="en-US" sz="2400" dirty="0" smtClean="0">
                <a:latin typeface="+mn-ea"/>
              </a:rPr>
              <a:t>會響應，所以車輛裡面，任何請求訊息都將會接受到多個</a:t>
            </a:r>
            <a:r>
              <a:rPr lang="en-US" altLang="zh-TW" sz="2400" dirty="0" smtClean="0">
                <a:latin typeface="+mn-ea"/>
              </a:rPr>
              <a:t>ECU</a:t>
            </a:r>
            <a:r>
              <a:rPr lang="zh-TW" altLang="en-US" sz="2400" dirty="0" smtClean="0">
                <a:latin typeface="+mn-ea"/>
              </a:rPr>
              <a:t>的響應，這也是規定。</a:t>
            </a:r>
            <a:endParaRPr lang="en-US" altLang="zh-TW" sz="2400" dirty="0" smtClean="0">
              <a:latin typeface="+mn-ea"/>
            </a:endParaRPr>
          </a:p>
          <a:p>
            <a:pPr marL="0" indent="0">
              <a:buNone/>
            </a:pPr>
            <a:r>
              <a:rPr lang="en-US" altLang="zh-TW" sz="2400" dirty="0">
                <a:latin typeface="+mn-ea"/>
              </a:rPr>
              <a:t>	</a:t>
            </a:r>
            <a:r>
              <a:rPr lang="en-US" altLang="zh-TW" sz="2400" dirty="0" smtClean="0">
                <a:latin typeface="+mn-ea"/>
              </a:rPr>
              <a:t>					</a:t>
            </a:r>
            <a:r>
              <a:rPr lang="zh-TW" altLang="en-US" sz="2400" dirty="0" smtClean="0">
                <a:latin typeface="+mn-ea"/>
              </a:rPr>
              <a:t>                               </a:t>
            </a:r>
            <a:r>
              <a:rPr lang="en-US" altLang="zh-TW" dirty="0" smtClean="0">
                <a:latin typeface="+mn-ea"/>
              </a:rPr>
              <a:t>(</a:t>
            </a:r>
            <a:r>
              <a:rPr lang="zh-TW" altLang="en-US" dirty="0" smtClean="0">
                <a:latin typeface="+mn-ea"/>
              </a:rPr>
              <a:t>可參考學長論文 第</a:t>
            </a:r>
            <a:r>
              <a:rPr lang="en-US" altLang="zh-TW" dirty="0" smtClean="0">
                <a:latin typeface="+mn-ea"/>
              </a:rPr>
              <a:t>14</a:t>
            </a:r>
            <a:r>
              <a:rPr lang="zh-TW" altLang="en-US" dirty="0" smtClean="0">
                <a:latin typeface="+mn-ea"/>
              </a:rPr>
              <a:t>頁倒數三行</a:t>
            </a:r>
            <a:r>
              <a:rPr lang="en-US" altLang="zh-TW" dirty="0" smtClean="0">
                <a:latin typeface="+mn-ea"/>
              </a:rPr>
              <a:t>)</a:t>
            </a:r>
          </a:p>
          <a:p>
            <a:pPr marL="0" indent="0">
              <a:buNone/>
            </a:pPr>
            <a:endParaRPr lang="en-US" altLang="zh-TW" sz="2400" dirty="0">
              <a:latin typeface="+mn-ea"/>
            </a:endParaRPr>
          </a:p>
          <a:p>
            <a:pPr marL="0" indent="0">
              <a:buNone/>
            </a:pPr>
            <a:r>
              <a:rPr lang="en-US" altLang="zh-TW" sz="2400" dirty="0" smtClean="0">
                <a:latin typeface="+mn-ea"/>
              </a:rPr>
              <a:t>	</a:t>
            </a:r>
            <a:endParaRPr lang="zh-TW" altLang="en-US" sz="2400" dirty="0">
              <a:latin typeface="+mn-ea"/>
            </a:endParaRPr>
          </a:p>
        </p:txBody>
      </p:sp>
    </p:spTree>
    <p:extLst>
      <p:ext uri="{BB962C8B-B14F-4D97-AF65-F5344CB8AC3E}">
        <p14:creationId xmlns:p14="http://schemas.microsoft.com/office/powerpoint/2010/main" val="1174453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smtClean="0"/>
              <a:t>5.2.2</a:t>
            </a:r>
            <a:r>
              <a:rPr lang="zh-TW" altLang="en-US" sz="3200" dirty="0" smtClean="0"/>
              <a:t> </a:t>
            </a:r>
            <a:r>
              <a:rPr lang="en-US" altLang="zh-TW" sz="3200" dirty="0"/>
              <a:t>Application timing parameter </a:t>
            </a:r>
            <a:r>
              <a:rPr lang="en-US" altLang="zh-TW" sz="3200" dirty="0" err="1" smtClean="0"/>
              <a:t>efinition</a:t>
            </a:r>
            <a:r>
              <a:rPr lang="en-US" altLang="zh-TW" sz="3200" dirty="0"/>
              <a:t/>
            </a:r>
            <a:br>
              <a:rPr lang="en-US" altLang="zh-TW" sz="3200" dirty="0"/>
            </a:br>
            <a:r>
              <a:rPr lang="en-US" altLang="zh-TW" sz="3200" dirty="0" smtClean="0"/>
              <a:t>	5.2.2.1 </a:t>
            </a:r>
            <a:r>
              <a:rPr lang="en-US" altLang="zh-TW" sz="3200" dirty="0"/>
              <a:t>Overview</a:t>
            </a:r>
            <a:endParaRPr lang="zh-TW" altLang="en-US" sz="3200" dirty="0"/>
          </a:p>
        </p:txBody>
      </p:sp>
      <p:sp>
        <p:nvSpPr>
          <p:cNvPr id="3" name="內容版面配置區 2"/>
          <p:cNvSpPr>
            <a:spLocks noGrp="1"/>
          </p:cNvSpPr>
          <p:nvPr>
            <p:ph idx="1"/>
          </p:nvPr>
        </p:nvSpPr>
        <p:spPr>
          <a:xfrm>
            <a:off x="2592925" y="1905000"/>
            <a:ext cx="3325275" cy="4318000"/>
          </a:xfrm>
        </p:spPr>
        <p:txBody>
          <a:bodyPr/>
          <a:lstStyle/>
          <a:p>
            <a:pPr marL="0" indent="0">
              <a:buNone/>
            </a:pPr>
            <a:r>
              <a:rPr lang="zh-TW" altLang="en-US" dirty="0" smtClean="0"/>
              <a:t>大概提到了，之後會一一介紹</a:t>
            </a:r>
            <a:endParaRPr lang="en-US" altLang="zh-TW" dirty="0" smtClean="0"/>
          </a:p>
          <a:p>
            <a:pPr>
              <a:buAutoNum type="arabicPeriod"/>
            </a:pPr>
            <a:r>
              <a:rPr lang="en-US" altLang="zh-TW" dirty="0" smtClean="0"/>
              <a:t>P2</a:t>
            </a:r>
            <a:r>
              <a:rPr lang="en-US" altLang="zh-TW" sz="1400" dirty="0" smtClean="0"/>
              <a:t>K-line</a:t>
            </a:r>
            <a:r>
              <a:rPr lang="en-US" altLang="zh-TW" dirty="0"/>
              <a:t>, P3</a:t>
            </a:r>
            <a:r>
              <a:rPr lang="en-US" altLang="zh-TW" sz="1400" dirty="0"/>
              <a:t>K-line</a:t>
            </a:r>
            <a:r>
              <a:rPr lang="en-US" altLang="zh-TW" dirty="0"/>
              <a:t>: P2, P3 for ISO 9141-2 and ISO 14230-4 </a:t>
            </a:r>
            <a:r>
              <a:rPr lang="en-US" altLang="zh-TW" dirty="0" smtClean="0"/>
              <a:t>protocols(PIN</a:t>
            </a:r>
            <a:r>
              <a:rPr lang="zh-TW" altLang="en-US" dirty="0" smtClean="0"/>
              <a:t>腳在</a:t>
            </a:r>
            <a:r>
              <a:rPr lang="en-US" altLang="zh-TW" dirty="0" smtClean="0"/>
              <a:t>07</a:t>
            </a:r>
            <a:r>
              <a:rPr lang="zh-TW" altLang="en-US" dirty="0" smtClean="0"/>
              <a:t> </a:t>
            </a:r>
            <a:r>
              <a:rPr lang="en-US" altLang="zh-TW" dirty="0" smtClean="0"/>
              <a:t>15)</a:t>
            </a:r>
          </a:p>
          <a:p>
            <a:pPr>
              <a:buFont typeface="Wingdings 3" charset="2"/>
              <a:buAutoNum type="arabicPeriod"/>
            </a:pPr>
            <a:r>
              <a:rPr lang="en-US" altLang="zh-TW" dirty="0"/>
              <a:t>P2</a:t>
            </a:r>
            <a:r>
              <a:rPr lang="en-US" altLang="zh-TW" sz="1400" dirty="0"/>
              <a:t>J1850</a:t>
            </a:r>
            <a:r>
              <a:rPr lang="en-US" altLang="zh-TW" dirty="0"/>
              <a:t>: P2 for SAE J1850 protocol(PIN</a:t>
            </a:r>
            <a:r>
              <a:rPr lang="zh-TW" altLang="en-US" dirty="0"/>
              <a:t>腳在</a:t>
            </a:r>
            <a:r>
              <a:rPr lang="en-US" altLang="zh-TW" dirty="0" smtClean="0"/>
              <a:t>02</a:t>
            </a:r>
            <a:r>
              <a:rPr lang="zh-TW" altLang="en-US" dirty="0" smtClean="0"/>
              <a:t> </a:t>
            </a:r>
            <a:r>
              <a:rPr lang="en-US" altLang="zh-TW" dirty="0" smtClean="0"/>
              <a:t>10)</a:t>
            </a:r>
            <a:endParaRPr lang="en-US" altLang="zh-TW" dirty="0"/>
          </a:p>
          <a:p>
            <a:pPr>
              <a:buAutoNum type="arabicPeriod"/>
            </a:pPr>
            <a:endParaRPr lang="en-US" altLang="zh-TW" dirty="0" smtClean="0"/>
          </a:p>
          <a:p>
            <a:pPr>
              <a:buFont typeface="Wingdings 3" charset="2"/>
              <a:buAutoNum type="arabicPeriod"/>
            </a:pPr>
            <a:r>
              <a:rPr lang="en-US" altLang="zh-TW" dirty="0"/>
              <a:t>P2</a:t>
            </a:r>
            <a:r>
              <a:rPr lang="en-US" altLang="zh-TW" sz="1400" dirty="0"/>
              <a:t>CAN</a:t>
            </a:r>
            <a:r>
              <a:rPr lang="en-US" altLang="zh-TW" dirty="0"/>
              <a:t>: P2 for ISO 15765-4 protocol(PIN</a:t>
            </a:r>
            <a:r>
              <a:rPr lang="zh-TW" altLang="en-US" dirty="0"/>
              <a:t>腳在</a:t>
            </a:r>
            <a:r>
              <a:rPr lang="en-US" altLang="zh-TW" dirty="0" smtClean="0"/>
              <a:t>06</a:t>
            </a:r>
            <a:r>
              <a:rPr lang="zh-TW" altLang="en-US" dirty="0" smtClean="0"/>
              <a:t> </a:t>
            </a:r>
            <a:r>
              <a:rPr lang="en-US" altLang="zh-TW" dirty="0" smtClean="0"/>
              <a:t>14)</a:t>
            </a:r>
            <a:endParaRPr lang="en-US" altLang="zh-TW" dirty="0"/>
          </a:p>
          <a:p>
            <a:pPr>
              <a:buAutoNum type="arabicPeriod"/>
            </a:pPr>
            <a:endParaRPr lang="en-US" altLang="zh-TW" dirty="0" smtClean="0"/>
          </a:p>
          <a:p>
            <a:pPr marL="0" indent="0">
              <a:buNone/>
            </a:pPr>
            <a:r>
              <a:rPr lang="en-US" altLang="zh-TW" dirty="0"/>
              <a:t>	</a:t>
            </a:r>
            <a:endParaRPr lang="zh-TW" altLang="en-US" dirty="0"/>
          </a:p>
        </p:txBody>
      </p:sp>
      <p:pic>
        <p:nvPicPr>
          <p:cNvPr id="4"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8200" y="1905000"/>
            <a:ext cx="5919150" cy="3060700"/>
          </a:xfrm>
          <a:prstGeom prst="rect">
            <a:avLst/>
          </a:prstGeom>
        </p:spPr>
      </p:pic>
    </p:spTree>
    <p:extLst>
      <p:ext uri="{BB962C8B-B14F-4D97-AF65-F5344CB8AC3E}">
        <p14:creationId xmlns:p14="http://schemas.microsoft.com/office/powerpoint/2010/main" val="466016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9212" y="304800"/>
            <a:ext cx="8911687" cy="1054100"/>
          </a:xfrm>
        </p:spPr>
        <p:txBody>
          <a:bodyPr>
            <a:normAutofit fontScale="90000"/>
          </a:bodyPr>
          <a:lstStyle/>
          <a:p>
            <a:r>
              <a:rPr lang="en-US" altLang="zh-TW" sz="3200" dirty="0"/>
              <a:t>5.2.2.2 Definition for ISO </a:t>
            </a:r>
            <a:r>
              <a:rPr lang="en-US" altLang="zh-TW" sz="3200" dirty="0" smtClean="0"/>
              <a:t>9141-2</a:t>
            </a:r>
            <a:r>
              <a:rPr lang="en-US" altLang="zh-TW" sz="3200" dirty="0"/>
              <a:t/>
            </a:r>
            <a:br>
              <a:rPr lang="en-US" altLang="zh-TW" sz="3200" dirty="0"/>
            </a:br>
            <a:r>
              <a:rPr lang="en-US" altLang="zh-TW" sz="3200" dirty="0"/>
              <a:t>5.2.2.3 Definition for ISO 14230-4</a:t>
            </a:r>
            <a:endParaRPr lang="zh-TW" altLang="en-US" sz="3200" dirty="0"/>
          </a:p>
        </p:txBody>
      </p:sp>
      <p:sp>
        <p:nvSpPr>
          <p:cNvPr id="3" name="內容版面配置區 2"/>
          <p:cNvSpPr>
            <a:spLocks noGrp="1"/>
          </p:cNvSpPr>
          <p:nvPr>
            <p:ph idx="1"/>
          </p:nvPr>
        </p:nvSpPr>
        <p:spPr>
          <a:xfrm>
            <a:off x="2589212" y="1231900"/>
            <a:ext cx="8915400" cy="4953000"/>
          </a:xfrm>
        </p:spPr>
        <p:txBody>
          <a:bodyPr/>
          <a:lstStyle/>
          <a:p>
            <a:pPr marL="0" indent="0">
              <a:buNone/>
            </a:pPr>
            <a:r>
              <a:rPr lang="en-US" altLang="zh-TW" dirty="0" smtClean="0"/>
              <a:t>	</a:t>
            </a:r>
            <a:r>
              <a:rPr lang="zh-TW" altLang="en-US" dirty="0"/>
              <a:t>這兩節再說明數據鏈路層響應時間要求在</a:t>
            </a:r>
            <a:r>
              <a:rPr lang="en-US" altLang="zh-TW" dirty="0"/>
              <a:t>ISO </a:t>
            </a:r>
            <a:r>
              <a:rPr lang="en-US" altLang="zh-TW" dirty="0" smtClean="0"/>
              <a:t>14230-4</a:t>
            </a:r>
            <a:r>
              <a:rPr lang="zh-TW" altLang="en-US" dirty="0" smtClean="0"/>
              <a:t>還有</a:t>
            </a:r>
            <a:r>
              <a:rPr lang="en-US" altLang="zh-TW" dirty="0"/>
              <a:t>ISO 9141-2</a:t>
            </a:r>
            <a:r>
              <a:rPr lang="zh-TW" altLang="en-US" dirty="0" smtClean="0"/>
              <a:t>中</a:t>
            </a:r>
            <a:r>
              <a:rPr lang="zh-TW" altLang="en-US" dirty="0"/>
              <a:t>規定。</a:t>
            </a:r>
          </a:p>
        </p:txBody>
      </p:sp>
      <p:graphicFrame>
        <p:nvGraphicFramePr>
          <p:cNvPr id="4" name="表格 3"/>
          <p:cNvGraphicFramePr>
            <a:graphicFrameLocks noGrp="1"/>
          </p:cNvGraphicFramePr>
          <p:nvPr>
            <p:extLst>
              <p:ext uri="{D42A27DB-BD31-4B8C-83A1-F6EECF244321}">
                <p14:modId xmlns:p14="http://schemas.microsoft.com/office/powerpoint/2010/main" val="574353320"/>
              </p:ext>
            </p:extLst>
          </p:nvPr>
        </p:nvGraphicFramePr>
        <p:xfrm>
          <a:off x="2589212" y="1646766"/>
          <a:ext cx="9374188" cy="5109634"/>
        </p:xfrm>
        <a:graphic>
          <a:graphicData uri="http://schemas.openxmlformats.org/drawingml/2006/table">
            <a:tbl>
              <a:tblPr firstRow="1" bandRow="1">
                <a:tableStyleId>{5C22544A-7EE6-4342-B048-85BDC9FD1C3A}</a:tableStyleId>
              </a:tblPr>
              <a:tblGrid>
                <a:gridCol w="1130618"/>
                <a:gridCol w="1024255"/>
                <a:gridCol w="1092518"/>
                <a:gridCol w="6126797"/>
              </a:tblGrid>
              <a:tr h="715434">
                <a:tc>
                  <a:txBody>
                    <a:bodyPr/>
                    <a:lstStyle/>
                    <a:p>
                      <a:r>
                        <a:rPr lang="en-US" altLang="zh-TW" sz="1400" b="1" i="0" u="none" strike="noStrike" kern="1200" baseline="0" dirty="0" smtClean="0">
                          <a:solidFill>
                            <a:schemeClr val="lt1"/>
                          </a:solidFill>
                          <a:latin typeface="+mn-lt"/>
                          <a:ea typeface="+mn-ea"/>
                          <a:cs typeface="+mn-cs"/>
                        </a:rPr>
                        <a:t>Parameter</a:t>
                      </a:r>
                      <a:endParaRPr lang="zh-TW" altLang="en-US" sz="1400" dirty="0"/>
                    </a:p>
                  </a:txBody>
                  <a:tcPr/>
                </a:tc>
                <a:tc>
                  <a:txBody>
                    <a:bodyPr/>
                    <a:lstStyle/>
                    <a:p>
                      <a:r>
                        <a:rPr lang="en-US" altLang="zh-TW" sz="1400" b="1" i="0" u="none" strike="noStrike" kern="1200" baseline="0" dirty="0" smtClean="0">
                          <a:solidFill>
                            <a:schemeClr val="lt1"/>
                          </a:solidFill>
                          <a:latin typeface="+mn-lt"/>
                          <a:ea typeface="+mn-ea"/>
                          <a:cs typeface="+mn-cs"/>
                        </a:rPr>
                        <a:t>Minimum</a:t>
                      </a:r>
                    </a:p>
                    <a:p>
                      <a:r>
                        <a:rPr lang="en-US" altLang="zh-TW" sz="1400" b="1" i="0" u="none" strike="noStrike" kern="1200" baseline="0" dirty="0" smtClean="0">
                          <a:solidFill>
                            <a:schemeClr val="lt1"/>
                          </a:solidFill>
                          <a:latin typeface="+mn-lt"/>
                          <a:ea typeface="+mn-ea"/>
                          <a:cs typeface="+mn-cs"/>
                        </a:rPr>
                        <a:t>value</a:t>
                      </a:r>
                    </a:p>
                    <a:p>
                      <a:r>
                        <a:rPr lang="en-US" altLang="zh-TW" sz="1400" b="0" i="0" u="none" strike="noStrike" kern="1200" baseline="0" dirty="0" smtClean="0">
                          <a:solidFill>
                            <a:schemeClr val="lt1"/>
                          </a:solidFill>
                          <a:latin typeface="+mn-lt"/>
                          <a:ea typeface="+mn-ea"/>
                          <a:cs typeface="+mn-cs"/>
                        </a:rPr>
                        <a:t>(</a:t>
                      </a:r>
                      <a:r>
                        <a:rPr lang="en-US" altLang="zh-TW" sz="1400" b="0" i="0" u="none" strike="noStrike" kern="1200" baseline="0" dirty="0" err="1" smtClean="0">
                          <a:solidFill>
                            <a:schemeClr val="lt1"/>
                          </a:solidFill>
                          <a:latin typeface="+mn-lt"/>
                          <a:ea typeface="+mn-ea"/>
                          <a:cs typeface="+mn-cs"/>
                        </a:rPr>
                        <a:t>ms</a:t>
                      </a:r>
                      <a:r>
                        <a:rPr lang="en-US" altLang="zh-TW" sz="1400" b="0" i="0" u="none" strike="noStrike" kern="1200" baseline="0" dirty="0" smtClean="0">
                          <a:solidFill>
                            <a:schemeClr val="lt1"/>
                          </a:solidFill>
                          <a:latin typeface="+mn-lt"/>
                          <a:ea typeface="+mn-ea"/>
                          <a:cs typeface="+mn-cs"/>
                        </a:rPr>
                        <a:t>)</a:t>
                      </a:r>
                      <a:endParaRPr lang="zh-TW" altLang="en-US" sz="1400" dirty="0"/>
                    </a:p>
                  </a:txBody>
                  <a:tcPr/>
                </a:tc>
                <a:tc>
                  <a:txBody>
                    <a:bodyPr/>
                    <a:lstStyle/>
                    <a:p>
                      <a:r>
                        <a:rPr lang="en-US" altLang="zh-TW" sz="1400" b="1" i="0" u="none" strike="noStrike" kern="1200" baseline="0" dirty="0" smtClean="0">
                          <a:solidFill>
                            <a:schemeClr val="lt1"/>
                          </a:solidFill>
                          <a:latin typeface="+mn-lt"/>
                          <a:ea typeface="+mn-ea"/>
                          <a:cs typeface="+mn-cs"/>
                        </a:rPr>
                        <a:t>Maximum</a:t>
                      </a:r>
                    </a:p>
                    <a:p>
                      <a:r>
                        <a:rPr lang="en-US" altLang="zh-TW" sz="1400" b="1" i="0" u="none" strike="noStrike" kern="1200" baseline="0" dirty="0" smtClean="0">
                          <a:solidFill>
                            <a:schemeClr val="lt1"/>
                          </a:solidFill>
                          <a:latin typeface="+mn-lt"/>
                          <a:ea typeface="+mn-ea"/>
                          <a:cs typeface="+mn-cs"/>
                        </a:rPr>
                        <a:t>value</a:t>
                      </a:r>
                    </a:p>
                    <a:p>
                      <a:r>
                        <a:rPr lang="en-US" altLang="zh-TW" sz="1400" b="0" i="0" u="none" strike="noStrike" kern="1200" baseline="0" dirty="0" smtClean="0">
                          <a:solidFill>
                            <a:schemeClr val="lt1"/>
                          </a:solidFill>
                          <a:latin typeface="+mn-lt"/>
                          <a:ea typeface="+mn-ea"/>
                          <a:cs typeface="+mn-cs"/>
                        </a:rPr>
                        <a:t>(</a:t>
                      </a:r>
                      <a:r>
                        <a:rPr lang="en-US" altLang="zh-TW" sz="1400" b="0" i="0" u="none" strike="noStrike" kern="1200" baseline="0" dirty="0" err="1" smtClean="0">
                          <a:solidFill>
                            <a:schemeClr val="lt1"/>
                          </a:solidFill>
                          <a:latin typeface="+mn-lt"/>
                          <a:ea typeface="+mn-ea"/>
                          <a:cs typeface="+mn-cs"/>
                        </a:rPr>
                        <a:t>ms</a:t>
                      </a:r>
                      <a:r>
                        <a:rPr lang="en-US" altLang="zh-TW" sz="1400" b="0" i="0" u="none" strike="noStrike" kern="1200" baseline="0" dirty="0" smtClean="0">
                          <a:solidFill>
                            <a:schemeClr val="lt1"/>
                          </a:solidFill>
                          <a:latin typeface="+mn-lt"/>
                          <a:ea typeface="+mn-ea"/>
                          <a:cs typeface="+mn-cs"/>
                        </a:rPr>
                        <a:t>)</a:t>
                      </a:r>
                      <a:endParaRPr lang="zh-TW" altLang="en-US" sz="1400" dirty="0"/>
                    </a:p>
                  </a:txBody>
                  <a:tcPr/>
                </a:tc>
                <a:tc>
                  <a:txBody>
                    <a:bodyPr/>
                    <a:lstStyle/>
                    <a:p>
                      <a:r>
                        <a:rPr lang="en-US" altLang="zh-TW" sz="1400" b="1" i="0" u="none" strike="noStrike" kern="1200" baseline="0" dirty="0" smtClean="0">
                          <a:solidFill>
                            <a:schemeClr val="lt1"/>
                          </a:solidFill>
                          <a:latin typeface="+mn-lt"/>
                          <a:ea typeface="+mn-ea"/>
                          <a:cs typeface="+mn-cs"/>
                        </a:rPr>
                        <a:t>Description</a:t>
                      </a:r>
                      <a:endParaRPr lang="zh-TW" altLang="en-US" sz="1400" dirty="0"/>
                    </a:p>
                  </a:txBody>
                  <a:tcPr/>
                </a:tc>
              </a:tr>
              <a:tr h="1546014">
                <a:tc>
                  <a:txBody>
                    <a:bodyPr/>
                    <a:lstStyle/>
                    <a:p>
                      <a:r>
                        <a:rPr lang="en-US" altLang="zh-TW" sz="1800" b="0" i="0" u="none" strike="noStrike" kern="1200" baseline="0" dirty="0" smtClean="0">
                          <a:solidFill>
                            <a:schemeClr val="dk1"/>
                          </a:solidFill>
                          <a:latin typeface="+mn-lt"/>
                          <a:ea typeface="+mn-ea"/>
                          <a:cs typeface="+mn-cs"/>
                        </a:rPr>
                        <a:t>P2</a:t>
                      </a:r>
                      <a:r>
                        <a:rPr lang="en-US" altLang="zh-TW" sz="1400" b="0" i="0" u="none" strike="noStrike" kern="1200" baseline="0" dirty="0" smtClean="0">
                          <a:solidFill>
                            <a:schemeClr val="dk1"/>
                          </a:solidFill>
                          <a:latin typeface="+mn-lt"/>
                          <a:ea typeface="+mn-ea"/>
                          <a:cs typeface="+mn-cs"/>
                        </a:rPr>
                        <a:t>K-line</a:t>
                      </a:r>
                      <a:endParaRPr lang="zh-TW" altLang="en-US" sz="1400" dirty="0"/>
                    </a:p>
                  </a:txBody>
                  <a:tcPr/>
                </a:tc>
                <a:tc>
                  <a:txBody>
                    <a:bodyPr/>
                    <a:lstStyle/>
                    <a:p>
                      <a:r>
                        <a:rPr lang="en-US" altLang="zh-TW" dirty="0" smtClean="0"/>
                        <a:t>25</a:t>
                      </a:r>
                      <a:endParaRPr lang="zh-TW" altLang="en-US" dirty="0"/>
                    </a:p>
                  </a:txBody>
                  <a:tcPr/>
                </a:tc>
                <a:tc>
                  <a:txBody>
                    <a:bodyPr/>
                    <a:lstStyle/>
                    <a:p>
                      <a:r>
                        <a:rPr lang="en-US" altLang="zh-TW" dirty="0" smtClean="0"/>
                        <a:t>50</a:t>
                      </a:r>
                      <a:endParaRPr lang="zh-TW" altLang="en-US" dirty="0"/>
                    </a:p>
                  </a:txBody>
                  <a:tcPr/>
                </a:tc>
                <a:tc>
                  <a:txBody>
                    <a:bodyPr/>
                    <a:lstStyle/>
                    <a:p>
                      <a:r>
                        <a:rPr lang="en-US" altLang="zh-TW" dirty="0" smtClean="0"/>
                        <a:t>external test equipment request message </a:t>
                      </a:r>
                      <a:r>
                        <a:rPr lang="zh-TW" altLang="en-US" dirty="0" smtClean="0"/>
                        <a:t>跟</a:t>
                      </a:r>
                      <a:r>
                        <a:rPr lang="en-US" altLang="zh-TW" dirty="0" smtClean="0"/>
                        <a:t> the successful transmission of the ECU(s) response message(s)</a:t>
                      </a:r>
                      <a:r>
                        <a:rPr lang="zh-TW" altLang="en-US" dirty="0" smtClean="0"/>
                        <a:t> 之間的時間 </a:t>
                      </a:r>
                      <a:r>
                        <a:rPr lang="en-US" altLang="zh-TW" dirty="0" smtClean="0"/>
                        <a:t>Each OBD ECU</a:t>
                      </a:r>
                      <a:r>
                        <a:rPr lang="zh-TW" altLang="en-US" dirty="0" smtClean="0"/>
                        <a:t> 開始傳送回應信息在</a:t>
                      </a:r>
                      <a:r>
                        <a:rPr lang="en-US" altLang="zh-TW" dirty="0" smtClean="0"/>
                        <a:t>P2</a:t>
                      </a:r>
                      <a:r>
                        <a:rPr lang="en-US" altLang="zh-TW" sz="1400" dirty="0" smtClean="0"/>
                        <a:t>K-line</a:t>
                      </a:r>
                      <a:r>
                        <a:rPr lang="zh-TW" altLang="en-US" sz="1800" dirty="0" smtClean="0"/>
                        <a:t>在請求消息被正確接收後， 隨後的響應消息也應當在用於</a:t>
                      </a:r>
                      <a:r>
                        <a:rPr lang="zh-TW" altLang="en-US" baseline="0" dirty="0" smtClean="0"/>
                        <a:t>眾多信息回應裡的先前信息回應也被傳送</a:t>
                      </a:r>
                      <a:r>
                        <a:rPr lang="zh-TW" altLang="en-US" dirty="0" smtClean="0"/>
                        <a:t>在</a:t>
                      </a:r>
                      <a:r>
                        <a:rPr lang="en-US" altLang="zh-TW" dirty="0" smtClean="0"/>
                        <a:t>P2</a:t>
                      </a:r>
                      <a:r>
                        <a:rPr lang="en-US" altLang="zh-TW" sz="1800" dirty="0" smtClean="0"/>
                        <a:t>K-line</a:t>
                      </a:r>
                      <a:r>
                        <a:rPr lang="zh-TW" altLang="en-US" sz="1800" dirty="0" smtClean="0"/>
                        <a:t>內發送。</a:t>
                      </a:r>
                      <a:endParaRPr lang="zh-TW" altLang="en-US" dirty="0"/>
                    </a:p>
                  </a:txBody>
                  <a:tcPr/>
                </a:tc>
              </a:tr>
              <a:tr h="2640754">
                <a:tc>
                  <a:txBody>
                    <a:bodyPr/>
                    <a:lstStyle/>
                    <a:p>
                      <a:r>
                        <a:rPr lang="en-US" altLang="zh-TW" sz="1800" b="0" i="0" u="none" strike="noStrike" kern="1200" baseline="0" dirty="0" smtClean="0">
                          <a:solidFill>
                            <a:schemeClr val="dk1"/>
                          </a:solidFill>
                          <a:latin typeface="+mn-lt"/>
                          <a:ea typeface="+mn-ea"/>
                          <a:cs typeface="+mn-cs"/>
                        </a:rPr>
                        <a:t>P3</a:t>
                      </a:r>
                      <a:r>
                        <a:rPr lang="en-US" altLang="zh-TW" sz="1400" dirty="0" smtClean="0"/>
                        <a:t>K-LINE</a:t>
                      </a:r>
                      <a:endParaRPr lang="zh-TW" altLang="en-US" sz="1400" dirty="0"/>
                    </a:p>
                  </a:txBody>
                  <a:tcPr/>
                </a:tc>
                <a:tc>
                  <a:txBody>
                    <a:bodyPr/>
                    <a:lstStyle/>
                    <a:p>
                      <a:r>
                        <a:rPr lang="en-US" altLang="zh-TW" dirty="0" smtClean="0"/>
                        <a:t>55</a:t>
                      </a:r>
                      <a:endParaRPr lang="zh-TW" altLang="en-US" dirty="0"/>
                    </a:p>
                  </a:txBody>
                  <a:tcPr/>
                </a:tc>
                <a:tc>
                  <a:txBody>
                    <a:bodyPr/>
                    <a:lstStyle/>
                    <a:p>
                      <a:r>
                        <a:rPr lang="en-US" altLang="zh-TW" dirty="0" smtClean="0"/>
                        <a:t>5000</a:t>
                      </a:r>
                      <a:endParaRPr lang="zh-TW" altLang="en-US" dirty="0"/>
                    </a:p>
                  </a:txBody>
                  <a:tcPr/>
                </a:tc>
                <a:tc>
                  <a:txBody>
                    <a:bodyPr/>
                    <a:lstStyle/>
                    <a:p>
                      <a:r>
                        <a:rPr lang="en-US" altLang="zh-TW" dirty="0" smtClean="0"/>
                        <a:t>ECU</a:t>
                      </a:r>
                      <a:r>
                        <a:rPr lang="zh-TW" altLang="en-US" dirty="0" smtClean="0"/>
                        <a:t>（</a:t>
                      </a:r>
                      <a:r>
                        <a:rPr lang="en-US" altLang="zh-TW" dirty="0" smtClean="0"/>
                        <a:t>s</a:t>
                      </a:r>
                      <a:r>
                        <a:rPr lang="zh-TW" altLang="en-US" dirty="0" smtClean="0"/>
                        <a:t>）成功傳輸響回應信息跟</a:t>
                      </a:r>
                      <a:r>
                        <a:rPr lang="en-US" altLang="zh-TW" dirty="0" smtClean="0"/>
                        <a:t>start of new external test equipment request message</a:t>
                      </a:r>
                      <a:r>
                        <a:rPr lang="zh-TW" altLang="en-US" dirty="0" smtClean="0"/>
                        <a:t>的時間。如果已經收到先前的請求信息並且</a:t>
                      </a:r>
                      <a:r>
                        <a:rPr lang="en-US" altLang="zh-TW" dirty="0" smtClean="0"/>
                        <a:t>P3</a:t>
                      </a:r>
                      <a:r>
                        <a:rPr lang="en-US" altLang="zh-TW" sz="1400" dirty="0" smtClean="0"/>
                        <a:t>K-LINE</a:t>
                      </a:r>
                      <a:r>
                        <a:rPr lang="zh-TW" altLang="en-US" dirty="0" smtClean="0"/>
                        <a:t>最小時間已過，則 </a:t>
                      </a:r>
                      <a:r>
                        <a:rPr lang="en-US" altLang="zh-TW" dirty="0" smtClean="0"/>
                        <a:t>external test equipment</a:t>
                      </a:r>
                      <a:r>
                        <a:rPr lang="zh-TW" altLang="en-US" dirty="0" smtClean="0"/>
                        <a:t> 可以發送</a:t>
                      </a:r>
                      <a:r>
                        <a:rPr lang="en-US" altLang="zh-TW" baseline="0" dirty="0" smtClean="0"/>
                        <a:t> new</a:t>
                      </a:r>
                      <a:r>
                        <a:rPr lang="zh-TW" altLang="en-US" dirty="0" smtClean="0"/>
                        <a:t> </a:t>
                      </a:r>
                      <a:r>
                        <a:rPr lang="en-US" altLang="zh-TW" dirty="0" smtClean="0"/>
                        <a:t> request message</a:t>
                      </a:r>
                      <a:r>
                        <a:rPr lang="zh-TW" altLang="en-US" dirty="0" smtClean="0"/>
                        <a:t>。</a:t>
                      </a:r>
                      <a:endParaRPr lang="en-US" altLang="zh-TW" dirty="0" smtClean="0"/>
                    </a:p>
                    <a:p>
                      <a:endParaRPr lang="en-US" altLang="zh-TW" dirty="0" smtClean="0"/>
                    </a:p>
                    <a:p>
                      <a:r>
                        <a:rPr lang="zh-TW" altLang="en-US" dirty="0" smtClean="0"/>
                        <a:t>下一頁 接著 *</a:t>
                      </a:r>
                      <a:r>
                        <a:rPr lang="en-US" altLang="zh-TW" dirty="0" smtClean="0"/>
                        <a:t>ECU implementation guideline</a:t>
                      </a:r>
                    </a:p>
                  </a:txBody>
                  <a:tcPr/>
                </a:tc>
              </a:tr>
            </a:tbl>
          </a:graphicData>
        </a:graphic>
      </p:graphicFrame>
    </p:spTree>
    <p:extLst>
      <p:ext uri="{BB962C8B-B14F-4D97-AF65-F5344CB8AC3E}">
        <p14:creationId xmlns:p14="http://schemas.microsoft.com/office/powerpoint/2010/main" val="20220931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2925" y="624110"/>
            <a:ext cx="8911687" cy="696690"/>
          </a:xfrm>
        </p:spPr>
        <p:txBody>
          <a:bodyPr>
            <a:normAutofit fontScale="90000"/>
          </a:bodyPr>
          <a:lstStyle/>
          <a:p>
            <a:r>
              <a:rPr lang="zh-TW" altLang="en-US" dirty="0"/>
              <a:t>*</a:t>
            </a:r>
            <a:r>
              <a:rPr lang="en-US" altLang="zh-TW" dirty="0"/>
              <a:t>ECU implementation guideline</a:t>
            </a:r>
            <a:br>
              <a:rPr lang="en-US" altLang="zh-TW" dirty="0"/>
            </a:br>
            <a:endParaRPr lang="zh-TW" altLang="en-US" dirty="0"/>
          </a:p>
        </p:txBody>
      </p:sp>
      <p:sp>
        <p:nvSpPr>
          <p:cNvPr id="3" name="內容版面配置區 2"/>
          <p:cNvSpPr>
            <a:spLocks noGrp="1"/>
          </p:cNvSpPr>
          <p:nvPr>
            <p:ph idx="1"/>
          </p:nvPr>
        </p:nvSpPr>
        <p:spPr>
          <a:xfrm>
            <a:off x="2589212" y="1435100"/>
            <a:ext cx="8915400" cy="4476122"/>
          </a:xfrm>
        </p:spPr>
        <p:txBody>
          <a:bodyPr/>
          <a:lstStyle/>
          <a:p>
            <a:pPr marL="0" indent="0">
              <a:buNone/>
            </a:pPr>
            <a:r>
              <a:rPr lang="en-US" altLang="zh-TW" dirty="0"/>
              <a:t>TX (transmit) and RX (receive) line are connected</a:t>
            </a:r>
            <a:r>
              <a:rPr lang="en-US" altLang="zh-TW" dirty="0" smtClean="0"/>
              <a:t>.</a:t>
            </a:r>
            <a:r>
              <a:rPr lang="zh-TW" altLang="en-US" dirty="0" smtClean="0"/>
              <a:t> 每個傳送的</a:t>
            </a:r>
            <a:r>
              <a:rPr lang="en-US" altLang="zh-TW" dirty="0" smtClean="0"/>
              <a:t>Byte</a:t>
            </a:r>
            <a:r>
              <a:rPr lang="zh-TW" altLang="en-US" dirty="0"/>
              <a:t> </a:t>
            </a:r>
            <a:r>
              <a:rPr lang="en-US" altLang="zh-TW" dirty="0" smtClean="0"/>
              <a:t>read</a:t>
            </a:r>
            <a:r>
              <a:rPr lang="zh-TW" altLang="en-US" dirty="0"/>
              <a:t> </a:t>
            </a:r>
            <a:r>
              <a:rPr lang="en-US" altLang="zh-TW" dirty="0" smtClean="0"/>
              <a:t>back</a:t>
            </a:r>
            <a:r>
              <a:rPr lang="zh-TW" altLang="en-US" dirty="0"/>
              <a:t> </a:t>
            </a:r>
            <a:r>
              <a:rPr lang="en-US" altLang="zh-TW" dirty="0" smtClean="0"/>
              <a:t>by</a:t>
            </a:r>
            <a:r>
              <a:rPr lang="zh-TW" altLang="en-US" dirty="0"/>
              <a:t> </a:t>
            </a:r>
            <a:r>
              <a:rPr lang="en-US" altLang="zh-TW" dirty="0" smtClean="0"/>
              <a:t>the</a:t>
            </a:r>
            <a:r>
              <a:rPr lang="zh-TW" altLang="en-US" dirty="0" smtClean="0"/>
              <a:t> </a:t>
            </a:r>
            <a:r>
              <a:rPr lang="en-US" altLang="zh-TW" dirty="0"/>
              <a:t>receiver in the </a:t>
            </a:r>
            <a:r>
              <a:rPr lang="en-US" altLang="zh-TW" dirty="0" smtClean="0"/>
              <a:t>ECU.</a:t>
            </a:r>
            <a:r>
              <a:rPr lang="zh-TW" altLang="en-US" dirty="0" smtClean="0"/>
              <a:t> </a:t>
            </a:r>
            <a:r>
              <a:rPr lang="zh-TW" altLang="en-US" dirty="0" smtClean="0"/>
              <a:t>上述所描述的 </a:t>
            </a:r>
            <a:r>
              <a:rPr lang="en-US" altLang="zh-TW" dirty="0" smtClean="0"/>
              <a:t>received </a:t>
            </a:r>
            <a:r>
              <a:rPr lang="en-US" altLang="zh-TW" dirty="0" smtClean="0"/>
              <a:t>byte</a:t>
            </a:r>
            <a:r>
              <a:rPr lang="zh-TW" altLang="en-US" dirty="0" smtClean="0"/>
              <a:t> </a:t>
            </a:r>
            <a:r>
              <a:rPr lang="zh-TW" altLang="en-US" dirty="0" smtClean="0"/>
              <a:t>例如</a:t>
            </a:r>
            <a:r>
              <a:rPr lang="en-US" altLang="zh-TW" dirty="0" smtClean="0"/>
              <a:t>:</a:t>
            </a:r>
            <a:r>
              <a:rPr lang="zh-TW" altLang="en-US" dirty="0" smtClean="0"/>
              <a:t>來自 </a:t>
            </a:r>
            <a:r>
              <a:rPr lang="en-US" altLang="zh-TW" dirty="0" smtClean="0"/>
              <a:t>Tester</a:t>
            </a:r>
            <a:r>
              <a:rPr lang="zh-TW" altLang="en-US" dirty="0" smtClean="0"/>
              <a:t>的</a:t>
            </a:r>
            <a:r>
              <a:rPr lang="zh-TW" altLang="en-US" dirty="0" smtClean="0"/>
              <a:t>請求</a:t>
            </a:r>
            <a:r>
              <a:rPr lang="zh-TW" altLang="en-US" dirty="0" smtClean="0"/>
              <a:t>信息</a:t>
            </a:r>
            <a:r>
              <a:rPr lang="zh-TW" altLang="en-US" dirty="0" smtClean="0"/>
              <a:t>最後 </a:t>
            </a:r>
            <a:r>
              <a:rPr lang="en-US" altLang="zh-TW" dirty="0" smtClean="0"/>
              <a:t>Byte(checksum</a:t>
            </a:r>
            <a:r>
              <a:rPr lang="en-US" altLang="zh-TW" dirty="0" smtClean="0"/>
              <a:t>) </a:t>
            </a:r>
            <a:r>
              <a:rPr lang="en-US" altLang="zh-TW" dirty="0"/>
              <a:t>, the ECU shall reset the P3 timer value to zero. </a:t>
            </a:r>
            <a:r>
              <a:rPr lang="zh-TW" altLang="en-US" dirty="0" smtClean="0"/>
              <a:t>如果 </a:t>
            </a:r>
            <a:r>
              <a:rPr lang="en-US" altLang="zh-TW" dirty="0" smtClean="0"/>
              <a:t>ECU </a:t>
            </a:r>
            <a:r>
              <a:rPr lang="en-US" altLang="zh-TW" dirty="0"/>
              <a:t>supports </a:t>
            </a:r>
            <a:r>
              <a:rPr lang="en-US" altLang="zh-TW" dirty="0" smtClean="0"/>
              <a:t>the</a:t>
            </a:r>
            <a:r>
              <a:rPr lang="zh-TW" altLang="en-US" dirty="0" smtClean="0"/>
              <a:t> 請求</a:t>
            </a:r>
            <a:r>
              <a:rPr lang="zh-TW" altLang="en-US" dirty="0"/>
              <a:t>信息</a:t>
            </a:r>
            <a:r>
              <a:rPr lang="en-US" altLang="zh-TW" dirty="0" smtClean="0"/>
              <a:t>, </a:t>
            </a:r>
            <a:r>
              <a:rPr lang="en-US" altLang="zh-TW" dirty="0"/>
              <a:t>it will start transmitting the </a:t>
            </a:r>
            <a:r>
              <a:rPr lang="zh-TW" altLang="en-US" dirty="0" smtClean="0"/>
              <a:t>回應信息</a:t>
            </a:r>
            <a:r>
              <a:rPr lang="en-US" altLang="zh-TW" dirty="0" smtClean="0"/>
              <a:t> </a:t>
            </a:r>
            <a:r>
              <a:rPr lang="en-US" altLang="zh-TW" dirty="0"/>
              <a:t>within the P2 timing window</a:t>
            </a:r>
            <a:r>
              <a:rPr lang="en-US" altLang="zh-TW" dirty="0" smtClean="0"/>
              <a:t>.</a:t>
            </a:r>
            <a:r>
              <a:rPr lang="zh-TW" altLang="en-US" dirty="0" smtClean="0"/>
              <a:t> 每</a:t>
            </a:r>
            <a:r>
              <a:rPr lang="zh-TW" altLang="en-US" dirty="0"/>
              <a:t>個發送</a:t>
            </a:r>
            <a:r>
              <a:rPr lang="zh-TW" altLang="en-US" dirty="0" smtClean="0"/>
              <a:t>的 </a:t>
            </a:r>
            <a:r>
              <a:rPr lang="en-US" altLang="zh-TW" dirty="0" smtClean="0"/>
              <a:t>Byte</a:t>
            </a:r>
            <a:r>
              <a:rPr lang="zh-TW" altLang="en-US" dirty="0" smtClean="0"/>
              <a:t> 將</a:t>
            </a:r>
            <a:r>
              <a:rPr lang="zh-TW" altLang="en-US" dirty="0"/>
              <a:t>使</a:t>
            </a:r>
            <a:r>
              <a:rPr lang="en-US" altLang="zh-TW" dirty="0" smtClean="0"/>
              <a:t>P3 Timer reset</a:t>
            </a:r>
            <a:r>
              <a:rPr lang="zh-TW" altLang="en-US" dirty="0" smtClean="0"/>
              <a:t>。如果</a:t>
            </a:r>
            <a:r>
              <a:rPr lang="en-US" altLang="zh-TW" dirty="0" smtClean="0"/>
              <a:t>ECU</a:t>
            </a:r>
            <a:r>
              <a:rPr lang="zh-TW" altLang="en-US" dirty="0" smtClean="0"/>
              <a:t> 不支援這個請求就不會回應信息，則在單個</a:t>
            </a:r>
            <a:r>
              <a:rPr lang="en-US" altLang="zh-TW" dirty="0" smtClean="0"/>
              <a:t>OBD</a:t>
            </a:r>
            <a:r>
              <a:rPr lang="zh-TW" altLang="en-US" dirty="0" smtClean="0"/>
              <a:t> </a:t>
            </a:r>
            <a:r>
              <a:rPr lang="en-US" altLang="zh-TW" dirty="0" smtClean="0"/>
              <a:t>ECU</a:t>
            </a:r>
            <a:r>
              <a:rPr lang="zh-TW" altLang="en-US" dirty="0" smtClean="0"/>
              <a:t>系統中，收到請求信息最後一個</a:t>
            </a:r>
            <a:r>
              <a:rPr lang="en-US" altLang="zh-TW" dirty="0" smtClean="0"/>
              <a:t>Byte</a:t>
            </a:r>
            <a:r>
              <a:rPr lang="zh-TW" altLang="en-US" dirty="0" smtClean="0"/>
              <a:t>之後 </a:t>
            </a:r>
            <a:r>
              <a:rPr lang="en-US" altLang="zh-TW" dirty="0" smtClean="0"/>
              <a:t>P3</a:t>
            </a:r>
            <a:r>
              <a:rPr lang="zh-TW" altLang="en-US" dirty="0" smtClean="0"/>
              <a:t> 被啟動。再多個 </a:t>
            </a:r>
            <a:r>
              <a:rPr lang="en-US" altLang="zh-TW" dirty="0" smtClean="0"/>
              <a:t>OBD</a:t>
            </a:r>
            <a:r>
              <a:rPr lang="zh-TW" altLang="en-US" dirty="0" smtClean="0"/>
              <a:t> </a:t>
            </a:r>
            <a:r>
              <a:rPr lang="en-US" altLang="zh-TW" dirty="0" smtClean="0"/>
              <a:t>ECU</a:t>
            </a:r>
            <a:r>
              <a:rPr lang="zh-TW" altLang="en-US" dirty="0" smtClean="0"/>
              <a:t>的系統中回應信息可以通過任何一個或多個 </a:t>
            </a:r>
            <a:r>
              <a:rPr lang="en-US" altLang="zh-TW" dirty="0" smtClean="0"/>
              <a:t>ECUs</a:t>
            </a:r>
            <a:r>
              <a:rPr lang="zh-TW" altLang="en-US" dirty="0" smtClean="0"/>
              <a:t> 應造成所有 </a:t>
            </a:r>
            <a:r>
              <a:rPr lang="en-US" altLang="zh-TW" dirty="0" smtClean="0"/>
              <a:t>ECU</a:t>
            </a:r>
            <a:r>
              <a:rPr lang="zh-TW" altLang="en-US" dirty="0" smtClean="0"/>
              <a:t> 的</a:t>
            </a:r>
            <a:r>
              <a:rPr lang="en-US" altLang="zh-TW" dirty="0" smtClean="0"/>
              <a:t>P3</a:t>
            </a:r>
            <a:r>
              <a:rPr lang="zh-TW" altLang="en-US" dirty="0" smtClean="0"/>
              <a:t> </a:t>
            </a:r>
            <a:r>
              <a:rPr lang="en-US" altLang="zh-TW" dirty="0" smtClean="0"/>
              <a:t>Timer</a:t>
            </a:r>
            <a:r>
              <a:rPr lang="zh-TW" altLang="en-US" dirty="0" smtClean="0"/>
              <a:t> </a:t>
            </a:r>
            <a:r>
              <a:rPr lang="en-US" altLang="zh-TW" dirty="0" smtClean="0"/>
              <a:t>reset</a:t>
            </a:r>
            <a:r>
              <a:rPr lang="zh-TW" altLang="en-US" dirty="0" smtClean="0"/>
              <a:t> </a:t>
            </a:r>
            <a:r>
              <a:rPr lang="en-US" altLang="zh-TW" dirty="0"/>
              <a:t>(including any ECU not supporting the request message</a:t>
            </a:r>
            <a:r>
              <a:rPr lang="en-US" altLang="zh-TW" dirty="0" smtClean="0"/>
              <a:t>.)</a:t>
            </a:r>
            <a:endParaRPr lang="zh-TW" altLang="en-US" dirty="0"/>
          </a:p>
        </p:txBody>
      </p:sp>
    </p:spTree>
    <p:extLst>
      <p:ext uri="{BB962C8B-B14F-4D97-AF65-F5344CB8AC3E}">
        <p14:creationId xmlns:p14="http://schemas.microsoft.com/office/powerpoint/2010/main" val="898807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5.2.2.4 Implementation guidance example for ISO 9141-2 and ISO 14230-4 protocols</a:t>
            </a:r>
            <a:endParaRPr lang="zh-TW" altLang="en-US" dirty="0"/>
          </a:p>
        </p:txBody>
      </p:sp>
      <p:sp>
        <p:nvSpPr>
          <p:cNvPr id="3" name="內容版面配置區 2"/>
          <p:cNvSpPr>
            <a:spLocks noGrp="1"/>
          </p:cNvSpPr>
          <p:nvPr>
            <p:ph idx="1"/>
          </p:nvPr>
        </p:nvSpPr>
        <p:spPr>
          <a:xfrm>
            <a:off x="2589212" y="1905000"/>
            <a:ext cx="8915400" cy="4006222"/>
          </a:xfrm>
        </p:spPr>
        <p:txBody>
          <a:bodyPr/>
          <a:lstStyle/>
          <a:p>
            <a:pPr marL="0" indent="0">
              <a:buNone/>
            </a:pPr>
            <a:r>
              <a:rPr lang="zh-TW" altLang="en-US" dirty="0" smtClean="0"/>
              <a:t>本節舉出例子如下</a:t>
            </a:r>
            <a:r>
              <a:rPr lang="en-US" altLang="zh-TW" dirty="0" smtClean="0"/>
              <a:t>:</a:t>
            </a:r>
          </a:p>
          <a:p>
            <a:pPr>
              <a:buFont typeface="Wingdings" panose="05000000000000000000" pitchFamily="2" charset="2"/>
              <a:buChar char="Ø"/>
            </a:pPr>
            <a:r>
              <a:rPr lang="zh-TW" altLang="en-US" dirty="0" smtClean="0"/>
              <a:t>假設</a:t>
            </a:r>
            <a:r>
              <a:rPr lang="en-US" altLang="zh-TW" dirty="0"/>
              <a:t>Client (external test equipment) </a:t>
            </a:r>
            <a:r>
              <a:rPr lang="en-US" altLang="zh-TW" dirty="0" smtClean="0"/>
              <a:t>communicates to  </a:t>
            </a:r>
            <a:r>
              <a:rPr lang="en-US" altLang="zh-TW" dirty="0"/>
              <a:t>vehicle with two </a:t>
            </a:r>
            <a:r>
              <a:rPr lang="en-US" altLang="zh-TW" dirty="0" smtClean="0"/>
              <a:t>emission-related  OBD </a:t>
            </a:r>
            <a:r>
              <a:rPr lang="en-US" altLang="zh-TW" dirty="0"/>
              <a:t>servers (ECUs</a:t>
            </a:r>
            <a:r>
              <a:rPr lang="en-US" altLang="zh-TW" dirty="0" smtClean="0"/>
              <a:t>) </a:t>
            </a:r>
          </a:p>
          <a:p>
            <a:pPr>
              <a:buFont typeface="Wingdings" panose="05000000000000000000" pitchFamily="2" charset="2"/>
              <a:buChar char="Ø"/>
            </a:pPr>
            <a:r>
              <a:rPr lang="en-US" altLang="zh-TW" dirty="0"/>
              <a:t>The </a:t>
            </a:r>
            <a:r>
              <a:rPr lang="en-US" altLang="zh-TW" dirty="0" smtClean="0"/>
              <a:t>client </a:t>
            </a:r>
            <a:r>
              <a:rPr lang="zh-TW" altLang="en-US" dirty="0" smtClean="0"/>
              <a:t>請求一個</a:t>
            </a:r>
            <a:r>
              <a:rPr lang="en-US" altLang="zh-TW" dirty="0" smtClean="0"/>
              <a:t>CVN(</a:t>
            </a:r>
            <a:r>
              <a:rPr lang="en-US" altLang="zh-TW" dirty="0"/>
              <a:t>Calibration Verification </a:t>
            </a:r>
            <a:r>
              <a:rPr lang="en-US" altLang="zh-TW" dirty="0" smtClean="0"/>
              <a:t>Number</a:t>
            </a:r>
            <a:r>
              <a:rPr lang="zh-TW" altLang="en-US" dirty="0" smtClean="0"/>
              <a:t> 校準驗正碼</a:t>
            </a:r>
            <a:r>
              <a:rPr lang="en-US" altLang="zh-TW" dirty="0" smtClean="0"/>
              <a:t>)</a:t>
            </a:r>
            <a:r>
              <a:rPr lang="zh-TW" altLang="en-US" dirty="0" smtClean="0"/>
              <a:t> 但僅僅只有一個 </a:t>
            </a:r>
            <a:r>
              <a:rPr lang="en-US" altLang="zh-TW" dirty="0"/>
              <a:t>server #</a:t>
            </a:r>
            <a:r>
              <a:rPr lang="en-US" altLang="zh-TW" dirty="0" smtClean="0"/>
              <a:t>1</a:t>
            </a:r>
            <a:r>
              <a:rPr lang="zh-TW" altLang="en-US" dirty="0" smtClean="0"/>
              <a:t>但有</a:t>
            </a:r>
            <a:r>
              <a:rPr lang="zh-TW" altLang="en-US" dirty="0" smtClean="0"/>
              <a:t>兩</a:t>
            </a:r>
            <a:r>
              <a:rPr lang="zh-TW" altLang="en-US" dirty="0" smtClean="0"/>
              <a:t>個</a:t>
            </a:r>
            <a:r>
              <a:rPr lang="zh-TW" altLang="en-US" dirty="0" smtClean="0"/>
              <a:t>須</a:t>
            </a:r>
            <a:r>
              <a:rPr lang="zh-TW" altLang="en-US" dirty="0"/>
              <a:t>回</a:t>
            </a:r>
            <a:r>
              <a:rPr lang="zh-TW" altLang="en-US" dirty="0" smtClean="0"/>
              <a:t>應</a:t>
            </a:r>
            <a:r>
              <a:rPr lang="zh-TW" altLang="en-US" dirty="0" smtClean="0"/>
              <a:t>的信息。</a:t>
            </a:r>
            <a:endParaRPr lang="en-US" altLang="zh-TW" dirty="0" smtClean="0"/>
          </a:p>
          <a:p>
            <a:pPr>
              <a:buFont typeface="Wingdings" panose="05000000000000000000" pitchFamily="2" charset="2"/>
              <a:buChar char="Ø"/>
            </a:pPr>
            <a:r>
              <a:rPr lang="en-US" altLang="zh-TW" dirty="0"/>
              <a:t>Server #2 (ECU #2) is not flash programmable</a:t>
            </a:r>
            <a:r>
              <a:rPr lang="en-US" altLang="zh-TW" dirty="0" smtClean="0"/>
              <a:t>.</a:t>
            </a:r>
          </a:p>
          <a:p>
            <a:pPr>
              <a:buFont typeface="Wingdings" panose="05000000000000000000" pitchFamily="2" charset="2"/>
              <a:buChar char="Ø"/>
            </a:pPr>
            <a:r>
              <a:rPr lang="zh-TW" altLang="en-US" dirty="0"/>
              <a:t>為了簡化圖，圖</a:t>
            </a:r>
            <a:r>
              <a:rPr lang="en-US" altLang="zh-TW" dirty="0"/>
              <a:t>1</a:t>
            </a:r>
            <a:r>
              <a:rPr lang="zh-TW" altLang="en-US" dirty="0"/>
              <a:t>僅示出了在接收到消息的第一字節和最後字節（校驗和）的情況下重新啟動的</a:t>
            </a:r>
            <a:r>
              <a:rPr lang="en-US" altLang="zh-TW" dirty="0"/>
              <a:t>P3K-line_server</a:t>
            </a:r>
            <a:r>
              <a:rPr lang="zh-TW" altLang="en-US" dirty="0"/>
              <a:t>。 每個接收到的字節都需要重新啟動</a:t>
            </a:r>
            <a:r>
              <a:rPr lang="en-US" altLang="zh-TW" dirty="0"/>
              <a:t>P3</a:t>
            </a:r>
            <a:r>
              <a:rPr lang="en-US" altLang="zh-TW" sz="1400" dirty="0"/>
              <a:t>K-line_server</a:t>
            </a:r>
            <a:r>
              <a:rPr lang="zh-TW" altLang="en-US" dirty="0"/>
              <a:t>。 接收的消息可以是</a:t>
            </a:r>
            <a:r>
              <a:rPr lang="zh-TW" altLang="en-US" dirty="0" smtClean="0"/>
              <a:t>來自</a:t>
            </a:r>
            <a:r>
              <a:rPr lang="en-US" altLang="zh-TW" dirty="0" smtClean="0"/>
              <a:t>Client</a:t>
            </a:r>
            <a:r>
              <a:rPr lang="zh-TW" altLang="en-US" dirty="0" smtClean="0"/>
              <a:t>的</a:t>
            </a:r>
            <a:r>
              <a:rPr lang="zh-TW" altLang="en-US" dirty="0"/>
              <a:t>請求消息或來自通過</a:t>
            </a:r>
            <a:r>
              <a:rPr lang="en-US" altLang="zh-TW" dirty="0" smtClean="0"/>
              <a:t>33 </a:t>
            </a:r>
            <a:r>
              <a:rPr lang="zh-TW" altLang="en-US" dirty="0" smtClean="0"/>
              <a:t>十六</a:t>
            </a:r>
            <a:r>
              <a:rPr lang="zh-TW" altLang="en-US" dirty="0"/>
              <a:t>進制</a:t>
            </a:r>
            <a:r>
              <a:rPr lang="zh-TW" altLang="en-US" dirty="0" smtClean="0"/>
              <a:t>地址</a:t>
            </a:r>
            <a:r>
              <a:rPr lang="zh-TW" altLang="en-US" dirty="0"/>
              <a:t>連接和初始化的任何其他服務器的響應消息。 如果服務器接收到完整的消息，它將目標地址與</a:t>
            </a:r>
            <a:r>
              <a:rPr lang="en-US" altLang="zh-TW" dirty="0"/>
              <a:t>33</a:t>
            </a:r>
            <a:r>
              <a:rPr lang="zh-TW" altLang="en-US" dirty="0"/>
              <a:t>十六進制地址進行比較。</a:t>
            </a:r>
          </a:p>
        </p:txBody>
      </p:sp>
    </p:spTree>
    <p:extLst>
      <p:ext uri="{BB962C8B-B14F-4D97-AF65-F5344CB8AC3E}">
        <p14:creationId xmlns:p14="http://schemas.microsoft.com/office/powerpoint/2010/main" val="2305532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7881" y="0"/>
            <a:ext cx="6430546" cy="6835866"/>
          </a:xfrm>
        </p:spPr>
      </p:pic>
      <p:sp>
        <p:nvSpPr>
          <p:cNvPr id="6" name="文字方塊 5"/>
          <p:cNvSpPr txBox="1"/>
          <p:nvPr/>
        </p:nvSpPr>
        <p:spPr>
          <a:xfrm>
            <a:off x="8868427" y="1511300"/>
            <a:ext cx="1053494" cy="369332"/>
          </a:xfrm>
          <a:prstGeom prst="rect">
            <a:avLst/>
          </a:prstGeom>
          <a:noFill/>
        </p:spPr>
        <p:txBody>
          <a:bodyPr vert="horz" wrap="none" rtlCol="0">
            <a:spAutoFit/>
          </a:bodyPr>
          <a:lstStyle/>
          <a:p>
            <a:r>
              <a:rPr lang="en-US" altLang="zh-TW" dirty="0" smtClean="0"/>
              <a:t>&lt;=</a:t>
            </a:r>
            <a:r>
              <a:rPr lang="zh-TW" altLang="en-US" dirty="0" smtClean="0"/>
              <a:t> 圖一</a:t>
            </a:r>
            <a:r>
              <a:rPr lang="en-US" altLang="zh-TW" dirty="0" smtClean="0"/>
              <a:t>.</a:t>
            </a:r>
            <a:endParaRPr lang="zh-TW" altLang="en-US" dirty="0"/>
          </a:p>
        </p:txBody>
      </p:sp>
    </p:spTree>
    <p:extLst>
      <p:ext uri="{BB962C8B-B14F-4D97-AF65-F5344CB8AC3E}">
        <p14:creationId xmlns:p14="http://schemas.microsoft.com/office/powerpoint/2010/main" val="2326646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1118</TotalTime>
  <Words>1289</Words>
  <Application>Microsoft Office PowerPoint</Application>
  <PresentationFormat>寬螢幕</PresentationFormat>
  <Paragraphs>109</Paragraphs>
  <Slides>14</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14</vt:i4>
      </vt:variant>
    </vt:vector>
  </HeadingPairs>
  <TitlesOfParts>
    <vt:vector size="20" baseType="lpstr">
      <vt:lpstr>微軟正黑體</vt:lpstr>
      <vt:lpstr>Arial</vt:lpstr>
      <vt:lpstr>Century Gothic</vt:lpstr>
      <vt:lpstr>Wingdings</vt:lpstr>
      <vt:lpstr>Wingdings 3</vt:lpstr>
      <vt:lpstr>絲縷</vt:lpstr>
      <vt:lpstr>SAE J1979 _ 2006 edition</vt:lpstr>
      <vt:lpstr>OUTLINE Chapter 5 Technical requirements</vt:lpstr>
      <vt:lpstr>5.1 General requirements</vt:lpstr>
      <vt:lpstr>5.2 Diagnostic service requirements     5.2.1 Multiple responses to a single data request</vt:lpstr>
      <vt:lpstr>5.2.2 Application timing parameter efinition  5.2.2.1 Overview</vt:lpstr>
      <vt:lpstr>5.2.2.2 Definition for ISO 9141-2 5.2.2.3 Definition for ISO 14230-4</vt:lpstr>
      <vt:lpstr>*ECU implementation guideline </vt:lpstr>
      <vt:lpstr>5.2.2.4 Implementation guidance example for ISO 9141-2 and ISO 14230-4 protocols</vt:lpstr>
      <vt:lpstr>PowerPoint 簡報</vt:lpstr>
      <vt:lpstr>5.2.2.4 (CONT.)</vt:lpstr>
      <vt:lpstr>5.2.2.4 (CONT.)</vt:lpstr>
      <vt:lpstr>PowerPoint 簡報</vt:lpstr>
      <vt:lpstr>5.2.2.5 Definition for SAE J1850</vt:lpstr>
      <vt:lpstr>5.2.2.6 Definition for ISO 15765-4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SAE J1979 _ 2006 edition</dc:title>
  <dc:creator>Eric</dc:creator>
  <cp:lastModifiedBy>Ericyun</cp:lastModifiedBy>
  <cp:revision>51</cp:revision>
  <dcterms:created xsi:type="dcterms:W3CDTF">2016-11-02T14:40:26Z</dcterms:created>
  <dcterms:modified xsi:type="dcterms:W3CDTF">2016-11-09T06:56:48Z</dcterms:modified>
</cp:coreProperties>
</file>