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72" r:id="rId4"/>
    <p:sldId id="273" r:id="rId5"/>
    <p:sldId id="276" r:id="rId6"/>
    <p:sldId id="275" r:id="rId7"/>
    <p:sldId id="277" r:id="rId8"/>
    <p:sldId id="265" r:id="rId9"/>
    <p:sldId id="271" r:id="rId10"/>
    <p:sldId id="278" r:id="rId11"/>
    <p:sldId id="279" r:id="rId12"/>
    <p:sldId id="270" r:id="rId13"/>
    <p:sldId id="274" r:id="rId14"/>
    <p:sldId id="280"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95595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1974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189F5-5040-44C2-BCEC-E7458B1B1579}"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3803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639421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1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5588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61929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89907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73338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44242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27853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50840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85599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79679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43242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02597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701914-0543-4C0A-ACB2-5E8D956612A2}" type="datetimeFigureOut">
              <a:rPr lang="zh-TW" altLang="en-US" smtClean="0"/>
              <a:t>2016/11/30</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86422475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20913" y="1257300"/>
            <a:ext cx="8915399" cy="2262781"/>
          </a:xfrm>
        </p:spPr>
        <p:txBody>
          <a:bodyPr/>
          <a:lstStyle/>
          <a:p>
            <a:r>
              <a:rPr lang="en-US" altLang="zh-TW" b="1" dirty="0"/>
              <a:t>SAE J1979 _ 2006 edition</a:t>
            </a:r>
            <a:endParaRPr lang="zh-TW" altLang="en-US" dirty="0"/>
          </a:p>
        </p:txBody>
      </p:sp>
      <p:sp>
        <p:nvSpPr>
          <p:cNvPr id="3" name="副標題 2"/>
          <p:cNvSpPr>
            <a:spLocks noGrp="1"/>
          </p:cNvSpPr>
          <p:nvPr>
            <p:ph type="subTitle" idx="1"/>
          </p:nvPr>
        </p:nvSpPr>
        <p:spPr>
          <a:xfrm>
            <a:off x="2220913" y="3520081"/>
            <a:ext cx="8915399" cy="1126283"/>
          </a:xfrm>
        </p:spPr>
        <p:txBody>
          <a:bodyPr/>
          <a:lstStyle/>
          <a:p>
            <a:r>
              <a:rPr lang="zh-TW" altLang="en-US" dirty="0" smtClean="0"/>
              <a:t>報告範圍 </a:t>
            </a:r>
            <a:r>
              <a:rPr lang="en-US" altLang="zh-TW" dirty="0" smtClean="0"/>
              <a:t>:</a:t>
            </a:r>
            <a:r>
              <a:rPr lang="zh-TW" altLang="en-US" dirty="0"/>
              <a:t> </a:t>
            </a:r>
            <a:r>
              <a:rPr lang="en-US" altLang="zh-TW" dirty="0" smtClean="0"/>
              <a:t>~5.2.2.7.2</a:t>
            </a:r>
          </a:p>
          <a:p>
            <a:r>
              <a:rPr lang="zh-TW" altLang="en-US" dirty="0" smtClean="0"/>
              <a:t>報告學生 </a:t>
            </a:r>
            <a:r>
              <a:rPr lang="en-US" altLang="zh-TW" dirty="0" smtClean="0"/>
              <a:t>:</a:t>
            </a:r>
            <a:r>
              <a:rPr lang="zh-TW" altLang="en-US" dirty="0" smtClean="0"/>
              <a:t> 羅俊奕 </a:t>
            </a:r>
            <a:endParaRPr lang="zh-TW" altLang="en-US" dirty="0"/>
          </a:p>
        </p:txBody>
      </p:sp>
    </p:spTree>
    <p:extLst>
      <p:ext uri="{BB962C8B-B14F-4D97-AF65-F5344CB8AC3E}">
        <p14:creationId xmlns:p14="http://schemas.microsoft.com/office/powerpoint/2010/main" val="1715167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318351"/>
            <a:ext cx="8911687" cy="1280890"/>
          </a:xfrm>
        </p:spPr>
        <p:txBody>
          <a:bodyPr/>
          <a:lstStyle/>
          <a:p>
            <a:r>
              <a:rPr lang="en-US" altLang="zh-TW" dirty="0" smtClean="0"/>
              <a:t>CAN Bus </a:t>
            </a:r>
            <a:r>
              <a:rPr lang="zh-TW" altLang="en-US" dirty="0" smtClean="0"/>
              <a:t>簡單介紹</a:t>
            </a:r>
            <a:r>
              <a:rPr lang="en-US" altLang="zh-TW" dirty="0" smtClean="0"/>
              <a:t> </a:t>
            </a:r>
            <a:endParaRPr lang="zh-TW" altLang="en-US" dirty="0"/>
          </a:p>
        </p:txBody>
      </p:sp>
      <p:sp>
        <p:nvSpPr>
          <p:cNvPr id="3" name="內容版面配置區 2"/>
          <p:cNvSpPr>
            <a:spLocks noGrp="1"/>
          </p:cNvSpPr>
          <p:nvPr>
            <p:ph idx="1"/>
          </p:nvPr>
        </p:nvSpPr>
        <p:spPr>
          <a:xfrm>
            <a:off x="2589212" y="958796"/>
            <a:ext cx="8915400" cy="4646093"/>
          </a:xfrm>
        </p:spPr>
        <p:txBody>
          <a:bodyPr>
            <a:normAutofit/>
          </a:bodyPr>
          <a:lstStyle/>
          <a:p>
            <a:r>
              <a:rPr lang="zh-TW" altLang="en-US" sz="3200" dirty="0" smtClean="0"/>
              <a:t>具有優先序。</a:t>
            </a:r>
            <a:endParaRPr lang="en-US" altLang="zh-TW" sz="3200" dirty="0" smtClean="0"/>
          </a:p>
          <a:p>
            <a:pPr>
              <a:buFont typeface="+mj-lt"/>
              <a:buAutoNum type="arabicPeriod"/>
            </a:pPr>
            <a:endParaRPr lang="en-US" altLang="zh-TW" sz="3200" dirty="0" smtClean="0"/>
          </a:p>
          <a:p>
            <a:pPr marL="0" indent="0">
              <a:buNone/>
            </a:pPr>
            <a:endParaRPr lang="en-US" altLang="zh-TW" sz="3200" dirty="0" smtClean="0"/>
          </a:p>
          <a:p>
            <a:pPr marL="0" indent="0">
              <a:buNone/>
            </a:pPr>
            <a:endParaRPr lang="zh-TW" altLang="en-US" sz="3200" dirty="0"/>
          </a:p>
        </p:txBody>
      </p:sp>
      <p:pic>
        <p:nvPicPr>
          <p:cNvPr id="8" name="圖片 7"/>
          <p:cNvPicPr>
            <a:picLocks noChangeAspect="1"/>
          </p:cNvPicPr>
          <p:nvPr/>
        </p:nvPicPr>
        <p:blipFill>
          <a:blip r:embed="rId2"/>
          <a:stretch>
            <a:fillRect/>
          </a:stretch>
        </p:blipFill>
        <p:spPr>
          <a:xfrm>
            <a:off x="2589212" y="1471025"/>
            <a:ext cx="9039225" cy="5086350"/>
          </a:xfrm>
          <a:prstGeom prst="rect">
            <a:avLst/>
          </a:prstGeom>
        </p:spPr>
      </p:pic>
    </p:spTree>
    <p:extLst>
      <p:ext uri="{BB962C8B-B14F-4D97-AF65-F5344CB8AC3E}">
        <p14:creationId xmlns:p14="http://schemas.microsoft.com/office/powerpoint/2010/main" val="2254014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255425"/>
            <a:ext cx="8911687" cy="1280890"/>
          </a:xfrm>
        </p:spPr>
        <p:txBody>
          <a:bodyPr/>
          <a:lstStyle/>
          <a:p>
            <a:r>
              <a:rPr lang="en-US" altLang="zh-TW" dirty="0"/>
              <a:t>CAN Bus </a:t>
            </a:r>
            <a:r>
              <a:rPr lang="zh-TW" altLang="en-US" dirty="0"/>
              <a:t>簡單介紹</a:t>
            </a:r>
            <a:r>
              <a:rPr lang="en-US" altLang="zh-TW" dirty="0"/>
              <a:t> </a:t>
            </a:r>
            <a:endParaRPr lang="zh-TW" altLang="en-US" dirty="0"/>
          </a:p>
        </p:txBody>
      </p:sp>
      <p:sp>
        <p:nvSpPr>
          <p:cNvPr id="3" name="內容版面配置區 2"/>
          <p:cNvSpPr>
            <a:spLocks noGrp="1"/>
          </p:cNvSpPr>
          <p:nvPr>
            <p:ph idx="1"/>
          </p:nvPr>
        </p:nvSpPr>
        <p:spPr>
          <a:xfrm>
            <a:off x="1069176" y="1129789"/>
            <a:ext cx="4650832" cy="5369051"/>
          </a:xfrm>
        </p:spPr>
        <p:txBody>
          <a:bodyPr>
            <a:normAutofit/>
          </a:bodyPr>
          <a:lstStyle/>
          <a:p>
            <a:endParaRPr lang="en-US" altLang="zh-TW" sz="2000" dirty="0" smtClean="0"/>
          </a:p>
          <a:p>
            <a:endParaRPr lang="en-US" altLang="zh-TW" sz="2000" dirty="0"/>
          </a:p>
          <a:p>
            <a:endParaRPr lang="en-US" altLang="zh-TW" sz="2000" dirty="0" smtClean="0"/>
          </a:p>
          <a:p>
            <a:r>
              <a:rPr lang="zh-TW" altLang="en-US" sz="2000" dirty="0" smtClean="0"/>
              <a:t>不為零</a:t>
            </a:r>
            <a:r>
              <a:rPr lang="en-US" altLang="zh-TW" sz="2000" dirty="0" smtClean="0"/>
              <a:t>(NRZ)</a:t>
            </a:r>
            <a:r>
              <a:rPr lang="zh-TW" altLang="en-US" sz="2000" dirty="0" smtClean="0"/>
              <a:t>的編碼方式 </a:t>
            </a:r>
            <a:r>
              <a:rPr lang="zh-TW" altLang="en-US" sz="2000" dirty="0"/>
              <a:t>。</a:t>
            </a:r>
            <a:endParaRPr lang="en-US" altLang="zh-TW" sz="2000" dirty="0" smtClean="0"/>
          </a:p>
          <a:p>
            <a:r>
              <a:rPr lang="en-US" altLang="zh-TW" sz="2000" dirty="0"/>
              <a:t>CAN</a:t>
            </a:r>
            <a:r>
              <a:rPr lang="zh-TW" altLang="en-US" sz="2000" dirty="0"/>
              <a:t>收發器根據二條匯流排引線</a:t>
            </a:r>
            <a:r>
              <a:rPr lang="en-US" altLang="zh-TW" sz="2000" dirty="0"/>
              <a:t>(CAN_H)</a:t>
            </a:r>
            <a:r>
              <a:rPr lang="zh-TW" altLang="en-US" sz="2000" dirty="0"/>
              <a:t>和</a:t>
            </a:r>
            <a:r>
              <a:rPr lang="en-US" altLang="zh-TW" sz="2000" dirty="0"/>
              <a:t>(CAN_L)</a:t>
            </a:r>
            <a:r>
              <a:rPr lang="zh-TW" altLang="en-US" sz="2000" dirty="0"/>
              <a:t>的電位差來判 斷匯流排電位。 </a:t>
            </a:r>
            <a:endParaRPr lang="en-US" altLang="zh-TW" sz="2000" dirty="0" smtClean="0"/>
          </a:p>
          <a:p>
            <a:r>
              <a:rPr lang="en-US" altLang="zh-TW" sz="2000" dirty="0" smtClean="0"/>
              <a:t> </a:t>
            </a:r>
            <a:r>
              <a:rPr lang="zh-TW" altLang="en-US" sz="2000" dirty="0"/>
              <a:t>匯流排電位分為顯性</a:t>
            </a:r>
            <a:r>
              <a:rPr lang="en-US" altLang="zh-TW" sz="2000" dirty="0"/>
              <a:t>Dominant(0)</a:t>
            </a:r>
            <a:r>
              <a:rPr lang="zh-TW" altLang="en-US" sz="2000" dirty="0"/>
              <a:t>和隱性</a:t>
            </a:r>
            <a:r>
              <a:rPr lang="en-US" altLang="zh-TW" sz="2000" dirty="0"/>
              <a:t>Recessive(1)</a:t>
            </a:r>
            <a:r>
              <a:rPr lang="zh-TW" altLang="en-US" sz="2000" dirty="0"/>
              <a:t>二種。 </a:t>
            </a:r>
          </a:p>
        </p:txBody>
      </p:sp>
      <p:pic>
        <p:nvPicPr>
          <p:cNvPr id="5" name="圖片 4"/>
          <p:cNvPicPr>
            <a:picLocks noChangeAspect="1"/>
          </p:cNvPicPr>
          <p:nvPr/>
        </p:nvPicPr>
        <p:blipFill>
          <a:blip r:embed="rId2"/>
          <a:stretch>
            <a:fillRect/>
          </a:stretch>
        </p:blipFill>
        <p:spPr>
          <a:xfrm>
            <a:off x="5720008" y="1536315"/>
            <a:ext cx="6181725" cy="4962525"/>
          </a:xfrm>
          <a:prstGeom prst="rect">
            <a:avLst/>
          </a:prstGeom>
        </p:spPr>
      </p:pic>
    </p:spTree>
    <p:extLst>
      <p:ext uri="{BB962C8B-B14F-4D97-AF65-F5344CB8AC3E}">
        <p14:creationId xmlns:p14="http://schemas.microsoft.com/office/powerpoint/2010/main" val="183457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849090"/>
          </a:xfrm>
        </p:spPr>
        <p:txBody>
          <a:bodyPr/>
          <a:lstStyle/>
          <a:p>
            <a:r>
              <a:rPr lang="en-US" altLang="zh-TW" dirty="0"/>
              <a:t>5.2.2.6 Definition for ISO 15765-4 </a:t>
            </a:r>
            <a:endParaRPr lang="zh-TW" altLang="en-US" dirty="0"/>
          </a:p>
        </p:txBody>
      </p:sp>
      <p:sp>
        <p:nvSpPr>
          <p:cNvPr id="5" name="文字方塊 4"/>
          <p:cNvSpPr txBox="1"/>
          <p:nvPr/>
        </p:nvSpPr>
        <p:spPr>
          <a:xfrm>
            <a:off x="2592925" y="1473200"/>
            <a:ext cx="184731" cy="369332"/>
          </a:xfrm>
          <a:prstGeom prst="rect">
            <a:avLst/>
          </a:prstGeom>
          <a:noFill/>
        </p:spPr>
        <p:txBody>
          <a:bodyPr vert="horz" wrap="none" rtlCol="0">
            <a:spAutoFit/>
          </a:bodyPr>
          <a:lstStyle/>
          <a:p>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3559113652"/>
              </p:ext>
            </p:extLst>
          </p:nvPr>
        </p:nvGraphicFramePr>
        <p:xfrm>
          <a:off x="2589213" y="2133601"/>
          <a:ext cx="8915400" cy="3302695"/>
        </p:xfrm>
        <a:graphic>
          <a:graphicData uri="http://schemas.openxmlformats.org/drawingml/2006/table">
            <a:tbl>
              <a:tblPr firstRow="1" bandRow="1">
                <a:tableStyleId>{5C22544A-7EE6-4342-B048-85BDC9FD1C3A}</a:tableStyleId>
              </a:tblPr>
              <a:tblGrid>
                <a:gridCol w="1419116"/>
                <a:gridCol w="1302707"/>
                <a:gridCol w="1375514"/>
                <a:gridCol w="4818063"/>
              </a:tblGrid>
              <a:tr h="930736">
                <a:tc>
                  <a:txBody>
                    <a:bodyPr/>
                    <a:lstStyle/>
                    <a:p>
                      <a:r>
                        <a:rPr lang="en-US" altLang="zh-TW" sz="1800" b="1" i="0" u="none" strike="noStrike" kern="1200" baseline="0" dirty="0" smtClean="0">
                          <a:solidFill>
                            <a:schemeClr val="lt1"/>
                          </a:solidFill>
                          <a:latin typeface="+mn-lt"/>
                          <a:ea typeface="+mn-ea"/>
                          <a:cs typeface="+mn-cs"/>
                        </a:rPr>
                        <a:t>Parameter</a:t>
                      </a:r>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Minimum</a:t>
                      </a:r>
                    </a:p>
                    <a:p>
                      <a:r>
                        <a:rPr lang="en-US" altLang="zh-TW" sz="1800" b="1" i="0" u="none" strike="noStrike" kern="1200" baseline="0" dirty="0" smtClean="0">
                          <a:solidFill>
                            <a:schemeClr val="lt1"/>
                          </a:solidFill>
                          <a:latin typeface="+mn-lt"/>
                          <a:ea typeface="+mn-ea"/>
                          <a:cs typeface="+mn-cs"/>
                        </a:rPr>
                        <a:t>value</a:t>
                      </a:r>
                    </a:p>
                    <a:p>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smtClean="0"/>
                    </a:p>
                  </a:txBody>
                  <a:tcPr/>
                </a:tc>
                <a:tc>
                  <a:txBody>
                    <a:bodyPr/>
                    <a:lstStyle/>
                    <a:p>
                      <a:r>
                        <a:rPr lang="en-US" altLang="zh-TW" sz="1800" b="1" i="0" u="none" strike="noStrike" kern="1200" baseline="0" dirty="0" smtClean="0">
                          <a:solidFill>
                            <a:schemeClr val="lt1"/>
                          </a:solidFill>
                          <a:latin typeface="+mn-lt"/>
                          <a:ea typeface="+mn-ea"/>
                          <a:cs typeface="+mn-cs"/>
                        </a:rPr>
                        <a:t>Maximum</a:t>
                      </a:r>
                    </a:p>
                    <a:p>
                      <a:r>
                        <a:rPr lang="en-US" altLang="zh-TW" sz="1800" b="1" i="0" u="none" strike="noStrike" kern="1200" baseline="0" dirty="0" smtClean="0">
                          <a:solidFill>
                            <a:schemeClr val="lt1"/>
                          </a:solidFill>
                          <a:latin typeface="+mn-lt"/>
                          <a:ea typeface="+mn-ea"/>
                          <a:cs typeface="+mn-cs"/>
                        </a:rPr>
                        <a:t>value</a:t>
                      </a:r>
                    </a:p>
                    <a:p>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Description</a:t>
                      </a:r>
                      <a:endParaRPr lang="zh-TW" altLang="en-US" dirty="0"/>
                    </a:p>
                  </a:txBody>
                  <a:tcPr/>
                </a:tc>
              </a:tr>
              <a:tr h="2371959">
                <a:tc>
                  <a:txBody>
                    <a:bodyPr/>
                    <a:lstStyle/>
                    <a:p>
                      <a:pPr algn="ctr"/>
                      <a:endParaRPr lang="en-US" altLang="zh-TW" dirty="0" smtClean="0"/>
                    </a:p>
                    <a:p>
                      <a:pPr algn="ctr"/>
                      <a:endParaRPr lang="en-US" altLang="zh-TW" dirty="0" smtClean="0"/>
                    </a:p>
                    <a:p>
                      <a:pPr algn="ctr"/>
                      <a:endParaRPr lang="en-US" altLang="zh-TW" dirty="0" smtClean="0"/>
                    </a:p>
                    <a:p>
                      <a:pPr algn="ctr"/>
                      <a:r>
                        <a:rPr lang="en-US" altLang="zh-TW" dirty="0" smtClean="0"/>
                        <a:t>P2CAN</a:t>
                      </a:r>
                      <a:endParaRPr lang="zh-TW" altLang="en-US" dirty="0"/>
                    </a:p>
                  </a:txBody>
                  <a:tcPr/>
                </a:tc>
                <a:tc>
                  <a:txBody>
                    <a:bodyPr/>
                    <a:lstStyle/>
                    <a:p>
                      <a:pPr algn="ctr"/>
                      <a:endParaRPr lang="en-US" altLang="zh-TW" dirty="0" smtClean="0"/>
                    </a:p>
                    <a:p>
                      <a:pPr algn="ctr"/>
                      <a:endParaRPr lang="en-US" altLang="zh-TW" dirty="0" smtClean="0"/>
                    </a:p>
                    <a:p>
                      <a:pPr algn="ctr"/>
                      <a:endParaRPr lang="en-US" altLang="zh-TW" dirty="0" smtClean="0"/>
                    </a:p>
                    <a:p>
                      <a:pPr algn="ctr"/>
                      <a:r>
                        <a:rPr lang="en-US" altLang="zh-TW" dirty="0" smtClean="0"/>
                        <a:t>0</a:t>
                      </a:r>
                      <a:endParaRPr lang="zh-TW" altLang="en-US" dirty="0"/>
                    </a:p>
                  </a:txBody>
                  <a:tcPr/>
                </a:tc>
                <a:tc>
                  <a:txBody>
                    <a:bodyPr/>
                    <a:lstStyle/>
                    <a:p>
                      <a:pPr algn="ctr"/>
                      <a:endParaRPr lang="en-US" altLang="zh-TW" dirty="0" smtClean="0"/>
                    </a:p>
                    <a:p>
                      <a:pPr algn="ctr"/>
                      <a:endParaRPr lang="en-US" altLang="zh-TW" dirty="0" smtClean="0"/>
                    </a:p>
                    <a:p>
                      <a:pPr algn="ctr"/>
                      <a:endParaRPr lang="en-US" altLang="zh-TW" dirty="0" smtClean="0"/>
                    </a:p>
                    <a:p>
                      <a:pPr algn="ctr"/>
                      <a:r>
                        <a:rPr lang="en-US" altLang="zh-TW" dirty="0" smtClean="0"/>
                        <a:t>50</a:t>
                      </a:r>
                      <a:endParaRPr lang="zh-TW" altLang="en-US" dirty="0"/>
                    </a:p>
                  </a:txBody>
                  <a:tcPr/>
                </a:tc>
                <a:tc>
                  <a:txBody>
                    <a:bodyPr/>
                    <a:lstStyle/>
                    <a:p>
                      <a:pPr algn="ctr"/>
                      <a:endParaRPr lang="en-US" altLang="zh-TW" dirty="0" smtClean="0"/>
                    </a:p>
                    <a:p>
                      <a:pPr algn="ctr"/>
                      <a:endParaRPr lang="en-US" altLang="zh-TW" dirty="0" smtClean="0"/>
                    </a:p>
                    <a:p>
                      <a:pPr algn="ctr"/>
                      <a:r>
                        <a:rPr lang="zh-TW" altLang="en-US" dirty="0" smtClean="0"/>
                        <a:t>外部測試設備請求信息跟接受到未分段的信息以及分段信息的第一個</a:t>
                      </a:r>
                      <a:r>
                        <a:rPr lang="en-US" altLang="zh-TW" dirty="0" smtClean="0"/>
                        <a:t>First</a:t>
                      </a:r>
                      <a:r>
                        <a:rPr lang="en-US" altLang="zh-TW" baseline="0" dirty="0" smtClean="0"/>
                        <a:t> Frame</a:t>
                      </a:r>
                      <a:r>
                        <a:rPr lang="zh-TW" altLang="en-US" dirty="0" smtClean="0"/>
                        <a:t>之間的時間。</a:t>
                      </a:r>
                      <a:endParaRPr lang="zh-TW" altLang="en-US" dirty="0"/>
                    </a:p>
                  </a:txBody>
                  <a:tcPr/>
                </a:tc>
              </a:tr>
            </a:tbl>
          </a:graphicData>
        </a:graphic>
      </p:graphicFrame>
    </p:spTree>
    <p:extLst>
      <p:ext uri="{BB962C8B-B14F-4D97-AF65-F5344CB8AC3E}">
        <p14:creationId xmlns:p14="http://schemas.microsoft.com/office/powerpoint/2010/main" val="710965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2592925" y="0"/>
            <a:ext cx="9327266" cy="6858000"/>
          </a:xfrm>
          <a:prstGeom prst="rect">
            <a:avLst/>
          </a:prstGeom>
        </p:spPr>
      </p:pic>
    </p:spTree>
    <p:extLst>
      <p:ext uri="{BB962C8B-B14F-4D97-AF65-F5344CB8AC3E}">
        <p14:creationId xmlns:p14="http://schemas.microsoft.com/office/powerpoint/2010/main" val="4000170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2431" y="2741009"/>
            <a:ext cx="8911687" cy="1280890"/>
          </a:xfrm>
        </p:spPr>
        <p:txBody>
          <a:bodyPr/>
          <a:lstStyle/>
          <a:p>
            <a:pPr algn="ctr"/>
            <a:r>
              <a:rPr lang="zh-TW" altLang="en-US" dirty="0" smtClean="0"/>
              <a:t>報告結束 </a:t>
            </a:r>
            <a:r>
              <a:rPr lang="en-US" altLang="zh-TW" dirty="0" smtClean="0"/>
              <a:t/>
            </a:r>
            <a:br>
              <a:rPr lang="en-US" altLang="zh-TW" dirty="0" smtClean="0"/>
            </a:br>
            <a:r>
              <a:rPr lang="zh-TW" altLang="en-US" dirty="0" smtClean="0"/>
              <a:t>感謝聆聽</a:t>
            </a:r>
            <a:endParaRPr lang="zh-TW" altLang="en-US" dirty="0"/>
          </a:p>
        </p:txBody>
      </p:sp>
    </p:spTree>
    <p:extLst>
      <p:ext uri="{BB962C8B-B14F-4D97-AF65-F5344CB8AC3E}">
        <p14:creationId xmlns:p14="http://schemas.microsoft.com/office/powerpoint/2010/main" val="296678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OUTLINE</a:t>
            </a:r>
            <a:endParaRPr lang="zh-TW" altLang="en-US" b="1" dirty="0"/>
          </a:p>
        </p:txBody>
      </p:sp>
      <p:sp>
        <p:nvSpPr>
          <p:cNvPr id="3" name="內容版面配置區 2"/>
          <p:cNvSpPr>
            <a:spLocks noGrp="1"/>
          </p:cNvSpPr>
          <p:nvPr>
            <p:ph idx="1"/>
          </p:nvPr>
        </p:nvSpPr>
        <p:spPr>
          <a:xfrm>
            <a:off x="2589212" y="2133600"/>
            <a:ext cx="8915400" cy="4229100"/>
          </a:xfrm>
        </p:spPr>
        <p:txBody>
          <a:bodyPr>
            <a:normAutofit/>
          </a:bodyPr>
          <a:lstStyle/>
          <a:p>
            <a:pPr marL="0" lvl="1"/>
            <a:endParaRPr lang="en-US" altLang="zh-TW" sz="2000" dirty="0" smtClean="0">
              <a:latin typeface="+mn-ea"/>
            </a:endParaRPr>
          </a:p>
          <a:p>
            <a:pPr marL="342900" lvl="1" indent="-342900"/>
            <a:r>
              <a:rPr lang="zh-TW" altLang="en-US" sz="3200" dirty="0" smtClean="0">
                <a:latin typeface="+mn-ea"/>
              </a:rPr>
              <a:t>介紹車載網路架構</a:t>
            </a:r>
            <a:endParaRPr lang="en-US" altLang="zh-TW" sz="3200" dirty="0">
              <a:latin typeface="+mn-ea"/>
            </a:endParaRPr>
          </a:p>
          <a:p>
            <a:pPr marL="0" lvl="1"/>
            <a:r>
              <a:rPr lang="zh-TW" altLang="en-US" sz="3200" dirty="0" smtClean="0">
                <a:latin typeface="+mn-ea"/>
              </a:rPr>
              <a:t>認識 </a:t>
            </a:r>
            <a:r>
              <a:rPr lang="en-US" altLang="zh-TW" sz="3200" dirty="0" smtClean="0">
                <a:latin typeface="+mn-ea"/>
              </a:rPr>
              <a:t>SAE J1850</a:t>
            </a:r>
          </a:p>
          <a:p>
            <a:pPr marL="0" lvl="1"/>
            <a:r>
              <a:rPr lang="zh-TW" altLang="en-US" sz="3200" dirty="0" smtClean="0">
                <a:latin typeface="+mn-ea"/>
              </a:rPr>
              <a:t>簡單認識</a:t>
            </a:r>
            <a:r>
              <a:rPr lang="en-US" altLang="zh-TW" sz="3200" dirty="0" smtClean="0">
                <a:latin typeface="+mn-ea"/>
              </a:rPr>
              <a:t>CAN</a:t>
            </a:r>
            <a:r>
              <a:rPr lang="zh-TW" altLang="en-US" sz="3200" dirty="0" smtClean="0">
                <a:latin typeface="+mn-ea"/>
              </a:rPr>
              <a:t> </a:t>
            </a:r>
            <a:r>
              <a:rPr lang="en-US" altLang="zh-TW" sz="3200" dirty="0" smtClean="0">
                <a:latin typeface="+mn-ea"/>
              </a:rPr>
              <a:t>Bus</a:t>
            </a:r>
            <a:endParaRPr lang="en-US" altLang="zh-TW" sz="3200" dirty="0">
              <a:latin typeface="+mn-ea"/>
            </a:endParaRPr>
          </a:p>
          <a:p>
            <a:pPr marL="0" lvl="1"/>
            <a:r>
              <a:rPr lang="zh-TW" altLang="en-US" sz="3200" dirty="0" smtClean="0">
                <a:latin typeface="+mn-ea"/>
              </a:rPr>
              <a:t>認識 </a:t>
            </a:r>
            <a:r>
              <a:rPr lang="en-US" altLang="zh-TW" sz="3200" dirty="0" smtClean="0">
                <a:latin typeface="+mn-ea"/>
              </a:rPr>
              <a:t>ISO</a:t>
            </a:r>
            <a:r>
              <a:rPr lang="zh-TW" altLang="en-US" sz="3200" dirty="0" smtClean="0">
                <a:latin typeface="+mn-ea"/>
              </a:rPr>
              <a:t> </a:t>
            </a:r>
            <a:r>
              <a:rPr lang="en-US" altLang="zh-TW" sz="3200" dirty="0" smtClean="0">
                <a:latin typeface="+mn-ea"/>
              </a:rPr>
              <a:t>15765-4</a:t>
            </a:r>
            <a:r>
              <a:rPr lang="zh-TW" altLang="en-US" sz="3200" dirty="0" smtClean="0">
                <a:latin typeface="+mn-ea"/>
              </a:rPr>
              <a:t> </a:t>
            </a:r>
            <a:endParaRPr lang="en-US" altLang="zh-TW" sz="3200" dirty="0" smtClean="0">
              <a:latin typeface="+mn-ea"/>
            </a:endParaRPr>
          </a:p>
          <a:p>
            <a:pPr marL="0" lvl="1" indent="0">
              <a:buNone/>
            </a:pPr>
            <a:endParaRPr lang="en-US" altLang="zh-TW" sz="3200" dirty="0" smtClean="0">
              <a:latin typeface="+mn-ea"/>
            </a:endParaRPr>
          </a:p>
        </p:txBody>
      </p:sp>
    </p:spTree>
    <p:extLst>
      <p:ext uri="{BB962C8B-B14F-4D97-AF65-F5344CB8AC3E}">
        <p14:creationId xmlns:p14="http://schemas.microsoft.com/office/powerpoint/2010/main" val="3945571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Table 1 — Applicability and relationship between documents</a:t>
            </a:r>
            <a:endParaRPr lang="zh-TW" altLang="en-US" dirty="0"/>
          </a:p>
        </p:txBody>
      </p:sp>
      <p:pic>
        <p:nvPicPr>
          <p:cNvPr id="4"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146620"/>
            <a:ext cx="8915400" cy="3752209"/>
          </a:xfrm>
          <a:prstGeom prst="rect">
            <a:avLst/>
          </a:prstGeom>
        </p:spPr>
      </p:pic>
    </p:spTree>
    <p:extLst>
      <p:ext uri="{BB962C8B-B14F-4D97-AF65-F5344CB8AC3E}">
        <p14:creationId xmlns:p14="http://schemas.microsoft.com/office/powerpoint/2010/main" val="356822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35977" y="0"/>
            <a:ext cx="8911687" cy="878910"/>
          </a:xfrm>
        </p:spPr>
        <p:txBody>
          <a:bodyPr/>
          <a:lstStyle/>
          <a:p>
            <a:r>
              <a:rPr lang="en-US" altLang="zh-TW" dirty="0" smtClean="0"/>
              <a:t>SAE</a:t>
            </a:r>
            <a:r>
              <a:rPr lang="zh-TW" altLang="en-US" dirty="0" smtClean="0"/>
              <a:t> </a:t>
            </a:r>
            <a:r>
              <a:rPr lang="en-US" altLang="zh-TW" dirty="0" smtClean="0"/>
              <a:t>1962</a:t>
            </a:r>
            <a:r>
              <a:rPr lang="zh-TW" altLang="en-US" dirty="0" smtClean="0"/>
              <a:t> 標準接口</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2535976" y="617167"/>
            <a:ext cx="3580439" cy="6059205"/>
          </a:xfrm>
          <a:prstGeom prst="rect">
            <a:avLst/>
          </a:prstGeom>
        </p:spPr>
      </p:pic>
      <p:pic>
        <p:nvPicPr>
          <p:cNvPr id="7" name="圖片 6"/>
          <p:cNvPicPr>
            <a:picLocks noChangeAspect="1"/>
          </p:cNvPicPr>
          <p:nvPr/>
        </p:nvPicPr>
        <p:blipFill>
          <a:blip r:embed="rId3"/>
          <a:stretch>
            <a:fillRect/>
          </a:stretch>
        </p:blipFill>
        <p:spPr>
          <a:xfrm>
            <a:off x="6116415" y="2386209"/>
            <a:ext cx="4962525" cy="2286000"/>
          </a:xfrm>
          <a:prstGeom prst="rect">
            <a:avLst/>
          </a:prstGeom>
        </p:spPr>
      </p:pic>
    </p:spTree>
    <p:extLst>
      <p:ext uri="{BB962C8B-B14F-4D97-AF65-F5344CB8AC3E}">
        <p14:creationId xmlns:p14="http://schemas.microsoft.com/office/powerpoint/2010/main" val="3964058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車</a:t>
            </a:r>
            <a:r>
              <a:rPr lang="zh-TW" altLang="en-US" dirty="0"/>
              <a:t>載網路系統架構 </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264554"/>
            <a:ext cx="8476121" cy="4526645"/>
          </a:xfrm>
        </p:spPr>
      </p:pic>
    </p:spTree>
    <p:extLst>
      <p:ext uri="{BB962C8B-B14F-4D97-AF65-F5344CB8AC3E}">
        <p14:creationId xmlns:p14="http://schemas.microsoft.com/office/powerpoint/2010/main" val="3054642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通訊協定</a:t>
            </a:r>
            <a:r>
              <a:rPr lang="zh-TW" altLang="en-US" dirty="0"/>
              <a:t>分類一覽表 </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264554"/>
            <a:ext cx="7836950" cy="5036719"/>
          </a:xfrm>
        </p:spPr>
      </p:pic>
    </p:spTree>
    <p:extLst>
      <p:ext uri="{BB962C8B-B14F-4D97-AF65-F5344CB8AC3E}">
        <p14:creationId xmlns:p14="http://schemas.microsoft.com/office/powerpoint/2010/main" val="2124425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79566" y="250521"/>
            <a:ext cx="8911687" cy="626301"/>
          </a:xfrm>
        </p:spPr>
        <p:txBody>
          <a:bodyPr>
            <a:normAutofit fontScale="90000"/>
          </a:bodyPr>
          <a:lstStyle/>
          <a:p>
            <a:r>
              <a:rPr lang="en-US" altLang="zh-TW" dirty="0" smtClean="0"/>
              <a:t>SAE J1850 VPW </a:t>
            </a:r>
            <a:r>
              <a:rPr lang="zh-TW" altLang="en-US" dirty="0" smtClean="0"/>
              <a:t>跟 </a:t>
            </a:r>
            <a:r>
              <a:rPr lang="en-US" altLang="zh-TW" dirty="0" smtClean="0"/>
              <a:t>PWM </a:t>
            </a:r>
            <a:r>
              <a:rPr lang="zh-TW" altLang="en-US" dirty="0" smtClean="0"/>
              <a:t>之間的差異簡略介紹</a:t>
            </a:r>
            <a:endParaRPr lang="zh-TW" altLang="en-US" dirty="0"/>
          </a:p>
        </p:txBody>
      </p:sp>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565" y="1916482"/>
            <a:ext cx="9809533" cy="3482236"/>
          </a:xfrm>
        </p:spPr>
      </p:pic>
    </p:spTree>
    <p:extLst>
      <p:ext uri="{BB962C8B-B14F-4D97-AF65-F5344CB8AC3E}">
        <p14:creationId xmlns:p14="http://schemas.microsoft.com/office/powerpoint/2010/main" val="1712480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5.2.2.5 Definition for SAE J1850</a:t>
            </a:r>
            <a:endParaRPr lang="zh-TW" altLang="en-US" dirty="0"/>
          </a:p>
        </p:txBody>
      </p:sp>
      <p:sp>
        <p:nvSpPr>
          <p:cNvPr id="3" name="內容版面配置區 2"/>
          <p:cNvSpPr>
            <a:spLocks noGrp="1"/>
          </p:cNvSpPr>
          <p:nvPr>
            <p:ph idx="1"/>
          </p:nvPr>
        </p:nvSpPr>
        <p:spPr>
          <a:xfrm>
            <a:off x="2592925" y="1264554"/>
            <a:ext cx="8915400" cy="1052761"/>
          </a:xfrm>
        </p:spPr>
        <p:txBody>
          <a:bodyPr/>
          <a:lstStyle/>
          <a:p>
            <a:r>
              <a:rPr lang="en-US" altLang="zh-TW" dirty="0" smtClean="0"/>
              <a:t>OBD</a:t>
            </a:r>
            <a:r>
              <a:rPr lang="zh-TW" altLang="en-US" dirty="0" smtClean="0"/>
              <a:t> </a:t>
            </a:r>
            <a:r>
              <a:rPr lang="zh-TW" altLang="en-US" dirty="0" smtClean="0"/>
              <a:t>回應請求信息或者接收先前的回應信息，會在 </a:t>
            </a:r>
            <a:r>
              <a:rPr lang="en-US" altLang="zh-TW" dirty="0" smtClean="0"/>
              <a:t>P2</a:t>
            </a:r>
            <a:r>
              <a:rPr lang="en-US" altLang="zh-TW" sz="1400" dirty="0" smtClean="0"/>
              <a:t>J1850</a:t>
            </a:r>
            <a:r>
              <a:rPr lang="zh-TW" altLang="en-US" dirty="0" smtClean="0"/>
              <a:t>時間內。</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10121300"/>
              </p:ext>
            </p:extLst>
          </p:nvPr>
        </p:nvGraphicFramePr>
        <p:xfrm>
          <a:off x="2592923" y="2116900"/>
          <a:ext cx="9230777" cy="3379026"/>
        </p:xfrm>
        <a:graphic>
          <a:graphicData uri="http://schemas.openxmlformats.org/drawingml/2006/table">
            <a:tbl>
              <a:tblPr firstRow="1" bandRow="1">
                <a:tableStyleId>{5C22544A-7EE6-4342-B048-85BDC9FD1C3A}</a:tableStyleId>
              </a:tblPr>
              <a:tblGrid>
                <a:gridCol w="1397318"/>
                <a:gridCol w="1265555"/>
                <a:gridCol w="1352868"/>
                <a:gridCol w="5215036"/>
              </a:tblGrid>
              <a:tr h="965436">
                <a:tc>
                  <a:txBody>
                    <a:bodyPr/>
                    <a:lstStyle/>
                    <a:p>
                      <a:pPr algn="ctr"/>
                      <a:r>
                        <a:rPr lang="en-US" altLang="zh-TW" sz="1800" b="1" i="0" u="none" strike="noStrike" kern="1200" baseline="0" dirty="0" smtClean="0">
                          <a:solidFill>
                            <a:schemeClr val="lt1"/>
                          </a:solidFill>
                          <a:latin typeface="+mn-lt"/>
                          <a:ea typeface="+mn-ea"/>
                          <a:cs typeface="+mn-cs"/>
                        </a:rPr>
                        <a:t>Parameter</a:t>
                      </a:r>
                      <a:endParaRPr lang="zh-TW" altLang="en-US" dirty="0"/>
                    </a:p>
                  </a:txBody>
                  <a:tcPr/>
                </a:tc>
                <a:tc>
                  <a:txBody>
                    <a:bodyPr/>
                    <a:lstStyle/>
                    <a:p>
                      <a:pPr algn="ctr"/>
                      <a:r>
                        <a:rPr lang="en-US" altLang="zh-TW" sz="1800" b="1" i="0" u="none" strike="noStrike" kern="1200" baseline="0" dirty="0" smtClean="0">
                          <a:solidFill>
                            <a:schemeClr val="lt1"/>
                          </a:solidFill>
                          <a:latin typeface="+mn-lt"/>
                          <a:ea typeface="+mn-ea"/>
                          <a:cs typeface="+mn-cs"/>
                        </a:rPr>
                        <a:t>Minimum</a:t>
                      </a:r>
                    </a:p>
                    <a:p>
                      <a:pPr algn="ctr"/>
                      <a:r>
                        <a:rPr lang="en-US" altLang="zh-TW" sz="1800" b="1" i="0" u="none" strike="noStrike" kern="1200" baseline="0" dirty="0" smtClean="0">
                          <a:solidFill>
                            <a:schemeClr val="lt1"/>
                          </a:solidFill>
                          <a:latin typeface="+mn-lt"/>
                          <a:ea typeface="+mn-ea"/>
                          <a:cs typeface="+mn-cs"/>
                        </a:rPr>
                        <a:t>value</a:t>
                      </a:r>
                    </a:p>
                    <a:p>
                      <a:pPr algn="ctr"/>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a:p>
                  </a:txBody>
                  <a:tcPr/>
                </a:tc>
                <a:tc>
                  <a:txBody>
                    <a:bodyPr/>
                    <a:lstStyle/>
                    <a:p>
                      <a:pPr algn="ctr"/>
                      <a:r>
                        <a:rPr lang="en-US" altLang="zh-TW" sz="1800" b="1" i="0" u="none" strike="noStrike" kern="1200" baseline="0" dirty="0" smtClean="0">
                          <a:solidFill>
                            <a:schemeClr val="lt1"/>
                          </a:solidFill>
                          <a:latin typeface="+mn-lt"/>
                          <a:ea typeface="+mn-ea"/>
                          <a:cs typeface="+mn-cs"/>
                        </a:rPr>
                        <a:t>Maximum</a:t>
                      </a:r>
                    </a:p>
                    <a:p>
                      <a:pPr algn="ctr"/>
                      <a:r>
                        <a:rPr lang="en-US" altLang="zh-TW" sz="1800" b="1" i="0" u="none" strike="noStrike" kern="1200" baseline="0" dirty="0" smtClean="0">
                          <a:solidFill>
                            <a:schemeClr val="lt1"/>
                          </a:solidFill>
                          <a:latin typeface="+mn-lt"/>
                          <a:ea typeface="+mn-ea"/>
                          <a:cs typeface="+mn-cs"/>
                        </a:rPr>
                        <a:t>value</a:t>
                      </a:r>
                    </a:p>
                    <a:p>
                      <a:pPr algn="ctr"/>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a:p>
                  </a:txBody>
                  <a:tcPr/>
                </a:tc>
                <a:tc>
                  <a:txBody>
                    <a:bodyPr/>
                    <a:lstStyle/>
                    <a:p>
                      <a:pPr algn="ctr"/>
                      <a:r>
                        <a:rPr lang="en-US" altLang="zh-TW" sz="1800" b="1" i="0" u="none" strike="noStrike" kern="1200" baseline="0" dirty="0" smtClean="0">
                          <a:solidFill>
                            <a:schemeClr val="lt1"/>
                          </a:solidFill>
                          <a:latin typeface="+mn-lt"/>
                          <a:ea typeface="+mn-ea"/>
                          <a:cs typeface="+mn-cs"/>
                        </a:rPr>
                        <a:t>Description</a:t>
                      </a:r>
                      <a:endParaRPr lang="zh-TW" altLang="en-US" dirty="0"/>
                    </a:p>
                  </a:txBody>
                  <a:tcPr/>
                </a:tc>
              </a:tr>
              <a:tr h="2413590">
                <a:tc>
                  <a:txBody>
                    <a:bodyPr/>
                    <a:lstStyle/>
                    <a:p>
                      <a:pPr algn="ctr"/>
                      <a:endParaRPr lang="en-US" altLang="zh-TW" sz="1800" b="0" i="0" u="none" strike="noStrike" kern="1200" baseline="0" dirty="0" smtClean="0">
                        <a:solidFill>
                          <a:schemeClr val="dk1"/>
                        </a:solidFill>
                        <a:latin typeface="+mn-lt"/>
                        <a:ea typeface="+mn-ea"/>
                        <a:cs typeface="+mn-cs"/>
                      </a:endParaRPr>
                    </a:p>
                    <a:p>
                      <a:pPr algn="ctr"/>
                      <a:endParaRPr lang="en-US" altLang="zh-TW" sz="1800" b="0" i="0" u="none" strike="noStrike" kern="1200" baseline="0" dirty="0" smtClean="0">
                        <a:solidFill>
                          <a:schemeClr val="dk1"/>
                        </a:solidFill>
                        <a:latin typeface="+mn-lt"/>
                        <a:ea typeface="+mn-ea"/>
                        <a:cs typeface="+mn-cs"/>
                      </a:endParaRPr>
                    </a:p>
                    <a:p>
                      <a:pPr algn="ctr"/>
                      <a:endParaRPr lang="en-US" altLang="zh-TW" sz="1800" b="0" i="0" u="none" strike="noStrike" kern="1200" baseline="0" dirty="0" smtClean="0">
                        <a:solidFill>
                          <a:schemeClr val="dk1"/>
                        </a:solidFill>
                        <a:latin typeface="+mn-lt"/>
                        <a:ea typeface="+mn-ea"/>
                        <a:cs typeface="+mn-cs"/>
                      </a:endParaRPr>
                    </a:p>
                    <a:p>
                      <a:pPr algn="ctr"/>
                      <a:r>
                        <a:rPr lang="en-US" altLang="zh-TW" sz="1800" b="0" i="0" u="none" strike="noStrike" kern="1200" baseline="0" dirty="0" smtClean="0">
                          <a:solidFill>
                            <a:schemeClr val="dk1"/>
                          </a:solidFill>
                          <a:latin typeface="+mn-lt"/>
                          <a:ea typeface="+mn-ea"/>
                          <a:cs typeface="+mn-cs"/>
                        </a:rPr>
                        <a:t>P2</a:t>
                      </a:r>
                      <a:r>
                        <a:rPr lang="en-US" altLang="zh-TW" sz="1400" b="0" i="0" u="none" strike="noStrike" kern="1200" baseline="0" dirty="0" smtClean="0">
                          <a:solidFill>
                            <a:schemeClr val="dk1"/>
                          </a:solidFill>
                          <a:latin typeface="+mn-lt"/>
                          <a:ea typeface="+mn-ea"/>
                          <a:cs typeface="+mn-cs"/>
                        </a:rPr>
                        <a:t>J1850</a:t>
                      </a:r>
                      <a:endParaRPr lang="zh-TW" altLang="en-US" sz="1400" dirty="0"/>
                    </a:p>
                  </a:txBody>
                  <a:tcPr/>
                </a:tc>
                <a:tc>
                  <a:txBody>
                    <a:bodyPr/>
                    <a:lstStyle/>
                    <a:p>
                      <a:pPr algn="ctr"/>
                      <a:endParaRPr lang="en-US" altLang="zh-TW" dirty="0" smtClean="0"/>
                    </a:p>
                    <a:p>
                      <a:pPr algn="ctr"/>
                      <a:endParaRPr lang="en-US" altLang="zh-TW" dirty="0" smtClean="0"/>
                    </a:p>
                    <a:p>
                      <a:pPr algn="ctr"/>
                      <a:endParaRPr lang="en-US" altLang="zh-TW" dirty="0" smtClean="0"/>
                    </a:p>
                    <a:p>
                      <a:pPr algn="ctr"/>
                      <a:r>
                        <a:rPr lang="en-US" altLang="zh-TW" dirty="0" smtClean="0"/>
                        <a:t>0</a:t>
                      </a:r>
                      <a:endParaRPr lang="zh-TW" altLang="en-US" dirty="0"/>
                    </a:p>
                  </a:txBody>
                  <a:tcPr/>
                </a:tc>
                <a:tc>
                  <a:txBody>
                    <a:bodyPr/>
                    <a:lstStyle/>
                    <a:p>
                      <a:pPr algn="ctr"/>
                      <a:endParaRPr lang="en-US" altLang="zh-TW" dirty="0" smtClean="0"/>
                    </a:p>
                    <a:p>
                      <a:pPr algn="ctr"/>
                      <a:endParaRPr lang="en-US" altLang="zh-TW" dirty="0" smtClean="0"/>
                    </a:p>
                    <a:p>
                      <a:pPr algn="ctr"/>
                      <a:endParaRPr lang="en-US" altLang="zh-TW" dirty="0" smtClean="0"/>
                    </a:p>
                    <a:p>
                      <a:pPr algn="ctr"/>
                      <a:r>
                        <a:rPr lang="en-US" altLang="zh-TW" dirty="0" smtClean="0"/>
                        <a:t>100</a:t>
                      </a:r>
                      <a:endParaRPr lang="zh-TW"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altLang="zh-TW" sz="1800" b="0" i="0" u="none" strike="noStrike" kern="1200" baseline="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altLang="zh-TW" sz="1800" b="0" i="0" u="none" strike="noStrike" kern="1200" baseline="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800" b="0" i="0" u="none" strike="noStrike" kern="1200" baseline="0" dirty="0" smtClean="0">
                          <a:solidFill>
                            <a:schemeClr val="dk1"/>
                          </a:solidFill>
                          <a:latin typeface="+mn-lt"/>
                          <a:ea typeface="+mn-ea"/>
                          <a:cs typeface="+mn-cs"/>
                        </a:rPr>
                        <a:t>外部設備之請求訊息以及</a:t>
                      </a:r>
                      <a:r>
                        <a:rPr lang="en-US" altLang="zh-TW" sz="1800" b="0" i="0" u="none" strike="noStrike" kern="1200" baseline="0" dirty="0" smtClean="0">
                          <a:solidFill>
                            <a:schemeClr val="dk1"/>
                          </a:solidFill>
                          <a:latin typeface="+mn-lt"/>
                          <a:ea typeface="+mn-ea"/>
                          <a:cs typeface="+mn-cs"/>
                        </a:rPr>
                        <a:t>ECU</a:t>
                      </a:r>
                      <a:r>
                        <a:rPr lang="zh-TW" altLang="en-US" sz="1800" b="0" i="0" u="none" strike="noStrike" kern="1200" baseline="0" dirty="0" smtClean="0">
                          <a:solidFill>
                            <a:schemeClr val="dk1"/>
                          </a:solidFill>
                          <a:latin typeface="+mn-lt"/>
                          <a:ea typeface="+mn-ea"/>
                          <a:cs typeface="+mn-cs"/>
                        </a:rPr>
                        <a:t>成功傳送響應訊息</a:t>
                      </a:r>
                      <a:r>
                        <a:rPr lang="zh-TW" altLang="en-US" baseline="0" dirty="0" smtClean="0"/>
                        <a:t>之間的時間，在每個</a:t>
                      </a:r>
                      <a:r>
                        <a:rPr lang="en-US" altLang="zh-TW" baseline="0" dirty="0" smtClean="0"/>
                        <a:t>ECU</a:t>
                      </a:r>
                      <a:r>
                        <a:rPr lang="zh-TW" altLang="en-US" baseline="0" dirty="0" smtClean="0"/>
                        <a:t>正確的接受到請求信息後， 會在</a:t>
                      </a:r>
                      <a:r>
                        <a:rPr lang="en-US" altLang="zh-TW" baseline="0" dirty="0" smtClean="0"/>
                        <a:t>P2</a:t>
                      </a:r>
                      <a:r>
                        <a:rPr lang="en-US" altLang="zh-TW" sz="1400" baseline="0" dirty="0" smtClean="0"/>
                        <a:t>J1850</a:t>
                      </a:r>
                      <a:r>
                        <a:rPr lang="zh-TW" altLang="en-US" baseline="0" dirty="0" smtClean="0"/>
                        <a:t>時間內發送其回應信息。</a:t>
                      </a:r>
                      <a:endParaRPr lang="zh-TW" altLang="en-US" dirty="0"/>
                    </a:p>
                  </a:txBody>
                  <a:tcPr/>
                </a:tc>
              </a:tr>
            </a:tbl>
          </a:graphicData>
        </a:graphic>
      </p:graphicFrame>
    </p:spTree>
    <p:extLst>
      <p:ext uri="{BB962C8B-B14F-4D97-AF65-F5344CB8AC3E}">
        <p14:creationId xmlns:p14="http://schemas.microsoft.com/office/powerpoint/2010/main" val="3683534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6" y="624109"/>
            <a:ext cx="726471" cy="5438487"/>
          </a:xfrm>
        </p:spPr>
        <p:txBody>
          <a:bodyPr/>
          <a:lstStyle/>
          <a:p>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397" y="-1"/>
            <a:ext cx="6989524" cy="6865267"/>
          </a:xfrm>
        </p:spPr>
      </p:pic>
    </p:spTree>
    <p:extLst>
      <p:ext uri="{BB962C8B-B14F-4D97-AF65-F5344CB8AC3E}">
        <p14:creationId xmlns:p14="http://schemas.microsoft.com/office/powerpoint/2010/main" val="125752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4049</TotalTime>
  <Words>242</Words>
  <Application>Microsoft Office PowerPoint</Application>
  <PresentationFormat>寬螢幕</PresentationFormat>
  <Paragraphs>74</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微軟正黑體</vt:lpstr>
      <vt:lpstr>Arial</vt:lpstr>
      <vt:lpstr>Century Gothic</vt:lpstr>
      <vt:lpstr>Wingdings 3</vt:lpstr>
      <vt:lpstr>絲縷</vt:lpstr>
      <vt:lpstr>SAE J1979 _ 2006 edition</vt:lpstr>
      <vt:lpstr>OUTLINE</vt:lpstr>
      <vt:lpstr>Table 1 — Applicability and relationship between documents</vt:lpstr>
      <vt:lpstr>SAE 1962 標準接口</vt:lpstr>
      <vt:lpstr>車載網路系統架構 </vt:lpstr>
      <vt:lpstr>通訊協定分類一覽表 </vt:lpstr>
      <vt:lpstr>SAE J1850 VPW 跟 PWM 之間的差異簡略介紹</vt:lpstr>
      <vt:lpstr>5.2.2.5 Definition for SAE J1850</vt:lpstr>
      <vt:lpstr>PowerPoint 簡報</vt:lpstr>
      <vt:lpstr>CAN Bus 簡單介紹 </vt:lpstr>
      <vt:lpstr>CAN Bus 簡單介紹 </vt:lpstr>
      <vt:lpstr>5.2.2.6 Definition for ISO 15765-4 </vt:lpstr>
      <vt:lpstr>PowerPoint 簡報</vt:lpstr>
      <vt:lpstr>報告結束  感謝聆聽</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SAE J1979 _ 2006 edition</dc:title>
  <dc:creator>Eric</dc:creator>
  <cp:lastModifiedBy>Ericyun</cp:lastModifiedBy>
  <cp:revision>87</cp:revision>
  <dcterms:created xsi:type="dcterms:W3CDTF">2016-11-02T14:40:26Z</dcterms:created>
  <dcterms:modified xsi:type="dcterms:W3CDTF">2016-11-30T06:33:08Z</dcterms:modified>
</cp:coreProperties>
</file>