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6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A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95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40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0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42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1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9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07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38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4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3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40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9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79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42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97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1914-0543-4C0A-ACB2-5E8D956612A2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22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0913" y="1257300"/>
            <a:ext cx="8915399" cy="2262781"/>
          </a:xfrm>
        </p:spPr>
        <p:txBody>
          <a:bodyPr/>
          <a:lstStyle/>
          <a:p>
            <a:r>
              <a:rPr lang="en-US" altLang="zh-TW" b="1" dirty="0"/>
              <a:t>SAE J1979 _ 2006 edition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20913" y="3520081"/>
            <a:ext cx="8915399" cy="1126283"/>
          </a:xfrm>
        </p:spPr>
        <p:txBody>
          <a:bodyPr/>
          <a:lstStyle/>
          <a:p>
            <a:r>
              <a:rPr lang="zh-TW" altLang="en-US" dirty="0" smtClean="0"/>
              <a:t>報告範圍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5.3</a:t>
            </a:r>
            <a:r>
              <a:rPr lang="zh-TW" altLang="en-US" dirty="0"/>
              <a:t>全</a:t>
            </a:r>
            <a:endParaRPr lang="en-US" altLang="zh-TW" dirty="0" smtClean="0"/>
          </a:p>
          <a:p>
            <a:r>
              <a:rPr lang="zh-TW" altLang="en-US" dirty="0" smtClean="0"/>
              <a:t>報告學生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羅俊奕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1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1036"/>
          </a:xfrm>
        </p:spPr>
        <p:txBody>
          <a:bodyPr/>
          <a:lstStyle/>
          <a:p>
            <a:r>
              <a:rPr lang="en-US" altLang="zh-TW" dirty="0"/>
              <a:t>5.3.6 </a:t>
            </a:r>
            <a:r>
              <a:rPr lang="en-US" altLang="zh-TW" sz="3200" dirty="0"/>
              <a:t>Header byte definition of ISO 15765-4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25146"/>
            <a:ext cx="8915400" cy="4486076"/>
          </a:xfrm>
        </p:spPr>
        <p:txBody>
          <a:bodyPr/>
          <a:lstStyle/>
          <a:p>
            <a:r>
              <a:rPr lang="zh-TW" altLang="en-US" dirty="0" smtClean="0"/>
              <a:t>不論是</a:t>
            </a:r>
            <a:r>
              <a:rPr lang="en-US" altLang="zh-TW" dirty="0" smtClean="0"/>
              <a:t>11bits or 29bits </a:t>
            </a:r>
            <a:r>
              <a:rPr lang="zh-TW" altLang="en-US" dirty="0" smtClean="0"/>
              <a:t>都遵循 </a:t>
            </a:r>
            <a:r>
              <a:rPr lang="en-US" altLang="zh-TW" dirty="0" smtClean="0"/>
              <a:t>8</a:t>
            </a:r>
            <a:r>
              <a:rPr lang="zh-TW" altLang="en-US" dirty="0" smtClean="0"/>
              <a:t> </a:t>
            </a:r>
            <a:r>
              <a:rPr lang="en-US" altLang="zh-TW" dirty="0" smtClean="0"/>
              <a:t>Bytes </a:t>
            </a:r>
            <a:r>
              <a:rPr lang="zh-TW" altLang="en-US" dirty="0" smtClean="0"/>
              <a:t>的規則</a:t>
            </a:r>
            <a:endParaRPr lang="en-US" altLang="zh-TW" dirty="0" smtClean="0"/>
          </a:p>
          <a:p>
            <a:r>
              <a:rPr lang="zh-TW" altLang="en-US" dirty="0" smtClean="0"/>
              <a:t>會在</a:t>
            </a:r>
            <a:r>
              <a:rPr lang="en-US" altLang="zh-TW" dirty="0" smtClean="0"/>
              <a:t>Data field</a:t>
            </a:r>
            <a:r>
              <a:rPr lang="zh-TW" altLang="en-US" dirty="0" smtClean="0"/>
              <a:t>裡面放 </a:t>
            </a:r>
            <a:r>
              <a:rPr lang="en-US" altLang="zh-TW" dirty="0" smtClean="0"/>
              <a:t>PCI(Protocol </a:t>
            </a:r>
            <a:r>
              <a:rPr lang="en-US" altLang="zh-TW" dirty="0"/>
              <a:t>Control Information</a:t>
            </a:r>
            <a:r>
              <a:rPr lang="en-US" altLang="zh-TW" dirty="0" smtClean="0"/>
              <a:t>)</a:t>
            </a:r>
            <a:r>
              <a:rPr lang="zh-TW" altLang="en-US" dirty="0" smtClean="0"/>
              <a:t>跟 </a:t>
            </a:r>
            <a:r>
              <a:rPr lang="en-US" altLang="zh-TW" dirty="0"/>
              <a:t>Service Identifier </a:t>
            </a:r>
          </a:p>
          <a:p>
            <a:pPr marL="0" indent="0"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如果是單</a:t>
            </a:r>
            <a:r>
              <a:rPr lang="en-US" altLang="zh-TW" dirty="0" smtClean="0"/>
              <a:t>F</a:t>
            </a:r>
            <a:r>
              <a:rPr lang="en-US" altLang="zh-TW" dirty="0"/>
              <a:t>rame</a:t>
            </a:r>
            <a:r>
              <a:rPr lang="zh-TW" altLang="en-US" dirty="0" smtClean="0"/>
              <a:t> 就會直接放進去，如果是多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，會放在</a:t>
            </a:r>
            <a:r>
              <a:rPr lang="en-US" altLang="zh-TW" dirty="0" smtClean="0"/>
              <a:t>First frame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57" y="2977850"/>
            <a:ext cx="9204110" cy="11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4043" y="624110"/>
            <a:ext cx="10527957" cy="685706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5.3.7</a:t>
            </a:r>
            <a:r>
              <a:rPr lang="en-US" altLang="zh-TW" sz="2000" dirty="0"/>
              <a:t> Data bytes definition of ISO 9141-2, ISO 14230-4, SAE J1850, and ISO 15765-4 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25146"/>
            <a:ext cx="8915400" cy="4486076"/>
          </a:xfrm>
        </p:spPr>
        <p:txBody>
          <a:bodyPr/>
          <a:lstStyle/>
          <a:p>
            <a:r>
              <a:rPr lang="zh-TW" altLang="en-US" dirty="0"/>
              <a:t>對於</a:t>
            </a:r>
            <a:r>
              <a:rPr lang="en-US" altLang="zh-TW" dirty="0"/>
              <a:t>ISO 9141-2</a:t>
            </a:r>
            <a:r>
              <a:rPr lang="zh-TW" altLang="en-US" dirty="0"/>
              <a:t>，</a:t>
            </a:r>
            <a:r>
              <a:rPr lang="en-US" altLang="zh-TW" dirty="0"/>
              <a:t>ISO 14230-4</a:t>
            </a:r>
            <a:r>
              <a:rPr lang="zh-TW" altLang="en-US" dirty="0"/>
              <a:t>和</a:t>
            </a:r>
            <a:r>
              <a:rPr lang="en-US" altLang="zh-TW" dirty="0"/>
              <a:t>SAE J1850</a:t>
            </a:r>
            <a:r>
              <a:rPr lang="zh-TW" altLang="en-US" dirty="0"/>
              <a:t>協議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後面</a:t>
            </a:r>
            <a:r>
              <a:rPr lang="zh-TW" altLang="en-US" dirty="0"/>
              <a:t>的第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Data Byte</a:t>
            </a:r>
            <a:r>
              <a:rPr lang="zh-TW" altLang="en-US" dirty="0" smtClean="0"/>
              <a:t>是</a:t>
            </a:r>
            <a:r>
              <a:rPr lang="zh-TW" altLang="en-US" dirty="0"/>
              <a:t>診斷</a:t>
            </a:r>
            <a:r>
              <a:rPr lang="zh-TW" altLang="en-US" dirty="0" smtClean="0"/>
              <a:t>服務的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，其餘</a:t>
            </a:r>
            <a:r>
              <a:rPr lang="en-US" altLang="zh-TW" dirty="0"/>
              <a:t>Data 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數根據</a:t>
            </a:r>
            <a:r>
              <a:rPr lang="zh-TW" altLang="en-US" dirty="0"/>
              <a:t>特定診斷服務而異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對於</a:t>
            </a:r>
            <a:r>
              <a:rPr lang="en-US" altLang="zh-TW" dirty="0"/>
              <a:t>ISO 15765-4</a:t>
            </a:r>
            <a:r>
              <a:rPr lang="zh-TW" altLang="en-US" dirty="0"/>
              <a:t>協議，在單個幀</a:t>
            </a:r>
            <a:r>
              <a:rPr lang="zh-TW" altLang="en-US" dirty="0" smtClean="0"/>
              <a:t>和</a:t>
            </a:r>
            <a:r>
              <a:rPr lang="en-US" altLang="zh-TW" dirty="0" smtClean="0"/>
              <a:t>First frame</a:t>
            </a:r>
            <a:r>
              <a:rPr lang="zh-TW" altLang="en-US" dirty="0" smtClean="0"/>
              <a:t>中</a:t>
            </a:r>
            <a:r>
              <a:rPr lang="zh-TW" altLang="en-US" dirty="0"/>
              <a:t>在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之後</a:t>
            </a:r>
            <a:r>
              <a:rPr lang="zh-TW" altLang="en-US" dirty="0"/>
              <a:t>的第</a:t>
            </a:r>
            <a:r>
              <a:rPr lang="zh-TW" altLang="en-US" dirty="0" smtClean="0"/>
              <a:t>一個</a:t>
            </a:r>
            <a:r>
              <a:rPr lang="en-US" altLang="zh-TW" dirty="0"/>
              <a:t>Data Byte</a:t>
            </a:r>
            <a:r>
              <a:rPr lang="zh-TW" altLang="en-US" dirty="0" smtClean="0"/>
              <a:t>是</a:t>
            </a:r>
            <a:r>
              <a:rPr lang="en-US" altLang="zh-TW" dirty="0"/>
              <a:t>PCI</a:t>
            </a:r>
            <a:r>
              <a:rPr lang="zh-TW" altLang="en-US" dirty="0"/>
              <a:t>（協議控制信息，字節數根據幀類型而變化），然後是診斷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 </a:t>
            </a:r>
            <a:r>
              <a:rPr lang="en-US" altLang="zh-TW" dirty="0"/>
              <a:t>Data </a:t>
            </a:r>
            <a:r>
              <a:rPr lang="en-US" altLang="zh-TW" dirty="0" smtClean="0"/>
              <a:t>Byte</a:t>
            </a:r>
            <a:r>
              <a:rPr lang="zh-TW" altLang="en-US" dirty="0"/>
              <a:t>數</a:t>
            </a:r>
            <a:r>
              <a:rPr lang="zh-TW" altLang="en-US" dirty="0" smtClean="0"/>
              <a:t>因</a:t>
            </a:r>
            <a:r>
              <a:rPr lang="zh-TW" altLang="en-US" dirty="0"/>
              <a:t>特定診斷服務而異。</a:t>
            </a:r>
          </a:p>
        </p:txBody>
      </p:sp>
    </p:spTree>
    <p:extLst>
      <p:ext uri="{BB962C8B-B14F-4D97-AF65-F5344CB8AC3E}">
        <p14:creationId xmlns:p14="http://schemas.microsoft.com/office/powerpoint/2010/main" val="25015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2281" y="624110"/>
            <a:ext cx="10387914" cy="693944"/>
          </a:xfrm>
        </p:spPr>
        <p:txBody>
          <a:bodyPr>
            <a:normAutofit fontScale="90000"/>
          </a:bodyPr>
          <a:lstStyle/>
          <a:p>
            <a:r>
              <a:rPr lang="en-US" altLang="zh-TW" sz="2600" dirty="0"/>
              <a:t>5.3.8</a:t>
            </a:r>
            <a:r>
              <a:rPr lang="en-US" altLang="zh-TW" sz="2400" dirty="0"/>
              <a:t> Non-data bytes included in diagnostic messages with SAE J1850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18054"/>
            <a:ext cx="8915400" cy="955589"/>
          </a:xfrm>
        </p:spPr>
        <p:txBody>
          <a:bodyPr/>
          <a:lstStyle/>
          <a:p>
            <a:r>
              <a:rPr lang="en-US" altLang="zh-TW" dirty="0" smtClean="0"/>
              <a:t>SAE</a:t>
            </a:r>
            <a:r>
              <a:rPr lang="zh-TW" altLang="en-US" dirty="0" smtClean="0"/>
              <a:t> </a:t>
            </a:r>
            <a:r>
              <a:rPr lang="en-US" altLang="zh-TW" dirty="0" smtClean="0"/>
              <a:t>J1850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CRC</a:t>
            </a:r>
            <a:r>
              <a:rPr lang="zh-TW" altLang="en-US" dirty="0" smtClean="0"/>
              <a:t>當作錯誤檢測。</a:t>
            </a:r>
            <a:endParaRPr lang="en-US" altLang="zh-TW" dirty="0" smtClean="0"/>
          </a:p>
          <a:p>
            <a:r>
              <a:rPr lang="en-US" altLang="zh-TW" dirty="0" smtClean="0"/>
              <a:t>RSP(In frame response)</a:t>
            </a:r>
            <a:r>
              <a:rPr lang="zh-TW" altLang="en-US" dirty="0" smtClean="0"/>
              <a:t> 是可用可不用的。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672281" y="2273643"/>
            <a:ext cx="10387914" cy="693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800" dirty="0"/>
              <a:t>5.3.9 </a:t>
            </a:r>
            <a:r>
              <a:rPr lang="en-US" altLang="zh-TW" sz="2000" dirty="0"/>
              <a:t>Non-data bytes included in diagnostic messages with ISO 9141-2 and ISO 14230-4 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589212" y="2751437"/>
            <a:ext cx="8915400" cy="955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Checksum </a:t>
            </a:r>
            <a:r>
              <a:rPr lang="zh-TW" altLang="en-US" dirty="0" smtClean="0"/>
              <a:t>作為錯誤檢測</a:t>
            </a:r>
            <a:endParaRPr lang="en-US" altLang="zh-TW" dirty="0" smtClean="0"/>
          </a:p>
          <a:p>
            <a:r>
              <a:rPr lang="zh-TW" altLang="en-US" dirty="0" smtClean="0"/>
              <a:t>不使用 </a:t>
            </a:r>
            <a:r>
              <a:rPr lang="en-US" altLang="zh-TW" dirty="0" smtClean="0"/>
              <a:t>RSP(In frame response)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969381"/>
            <a:ext cx="5619750" cy="1200150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1672281" y="3707026"/>
            <a:ext cx="10387914" cy="693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400" dirty="0"/>
              <a:t>5.3.10 Bit position convention </a:t>
            </a:r>
            <a:endParaRPr lang="zh-TW" altLang="en-US" sz="20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478001" y="4400970"/>
            <a:ext cx="8915400" cy="54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這一節是規定好</a:t>
            </a:r>
            <a:r>
              <a:rPr lang="en-US" altLang="zh-TW" dirty="0" smtClean="0"/>
              <a:t>MSB</a:t>
            </a:r>
            <a:r>
              <a:rPr lang="zh-TW" altLang="en-US" dirty="0" smtClean="0"/>
              <a:t> </a:t>
            </a:r>
            <a:r>
              <a:rPr lang="en-US" altLang="zh-TW" dirty="0" smtClean="0"/>
              <a:t>LSB</a:t>
            </a:r>
            <a:r>
              <a:rPr lang="zh-TW" altLang="en-US" dirty="0" smtClean="0"/>
              <a:t>的順序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717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5.3.1 Addressing method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Functional addressing shall be used for all request messages because the external test equipment does not know which system on the vehicle has the information that is needed. 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這段就是說，</a:t>
            </a:r>
            <a:r>
              <a:rPr lang="en-US" altLang="zh-TW" dirty="0" smtClean="0"/>
              <a:t>functional addressing </a:t>
            </a:r>
            <a:r>
              <a:rPr lang="zh-TW" altLang="en-US" dirty="0" smtClean="0"/>
              <a:t>適用於全部的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因為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不知道車輛上的哪個系統具有所需的訊息。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5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33578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5.3.2 </a:t>
            </a:r>
            <a:r>
              <a:rPr lang="en-US" altLang="zh-TW" dirty="0" smtClean="0"/>
              <a:t>Maximum </a:t>
            </a:r>
            <a:r>
              <a:rPr lang="en-US" altLang="zh-TW" dirty="0"/>
              <a:t>message length</a:t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SAE J1850 and ISO 9141-2 </a:t>
            </a:r>
            <a:r>
              <a:rPr lang="en-US" altLang="zh-TW" dirty="0"/>
              <a:t>and ISO 14230-4 </a:t>
            </a:r>
            <a:r>
              <a:rPr lang="zh-TW" altLang="en-US" dirty="0" smtClean="0"/>
              <a:t>最大的信息長度為</a:t>
            </a:r>
            <a:r>
              <a:rPr lang="en-US" altLang="zh-TW" dirty="0" smtClean="0"/>
              <a:t>7Bytes(</a:t>
            </a:r>
            <a:r>
              <a:rPr lang="zh-TW" altLang="en-US" dirty="0" smtClean="0"/>
              <a:t>不管是</a:t>
            </a:r>
            <a:r>
              <a:rPr lang="en-US" altLang="zh-TW" dirty="0" smtClean="0"/>
              <a:t>Request or Response)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SAE</a:t>
            </a:r>
            <a:r>
              <a:rPr lang="zh-TW" altLang="en-US" dirty="0" smtClean="0"/>
              <a:t> </a:t>
            </a:r>
            <a:r>
              <a:rPr lang="en-US" altLang="zh-TW" dirty="0" smtClean="0"/>
              <a:t>J1850</a:t>
            </a:r>
            <a:r>
              <a:rPr lang="zh-TW" altLang="en-US" dirty="0" smtClean="0"/>
              <a:t> 跟 </a:t>
            </a:r>
            <a:r>
              <a:rPr lang="en-US" altLang="zh-TW" dirty="0" smtClean="0"/>
              <a:t>ISO</a:t>
            </a:r>
            <a:r>
              <a:rPr lang="zh-TW" altLang="en-US" dirty="0" smtClean="0"/>
              <a:t> </a:t>
            </a:r>
            <a:r>
              <a:rPr lang="en-US" altLang="zh-TW" dirty="0" smtClean="0"/>
              <a:t>9141-2</a:t>
            </a:r>
            <a:r>
              <a:rPr lang="zh-TW" altLang="en-US" dirty="0" smtClean="0"/>
              <a:t> 這兩個的信息長度當使用</a:t>
            </a:r>
            <a:r>
              <a:rPr lang="en-US" altLang="zh-TW" dirty="0" smtClean="0"/>
              <a:t>Service $01,02</a:t>
            </a:r>
            <a:r>
              <a:rPr lang="zh-TW" altLang="en-US" dirty="0" smtClean="0"/>
              <a:t> 是由</a:t>
            </a:r>
            <a:r>
              <a:rPr lang="en-US" altLang="zh-TW" dirty="0" smtClean="0"/>
              <a:t>PID</a:t>
            </a:r>
            <a:r>
              <a:rPr lang="zh-TW" altLang="en-US" dirty="0" smtClean="0"/>
              <a:t>決定的，其他的信息長度是由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決定。</a:t>
            </a:r>
            <a:endParaRPr lang="en-US" altLang="zh-TW" dirty="0" smtClean="0"/>
          </a:p>
          <a:p>
            <a:r>
              <a:rPr lang="zh-TW" altLang="en-US" dirty="0" smtClean="0"/>
              <a:t>這樣使得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端可以檢查正確的信息長度，可以識別信息的結束。</a:t>
            </a:r>
            <a:endParaRPr lang="en-US" altLang="zh-TW" dirty="0" smtClean="0"/>
          </a:p>
          <a:p>
            <a:r>
              <a:rPr lang="zh-TW" altLang="en-US" dirty="0" smtClean="0"/>
              <a:t>而 </a:t>
            </a:r>
            <a:r>
              <a:rPr lang="en-US" altLang="zh-TW" dirty="0" smtClean="0"/>
              <a:t>ISO</a:t>
            </a:r>
            <a:r>
              <a:rPr lang="zh-TW" altLang="en-US" dirty="0" smtClean="0"/>
              <a:t> </a:t>
            </a:r>
            <a:r>
              <a:rPr lang="en-US" altLang="zh-TW" dirty="0" smtClean="0"/>
              <a:t>14230-4</a:t>
            </a:r>
            <a:r>
              <a:rPr lang="zh-TW" altLang="en-US" dirty="0" smtClean="0"/>
              <a:t> 會在第一個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 決定好信息長度。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ISO</a:t>
            </a:r>
            <a:r>
              <a:rPr lang="zh-TW" altLang="en-US" dirty="0" smtClean="0"/>
              <a:t> </a:t>
            </a:r>
            <a:r>
              <a:rPr lang="en-US" altLang="zh-TW" dirty="0" smtClean="0"/>
              <a:t>15765-2</a:t>
            </a:r>
            <a:r>
              <a:rPr lang="zh-TW" altLang="en-US" dirty="0" smtClean="0"/>
              <a:t>對於</a:t>
            </a:r>
            <a:r>
              <a:rPr lang="en-US" altLang="zh-TW" dirty="0" smtClean="0"/>
              <a:t>Request </a:t>
            </a:r>
            <a:r>
              <a:rPr lang="zh-TW" altLang="en-US" dirty="0" smtClean="0"/>
              <a:t>最大信息長度就是 </a:t>
            </a:r>
            <a:r>
              <a:rPr lang="en-US" altLang="zh-TW" dirty="0" smtClean="0"/>
              <a:t>7 Bytes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208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 dirty="0"/>
              <a:t>5.3.3 Request/response message </a:t>
            </a:r>
            <a:r>
              <a:rPr lang="en-US" altLang="zh-TW" sz="3200" dirty="0" smtClean="0"/>
              <a:t>format </a:t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1800" dirty="0" smtClean="0">
                <a:solidFill>
                  <a:srgbClr val="FF0000"/>
                </a:solidFill>
              </a:rPr>
              <a:t>Request message format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235151"/>
              </p:ext>
            </p:extLst>
          </p:nvPr>
        </p:nvGraphicFramePr>
        <p:xfrm>
          <a:off x="402006" y="1229352"/>
          <a:ext cx="1676787" cy="475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29"/>
                <a:gridCol w="558929"/>
                <a:gridCol w="558929"/>
              </a:tblGrid>
              <a:tr h="5516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</a:t>
                      </a:r>
                      <a:endParaRPr lang="zh-TW" altLang="en-US" dirty="0"/>
                    </a:p>
                  </a:txBody>
                  <a:tcPr/>
                </a:tc>
              </a:tr>
              <a:tr h="405966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請求或響應指定條件就標記</a:t>
                      </a:r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在請求或者響應是強制的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就標記</a:t>
                      </a:r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代表用戶可選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793" y="1964772"/>
            <a:ext cx="9939949" cy="268197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74940" y="4802659"/>
            <a:ext cx="9547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Cvt</a:t>
            </a:r>
            <a:r>
              <a:rPr lang="en-US" altLang="zh-TW" dirty="0" smtClean="0"/>
              <a:t> (convention) = </a:t>
            </a:r>
            <a:r>
              <a:rPr lang="zh-TW" altLang="en-US" dirty="0" smtClean="0"/>
              <a:t>慣例，列集成表，標記每一個參數。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Mnemonic = </a:t>
            </a:r>
            <a:r>
              <a:rPr lang="zh-TW" altLang="en-US" dirty="0" smtClean="0"/>
              <a:t>助記符。</a:t>
            </a:r>
            <a:r>
              <a:rPr lang="en-US" altLang="zh-TW" dirty="0" smtClean="0"/>
              <a:t>	RQ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request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         	PR = positive response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NR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negative response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45626" y="64886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2060"/>
                </a:solidFill>
              </a:rPr>
              <a:t>Cvt</a:t>
            </a:r>
            <a:r>
              <a:rPr lang="zh-TW" altLang="en-US" dirty="0" smtClean="0">
                <a:solidFill>
                  <a:srgbClr val="002060"/>
                </a:solidFill>
              </a:rPr>
              <a:t>內參數意義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1088641" y="6012257"/>
            <a:ext cx="247135" cy="535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828912"/>
            <a:ext cx="8915400" cy="3029088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2589212" y="24066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3200" dirty="0" smtClean="0"/>
              <a:t>5.3.3 </a:t>
            </a:r>
            <a:r>
              <a:rPr lang="en-US" altLang="zh-TW" sz="2800" dirty="0" smtClean="0"/>
              <a:t>Request/response message format(cont.) </a:t>
            </a:r>
          </a:p>
          <a:p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Positive response message format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408331"/>
            <a:ext cx="8915400" cy="24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789576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5.3.3 </a:t>
            </a:r>
            <a:r>
              <a:rPr lang="en-US" altLang="zh-TW" sz="3100" dirty="0"/>
              <a:t>Request/response message format(cont.) 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2400" dirty="0">
                <a:solidFill>
                  <a:srgbClr val="FF0000"/>
                </a:solidFill>
              </a:rPr>
              <a:t/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en-US" altLang="zh-TW" sz="2400" dirty="0" smtClean="0">
                <a:solidFill>
                  <a:srgbClr val="FF0000"/>
                </a:solidFill>
              </a:rPr>
              <a:t>Negative </a:t>
            </a:r>
            <a:r>
              <a:rPr lang="en-US" altLang="zh-TW" sz="2400" dirty="0">
                <a:solidFill>
                  <a:srgbClr val="FF0000"/>
                </a:solidFill>
              </a:rPr>
              <a:t>response message format</a:t>
            </a:r>
            <a:r>
              <a:rPr lang="zh-TW" altLang="en-US" sz="2400" dirty="0">
                <a:solidFill>
                  <a:srgbClr val="FF0000"/>
                </a:solidFill>
              </a:rPr>
              <a:t/>
            </a:r>
            <a:br>
              <a:rPr lang="zh-TW" altLang="en-US" sz="2400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951205"/>
            <a:ext cx="8915400" cy="18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5.3.4 </a:t>
            </a:r>
            <a:r>
              <a:rPr lang="en-US" altLang="zh-TW" dirty="0"/>
              <a:t>Response code parameter definition 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73427"/>
            <a:ext cx="8915400" cy="4720281"/>
          </a:xfrm>
        </p:spPr>
        <p:txBody>
          <a:bodyPr>
            <a:normAutofit/>
          </a:bodyPr>
          <a:lstStyle/>
          <a:p>
            <a:r>
              <a:rPr lang="en-US" altLang="zh-TW" dirty="0"/>
              <a:t>Response codes shall be implemented in an ECU, that supports a service(s) not having valid data available at the time of a request or cannot respond with valid data available within P2K-Line and P2CAN timing. 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這段是說，會有</a:t>
            </a:r>
            <a:r>
              <a:rPr lang="en-US" altLang="zh-TW" dirty="0" smtClean="0"/>
              <a:t>Response codes </a:t>
            </a:r>
            <a:r>
              <a:rPr lang="zh-TW" altLang="en-US" dirty="0" smtClean="0"/>
              <a:t>是因為在</a:t>
            </a:r>
            <a:r>
              <a:rPr lang="en-US" altLang="zh-TW" dirty="0" smtClean="0"/>
              <a:t>ECU</a:t>
            </a:r>
            <a:r>
              <a:rPr lang="zh-TW" altLang="en-US" dirty="0" smtClean="0"/>
              <a:t> 沒有有效的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或者在</a:t>
            </a:r>
            <a:r>
              <a:rPr lang="en-US" altLang="zh-TW" dirty="0" smtClean="0"/>
              <a:t>P2CAN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/>
              <a:t> </a:t>
            </a:r>
            <a:r>
              <a:rPr lang="en-US" altLang="zh-TW" dirty="0" smtClean="0"/>
              <a:t>P2K-Line	</a:t>
            </a:r>
            <a:r>
              <a:rPr lang="zh-TW" altLang="en-US" dirty="0" smtClean="0"/>
              <a:t>時間內無法傳所產生出</a:t>
            </a:r>
            <a:r>
              <a:rPr lang="en-US" altLang="zh-TW" dirty="0"/>
              <a:t>Response codes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下圖是 </a:t>
            </a:r>
            <a:r>
              <a:rPr lang="en-US" altLang="zh-TW" dirty="0" smtClean="0"/>
              <a:t>5.3.4</a:t>
            </a:r>
            <a:r>
              <a:rPr lang="zh-TW" altLang="en-US" dirty="0" smtClean="0"/>
              <a:t>的表格中的其中之一</a:t>
            </a:r>
            <a:r>
              <a:rPr lang="zh-TW" altLang="en-US" dirty="0" smtClean="0"/>
              <a:t>格。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Response code </a:t>
            </a:r>
            <a:r>
              <a:rPr lang="zh-TW" altLang="en-US" dirty="0" smtClean="0"/>
              <a:t>是指這請求被拒絕，但沒有指定原因。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674185"/>
            <a:ext cx="8915400" cy="16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0475" y="484067"/>
            <a:ext cx="10651525" cy="1280890"/>
          </a:xfrm>
        </p:spPr>
        <p:txBody>
          <a:bodyPr/>
          <a:lstStyle/>
          <a:p>
            <a:r>
              <a:rPr lang="en-US" altLang="zh-TW" sz="2800" dirty="0"/>
              <a:t>5.3.5</a:t>
            </a:r>
            <a:r>
              <a:rPr lang="en-US" altLang="zh-TW" dirty="0"/>
              <a:t> </a:t>
            </a:r>
            <a:r>
              <a:rPr lang="en-US" altLang="zh-TW" sz="2400" dirty="0"/>
              <a:t>Header byte definition of ISO 9141-2, ISO 14230-4, and SAE J1850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210961"/>
            <a:ext cx="8915400" cy="4304844"/>
          </a:xfrm>
        </p:spPr>
        <p:txBody>
          <a:bodyPr/>
          <a:lstStyle/>
          <a:p>
            <a:r>
              <a:rPr lang="en-US" altLang="zh-TW" dirty="0" smtClean="0"/>
              <a:t>The first </a:t>
            </a:r>
            <a:r>
              <a:rPr lang="en-US" altLang="zh-TW" dirty="0"/>
              <a:t>three (3) bytes </a:t>
            </a:r>
            <a:r>
              <a:rPr lang="zh-TW" altLang="en-US" dirty="0" smtClean="0"/>
              <a:t>診斷信息都是</a:t>
            </a:r>
            <a:r>
              <a:rPr lang="en-US" altLang="zh-TW" dirty="0" smtClean="0"/>
              <a:t> </a:t>
            </a:r>
            <a:r>
              <a:rPr lang="en-US" altLang="zh-TW" dirty="0"/>
              <a:t>header 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86593"/>
              </p:ext>
            </p:extLst>
          </p:nvPr>
        </p:nvGraphicFramePr>
        <p:xfrm>
          <a:off x="1969658" y="2581918"/>
          <a:ext cx="887489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54"/>
                <a:gridCol w="3394538"/>
                <a:gridCol w="4703805"/>
              </a:tblGrid>
              <a:tr h="20469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協議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SAE</a:t>
                      </a:r>
                      <a:r>
                        <a:rPr lang="en-US" altLang="zh-TW" baseline="0" dirty="0" smtClean="0"/>
                        <a:t> 1850  and  ISO 9141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ISO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14230-4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#1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決定</a:t>
                      </a:r>
                      <a:r>
                        <a:rPr lang="en-US" altLang="zh-TW" dirty="0" smtClean="0"/>
                        <a:t>Data link </a:t>
                      </a:r>
                      <a:r>
                        <a:rPr lang="zh-TW" altLang="en-US" dirty="0" smtClean="0"/>
                        <a:t>的 </a:t>
                      </a:r>
                      <a:r>
                        <a:rPr lang="en-US" altLang="zh-TW" dirty="0" smtClean="0"/>
                        <a:t>Bit rate </a:t>
                      </a:r>
                      <a:r>
                        <a:rPr lang="zh-TW" altLang="en-US" dirty="0" smtClean="0"/>
                        <a:t>跟 </a:t>
                      </a:r>
                      <a:r>
                        <a:rPr lang="en-US" altLang="zh-TW" dirty="0" smtClean="0"/>
                        <a:t>Message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決定 </a:t>
                      </a:r>
                      <a:r>
                        <a:rPr lang="en-US" altLang="zh-TW" dirty="0" smtClean="0"/>
                        <a:t>addressing mode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跟總</a:t>
                      </a:r>
                      <a:r>
                        <a:rPr lang="en-US" altLang="zh-TW" baseline="0" dirty="0" smtClean="0"/>
                        <a:t>Data</a:t>
                      </a:r>
                      <a:r>
                        <a:rPr lang="zh-TW" altLang="en-US" baseline="0" dirty="0" smtClean="0"/>
                        <a:t>長度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#2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決定是 </a:t>
                      </a:r>
                      <a:r>
                        <a:rPr lang="en-US" altLang="zh-TW" dirty="0" smtClean="0"/>
                        <a:t>request </a:t>
                      </a:r>
                      <a:r>
                        <a:rPr lang="zh-TW" altLang="en-US" dirty="0" smtClean="0"/>
                        <a:t>還是 </a:t>
                      </a:r>
                      <a:r>
                        <a:rPr lang="en-US" altLang="zh-TW" dirty="0" smtClean="0"/>
                        <a:t>response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Target address</a:t>
                      </a:r>
                      <a:r>
                        <a:rPr lang="en-US" altLang="zh-TW" baseline="0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#3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無使用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Source</a:t>
                      </a:r>
                      <a:r>
                        <a:rPr lang="en-US" altLang="zh-TW" baseline="0" dirty="0" smtClean="0"/>
                        <a:t> physical address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0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40475" y="484067"/>
            <a:ext cx="1065152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800" smtClean="0"/>
              <a:t>5.3.5</a:t>
            </a:r>
            <a:r>
              <a:rPr lang="en-US" altLang="zh-TW" smtClean="0"/>
              <a:t> </a:t>
            </a:r>
            <a:r>
              <a:rPr lang="en-US" altLang="zh-TW" sz="2400" smtClean="0"/>
              <a:t>Header byte definition of ISO 9141-2, ISO 14230-4, and SAE J1850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37" y="6440414"/>
            <a:ext cx="9144000" cy="32385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37" y="1124512"/>
            <a:ext cx="104394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1927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2314</TotalTime>
  <Words>547</Words>
  <Application>Microsoft Office PowerPoint</Application>
  <PresentationFormat>寬螢幕</PresentationFormat>
  <Paragraphs>74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 Gothic</vt:lpstr>
      <vt:lpstr>Wingdings 3</vt:lpstr>
      <vt:lpstr>絲縷</vt:lpstr>
      <vt:lpstr>SAE J1979 _ 2006 edition</vt:lpstr>
      <vt:lpstr>5.3.1 Addressing method </vt:lpstr>
      <vt:lpstr>5.3.2 Maximum message length  </vt:lpstr>
      <vt:lpstr>5.3.3 Request/response message format   Request message format</vt:lpstr>
      <vt:lpstr>PowerPoint 簡報</vt:lpstr>
      <vt:lpstr>5.3.3 Request/response message format(cont.)   Negative response message format </vt:lpstr>
      <vt:lpstr>5.3.4 Response code parameter definition  </vt:lpstr>
      <vt:lpstr>5.3.5 Header byte definition of ISO 9141-2, ISO 14230-4, and SAE J1850</vt:lpstr>
      <vt:lpstr>PowerPoint 簡報</vt:lpstr>
      <vt:lpstr>5.3.6 Header byte definition of ISO 15765-4</vt:lpstr>
      <vt:lpstr>5.3.7 Data bytes definition of ISO 9141-2, ISO 14230-4, SAE J1850, and ISO 15765-4 </vt:lpstr>
      <vt:lpstr>5.3.8 Non-data bytes included in diagnostic messages with SAE J1850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J1979 _ 2006 edition</dc:title>
  <dc:creator>Eric</dc:creator>
  <cp:lastModifiedBy>DARK</cp:lastModifiedBy>
  <cp:revision>87</cp:revision>
  <dcterms:created xsi:type="dcterms:W3CDTF">2016-11-02T14:40:26Z</dcterms:created>
  <dcterms:modified xsi:type="dcterms:W3CDTF">2017-01-11T06:59:17Z</dcterms:modified>
</cp:coreProperties>
</file>