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4" r:id="rId3"/>
    <p:sldId id="260" r:id="rId4"/>
    <p:sldId id="258" r:id="rId5"/>
    <p:sldId id="257" r:id="rId6"/>
    <p:sldId id="259" r:id="rId7"/>
    <p:sldId id="261" r:id="rId8"/>
    <p:sldId id="262" r:id="rId9"/>
    <p:sldId id="263"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4660"/>
  </p:normalViewPr>
  <p:slideViewPr>
    <p:cSldViewPr snapToGrid="0">
      <p:cViewPr varScale="1">
        <p:scale>
          <a:sx n="116" d="100"/>
          <a:sy n="116"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BB42BE0D-749E-45EC-9F78-423A393BC13A}" type="datetimeFigureOut">
              <a:rPr lang="zh-TW" altLang="en-US" smtClean="0"/>
              <a:t>2017/5/10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1C877C1-BE71-4B5B-9749-B5B3DDFD4D9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40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B42BE0D-749E-45EC-9F78-423A393BC13A}" type="datetimeFigureOut">
              <a:rPr lang="zh-TW" altLang="en-US" smtClean="0"/>
              <a:t>2017/5/10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1C877C1-BE71-4B5B-9749-B5B3DDFD4D96}" type="slidenum">
              <a:rPr lang="zh-TW" altLang="en-US" smtClean="0"/>
              <a:t>‹#›</a:t>
            </a:fld>
            <a:endParaRPr lang="zh-TW" altLang="en-US"/>
          </a:p>
        </p:txBody>
      </p:sp>
    </p:spTree>
    <p:extLst>
      <p:ext uri="{BB962C8B-B14F-4D97-AF65-F5344CB8AC3E}">
        <p14:creationId xmlns:p14="http://schemas.microsoft.com/office/powerpoint/2010/main" val="380862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B42BE0D-749E-45EC-9F78-423A393BC13A}" type="datetimeFigureOut">
              <a:rPr lang="zh-TW" altLang="en-US" smtClean="0"/>
              <a:t>2017/5/10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1C877C1-BE71-4B5B-9749-B5B3DDFD4D96}" type="slidenum">
              <a:rPr lang="zh-TW" altLang="en-US" smtClean="0"/>
              <a:t>‹#›</a:t>
            </a:fld>
            <a:endParaRPr lang="zh-TW" altLang="en-US"/>
          </a:p>
        </p:txBody>
      </p:sp>
    </p:spTree>
    <p:extLst>
      <p:ext uri="{BB962C8B-B14F-4D97-AF65-F5344CB8AC3E}">
        <p14:creationId xmlns:p14="http://schemas.microsoft.com/office/powerpoint/2010/main" val="700110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B42BE0D-749E-45EC-9F78-423A393BC13A}" type="datetimeFigureOut">
              <a:rPr lang="zh-TW" altLang="en-US" smtClean="0"/>
              <a:t>2017/5/10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1C877C1-BE71-4B5B-9749-B5B3DDFD4D96}" type="slidenum">
              <a:rPr lang="zh-TW" altLang="en-US" smtClean="0"/>
              <a:t>‹#›</a:t>
            </a:fld>
            <a:endParaRPr lang="zh-TW" altLang="en-US"/>
          </a:p>
        </p:txBody>
      </p:sp>
    </p:spTree>
    <p:extLst>
      <p:ext uri="{BB962C8B-B14F-4D97-AF65-F5344CB8AC3E}">
        <p14:creationId xmlns:p14="http://schemas.microsoft.com/office/powerpoint/2010/main" val="374710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B42BE0D-749E-45EC-9F78-423A393BC13A}" type="datetimeFigureOut">
              <a:rPr lang="zh-TW" altLang="en-US" smtClean="0"/>
              <a:t>2017/5/10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1C877C1-BE71-4B5B-9749-B5B3DDFD4D9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98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BB42BE0D-749E-45EC-9F78-423A393BC13A}" type="datetimeFigureOut">
              <a:rPr lang="zh-TW" altLang="en-US" smtClean="0"/>
              <a:t>2017/5/10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1C877C1-BE71-4B5B-9749-B5B3DDFD4D96}" type="slidenum">
              <a:rPr lang="zh-TW" altLang="en-US" smtClean="0"/>
              <a:t>‹#›</a:t>
            </a:fld>
            <a:endParaRPr lang="zh-TW" altLang="en-US"/>
          </a:p>
        </p:txBody>
      </p:sp>
    </p:spTree>
    <p:extLst>
      <p:ext uri="{BB962C8B-B14F-4D97-AF65-F5344CB8AC3E}">
        <p14:creationId xmlns:p14="http://schemas.microsoft.com/office/powerpoint/2010/main" val="744881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B42BE0D-749E-45EC-9F78-423A393BC13A}" type="datetimeFigureOut">
              <a:rPr lang="zh-TW" altLang="en-US" smtClean="0"/>
              <a:t>2017/5/10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1C877C1-BE71-4B5B-9749-B5B3DDFD4D96}" type="slidenum">
              <a:rPr lang="zh-TW" altLang="en-US" smtClean="0"/>
              <a:t>‹#›</a:t>
            </a:fld>
            <a:endParaRPr lang="zh-TW" altLang="en-US"/>
          </a:p>
        </p:txBody>
      </p:sp>
    </p:spTree>
    <p:extLst>
      <p:ext uri="{BB962C8B-B14F-4D97-AF65-F5344CB8AC3E}">
        <p14:creationId xmlns:p14="http://schemas.microsoft.com/office/powerpoint/2010/main" val="761391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B42BE0D-749E-45EC-9F78-423A393BC13A}" type="datetimeFigureOut">
              <a:rPr lang="zh-TW" altLang="en-US" smtClean="0"/>
              <a:t>2017/5/10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1C877C1-BE71-4B5B-9749-B5B3DDFD4D96}" type="slidenum">
              <a:rPr lang="zh-TW" altLang="en-US" smtClean="0"/>
              <a:t>‹#›</a:t>
            </a:fld>
            <a:endParaRPr lang="zh-TW" altLang="en-US"/>
          </a:p>
        </p:txBody>
      </p:sp>
    </p:spTree>
    <p:extLst>
      <p:ext uri="{BB962C8B-B14F-4D97-AF65-F5344CB8AC3E}">
        <p14:creationId xmlns:p14="http://schemas.microsoft.com/office/powerpoint/2010/main" val="2311264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B42BE0D-749E-45EC-9F78-423A393BC13A}" type="datetimeFigureOut">
              <a:rPr lang="zh-TW" altLang="en-US" smtClean="0"/>
              <a:t>2017/5/10</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C1C877C1-BE71-4B5B-9749-B5B3DDFD4D96}" type="slidenum">
              <a:rPr lang="zh-TW" altLang="en-US" smtClean="0"/>
              <a:t>‹#›</a:t>
            </a:fld>
            <a:endParaRPr lang="zh-TW" altLang="en-US"/>
          </a:p>
        </p:txBody>
      </p:sp>
    </p:spTree>
    <p:extLst>
      <p:ext uri="{BB962C8B-B14F-4D97-AF65-F5344CB8AC3E}">
        <p14:creationId xmlns:p14="http://schemas.microsoft.com/office/powerpoint/2010/main" val="293169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B42BE0D-749E-45EC-9F78-423A393BC13A}" type="datetimeFigureOut">
              <a:rPr lang="zh-TW" altLang="en-US" smtClean="0"/>
              <a:t>2017/5/10</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C877C1-BE71-4B5B-9749-B5B3DDFD4D96}" type="slidenum">
              <a:rPr lang="zh-TW" altLang="en-US" smtClean="0"/>
              <a:t>‹#›</a:t>
            </a:fld>
            <a:endParaRPr lang="zh-TW" altLang="en-US"/>
          </a:p>
        </p:txBody>
      </p:sp>
    </p:spTree>
    <p:extLst>
      <p:ext uri="{BB962C8B-B14F-4D97-AF65-F5344CB8AC3E}">
        <p14:creationId xmlns:p14="http://schemas.microsoft.com/office/powerpoint/2010/main" val="1274274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BB42BE0D-749E-45EC-9F78-423A393BC13A}" type="datetimeFigureOut">
              <a:rPr lang="zh-TW" altLang="en-US" smtClean="0"/>
              <a:t>2017/5/10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1C877C1-BE71-4B5B-9749-B5B3DDFD4D96}" type="slidenum">
              <a:rPr lang="zh-TW" altLang="en-US" smtClean="0"/>
              <a:t>‹#›</a:t>
            </a:fld>
            <a:endParaRPr lang="zh-TW" altLang="en-US"/>
          </a:p>
        </p:txBody>
      </p:sp>
    </p:spTree>
    <p:extLst>
      <p:ext uri="{BB962C8B-B14F-4D97-AF65-F5344CB8AC3E}">
        <p14:creationId xmlns:p14="http://schemas.microsoft.com/office/powerpoint/2010/main" val="867329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B42BE0D-749E-45EC-9F78-423A393BC13A}" type="datetimeFigureOut">
              <a:rPr lang="zh-TW" altLang="en-US" smtClean="0"/>
              <a:t>2017/5/10</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1C877C1-BE71-4B5B-9749-B5B3DDFD4D96}"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31656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sz="7200" dirty="0" smtClean="0">
                <a:latin typeface="標楷體" panose="03000509000000000000" pitchFamily="65" charset="-120"/>
                <a:ea typeface="標楷體" panose="03000509000000000000" pitchFamily="65" charset="-120"/>
              </a:rPr>
              <a:t>含氧感知器與油量關係</a:t>
            </a:r>
            <a:endParaRPr lang="zh-TW" altLang="en-US" sz="7200" dirty="0">
              <a:latin typeface="標楷體" panose="03000509000000000000" pitchFamily="65" charset="-120"/>
              <a:ea typeface="標楷體" panose="03000509000000000000" pitchFamily="65" charset="-120"/>
            </a:endParaRPr>
          </a:p>
        </p:txBody>
      </p:sp>
      <p:sp>
        <p:nvSpPr>
          <p:cNvPr id="3" name="副標題 2"/>
          <p:cNvSpPr>
            <a:spLocks noGrp="1"/>
          </p:cNvSpPr>
          <p:nvPr>
            <p:ph type="subTitle" idx="1"/>
          </p:nvPr>
        </p:nvSpPr>
        <p:spPr/>
        <p:txBody>
          <a:bodyPr/>
          <a:lstStyle/>
          <a:p>
            <a:r>
              <a:rPr lang="zh-TW" altLang="en-US" dirty="0" smtClean="0">
                <a:latin typeface="標楷體" panose="03000509000000000000" pitchFamily="65" charset="-120"/>
                <a:ea typeface="標楷體" panose="03000509000000000000" pitchFamily="65" charset="-120"/>
              </a:rPr>
              <a:t>報告學生 </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 羅俊奕 日期</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2017</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.10</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724280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標楷體" panose="03000509000000000000" pitchFamily="65" charset="-120"/>
                <a:ea typeface="標楷體" panose="03000509000000000000" pitchFamily="65" charset="-120"/>
              </a:rPr>
              <a:t>Outline</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pPr marL="457200" indent="-457200">
              <a:buFont typeface="+mj-lt"/>
              <a:buAutoNum type="arabicPeriod"/>
            </a:pPr>
            <a:endParaRPr lang="en-US" altLang="zh-TW" dirty="0" smtClean="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dirty="0" smtClean="0">
                <a:latin typeface="標楷體" panose="03000509000000000000" pitchFamily="65" charset="-120"/>
                <a:ea typeface="標楷體" panose="03000509000000000000" pitchFamily="65" charset="-120"/>
              </a:rPr>
              <a:t>大綱</a:t>
            </a:r>
            <a:endParaRPr lang="en-US" altLang="zh-TW" dirty="0" smtClean="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dirty="0" smtClean="0">
                <a:latin typeface="標楷體" panose="03000509000000000000" pitchFamily="65" charset="-120"/>
                <a:ea typeface="標楷體" panose="03000509000000000000" pitchFamily="65" charset="-120"/>
              </a:rPr>
              <a:t>甚麼是混</a:t>
            </a:r>
            <a:r>
              <a:rPr lang="zh-TW" altLang="en-US" dirty="0">
                <a:latin typeface="標楷體" panose="03000509000000000000" pitchFamily="65" charset="-120"/>
                <a:ea typeface="標楷體" panose="03000509000000000000" pitchFamily="65" charset="-120"/>
              </a:rPr>
              <a:t>和</a:t>
            </a:r>
            <a:r>
              <a:rPr lang="zh-TW" altLang="en-US" dirty="0" smtClean="0">
                <a:latin typeface="標楷體" panose="03000509000000000000" pitchFamily="65" charset="-120"/>
                <a:ea typeface="標楷體" panose="03000509000000000000" pitchFamily="65" charset="-120"/>
              </a:rPr>
              <a:t>氣</a:t>
            </a:r>
            <a:endParaRPr lang="en-US" altLang="zh-TW" dirty="0" smtClean="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dirty="0" smtClean="0">
                <a:latin typeface="標楷體" panose="03000509000000000000" pitchFamily="65" charset="-120"/>
                <a:ea typeface="標楷體" panose="03000509000000000000" pitchFamily="65" charset="-120"/>
              </a:rPr>
              <a:t>油量調整的意義</a:t>
            </a:r>
            <a:endParaRPr lang="en-US" altLang="zh-TW" dirty="0" smtClean="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dirty="0" smtClean="0">
                <a:latin typeface="標楷體" panose="03000509000000000000" pitchFamily="65" charset="-120"/>
                <a:ea typeface="標楷體" panose="03000509000000000000" pitchFamily="65" charset="-120"/>
              </a:rPr>
              <a:t>混和氣比例的影響</a:t>
            </a:r>
            <a:endParaRPr lang="en-US" altLang="zh-TW" dirty="0" smtClean="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dirty="0">
                <a:latin typeface="標楷體" panose="03000509000000000000" pitchFamily="65" charset="-120"/>
                <a:ea typeface="標楷體" panose="03000509000000000000" pitchFamily="65" charset="-120"/>
              </a:rPr>
              <a:t>油量調整與含氧感知器電壓關係</a:t>
            </a:r>
          </a:p>
        </p:txBody>
      </p:sp>
    </p:spTree>
    <p:extLst>
      <p:ext uri="{BB962C8B-B14F-4D97-AF65-F5344CB8AC3E}">
        <p14:creationId xmlns:p14="http://schemas.microsoft.com/office/powerpoint/2010/main" val="1367800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大綱</a:t>
            </a:r>
            <a:endParaRPr lang="zh-TW" altLang="en-US" dirty="0">
              <a:latin typeface="標楷體" panose="03000509000000000000" pitchFamily="65" charset="-120"/>
              <a:ea typeface="標楷體" panose="03000509000000000000" pitchFamily="65" charset="-120"/>
            </a:endParaRPr>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p:txBody>
              <a:bodyPr/>
              <a:lstStyle/>
              <a:p>
                <a:pPr marL="0" indent="0">
                  <a:buNone/>
                </a:pPr>
                <a:r>
                  <a:rPr lang="zh-TW" altLang="en-US" dirty="0" smtClean="0">
                    <a:latin typeface="標楷體" panose="03000509000000000000" pitchFamily="65" charset="-120"/>
                    <a:ea typeface="標楷體" panose="03000509000000000000" pitchFamily="65" charset="-120"/>
                  </a:rPr>
                  <a:t> </a:t>
                </a:r>
                <a:r>
                  <a:rPr lang="zh-TW" altLang="en-US" b="1" dirty="0" smtClean="0">
                    <a:latin typeface="標楷體" panose="03000509000000000000" pitchFamily="65" charset="-120"/>
                    <a:ea typeface="標楷體" panose="03000509000000000000" pitchFamily="65" charset="-120"/>
                  </a:rPr>
                  <a:t>空燃比</a:t>
                </a:r>
                <a:r>
                  <a:rPr lang="zh-TW" altLang="en-US" b="1" dirty="0">
                    <a:latin typeface="標楷體" panose="03000509000000000000" pitchFamily="65" charset="-120"/>
                    <a:ea typeface="標楷體" panose="03000509000000000000" pitchFamily="65" charset="-120"/>
                  </a:rPr>
                  <a:t>（</a:t>
                </a:r>
                <a:r>
                  <a:rPr lang="en-US" altLang="zh-TW" b="1" dirty="0">
                    <a:latin typeface="標楷體" panose="03000509000000000000" pitchFamily="65" charset="-120"/>
                    <a:ea typeface="標楷體" panose="03000509000000000000" pitchFamily="65" charset="-120"/>
                  </a:rPr>
                  <a:t>AFR</a:t>
                </a:r>
                <a:r>
                  <a:rPr lang="zh-TW" altLang="en-US" b="1" dirty="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a:t>
                </a:r>
                <a14:m>
                  <m:oMath xmlns:m="http://schemas.openxmlformats.org/officeDocument/2006/math">
                    <m:r>
                      <a:rPr lang="zh-TW" altLang="en-US" sz="2400" i="1" dirty="0" smtClean="0">
                        <a:latin typeface="Cambria Math" panose="02040503050406030204" pitchFamily="18" charset="0"/>
                      </a:rPr>
                      <m:t> </m:t>
                    </m:r>
                    <m:f>
                      <m:fPr>
                        <m:ctrlPr>
                          <a:rPr lang="en-US" altLang="zh-TW" sz="2400" i="1" smtClean="0">
                            <a:latin typeface="Cambria Math" panose="02040503050406030204" pitchFamily="18" charset="0"/>
                          </a:rPr>
                        </m:ctrlPr>
                      </m:fPr>
                      <m:num>
                        <m:r>
                          <a:rPr lang="en-US" altLang="zh-TW" sz="2400" b="0" i="1" smtClean="0">
                            <a:latin typeface="Cambria Math" panose="02040503050406030204" pitchFamily="18" charset="0"/>
                          </a:rPr>
                          <m:t>𝑚</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𝑎𝑖𝑟</m:t>
                        </m:r>
                        <m:r>
                          <a:rPr lang="en-US" altLang="zh-TW" sz="2400" b="0" i="1" smtClean="0">
                            <a:latin typeface="Cambria Math" panose="02040503050406030204" pitchFamily="18" charset="0"/>
                          </a:rPr>
                          <m:t>)</m:t>
                        </m:r>
                      </m:num>
                      <m:den>
                        <m:r>
                          <a:rPr lang="en-US" altLang="zh-TW" sz="2400" b="0" i="1" smtClean="0">
                            <a:latin typeface="Cambria Math" panose="02040503050406030204" pitchFamily="18" charset="0"/>
                          </a:rPr>
                          <m:t>𝑚</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𝑓𝑢𝑒𝑙</m:t>
                        </m:r>
                        <m:r>
                          <a:rPr lang="en-US" altLang="zh-TW" sz="2400" b="0" i="1" smtClean="0">
                            <a:latin typeface="Cambria Math" panose="02040503050406030204" pitchFamily="18" charset="0"/>
                          </a:rPr>
                          <m:t>)</m:t>
                        </m:r>
                      </m:den>
                    </m:f>
                  </m:oMath>
                </a14:m>
                <a:r>
                  <a:rPr lang="en-US" altLang="zh-TW" dirty="0" smtClean="0">
                    <a:latin typeface="標楷體" panose="03000509000000000000" pitchFamily="65" charset="-120"/>
                    <a:ea typeface="標楷體" panose="03000509000000000000" pitchFamily="65" charset="-120"/>
                  </a:rPr>
                  <a:t> </a:t>
                </a:r>
              </a:p>
              <a:p>
                <a:pPr marL="0" indent="0">
                  <a:buNone/>
                </a:pPr>
                <a:r>
                  <a:rPr lang="zh-TW" altLang="en-US" b="1" dirty="0" smtClean="0">
                    <a:latin typeface="標楷體" panose="03000509000000000000" pitchFamily="65" charset="-120"/>
                    <a:ea typeface="標楷體" panose="03000509000000000000" pitchFamily="65" charset="-120"/>
                  </a:rPr>
                  <a:t> 過量</a:t>
                </a:r>
                <a:r>
                  <a:rPr lang="zh-TW" altLang="en-US" b="1" dirty="0">
                    <a:latin typeface="標楷體" panose="03000509000000000000" pitchFamily="65" charset="-120"/>
                    <a:ea typeface="標楷體" panose="03000509000000000000" pitchFamily="65" charset="-120"/>
                  </a:rPr>
                  <a:t>空氣</a:t>
                </a:r>
                <a:r>
                  <a:rPr lang="zh-TW" altLang="en-US" b="1" dirty="0" smtClean="0">
                    <a:latin typeface="標楷體" panose="03000509000000000000" pitchFamily="65" charset="-120"/>
                    <a:ea typeface="標楷體" panose="03000509000000000000" pitchFamily="65" charset="-120"/>
                  </a:rPr>
                  <a:t>係數</a:t>
                </a:r>
                <a:r>
                  <a:rPr lang="zh-TW" altLang="en-US" b="1" dirty="0">
                    <a:latin typeface="標楷體" panose="03000509000000000000" pitchFamily="65" charset="-120"/>
                    <a:ea typeface="標楷體" panose="03000509000000000000" pitchFamily="65" charset="-120"/>
                  </a:rPr>
                  <a:t>（</a:t>
                </a:r>
                <a:r>
                  <a:rPr lang="en-US" altLang="zh-TW" b="1" dirty="0">
                    <a:latin typeface="標楷體" panose="03000509000000000000" pitchFamily="65" charset="-120"/>
                    <a:ea typeface="標楷體" panose="03000509000000000000" pitchFamily="65" charset="-120"/>
                  </a:rPr>
                  <a:t>λ</a:t>
                </a:r>
                <a:r>
                  <a:rPr lang="zh-TW" altLang="en-US" b="1" dirty="0" smtClean="0">
                    <a:latin typeface="標楷體" panose="03000509000000000000" pitchFamily="65" charset="-120"/>
                    <a:ea typeface="標楷體" panose="03000509000000000000" pitchFamily="65" charset="-120"/>
                  </a:rPr>
                  <a:t>）</a:t>
                </a:r>
                <a:r>
                  <a:rPr lang="en-US" altLang="zh-TW" b="1" dirty="0" smtClean="0">
                    <a:latin typeface="標楷體" panose="03000509000000000000" pitchFamily="65" charset="-120"/>
                    <a:ea typeface="標楷體" panose="03000509000000000000" pitchFamily="65" charset="-120"/>
                  </a:rPr>
                  <a:t>:</a:t>
                </a:r>
                <a:endParaRPr lang="zh-TW" altLang="en-US" b="1"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過量空氣係數（</a:t>
                </a:r>
                <a:r>
                  <a:rPr lang="en-US" altLang="zh-TW" dirty="0">
                    <a:latin typeface="標楷體" panose="03000509000000000000" pitchFamily="65" charset="-120"/>
                    <a:ea typeface="標楷體" panose="03000509000000000000" pitchFamily="65" charset="-120"/>
                  </a:rPr>
                  <a:t>λ</a:t>
                </a:r>
                <a:r>
                  <a:rPr lang="zh-TW" altLang="en-US" dirty="0">
                    <a:latin typeface="標楷體" panose="03000509000000000000" pitchFamily="65" charset="-120"/>
                    <a:ea typeface="標楷體" panose="03000509000000000000" pitchFamily="65" charset="-120"/>
                  </a:rPr>
                  <a:t>）是指實際空燃比與化學計量空燃比的比值。即</a:t>
                </a:r>
                <a:r>
                  <a:rPr lang="en-US" altLang="zh-TW" dirty="0">
                    <a:latin typeface="標楷體" panose="03000509000000000000" pitchFamily="65" charset="-120"/>
                    <a:ea typeface="標楷體" panose="03000509000000000000" pitchFamily="65" charset="-120"/>
                  </a:rPr>
                  <a:t>λ=1</a:t>
                </a:r>
                <a:r>
                  <a:rPr lang="zh-TW" altLang="en-US" dirty="0">
                    <a:latin typeface="標楷體" panose="03000509000000000000" pitchFamily="65" charset="-120"/>
                    <a:ea typeface="標楷體" panose="03000509000000000000" pitchFamily="65" charset="-120"/>
                  </a:rPr>
                  <a:t>時為化學計量空燃比，</a:t>
                </a:r>
                <a:r>
                  <a:rPr lang="en-US" altLang="zh-TW" dirty="0">
                    <a:latin typeface="標楷體" panose="03000509000000000000" pitchFamily="65" charset="-120"/>
                    <a:ea typeface="標楷體" panose="03000509000000000000" pitchFamily="65" charset="-120"/>
                  </a:rPr>
                  <a:t>λ&lt;1</a:t>
                </a:r>
                <a:r>
                  <a:rPr lang="zh-TW" altLang="en-US" dirty="0">
                    <a:latin typeface="標楷體" panose="03000509000000000000" pitchFamily="65" charset="-120"/>
                    <a:ea typeface="標楷體" panose="03000509000000000000" pitchFamily="65" charset="-120"/>
                  </a:rPr>
                  <a:t>時為濃混合氣，</a:t>
                </a:r>
                <a:r>
                  <a:rPr lang="en-US" altLang="zh-TW" dirty="0">
                    <a:latin typeface="標楷體" panose="03000509000000000000" pitchFamily="65" charset="-120"/>
                    <a:ea typeface="標楷體" panose="03000509000000000000" pitchFamily="65" charset="-120"/>
                  </a:rPr>
                  <a:t>λ&gt;1</a:t>
                </a:r>
                <a:r>
                  <a:rPr lang="zh-TW" altLang="en-US" dirty="0">
                    <a:latin typeface="標楷體" panose="03000509000000000000" pitchFamily="65" charset="-120"/>
                    <a:ea typeface="標楷體" panose="03000509000000000000" pitchFamily="65" charset="-120"/>
                  </a:rPr>
                  <a:t>時為稀混合氣。在知道化學計量空燃比的情況下，過量空氣係數和空燃比兩者可以互相換算</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marL="0" indent="0">
                  <a:buNone/>
                </a:pPr>
                <a:r>
                  <a:rPr lang="en-US" altLang="zh-TW" dirty="0" smtClean="0">
                    <a:latin typeface="標楷體" panose="03000509000000000000" pitchFamily="65" charset="-120"/>
                    <a:ea typeface="標楷體" panose="03000509000000000000" pitchFamily="65" charset="-120"/>
                  </a:rPr>
                  <a:t>	λ</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 </a:t>
                </a:r>
                <a14:m>
                  <m:oMath xmlns:m="http://schemas.openxmlformats.org/officeDocument/2006/math">
                    <m:f>
                      <m:fPr>
                        <m:ctrlPr>
                          <a:rPr lang="en-US" altLang="zh-TW" i="1" smtClean="0">
                            <a:latin typeface="Cambria Math" panose="02040503050406030204" pitchFamily="18" charset="0"/>
                          </a:rPr>
                        </m:ctrlPr>
                      </m:fPr>
                      <m:num>
                        <m:r>
                          <m:rPr>
                            <m:sty m:val="p"/>
                          </m:rPr>
                          <a:rPr lang="en-US" altLang="zh-TW" i="1">
                            <a:latin typeface="Cambria Math" panose="02040503050406030204" pitchFamily="18" charset="0"/>
                          </a:rPr>
                          <m:t>A</m:t>
                        </m:r>
                        <m:r>
                          <m:rPr>
                            <m:sty m:val="p"/>
                          </m:rPr>
                          <a:rPr lang="en-US" altLang="zh-TW" i="1" smtClean="0">
                            <a:latin typeface="Cambria Math" panose="02040503050406030204" pitchFamily="18" charset="0"/>
                          </a:rPr>
                          <m:t>F</m:t>
                        </m:r>
                        <m:r>
                          <m:rPr>
                            <m:sty m:val="p"/>
                          </m:rPr>
                          <a:rPr lang="en-US" altLang="zh-TW" i="1">
                            <a:latin typeface="Cambria Math" panose="02040503050406030204" pitchFamily="18" charset="0"/>
                          </a:rPr>
                          <m:t>R</m:t>
                        </m:r>
                      </m:num>
                      <m:den>
                        <m:r>
                          <m:rPr>
                            <m:sty m:val="p"/>
                          </m:rPr>
                          <a:rPr lang="en-US" altLang="zh-TW" i="1">
                            <a:latin typeface="Cambria Math" panose="02040503050406030204" pitchFamily="18" charset="0"/>
                          </a:rPr>
                          <m:t>A</m:t>
                        </m:r>
                        <m:r>
                          <m:rPr>
                            <m:sty m:val="p"/>
                          </m:rPr>
                          <a:rPr lang="en-US" altLang="zh-TW" i="1" smtClean="0">
                            <a:latin typeface="Cambria Math" panose="02040503050406030204" pitchFamily="18" charset="0"/>
                          </a:rPr>
                          <m:t>F</m:t>
                        </m:r>
                        <m:r>
                          <m:rPr>
                            <m:sty m:val="p"/>
                          </m:rPr>
                          <a:rPr lang="en-US" altLang="zh-TW" i="1">
                            <a:latin typeface="Cambria Math" panose="02040503050406030204" pitchFamily="18" charset="0"/>
                          </a:rPr>
                          <m:t>R</m:t>
                        </m:r>
                        <m:r>
                          <a:rPr lang="en-US" altLang="zh-TW" i="1" smtClean="0">
                            <a:latin typeface="Cambria Math" panose="02040503050406030204" pitchFamily="18" charset="0"/>
                          </a:rPr>
                          <m:t>(</m:t>
                        </m:r>
                        <m:r>
                          <a:rPr lang="en-US" altLang="zh-TW" i="1">
                            <a:latin typeface="Cambria Math" panose="02040503050406030204" pitchFamily="18" charset="0"/>
                          </a:rPr>
                          <m:t>𝑠𝑡𝑜𝑖𝑐h</m:t>
                        </m:r>
                        <m:r>
                          <a:rPr lang="en-US" altLang="zh-TW" i="1" smtClean="0">
                            <a:latin typeface="Cambria Math" panose="02040503050406030204" pitchFamily="18" charset="0"/>
                          </a:rPr>
                          <m:t>)</m:t>
                        </m:r>
                      </m:den>
                    </m:f>
                  </m:oMath>
                </a14:m>
                <a:r>
                  <a:rPr lang="zh-TW" altLang="en-US" dirty="0" smtClean="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 </a:t>
                </a:r>
                <a14:m>
                  <m:oMath xmlns:m="http://schemas.openxmlformats.org/officeDocument/2006/math">
                    <m:r>
                      <m:rPr>
                        <m:sty m:val="p"/>
                      </m:rPr>
                      <a:rPr lang="en-US" altLang="zh-TW" i="1">
                        <a:latin typeface="Cambria Math" panose="02040503050406030204" pitchFamily="18" charset="0"/>
                      </a:rPr>
                      <m:t>A</m:t>
                    </m:r>
                    <m:r>
                      <m:rPr>
                        <m:sty m:val="p"/>
                      </m:rPr>
                      <a:rPr lang="en-US" altLang="zh-TW" i="1">
                        <a:latin typeface="Cambria Math" panose="02040503050406030204" pitchFamily="18" charset="0"/>
                      </a:rPr>
                      <m:t>F</m:t>
                    </m:r>
                    <m:r>
                      <m:rPr>
                        <m:sty m:val="p"/>
                      </m:rPr>
                      <a:rPr lang="en-US" altLang="zh-TW" i="1">
                        <a:latin typeface="Cambria Math" panose="02040503050406030204" pitchFamily="18" charset="0"/>
                      </a:rPr>
                      <m:t>R</m:t>
                    </m:r>
                    <m:r>
                      <a:rPr lang="en-US" altLang="zh-TW" i="1">
                        <a:latin typeface="Cambria Math" panose="02040503050406030204" pitchFamily="18" charset="0"/>
                      </a:rPr>
                      <m:t>(</m:t>
                    </m:r>
                    <m:r>
                      <a:rPr lang="en-US" altLang="zh-TW" i="1">
                        <a:latin typeface="Cambria Math" panose="02040503050406030204" pitchFamily="18" charset="0"/>
                      </a:rPr>
                      <m:t>𝑠𝑡𝑜𝑖𝑐h</m:t>
                    </m:r>
                    <m:r>
                      <a:rPr lang="en-US" altLang="zh-TW" i="1">
                        <a:latin typeface="Cambria Math" panose="02040503050406030204" pitchFamily="18" charset="0"/>
                      </a:rPr>
                      <m:t>)</m:t>
                    </m:r>
                  </m:oMath>
                </a14:m>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14.7</a:t>
                </a:r>
              </a:p>
              <a:p>
                <a:pPr marL="0" indent="0">
                  <a:buNone/>
                </a:pPr>
                <a:r>
                  <a:rPr lang="zh-TW" altLang="en-US" dirty="0" smtClean="0">
                    <a:latin typeface="標楷體" panose="03000509000000000000" pitchFamily="65" charset="-120"/>
                    <a:ea typeface="標楷體" panose="03000509000000000000" pitchFamily="65" charset="-120"/>
                  </a:rPr>
                  <a:t> 由以上推斷</a:t>
                </a:r>
                <a:r>
                  <a:rPr lang="en-US" altLang="zh-TW" dirty="0" smtClean="0">
                    <a:latin typeface="標楷體" panose="03000509000000000000" pitchFamily="65" charset="-120"/>
                    <a:ea typeface="標楷體" panose="03000509000000000000" pitchFamily="65" charset="-120"/>
                  </a:rPr>
                  <a:t>λ</a:t>
                </a:r>
                <a:r>
                  <a:rPr lang="zh-TW" altLang="en-US" dirty="0" smtClean="0">
                    <a:latin typeface="標楷體" panose="03000509000000000000" pitchFamily="65" charset="-120"/>
                    <a:ea typeface="標楷體" panose="03000509000000000000" pitchFamily="65" charset="-120"/>
                  </a:rPr>
                  <a:t>的變化量就可以知道油量調整的量。</a:t>
                </a:r>
                <a:endParaRPr lang="en-US" altLang="zh-TW" dirty="0" smtClean="0">
                  <a:latin typeface="標楷體" panose="03000509000000000000" pitchFamily="65" charset="-120"/>
                  <a:ea typeface="標楷體" panose="03000509000000000000" pitchFamily="65" charset="-120"/>
                </a:endParaRPr>
              </a:p>
              <a:p>
                <a:pPr marL="0" indent="0">
                  <a:buNone/>
                </a:pPr>
                <a:r>
                  <a:rPr lang="zh-TW" altLang="en-US" dirty="0" smtClean="0">
                    <a:latin typeface="標楷體" panose="03000509000000000000" pitchFamily="65" charset="-120"/>
                    <a:ea typeface="標楷體" panose="03000509000000000000" pitchFamily="65" charset="-120"/>
                  </a:rPr>
                  <a:t> 再藉由</a:t>
                </a:r>
                <a:r>
                  <a:rPr lang="en-US" altLang="zh-TW" dirty="0" smtClean="0">
                    <a:latin typeface="標楷體" panose="03000509000000000000" pitchFamily="65" charset="-120"/>
                    <a:ea typeface="標楷體" panose="03000509000000000000" pitchFamily="65" charset="-120"/>
                  </a:rPr>
                  <a:t>λ</a:t>
                </a:r>
                <a:r>
                  <a:rPr lang="zh-TW" altLang="en-US" dirty="0" smtClean="0">
                    <a:latin typeface="標楷體" panose="03000509000000000000" pitchFamily="65" charset="-120"/>
                    <a:ea typeface="標楷體" panose="03000509000000000000" pitchFamily="65" charset="-120"/>
                  </a:rPr>
                  <a:t>來看每一段變化量就可以知道油量調整會發生甚麼事。</a:t>
                </a:r>
                <a:endParaRPr lang="en-US" altLang="zh-TW" dirty="0" smtClean="0">
                  <a:latin typeface="標楷體" panose="03000509000000000000" pitchFamily="65" charset="-120"/>
                  <a:ea typeface="標楷體" panose="03000509000000000000" pitchFamily="65" charset="-120"/>
                </a:endParaRPr>
              </a:p>
              <a:p>
                <a:pPr marL="0" indent="0">
                  <a:buNone/>
                </a:pPr>
                <a:endParaRPr lang="en-US" altLang="zh-TW" dirty="0" smtClean="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2"/>
                <a:stretch>
                  <a:fillRect l="-606" r="-127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169482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97280" y="286603"/>
            <a:ext cx="10058400" cy="1450757"/>
          </a:xfrm>
        </p:spPr>
        <p:txBody>
          <a:bodyPr/>
          <a:lstStyle/>
          <a:p>
            <a:r>
              <a:rPr lang="zh-TW" altLang="en-US" dirty="0" smtClean="0">
                <a:latin typeface="標楷體" panose="03000509000000000000" pitchFamily="65" charset="-120"/>
                <a:ea typeface="標楷體" panose="03000509000000000000" pitchFamily="65" charset="-120"/>
              </a:rPr>
              <a:t>甚麼是混合氣</a:t>
            </a:r>
            <a:endParaRPr lang="zh-TW" altLang="en-US" dirty="0">
              <a:latin typeface="標楷體" panose="03000509000000000000" pitchFamily="65" charset="-120"/>
              <a:ea typeface="標楷體" panose="03000509000000000000" pitchFamily="65" charset="-120"/>
            </a:endParaRPr>
          </a:p>
        </p:txBody>
      </p:sp>
      <p:sp>
        <p:nvSpPr>
          <p:cNvPr id="5" name="內容版面配置區 4"/>
          <p:cNvSpPr>
            <a:spLocks noGrp="1"/>
          </p:cNvSpPr>
          <p:nvPr>
            <p:ph idx="1"/>
          </p:nvPr>
        </p:nvSpPr>
        <p:spPr/>
        <p:txBody>
          <a:bodyPr/>
          <a:lstStyle/>
          <a:p>
            <a:pPr>
              <a:buFont typeface="Wingdings" panose="05000000000000000000" pitchFamily="2" charset="2"/>
              <a:buChar char="p"/>
            </a:pPr>
            <a:r>
              <a:rPr lang="zh-TW" altLang="en-US" dirty="0" smtClean="0">
                <a:latin typeface="標楷體" panose="03000509000000000000" pitchFamily="65" charset="-120"/>
                <a:ea typeface="標楷體" panose="03000509000000000000" pitchFamily="65" charset="-120"/>
              </a:rPr>
              <a:t>混合氣是將</a:t>
            </a:r>
            <a:r>
              <a:rPr lang="zh-TW" altLang="en-US" dirty="0">
                <a:latin typeface="標楷體" panose="03000509000000000000" pitchFamily="65" charset="-120"/>
                <a:ea typeface="標楷體" panose="03000509000000000000" pitchFamily="65" charset="-120"/>
              </a:rPr>
              <a:t>空氣和汽油按照一定的</a:t>
            </a:r>
            <a:r>
              <a:rPr lang="zh-TW" altLang="en-US" dirty="0" smtClean="0">
                <a:latin typeface="標楷體" panose="03000509000000000000" pitchFamily="65" charset="-120"/>
                <a:ea typeface="標楷體" panose="03000509000000000000" pitchFamily="65" charset="-120"/>
              </a:rPr>
              <a:t>比例調和而成。之後引進</a:t>
            </a:r>
            <a:r>
              <a:rPr lang="zh-TW" altLang="en-US" dirty="0">
                <a:latin typeface="標楷體" panose="03000509000000000000" pitchFamily="65" charset="-120"/>
                <a:ea typeface="標楷體" panose="03000509000000000000" pitchFamily="65" charset="-120"/>
              </a:rPr>
              <a:t>發動機， 是保證汽油完全燃燒的關鍵， 這就是發動機空燃比和混合氣形成方式</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a:buFont typeface="Wingdings" panose="05000000000000000000" pitchFamily="2" charset="2"/>
              <a:buChar char="p"/>
            </a:pPr>
            <a:r>
              <a:rPr lang="zh-TW" altLang="en-US" dirty="0" smtClean="0">
                <a:latin typeface="標楷體" panose="03000509000000000000" pitchFamily="65" charset="-120"/>
                <a:ea typeface="標楷體" panose="03000509000000000000" pitchFamily="65" charset="-120"/>
              </a:rPr>
              <a:t>按照的比率就是依空燃比 </a:t>
            </a:r>
            <a:r>
              <a:rPr lang="en-US" altLang="zh-TW" dirty="0" smtClean="0">
                <a:latin typeface="標楷體" panose="03000509000000000000" pitchFamily="65" charset="-120"/>
                <a:ea typeface="標楷體" panose="03000509000000000000" pitchFamily="65" charset="-120"/>
              </a:rPr>
              <a:t>14.7</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1</a:t>
            </a:r>
            <a:r>
              <a:rPr lang="zh-TW" altLang="en-US" dirty="0" smtClean="0">
                <a:latin typeface="標楷體" panose="03000509000000000000" pitchFamily="65" charset="-120"/>
                <a:ea typeface="標楷體" panose="03000509000000000000" pitchFamily="65" charset="-120"/>
              </a:rPr>
              <a:t> 下去調和。</a:t>
            </a:r>
            <a:endParaRPr lang="en-US" altLang="zh-TW" dirty="0" smtClean="0">
              <a:latin typeface="標楷體" panose="03000509000000000000" pitchFamily="65" charset="-120"/>
              <a:ea typeface="標楷體" panose="03000509000000000000" pitchFamily="65" charset="-120"/>
            </a:endParaRPr>
          </a:p>
          <a:p>
            <a:pPr lvl="1"/>
            <a:endParaRPr lang="en-US" altLang="zh-TW" dirty="0" smtClean="0">
              <a:latin typeface="標楷體" panose="03000509000000000000" pitchFamily="65" charset="-120"/>
              <a:ea typeface="標楷體" panose="03000509000000000000" pitchFamily="65" charset="-120"/>
            </a:endParaRP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0509" y="2990334"/>
            <a:ext cx="4673944" cy="3739155"/>
          </a:xfrm>
          <a:prstGeom prst="rect">
            <a:avLst/>
          </a:prstGeom>
        </p:spPr>
      </p:pic>
      <p:pic>
        <p:nvPicPr>
          <p:cNvPr id="8" name="圖片 7"/>
          <p:cNvPicPr>
            <a:picLocks noChangeAspect="1"/>
          </p:cNvPicPr>
          <p:nvPr/>
        </p:nvPicPr>
        <p:blipFill>
          <a:blip r:embed="rId3"/>
          <a:stretch>
            <a:fillRect/>
          </a:stretch>
        </p:blipFill>
        <p:spPr>
          <a:xfrm>
            <a:off x="316512" y="3870106"/>
            <a:ext cx="6880085" cy="2859383"/>
          </a:xfrm>
          <a:prstGeom prst="rect">
            <a:avLst/>
          </a:prstGeom>
        </p:spPr>
      </p:pic>
    </p:spTree>
    <p:extLst>
      <p:ext uri="{BB962C8B-B14F-4D97-AF65-F5344CB8AC3E}">
        <p14:creationId xmlns:p14="http://schemas.microsoft.com/office/powerpoint/2010/main" val="829062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油量調整</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短期</a:t>
            </a:r>
            <a:r>
              <a:rPr lang="zh-TW" altLang="en-US" dirty="0">
                <a:latin typeface="標楷體" panose="03000509000000000000" pitchFamily="65" charset="-120"/>
                <a:ea typeface="標楷體" panose="03000509000000000000" pitchFamily="65" charset="-120"/>
              </a:rPr>
              <a:t>跟</a:t>
            </a:r>
            <a:r>
              <a:rPr lang="zh-TW" altLang="en-US" dirty="0" smtClean="0">
                <a:latin typeface="標楷體" panose="03000509000000000000" pitchFamily="65" charset="-120"/>
                <a:ea typeface="標楷體" panose="03000509000000000000" pitchFamily="65" charset="-120"/>
              </a:rPr>
              <a:t>長期</a:t>
            </a:r>
            <a:r>
              <a:rPr lang="en-US" altLang="zh-TW"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1097279" y="1886464"/>
            <a:ext cx="6003737" cy="3982629"/>
          </a:xfrm>
        </p:spPr>
        <p:txBody>
          <a:bodyPr/>
          <a:lstStyle/>
          <a:p>
            <a:r>
              <a:rPr lang="zh-TW" altLang="en-US" dirty="0" smtClean="0">
                <a:latin typeface="標楷體" panose="03000509000000000000" pitchFamily="65" charset="-120"/>
                <a:ea typeface="標楷體" panose="03000509000000000000" pitchFamily="65" charset="-120"/>
              </a:rPr>
              <a:t>短期</a:t>
            </a:r>
            <a:r>
              <a:rPr lang="zh-TW" altLang="en-US" dirty="0">
                <a:latin typeface="標楷體" panose="03000509000000000000" pitchFamily="65" charset="-120"/>
                <a:ea typeface="標楷體" panose="03000509000000000000" pitchFamily="65" charset="-120"/>
              </a:rPr>
              <a:t>燃油修正值是電控單元對發動機運轉狀態作出的一種即時反應，它將隨著發動機運轉狀態的改變而改變，也將隨著某種狀態的消失而消失，因此其並不存儲在電腦的存儲器中</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長期燃油修正係數的改變是電控單元對短期燃油修正待續正確反饋結果的量變基礎上形成的質的改變，</a:t>
            </a:r>
            <a:r>
              <a:rPr lang="zh-TW" altLang="en-US" dirty="0" smtClean="0">
                <a:latin typeface="標楷體" panose="03000509000000000000" pitchFamily="65" charset="-120"/>
                <a:ea typeface="標楷體" panose="03000509000000000000" pitchFamily="65" charset="-120"/>
              </a:rPr>
              <a:t>觸發長期</a:t>
            </a:r>
            <a:r>
              <a:rPr lang="zh-TW" altLang="en-US" dirty="0">
                <a:latin typeface="標楷體" panose="03000509000000000000" pitchFamily="65" charset="-120"/>
                <a:ea typeface="標楷體" panose="03000509000000000000" pitchFamily="65" charset="-120"/>
              </a:rPr>
              <a:t>燃油修正是為了將所有的短期燃油修正的數值都維持在特定的參數範圍內。</a:t>
            </a:r>
            <a:br>
              <a:rPr lang="zh-TW" altLang="en-US" dirty="0">
                <a:latin typeface="標楷體" panose="03000509000000000000" pitchFamily="65" charset="-120"/>
                <a:ea typeface="標楷體" panose="03000509000000000000" pitchFamily="65" charset="-120"/>
              </a:rPr>
            </a:br>
            <a:endParaRPr lang="zh-TW" altLang="en-US" dirty="0">
              <a:latin typeface="標楷體" panose="03000509000000000000" pitchFamily="65" charset="-120"/>
              <a:ea typeface="標楷體" panose="03000509000000000000" pitchFamily="65" charset="-120"/>
            </a:endParaRPr>
          </a:p>
        </p:txBody>
      </p:sp>
      <p:pic>
        <p:nvPicPr>
          <p:cNvPr id="4" name="內容版面配置區 3"/>
          <p:cNvPicPr>
            <a:picLocks noChangeAspect="1"/>
          </p:cNvPicPr>
          <p:nvPr/>
        </p:nvPicPr>
        <p:blipFill>
          <a:blip r:embed="rId2"/>
          <a:stretch>
            <a:fillRect/>
          </a:stretch>
        </p:blipFill>
        <p:spPr>
          <a:xfrm>
            <a:off x="7573760" y="-6098"/>
            <a:ext cx="4618240" cy="6864098"/>
          </a:xfrm>
          <a:prstGeom prst="rect">
            <a:avLst/>
          </a:prstGeom>
        </p:spPr>
      </p:pic>
    </p:spTree>
    <p:extLst>
      <p:ext uri="{BB962C8B-B14F-4D97-AF65-F5344CB8AC3E}">
        <p14:creationId xmlns:p14="http://schemas.microsoft.com/office/powerpoint/2010/main" val="3139465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混合氣比例的影響</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pPr latinLnBrk="1"/>
            <a:r>
              <a:rPr lang="en-US" altLang="zh-TW" dirty="0">
                <a:latin typeface="標楷體" panose="03000509000000000000" pitchFamily="65" charset="-120"/>
                <a:ea typeface="標楷體" panose="03000509000000000000" pitchFamily="65" charset="-120"/>
              </a:rPr>
              <a:t>λ(</a:t>
            </a:r>
            <a:r>
              <a:rPr lang="zh-TW" altLang="en-US" dirty="0">
                <a:latin typeface="標楷體" panose="03000509000000000000" pitchFamily="65" charset="-120"/>
                <a:ea typeface="標楷體" panose="03000509000000000000" pitchFamily="65" charset="-120"/>
              </a:rPr>
              <a:t>過量空氣係數</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&lt;</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1</a:t>
            </a:r>
            <a:r>
              <a:rPr lang="zh-TW" altLang="en-US" dirty="0" smtClean="0">
                <a:latin typeface="標楷體" panose="03000509000000000000" pitchFamily="65" charset="-120"/>
                <a:ea typeface="標楷體" panose="03000509000000000000" pitchFamily="65" charset="-120"/>
              </a:rPr>
              <a:t> 時代表油量較多或者空氣較少。</a:t>
            </a:r>
            <a:endParaRPr lang="en-US" altLang="zh-TW" dirty="0" smtClean="0">
              <a:latin typeface="標楷體" panose="03000509000000000000" pitchFamily="65" charset="-120"/>
              <a:ea typeface="標楷體" panose="03000509000000000000" pitchFamily="65" charset="-120"/>
            </a:endParaRPr>
          </a:p>
          <a:p>
            <a:pPr latinLnBrk="1"/>
            <a:endParaRPr lang="en-US" altLang="zh-TW" dirty="0">
              <a:latin typeface="標楷體" panose="03000509000000000000" pitchFamily="65" charset="-120"/>
              <a:ea typeface="標楷體" panose="03000509000000000000" pitchFamily="65" charset="-120"/>
            </a:endParaRPr>
          </a:p>
          <a:p>
            <a:pPr latinLnBrk="1"/>
            <a:r>
              <a:rPr lang="en-US" altLang="zh-TW" dirty="0" smtClean="0">
                <a:latin typeface="標楷體" panose="03000509000000000000" pitchFamily="65" charset="-120"/>
                <a:ea typeface="標楷體" panose="03000509000000000000" pitchFamily="65" charset="-120"/>
              </a:rPr>
              <a:t>λ(</a:t>
            </a:r>
            <a:r>
              <a:rPr lang="zh-TW" altLang="en-US" dirty="0" smtClean="0">
                <a:latin typeface="標楷體" panose="03000509000000000000" pitchFamily="65" charset="-120"/>
                <a:ea typeface="標楷體" panose="03000509000000000000" pitchFamily="65" charset="-120"/>
              </a:rPr>
              <a:t>過量空氣係數</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在</a:t>
            </a:r>
            <a:r>
              <a:rPr lang="en-US" altLang="zh-TW" dirty="0">
                <a:latin typeface="標楷體" panose="03000509000000000000" pitchFamily="65" charset="-120"/>
                <a:ea typeface="標楷體" panose="03000509000000000000" pitchFamily="65" charset="-120"/>
              </a:rPr>
              <a:t>0.85</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0.95</a:t>
            </a:r>
            <a:r>
              <a:rPr lang="zh-TW" altLang="en-US" dirty="0">
                <a:latin typeface="標楷體" panose="03000509000000000000" pitchFamily="65" charset="-120"/>
                <a:ea typeface="標楷體" panose="03000509000000000000" pitchFamily="65" charset="-120"/>
              </a:rPr>
              <a:t>時</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火焰傳播速度最大</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此時燃燒速度最快</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可在短時間內使氣缸壓力和溫度達到最大值</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散熱損失小</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做功最多。</a:t>
            </a:r>
          </a:p>
          <a:p>
            <a:pPr latinLnBrk="1"/>
            <a:r>
              <a:rPr lang="zh-TW" altLang="en-US" dirty="0">
                <a:latin typeface="標楷體" panose="03000509000000000000" pitchFamily="65" charset="-120"/>
                <a:ea typeface="標楷體" panose="03000509000000000000" pitchFamily="65" charset="-120"/>
              </a:rPr>
              <a:t>由於此時供給的燃料量比完全燃燒時所需的燃料稍多，在空氣量一定的情況下，提高了對氧的利用程度，使燃燒產物的分子數增多，燃氣壓力提高，因此，發動機發出最大功率。稱這種混合氣為最大功率混合氣</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latinLnBrk="1"/>
            <a:endParaRPr lang="en-US" altLang="zh-TW" dirty="0">
              <a:latin typeface="標楷體" panose="03000509000000000000" pitchFamily="65" charset="-120"/>
              <a:ea typeface="標楷體" panose="03000509000000000000" pitchFamily="65" charset="-120"/>
            </a:endParaRPr>
          </a:p>
          <a:p>
            <a:pPr latinLnBrk="1"/>
            <a:r>
              <a:rPr lang="zh-TW" altLang="en-US" dirty="0" smtClean="0">
                <a:latin typeface="標楷體" panose="03000509000000000000" pitchFamily="65" charset="-120"/>
                <a:ea typeface="標楷體" panose="03000509000000000000" pitchFamily="65" charset="-120"/>
              </a:rPr>
              <a:t>當</a:t>
            </a:r>
            <a:r>
              <a:rPr lang="en-US" altLang="zh-TW" dirty="0">
                <a:latin typeface="標楷體" panose="03000509000000000000" pitchFamily="65" charset="-120"/>
                <a:ea typeface="標楷體" panose="03000509000000000000" pitchFamily="65" charset="-120"/>
              </a:rPr>
              <a:t>λ(</a:t>
            </a:r>
            <a:r>
              <a:rPr lang="zh-TW" altLang="en-US" dirty="0">
                <a:latin typeface="標楷體" panose="03000509000000000000" pitchFamily="65" charset="-120"/>
                <a:ea typeface="標楷體" panose="03000509000000000000" pitchFamily="65" charset="-120"/>
              </a:rPr>
              <a:t>過量空氣係數</a:t>
            </a:r>
            <a:r>
              <a:rPr lang="en-US" altLang="zh-TW" dirty="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0.4</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0. 5</a:t>
            </a:r>
            <a:r>
              <a:rPr lang="zh-TW" altLang="en-US" dirty="0">
                <a:latin typeface="標楷體" panose="03000509000000000000" pitchFamily="65" charset="-120"/>
                <a:ea typeface="標楷體" panose="03000509000000000000" pitchFamily="65" charset="-120"/>
              </a:rPr>
              <a:t>時，由於嚴重缺氧，火焰不能傳播，混合氣不能燃燒。</a:t>
            </a:r>
          </a:p>
          <a:p>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7423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續</a:t>
            </a:r>
            <a:r>
              <a:rPr lang="en-US" altLang="zh-TW" dirty="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混合</a:t>
            </a:r>
            <a:r>
              <a:rPr lang="zh-TW" altLang="en-US" dirty="0">
                <a:latin typeface="標楷體" panose="03000509000000000000" pitchFamily="65" charset="-120"/>
                <a:ea typeface="標楷體" panose="03000509000000000000" pitchFamily="65" charset="-120"/>
              </a:rPr>
              <a:t>氣比例的</a:t>
            </a:r>
            <a:r>
              <a:rPr lang="zh-TW" altLang="en-US" dirty="0" smtClean="0">
                <a:latin typeface="標楷體" panose="03000509000000000000" pitchFamily="65" charset="-120"/>
                <a:ea typeface="標楷體" panose="03000509000000000000" pitchFamily="65" charset="-120"/>
              </a:rPr>
              <a:t>影響</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normAutofit/>
          </a:bodyPr>
          <a:lstStyle/>
          <a:p>
            <a:r>
              <a:rPr lang="en-US" altLang="zh-TW" dirty="0">
                <a:latin typeface="標楷體" panose="03000509000000000000" pitchFamily="65" charset="-120"/>
                <a:ea typeface="標楷體" panose="03000509000000000000" pitchFamily="65" charset="-120"/>
              </a:rPr>
              <a:t>λ(</a:t>
            </a:r>
            <a:r>
              <a:rPr lang="zh-TW" altLang="en-US" dirty="0">
                <a:latin typeface="標楷體" panose="03000509000000000000" pitchFamily="65" charset="-120"/>
                <a:ea typeface="標楷體" panose="03000509000000000000" pitchFamily="65" charset="-120"/>
              </a:rPr>
              <a:t>過量空氣係數</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&gt;</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1</a:t>
            </a:r>
            <a:r>
              <a:rPr lang="zh-TW" altLang="en-US" dirty="0" smtClean="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時代表油量</a:t>
            </a:r>
            <a:r>
              <a:rPr lang="zh-TW" altLang="en-US" dirty="0" smtClean="0">
                <a:latin typeface="標楷體" panose="03000509000000000000" pitchFamily="65" charset="-120"/>
                <a:ea typeface="標楷體" panose="03000509000000000000" pitchFamily="65" charset="-120"/>
              </a:rPr>
              <a:t>較少或者空氣較多。</a:t>
            </a:r>
            <a:endParaRPr lang="en-US" altLang="zh-TW" dirty="0" smtClean="0">
              <a:latin typeface="標楷體" panose="03000509000000000000" pitchFamily="65" charset="-120"/>
              <a:ea typeface="標楷體" panose="03000509000000000000" pitchFamily="65" charset="-120"/>
            </a:endParaRPr>
          </a:p>
          <a:p>
            <a:r>
              <a:rPr lang="zh-TW" altLang="en-US" dirty="0">
                <a:solidFill>
                  <a:srgbClr val="FF0000"/>
                </a:solidFill>
                <a:latin typeface="標楷體" panose="03000509000000000000" pitchFamily="65" charset="-120"/>
                <a:ea typeface="標楷體" panose="03000509000000000000" pitchFamily="65" charset="-120"/>
              </a:rPr>
              <a:t>過於稀的燃料空氣混合比，會使得燃燒溫度提升，而燃燒溫度提高會造成引擎溫度提升，當然容易爆</a:t>
            </a:r>
            <a:r>
              <a:rPr lang="zh-TW" altLang="en-US" dirty="0" smtClean="0">
                <a:solidFill>
                  <a:srgbClr val="FF0000"/>
                </a:solidFill>
                <a:latin typeface="標楷體" panose="03000509000000000000" pitchFamily="65" charset="-120"/>
                <a:ea typeface="標楷體" panose="03000509000000000000" pitchFamily="65" charset="-120"/>
              </a:rPr>
              <a:t>震。</a:t>
            </a:r>
            <a:endParaRPr lang="en-US" altLang="zh-TW" dirty="0">
              <a:solidFill>
                <a:srgbClr val="FF0000"/>
              </a:solidFill>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當過量空氣係數</a:t>
            </a:r>
            <a:r>
              <a:rPr lang="en-US" altLang="zh-TW" dirty="0">
                <a:latin typeface="標楷體" panose="03000509000000000000" pitchFamily="65" charset="-120"/>
                <a:ea typeface="標楷體" panose="03000509000000000000" pitchFamily="65" charset="-120"/>
              </a:rPr>
              <a:t>=1.05</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1.15</a:t>
            </a:r>
            <a:r>
              <a:rPr lang="zh-TW" altLang="en-US" dirty="0" smtClean="0">
                <a:latin typeface="標楷體" panose="03000509000000000000" pitchFamily="65" charset="-120"/>
                <a:ea typeface="標楷體" panose="03000509000000000000" pitchFamily="65" charset="-120"/>
              </a:rPr>
              <a:t>時</a:t>
            </a:r>
            <a:r>
              <a:rPr lang="zh-TW" altLang="en-US" dirty="0" smtClean="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火焰傳播速度仍很高，且此時空氣相對充足，燃油能完全燃燒，所以熱效率最高，</a:t>
            </a:r>
            <a:r>
              <a:rPr lang="zh-TW" altLang="en-US" dirty="0" smtClean="0">
                <a:latin typeface="標楷體" panose="03000509000000000000" pitchFamily="65" charset="-120"/>
                <a:ea typeface="標楷體" panose="03000509000000000000" pitchFamily="65" charset="-120"/>
              </a:rPr>
              <a:t>有效耗油率最低。此濃度混合氣稱為最經濟混合氣</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latinLnBrk="1"/>
            <a:r>
              <a:rPr lang="zh-TW" altLang="en-US" dirty="0">
                <a:latin typeface="標楷體" panose="03000509000000000000" pitchFamily="65" charset="-120"/>
                <a:ea typeface="標楷體" panose="03000509000000000000" pitchFamily="65" charset="-120"/>
              </a:rPr>
              <a:t>當過量空氣係數大於</a:t>
            </a:r>
            <a:r>
              <a:rPr lang="en-US" altLang="zh-TW" dirty="0">
                <a:latin typeface="標楷體" panose="03000509000000000000" pitchFamily="65" charset="-120"/>
                <a:ea typeface="標楷體" panose="03000509000000000000" pitchFamily="65" charset="-120"/>
              </a:rPr>
              <a:t>1.15</a:t>
            </a:r>
            <a:r>
              <a:rPr lang="zh-TW" altLang="en-US" dirty="0">
                <a:latin typeface="標楷體" panose="03000509000000000000" pitchFamily="65" charset="-120"/>
                <a:ea typeface="標楷體" panose="03000509000000000000" pitchFamily="65" charset="-120"/>
              </a:rPr>
              <a:t>時，稱為過稀混合氣。</a:t>
            </a:r>
            <a:r>
              <a:rPr lang="zh-TW" altLang="en-US" dirty="0" smtClean="0">
                <a:latin typeface="標楷體" panose="03000509000000000000" pitchFamily="65" charset="-120"/>
                <a:ea typeface="標楷體" panose="03000509000000000000" pitchFamily="65" charset="-120"/>
              </a:rPr>
              <a:t>此時火焰傳播速度降低很多，燃燒緩慢，使燃燒過程進行到排氣行程終了，補燃增多，使發動機功率下降</a:t>
            </a:r>
            <a:r>
              <a:rPr lang="zh-TW" altLang="en-US" dirty="0">
                <a:latin typeface="標楷體" panose="03000509000000000000" pitchFamily="65" charset="-120"/>
                <a:ea typeface="標楷體" panose="03000509000000000000" pitchFamily="65" charset="-120"/>
              </a:rPr>
              <a:t>，油耗增多。由於燃燒過程的時間延長，在排氣行程終了進氣門已開啟，含氧</a:t>
            </a:r>
            <a:r>
              <a:rPr lang="zh-TW" altLang="en-US" dirty="0" smtClean="0">
                <a:latin typeface="標楷體" panose="03000509000000000000" pitchFamily="65" charset="-120"/>
                <a:ea typeface="標楷體" panose="03000509000000000000" pitchFamily="65" charset="-120"/>
              </a:rPr>
              <a:t>過剩</a:t>
            </a:r>
            <a:r>
              <a:rPr lang="zh-TW" altLang="en-US" dirty="0">
                <a:latin typeface="標楷體" panose="03000509000000000000" pitchFamily="65" charset="-120"/>
                <a:ea typeface="標楷體" panose="03000509000000000000" pitchFamily="65" charset="-120"/>
              </a:rPr>
              <a:t>的高溫廢氣可以點燃進氣管內新氣，造成進氣管回火。</a:t>
            </a:r>
          </a:p>
          <a:p>
            <a:pPr latinLnBrk="1"/>
            <a:r>
              <a:rPr lang="zh-TW" altLang="en-US" dirty="0">
                <a:latin typeface="標楷體" panose="03000509000000000000" pitchFamily="65" charset="-120"/>
                <a:ea typeface="標楷體" panose="03000509000000000000" pitchFamily="65" charset="-120"/>
              </a:rPr>
              <a:t>當過量空氣係數</a:t>
            </a:r>
            <a:r>
              <a:rPr lang="en-US" altLang="zh-TW" dirty="0">
                <a:latin typeface="標楷體" panose="03000509000000000000" pitchFamily="65" charset="-120"/>
                <a:ea typeface="標楷體" panose="03000509000000000000" pitchFamily="65" charset="-120"/>
              </a:rPr>
              <a:t>=1.3</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1. 4</a:t>
            </a:r>
            <a:r>
              <a:rPr lang="zh-TW" altLang="en-US" dirty="0">
                <a:latin typeface="標楷體" panose="03000509000000000000" pitchFamily="65" charset="-120"/>
                <a:ea typeface="標楷體" panose="03000509000000000000" pitchFamily="65" charset="-120"/>
              </a:rPr>
              <a:t>時，由於燃料熱值過低，混合氣不能傳播，造成缺火或停車現象。此混合氣濃度為火焰傳播的下限。</a:t>
            </a:r>
          </a:p>
          <a:p>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7666376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結論</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混合</a:t>
            </a:r>
            <a:r>
              <a:rPr lang="zh-TW" altLang="en-US" dirty="0">
                <a:latin typeface="標楷體" panose="03000509000000000000" pitchFamily="65" charset="-120"/>
                <a:ea typeface="標楷體" panose="03000509000000000000" pitchFamily="65" charset="-120"/>
              </a:rPr>
              <a:t>氣比例的影響</a:t>
            </a:r>
          </a:p>
        </p:txBody>
      </p:sp>
      <p:pic>
        <p:nvPicPr>
          <p:cNvPr id="6" name="內容版面配置區 5"/>
          <p:cNvPicPr>
            <a:picLocks noGrp="1" noChangeAspect="1"/>
          </p:cNvPicPr>
          <p:nvPr>
            <p:ph idx="1"/>
          </p:nvPr>
        </p:nvPicPr>
        <p:blipFill>
          <a:blip r:embed="rId2"/>
          <a:stretch>
            <a:fillRect/>
          </a:stretch>
        </p:blipFill>
        <p:spPr>
          <a:xfrm>
            <a:off x="6700378" y="1811498"/>
            <a:ext cx="5260963" cy="4934871"/>
          </a:xfrm>
          <a:prstGeom prst="rect">
            <a:avLst/>
          </a:prstGeom>
        </p:spPr>
      </p:pic>
      <p:pic>
        <p:nvPicPr>
          <p:cNvPr id="12" name="圖片 11"/>
          <p:cNvPicPr>
            <a:picLocks noChangeAspect="1"/>
          </p:cNvPicPr>
          <p:nvPr/>
        </p:nvPicPr>
        <p:blipFill>
          <a:blip r:embed="rId3"/>
          <a:stretch>
            <a:fillRect/>
          </a:stretch>
        </p:blipFill>
        <p:spPr>
          <a:xfrm>
            <a:off x="310720" y="2646802"/>
            <a:ext cx="6135414" cy="3264265"/>
          </a:xfrm>
          <a:prstGeom prst="rect">
            <a:avLst/>
          </a:prstGeom>
        </p:spPr>
      </p:pic>
    </p:spTree>
    <p:extLst>
      <p:ext uri="{BB962C8B-B14F-4D97-AF65-F5344CB8AC3E}">
        <p14:creationId xmlns:p14="http://schemas.microsoft.com/office/powerpoint/2010/main" val="1949714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油量調整與</a:t>
            </a:r>
            <a:r>
              <a:rPr lang="zh-TW" altLang="en-US" dirty="0">
                <a:latin typeface="標楷體" panose="03000509000000000000" pitchFamily="65" charset="-120"/>
                <a:ea typeface="標楷體" panose="03000509000000000000" pitchFamily="65" charset="-120"/>
              </a:rPr>
              <a:t>含氧</a:t>
            </a:r>
            <a:r>
              <a:rPr lang="zh-TW" altLang="en-US" dirty="0" smtClean="0">
                <a:latin typeface="標楷體" panose="03000509000000000000" pitchFamily="65" charset="-120"/>
                <a:ea typeface="標楷體" panose="03000509000000000000" pitchFamily="65" charset="-120"/>
              </a:rPr>
              <a:t>感</a:t>
            </a:r>
            <a:r>
              <a:rPr lang="zh-TW" altLang="en-US" dirty="0">
                <a:latin typeface="標楷體" panose="03000509000000000000" pitchFamily="65" charset="-120"/>
                <a:ea typeface="標楷體" panose="03000509000000000000" pitchFamily="65" charset="-120"/>
              </a:rPr>
              <a:t>知</a:t>
            </a:r>
            <a:r>
              <a:rPr lang="zh-TW" altLang="en-US" dirty="0" smtClean="0">
                <a:latin typeface="標楷體" panose="03000509000000000000" pitchFamily="65" charset="-120"/>
                <a:ea typeface="標楷體" panose="03000509000000000000" pitchFamily="65" charset="-120"/>
              </a:rPr>
              <a:t>器</a:t>
            </a:r>
            <a:r>
              <a:rPr lang="zh-TW" altLang="en-US" dirty="0">
                <a:latin typeface="標楷體" panose="03000509000000000000" pitchFamily="65" charset="-120"/>
                <a:ea typeface="標楷體" panose="03000509000000000000" pitchFamily="65" charset="-120"/>
              </a:rPr>
              <a:t>電壓</a:t>
            </a:r>
            <a:r>
              <a:rPr lang="zh-TW" altLang="en-US" dirty="0" smtClean="0">
                <a:latin typeface="標楷體" panose="03000509000000000000" pitchFamily="65" charset="-120"/>
                <a:ea typeface="標楷體" panose="03000509000000000000" pitchFamily="65" charset="-120"/>
              </a:rPr>
              <a:t>關係</a:t>
            </a:r>
            <a:endParaRPr lang="zh-TW" altLang="en-US" dirty="0">
              <a:latin typeface="標楷體" panose="03000509000000000000" pitchFamily="65" charset="-120"/>
              <a:ea typeface="標楷體" panose="03000509000000000000" pitchFamily="65" charset="-120"/>
            </a:endParaRPr>
          </a:p>
        </p:txBody>
      </p:sp>
      <p:pic>
        <p:nvPicPr>
          <p:cNvPr id="4" name="內容版面配置區 3"/>
          <p:cNvPicPr>
            <a:picLocks noGrp="1" noChangeAspect="1"/>
          </p:cNvPicPr>
          <p:nvPr>
            <p:ph idx="1"/>
          </p:nvPr>
        </p:nvPicPr>
        <p:blipFill>
          <a:blip r:embed="rId2"/>
          <a:stretch>
            <a:fillRect/>
          </a:stretch>
        </p:blipFill>
        <p:spPr>
          <a:xfrm>
            <a:off x="743053" y="2095629"/>
            <a:ext cx="5172075" cy="3943350"/>
          </a:xfrm>
          <a:prstGeom prst="rect">
            <a:avLst/>
          </a:prstGeom>
        </p:spPr>
      </p:pic>
      <p:sp>
        <p:nvSpPr>
          <p:cNvPr id="5" name="文字方塊 4"/>
          <p:cNvSpPr txBox="1"/>
          <p:nvPr/>
        </p:nvSpPr>
        <p:spPr>
          <a:xfrm>
            <a:off x="2800865" y="5974458"/>
            <a:ext cx="1569660" cy="369332"/>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正常工作情形</a:t>
            </a:r>
            <a:endParaRPr lang="zh-TW" altLang="en-US" dirty="0">
              <a:latin typeface="標楷體" panose="03000509000000000000" pitchFamily="65" charset="-120"/>
              <a:ea typeface="標楷體" panose="03000509000000000000" pitchFamily="65" charset="-120"/>
            </a:endParaRPr>
          </a:p>
        </p:txBody>
      </p:sp>
      <p:pic>
        <p:nvPicPr>
          <p:cNvPr id="9" name="圖片 8"/>
          <p:cNvPicPr>
            <a:picLocks noChangeAspect="1"/>
          </p:cNvPicPr>
          <p:nvPr/>
        </p:nvPicPr>
        <p:blipFill>
          <a:blip r:embed="rId3"/>
          <a:stretch>
            <a:fillRect/>
          </a:stretch>
        </p:blipFill>
        <p:spPr>
          <a:xfrm>
            <a:off x="6240780" y="2095629"/>
            <a:ext cx="4914900" cy="4181475"/>
          </a:xfrm>
          <a:prstGeom prst="rect">
            <a:avLst/>
          </a:prstGeom>
        </p:spPr>
      </p:pic>
    </p:spTree>
    <p:extLst>
      <p:ext uri="{BB962C8B-B14F-4D97-AF65-F5344CB8AC3E}">
        <p14:creationId xmlns:p14="http://schemas.microsoft.com/office/powerpoint/2010/main" val="2378653848"/>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1431</TotalTime>
  <Words>634</Words>
  <Application>Microsoft Office PowerPoint</Application>
  <PresentationFormat>寬螢幕</PresentationFormat>
  <Paragraphs>41</Paragraphs>
  <Slides>9</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9</vt:i4>
      </vt:variant>
    </vt:vector>
  </HeadingPairs>
  <TitlesOfParts>
    <vt:vector size="16" baseType="lpstr">
      <vt:lpstr>新細明體</vt:lpstr>
      <vt:lpstr>標楷體</vt:lpstr>
      <vt:lpstr>Calibri</vt:lpstr>
      <vt:lpstr>Calibri Light</vt:lpstr>
      <vt:lpstr>Cambria Math</vt:lpstr>
      <vt:lpstr>Wingdings</vt:lpstr>
      <vt:lpstr>回顧</vt:lpstr>
      <vt:lpstr>含氧感知器與油量關係</vt:lpstr>
      <vt:lpstr>Outline</vt:lpstr>
      <vt:lpstr>大綱</vt:lpstr>
      <vt:lpstr>甚麼是混合氣</vt:lpstr>
      <vt:lpstr>油量調整(短期跟長期)</vt:lpstr>
      <vt:lpstr>混合氣比例的影響</vt:lpstr>
      <vt:lpstr>續.混合氣比例的影響</vt:lpstr>
      <vt:lpstr>結論.混合氣比例的影響</vt:lpstr>
      <vt:lpstr>油量調整與含氧感知器電壓關係</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羅俊奕</dc:creator>
  <cp:lastModifiedBy>羅俊奕</cp:lastModifiedBy>
  <cp:revision>28</cp:revision>
  <dcterms:created xsi:type="dcterms:W3CDTF">2017-05-06T06:48:13Z</dcterms:created>
  <dcterms:modified xsi:type="dcterms:W3CDTF">2017-05-10T07:14:18Z</dcterms:modified>
</cp:coreProperties>
</file>