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63" r:id="rId4"/>
    <p:sldId id="264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8/14/2017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2017/8/14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2017/8/14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2017/8/14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2017/8/14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2017/8/14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2017/8/14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2017/8/14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2017/8/14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2017/8/14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8/14/2017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原始資料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096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傳送資料</a:t>
            </a:r>
            <a:endParaRPr lang="en-US" altLang="zh-TW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sendCommand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592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接收資料</a:t>
            </a:r>
            <a:endParaRPr lang="en-US" altLang="zh-TW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readResult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08800" y="1905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接收原始資料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readRawData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946400" y="3048000"/>
            <a:ext cx="6223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848600" y="11049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08800" y="3390900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處理資料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fillBuffer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7848600" y="4305300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908800" y="17907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檢查錯誤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checkError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向下箭號 14"/>
          <p:cNvSpPr/>
          <p:nvPr/>
        </p:nvSpPr>
        <p:spPr>
          <a:xfrm>
            <a:off x="7848600" y="27051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908800" y="4991099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計算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抽象類別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altLang="zh-TW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performCulations</a:t>
            </a:r>
            <a:r>
              <a:rPr lang="en-US" altLang="zh-TW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右彎箭號 2"/>
          <p:cNvSpPr/>
          <p:nvPr/>
        </p:nvSpPr>
        <p:spPr>
          <a:xfrm>
            <a:off x="4711700" y="403653"/>
            <a:ext cx="2092754" cy="2085547"/>
          </a:xfrm>
          <a:prstGeom prst="bentArrow">
            <a:avLst>
              <a:gd name="adj1" fmla="val 8384"/>
              <a:gd name="adj2" fmla="val 11216"/>
              <a:gd name="adj3" fmla="val 25000"/>
              <a:gd name="adj4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protected void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readRawData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in)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4702" y="1705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4702" y="2351733"/>
            <a:ext cx="7933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()) &gt; -1))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TW" b="1" dirty="0">
                <a:solidFill>
                  <a:srgbClr val="2A00FF"/>
                </a:solidFill>
                <a:latin typeface="Consolas" panose="020B0609020204030204" pitchFamily="49" charset="0"/>
              </a:rPr>
              <a:t>'&gt;'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TW" b="1" dirty="0">
                <a:solidFill>
                  <a:srgbClr val="3F7F5F"/>
                </a:solidFill>
                <a:latin typeface="Consolas" panose="020B0609020204030204" pitchFamily="49" charset="0"/>
              </a:rPr>
              <a:t>// read until '&gt;' arrives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4702" y="4937056"/>
            <a:ext cx="7381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res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.toString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replaceAll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"SEARCHING"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94701" y="5306388"/>
            <a:ext cx="7512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.replaceAll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"\\s"</a:t>
            </a:r>
            <a:r>
              <a:rPr lang="en-US" altLang="zh-TW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71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627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protected void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fillBuffer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1800136"/>
            <a:ext cx="932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.replaceAll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"\\s"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 </a:t>
            </a:r>
            <a:r>
              <a:rPr lang="en-US" altLang="zh-TW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//removes all [ \t\n\x0B\f\r]</a:t>
            </a:r>
          </a:p>
          <a:p>
            <a:r>
              <a:rPr lang="en-US" altLang="zh-TW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rawData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.replaceAll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"(BUS INIT)|(BUSINIT)|(\\.)"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altLang="zh-TW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1295400" y="2600365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TW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rawData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2A00FF"/>
                </a:solidFill>
                <a:latin typeface="Consolas" panose="020B0609020204030204" pitchFamily="49" charset="0"/>
              </a:rPr>
              <a:t>"([0-9A-F])+"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NonNumericResponseException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rawData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00150" y="3677593"/>
            <a:ext cx="8039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altLang="zh-TW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TW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rawData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TW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decode</a:t>
            </a:r>
            <a:r>
              <a:rPr lang="en-US" altLang="zh-TW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“0x”</a:t>
            </a:r>
            <a:r>
              <a:rPr lang="en-US" altLang="zh-TW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TW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zh-TW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rawData</a:t>
            </a:r>
            <a:r>
              <a:rPr lang="en-US" altLang="zh-TW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altLang="zh-TW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begin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98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8834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checkForErrors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5400" y="1392196"/>
            <a:ext cx="105526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(Class&lt;?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ResponseException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errorClass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TW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ERROR_CLASSES</a:t>
            </a:r>
            <a:r>
              <a:rPr lang="en-US" altLang="zh-TW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ResponseException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messageError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6A3E3E"/>
                </a:solidFill>
                <a:latin typeface="Consolas" panose="020B0609020204030204" pitchFamily="49" charset="0"/>
              </a:rPr>
              <a:t>errorClass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newInstance</a:t>
            </a:r>
            <a:r>
              <a:rPr lang="en-US" altLang="zh-TW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messageError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.setCommand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dirty="0">
                <a:solidFill>
                  <a:srgbClr val="0000C0"/>
                </a:solidFill>
                <a:latin typeface="Consolas" panose="020B0609020204030204" pitchFamily="49" charset="0"/>
              </a:rPr>
              <a:t>cmd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IllegalAccessException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</a:t>
            </a:r>
            <a:r>
              <a:rPr lang="en-US" altLang="zh-TW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messageError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.isError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rawData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messageError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45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6981568" cy="1142385"/>
          </a:xfrm>
        </p:spPr>
        <p:txBody>
          <a:bodyPr/>
          <a:lstStyle/>
          <a:p>
            <a:r>
              <a:rPr lang="zh-TW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計算</a:t>
            </a:r>
            <a:r>
              <a:rPr lang="en-US" altLang="zh-TW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抽象類別</a:t>
            </a:r>
            <a:r>
              <a:rPr lang="en-US" altLang="zh-TW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br>
              <a:rPr lang="en-US" altLang="zh-TW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TW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performCulations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400" y="1904198"/>
            <a:ext cx="3490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Example1(</a:t>
            </a:r>
            <a:r>
              <a:rPr lang="en-US" altLang="zh-TW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SpeedCommand</a:t>
            </a:r>
            <a:r>
              <a:rPr lang="en-US" altLang="zh-TW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3893637"/>
            <a:ext cx="3490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Example2(</a:t>
            </a:r>
            <a:r>
              <a:rPr lang="en-US" altLang="zh-TW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RPMCommand</a:t>
            </a:r>
            <a:r>
              <a:rPr lang="en-US" altLang="zh-TW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5400" y="2360308"/>
            <a:ext cx="9183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performCalculations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// Ignore first two bytes [</a:t>
            </a:r>
            <a:r>
              <a:rPr lang="en-US" altLang="zh-TW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hh</a:t>
            </a:r>
            <a:r>
              <a:rPr lang="en-US" altLang="zh-TW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hh</a:t>
            </a:r>
            <a:r>
              <a:rPr lang="en-US" altLang="zh-TW" u="sng" dirty="0">
                <a:solidFill>
                  <a:srgbClr val="3F7F5F"/>
                </a:solidFill>
                <a:latin typeface="Consolas" panose="020B0609020204030204" pitchFamily="49" charset="0"/>
              </a:rPr>
              <a:t>] of the response.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metricSpeed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295400" y="4349748"/>
            <a:ext cx="980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performCalculations</a:t>
            </a:r>
            <a:r>
              <a:rPr lang="en-US" altLang="zh-TW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3F7F5F"/>
                </a:solidFill>
                <a:latin typeface="Consolas" panose="020B0609020204030204" pitchFamily="49" charset="0"/>
              </a:rPr>
              <a:t>// ignore first two bytes [41 0C] of the response((A*256)+B)/4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>
                <a:solidFill>
                  <a:srgbClr val="0000C0"/>
                </a:solidFill>
                <a:latin typeface="Consolas" panose="020B0609020204030204" pitchFamily="49" charset="0"/>
              </a:rPr>
              <a:t>rpm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TW" dirty="0" err="1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(2) * 256 + </a:t>
            </a:r>
            <a:r>
              <a:rPr lang="en-US" altLang="zh-TW" dirty="0" err="1">
                <a:solidFill>
                  <a:srgbClr val="0000C0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(3)) / 4;</a:t>
            </a:r>
          </a:p>
          <a:p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80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342</Words>
  <Application>Microsoft Office PowerPoint</Application>
  <PresentationFormat>寬螢幕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 UI</vt:lpstr>
      <vt:lpstr>微軟正黑體</vt:lpstr>
      <vt:lpstr>Arial</vt:lpstr>
      <vt:lpstr>Consolas</vt:lpstr>
      <vt:lpstr>Diamond Grid 16x9</vt:lpstr>
      <vt:lpstr>原始資料</vt:lpstr>
      <vt:lpstr>PowerPoint 簡報</vt:lpstr>
      <vt:lpstr>protected void readRawData(InputStream in)</vt:lpstr>
      <vt:lpstr>protected void fillBuffer()</vt:lpstr>
      <vt:lpstr>void checkForErrors()</vt:lpstr>
      <vt:lpstr>計算(抽象類別) performCulations()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2017-08-14T09:53:13Z</dcterms:created>
  <dcterms:modified xsi:type="dcterms:W3CDTF">2017-08-14T11:30:51Z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