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algn="ctr" defTabSz="584200">
      <a:defRPr sz="3600">
        <a:latin typeface="+mn-lt"/>
        <a:ea typeface="+mn-ea"/>
        <a:cs typeface="+mn-cs"/>
        <a:sym typeface="Helvetica"/>
      </a:defRPr>
    </a:lvl2pPr>
    <a:lvl3pPr algn="ctr" defTabSz="584200">
      <a:defRPr sz="3600">
        <a:latin typeface="+mn-lt"/>
        <a:ea typeface="+mn-ea"/>
        <a:cs typeface="+mn-cs"/>
        <a:sym typeface="Helvetica"/>
      </a:defRPr>
    </a:lvl3pPr>
    <a:lvl4pPr algn="ctr" defTabSz="584200">
      <a:defRPr sz="3600">
        <a:latin typeface="+mn-lt"/>
        <a:ea typeface="+mn-ea"/>
        <a:cs typeface="+mn-cs"/>
        <a:sym typeface="Helvetica"/>
      </a:defRPr>
    </a:lvl4pPr>
    <a:lvl5pPr algn="ctr" defTabSz="584200">
      <a:defRPr sz="3600">
        <a:latin typeface="+mn-lt"/>
        <a:ea typeface="+mn-ea"/>
        <a:cs typeface="+mn-cs"/>
        <a:sym typeface="Helvetica"/>
      </a:defRPr>
    </a:lvl5pPr>
    <a:lvl6pPr algn="ctr" defTabSz="584200">
      <a:defRPr sz="3600">
        <a:latin typeface="+mn-lt"/>
        <a:ea typeface="+mn-ea"/>
        <a:cs typeface="+mn-cs"/>
        <a:sym typeface="Helvetica"/>
      </a:defRPr>
    </a:lvl6pPr>
    <a:lvl7pPr algn="ctr" defTabSz="584200">
      <a:defRPr sz="3600">
        <a:latin typeface="+mn-lt"/>
        <a:ea typeface="+mn-ea"/>
        <a:cs typeface="+mn-cs"/>
        <a:sym typeface="Helvetica"/>
      </a:defRPr>
    </a:lvl7pPr>
    <a:lvl8pPr algn="ctr" defTabSz="584200">
      <a:defRPr sz="3600">
        <a:latin typeface="+mn-lt"/>
        <a:ea typeface="+mn-ea"/>
        <a:cs typeface="+mn-cs"/>
        <a:sym typeface="Helvetica"/>
      </a:defRPr>
    </a:lvl8pPr>
    <a:lvl9pPr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內文層級一</a:t>
            </a:r>
            <a:endParaRPr sz="2800"/>
          </a:p>
          <a:p>
            <a:pPr lvl="1">
              <a:defRPr sz="1800"/>
            </a:pPr>
            <a:r>
              <a:rPr sz="2800"/>
              <a:t>內文層級二</a:t>
            </a:r>
            <a:endParaRPr sz="2800"/>
          </a:p>
          <a:p>
            <a:pPr lvl="2">
              <a:defRPr sz="1800"/>
            </a:pPr>
            <a:r>
              <a:rPr sz="2800"/>
              <a:t>內文層級三</a:t>
            </a:r>
            <a:endParaRPr sz="2800"/>
          </a:p>
          <a:p>
            <a:pPr lvl="3">
              <a:defRPr sz="1800"/>
            </a:pPr>
            <a:r>
              <a:rPr sz="2800"/>
              <a:t>內文層級四</a:t>
            </a:r>
            <a:endParaRPr sz="2800"/>
          </a:p>
          <a:p>
            <a:pPr lvl="4">
              <a:defRPr sz="1800"/>
            </a:pPr>
            <a:r>
              <a:rPr sz="28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"/>
        </a:defRPr>
      </a:lvl1pPr>
      <a:lvl2pPr algn="ctr" defTabSz="584200">
        <a:defRPr sz="8000">
          <a:latin typeface="+mn-lt"/>
          <a:ea typeface="+mn-ea"/>
          <a:cs typeface="+mn-cs"/>
          <a:sym typeface="Helvetica"/>
        </a:defRPr>
      </a:lvl2pPr>
      <a:lvl3pPr algn="ctr" defTabSz="584200">
        <a:defRPr sz="8000">
          <a:latin typeface="+mn-lt"/>
          <a:ea typeface="+mn-ea"/>
          <a:cs typeface="+mn-cs"/>
          <a:sym typeface="Helvetica"/>
        </a:defRPr>
      </a:lvl3pPr>
      <a:lvl4pPr algn="ctr" defTabSz="584200">
        <a:defRPr sz="8000">
          <a:latin typeface="+mn-lt"/>
          <a:ea typeface="+mn-ea"/>
          <a:cs typeface="+mn-cs"/>
          <a:sym typeface="Helvetica"/>
        </a:defRPr>
      </a:lvl4pPr>
      <a:lvl5pPr algn="ctr" defTabSz="584200">
        <a:defRPr sz="8000">
          <a:latin typeface="+mn-lt"/>
          <a:ea typeface="+mn-ea"/>
          <a:cs typeface="+mn-cs"/>
          <a:sym typeface="Helvetica"/>
        </a:defRPr>
      </a:lvl5pPr>
      <a:lvl6pPr algn="ctr" defTabSz="584200">
        <a:defRPr sz="8000">
          <a:latin typeface="+mn-lt"/>
          <a:ea typeface="+mn-ea"/>
          <a:cs typeface="+mn-cs"/>
          <a:sym typeface="Helvetica"/>
        </a:defRPr>
      </a:lvl6pPr>
      <a:lvl7pPr algn="ctr" defTabSz="584200">
        <a:defRPr sz="8000">
          <a:latin typeface="+mn-lt"/>
          <a:ea typeface="+mn-ea"/>
          <a:cs typeface="+mn-cs"/>
          <a:sym typeface="Helvetica"/>
        </a:defRPr>
      </a:lvl7pPr>
      <a:lvl8pPr algn="ctr" defTabSz="584200">
        <a:defRPr sz="8000">
          <a:latin typeface="+mn-lt"/>
          <a:ea typeface="+mn-ea"/>
          <a:cs typeface="+mn-cs"/>
          <a:sym typeface="Helvetica"/>
        </a:defRPr>
      </a:lvl8pPr>
      <a:lvl9pPr algn="ctr" defTabSz="584200">
        <a:defRPr sz="8000">
          <a:latin typeface="+mn-lt"/>
          <a:ea typeface="+mn-ea"/>
          <a:cs typeface="+mn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Ble 深入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報告學生 : 羅俊奕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Bluetooth LE Address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889000" indent="-889000"/>
          </a:lstStyle>
          <a:p>
            <a:pPr lvl="0">
              <a:defRPr sz="1800"/>
            </a:pPr>
            <a:r>
              <a:rPr sz="3600"/>
              <a:t>一個Bluetooth LE裝置,能夠擁有兩種Address,一種是Public Address 另一種是 Random Address,而Random Address又分兩種Static 跟 Private,而Private又分兩種Resolvable 跟 Non-resolvable。</a:t>
            </a:r>
          </a:p>
        </p:txBody>
      </p:sp>
      <p:pic>
        <p:nvPicPr>
          <p:cNvPr id="3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357" y="5176949"/>
            <a:ext cx="10717814" cy="4368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Public Address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889000" indent="-889000">
              <a:defRPr sz="1800"/>
            </a:pPr>
            <a:r>
              <a:rPr sz="3600"/>
              <a:t>經典藍芽(BR/EDR) : 使用的Public address 使用 48 bits (IEEE 802[2014]標準) 等同於電腦的Mac address , 所以要使用都需要向IEEE申請。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LE (low energy) : 這種Address 在設計LE時也把它保留下來,前24bits為Company_id,後24bits為Company_assigned所組成。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Random Address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52500" y="2603500"/>
            <a:ext cx="11576843" cy="6286500"/>
          </a:xfrm>
          <a:prstGeom prst="rect">
            <a:avLst/>
          </a:prstGeom>
        </p:spPr>
        <p:txBody>
          <a:bodyPr anchor="t"/>
          <a:lstStyle/>
          <a:p>
            <a:pPr lvl="0" marL="889000" indent="-889000">
              <a:defRPr sz="1800"/>
            </a:pPr>
            <a:r>
              <a:rPr sz="3600"/>
              <a:t>在LE為什麼有Public Address還不夠:</a:t>
            </a:r>
            <a:endParaRPr sz="3600"/>
          </a:p>
          <a:p>
            <a:pPr lvl="1" marL="1905000" indent="-1270000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因為public address要向IEEE購買,一筆錢。</a:t>
            </a:r>
            <a:endParaRPr sz="3600"/>
          </a:p>
          <a:p>
            <a:pPr lvl="1" marL="1905000" indent="-1270000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申請麻煩,然後ble設備通常很多,維護也花錢。</a:t>
            </a:r>
            <a:endParaRPr sz="3600"/>
          </a:p>
          <a:p>
            <a:pPr lvl="1" marL="1905000" indent="-1270000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安全因素,因為在LE知道address就可以獲取資料。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Random Address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253974" y="2609850"/>
            <a:ext cx="12496852" cy="6286500"/>
          </a:xfrm>
          <a:prstGeom prst="rect">
            <a:avLst/>
          </a:prstGeom>
        </p:spPr>
        <p:txBody>
          <a:bodyPr anchor="t"/>
          <a:lstStyle/>
          <a:p>
            <a:pPr lvl="0" marL="889000" indent="-889000">
              <a:defRPr sz="1800"/>
            </a:pPr>
            <a:r>
              <a:rPr sz="3600"/>
              <a:t>Static address : </a:t>
            </a:r>
            <a:endParaRPr sz="3600"/>
          </a:p>
          <a:p>
            <a:pPr lvl="1" marL="1622777" indent="-987777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2800"/>
              <a:t>The two most significant bits of the address shall be equal to 1</a:t>
            </a:r>
            <a:endParaRPr sz="2800"/>
          </a:p>
          <a:p>
            <a:pPr lvl="1" marL="1622777" indent="-987777">
              <a:spcBef>
                <a:spcPts val="500"/>
              </a:spcBef>
              <a:buSzPct val="100000"/>
              <a:buAutoNum type="arabicPeriod" startAt="1"/>
              <a:defRPr sz="1800"/>
            </a:pPr>
            <a:r>
              <a:rPr sz="2800"/>
              <a:t>46bits不能全部為0或1</a:t>
            </a:r>
            <a:endParaRPr sz="2800"/>
          </a:p>
          <a:p>
            <a:pPr lvl="1" marL="1403270" indent="-768270">
              <a:spcBef>
                <a:spcPts val="500"/>
              </a:spcBef>
              <a:buSzPct val="100000"/>
              <a:buAutoNum type="arabicPeriod" startAt="4"/>
              <a:defRPr sz="1800"/>
            </a:pPr>
            <a:r>
              <a:rPr sz="2800"/>
              <a:t>在一個電源週期不能改變address</a:t>
            </a:r>
            <a:endParaRPr sz="2800"/>
          </a:p>
          <a:p>
            <a:pPr lvl="1" marL="1403270" indent="-768270">
              <a:spcBef>
                <a:spcPts val="500"/>
              </a:spcBef>
              <a:buSzPct val="100000"/>
              <a:buAutoNum type="arabicPeriod" startAt="4"/>
              <a:defRPr sz="1800"/>
            </a:pPr>
            <a:r>
              <a:rPr sz="2800"/>
              <a:t>下一個電源週期不強制要改變address,如果改變上次連接信息都會不見</a:t>
            </a:r>
          </a:p>
        </p:txBody>
      </p:sp>
      <p:pic>
        <p:nvPicPr>
          <p:cNvPr id="47" name="image5.png"/>
          <p:cNvPicPr/>
          <p:nvPr/>
        </p:nvPicPr>
        <p:blipFill>
          <a:blip r:embed="rId2">
            <a:extLst/>
          </a:blip>
          <a:srcRect l="0" t="0" r="0" b="13249"/>
          <a:stretch>
            <a:fillRect/>
          </a:stretch>
        </p:blipFill>
        <p:spPr>
          <a:xfrm>
            <a:off x="1136650" y="6741846"/>
            <a:ext cx="10731500" cy="196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499" y="182407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Random Address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80554" y="2216600"/>
            <a:ext cx="12643692" cy="6286501"/>
          </a:xfrm>
          <a:prstGeom prst="rect">
            <a:avLst/>
          </a:prstGeom>
        </p:spPr>
        <p:txBody>
          <a:bodyPr anchor="t"/>
          <a:lstStyle/>
          <a:p>
            <a:pPr lvl="0" marL="889000" indent="-889000">
              <a:defRPr sz="1800"/>
            </a:pPr>
            <a:r>
              <a:rPr sz="3600"/>
              <a:t>Private address : </a:t>
            </a:r>
            <a:endParaRPr sz="3600"/>
          </a:p>
          <a:p>
            <a:pPr lvl="1" marL="1236578" indent="-601578">
              <a:spcBef>
                <a:spcPts val="1500"/>
              </a:spcBef>
              <a:buSzPct val="100000"/>
              <a:buAutoNum type="alphaUcPeriod" startAt="1"/>
              <a:defRPr sz="1800"/>
            </a:pPr>
            <a:r>
              <a:rPr sz="3600"/>
              <a:t>Non-resolvable address : 與static相似,但他會定時更新,更新週期為GAP規定(T_GAP)</a:t>
            </a:r>
            <a:endParaRPr sz="3600"/>
          </a:p>
          <a:p>
            <a:pPr lvl="2" marL="1497263" indent="-481263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46bits不能全為0,1</a:t>
            </a:r>
            <a:endParaRPr sz="3600"/>
          </a:p>
          <a:p>
            <a:pPr lvl="2" marL="1497263" indent="-481263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The address shall not be equal to the public address</a:t>
            </a:r>
            <a:endParaRPr sz="3600"/>
          </a:p>
          <a:p>
            <a:pPr lvl="2" marL="1497263" indent="-481263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由於address一直變來變去,不只迷惑駭客也迷惑自己人（所以實際上不常使用此address)</a:t>
            </a:r>
          </a:p>
        </p:txBody>
      </p:sp>
      <p:pic>
        <p:nvPicPr>
          <p:cNvPr id="51" name="螢幕快照 2018-06-26 下午6.33.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121" y="7201875"/>
            <a:ext cx="10769601" cy="246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Random Address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657597" y="2603500"/>
            <a:ext cx="12166649" cy="6286500"/>
          </a:xfrm>
          <a:prstGeom prst="rect">
            <a:avLst/>
          </a:prstGeom>
        </p:spPr>
        <p:txBody>
          <a:bodyPr anchor="t"/>
          <a:lstStyle/>
          <a:p>
            <a:pPr lvl="0" marL="889000" indent="-889000">
              <a:defRPr sz="1800"/>
            </a:pPr>
            <a:r>
              <a:rPr sz="3600"/>
              <a:t>Private address : </a:t>
            </a:r>
            <a:endParaRPr sz="3600"/>
          </a:p>
          <a:p>
            <a:pPr lvl="1" marL="1236578" indent="-601578">
              <a:spcBef>
                <a:spcPts val="1500"/>
              </a:spcBef>
              <a:buSzPct val="100000"/>
              <a:buAutoNum type="alphaUcPeriod" startAt="2"/>
              <a:defRPr sz="1800"/>
            </a:pPr>
            <a:r>
              <a:rPr sz="3600"/>
              <a:t>Resolvable address : 高位24bits是隨機數,低位24bits為IRK與隨機數經過運算的hash值</a:t>
            </a:r>
            <a:endParaRPr sz="3600"/>
          </a:p>
          <a:p>
            <a:pPr lvl="2" marL="1497263" indent="-481263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46bits不能全為0,1</a:t>
            </a:r>
            <a:endParaRPr sz="3600"/>
          </a:p>
          <a:p>
            <a:pPr lvl="2" marL="1497263" indent="-481263">
              <a:spcBef>
                <a:spcPts val="1500"/>
              </a:spcBef>
              <a:buSzPct val="100000"/>
              <a:buAutoNum type="arabicPeriod" startAt="1"/>
              <a:defRPr sz="1800"/>
            </a:pPr>
            <a:r>
              <a:rPr sz="3600"/>
              <a:t>使用這種address還需要使用public address 或者static address。</a:t>
            </a:r>
          </a:p>
        </p:txBody>
      </p:sp>
      <p:pic>
        <p:nvPicPr>
          <p:cNvPr id="55" name="螢幕快照 2018-06-26 下午8.11.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171" y="7227275"/>
            <a:ext cx="10731501" cy="241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Security Manager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3000"/>
            </a:pPr>
          </a:p>
        </p:txBody>
      </p:sp>
      <p:pic>
        <p:nvPicPr>
          <p:cNvPr id="59" name="螢幕快照 2018-06-26 下午8.56.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534" y="2581539"/>
            <a:ext cx="11123732" cy="6815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Security Manager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499" y="2603500"/>
            <a:ext cx="11965725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000"/>
              <a:t>Just Works : 沒有防護，直接連線，不會驗證裝置。​</a:t>
            </a:r>
            <a:endParaRPr sz="3000"/>
          </a:p>
          <a:p>
            <a:pPr lvl="0">
              <a:spcBef>
                <a:spcPts val="1500"/>
              </a:spcBef>
              <a:defRPr sz="1800"/>
            </a:pPr>
            <a:r>
              <a:rPr sz="3000"/>
              <a:t>Numeric comparison(LE only) : 顯示數字以及確認。</a:t>
            </a:r>
            <a:endParaRPr sz="3000"/>
          </a:p>
          <a:p>
            <a:pPr lvl="0">
              <a:spcBef>
                <a:spcPts val="1500"/>
              </a:spcBef>
              <a:defRPr sz="1800"/>
            </a:pPr>
            <a:r>
              <a:rPr sz="3000"/>
              <a:t>Passkey Entry : 麻煩可能兩種裝置都需要某種輸入輸出的功能。​</a:t>
            </a:r>
            <a:endParaRPr sz="3000"/>
          </a:p>
          <a:p>
            <a:pPr lvl="0">
              <a:spcBef>
                <a:spcPts val="1500"/>
              </a:spcBef>
              <a:defRPr sz="1800"/>
            </a:pPr>
            <a:r>
              <a:rPr sz="3000"/>
              <a:t>Out-Of-Band : 透過第三方，例如NFC等其他方式交換Key。</a:t>
            </a:r>
          </a:p>
        </p:txBody>
      </p:sp>
      <p:pic>
        <p:nvPicPr>
          <p:cNvPr id="63" name="螢幕快照 2018-06-27 下午12.58.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405" y="5445430"/>
            <a:ext cx="8961990" cy="4090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