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46260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D03F6-ECD0-4106-A634-799036ADEFCA}"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253818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78168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2010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1858191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1902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221226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64366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102832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358231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D03F6-ECD0-4106-A634-799036ADEFCA}"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349238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D03F6-ECD0-4106-A634-799036ADEFCA}"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204402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D03F6-ECD0-4106-A634-799036ADEFCA}"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11578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D03F6-ECD0-4106-A634-799036ADEFCA}"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325272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D03F6-ECD0-4106-A634-799036ADEFCA}" type="datetimeFigureOut">
              <a:rPr lang="en-IN" smtClean="0"/>
              <a:t>14-05-2021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179602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D03F6-ECD0-4106-A634-799036ADEFCA}"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368131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D03F6-ECD0-4106-A634-799036ADEFCA}"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9F9848-F1D0-4D2D-A1C4-294E69479742}" type="slidenum">
              <a:rPr lang="en-IN" smtClean="0"/>
              <a:t>‹#›</a:t>
            </a:fld>
            <a:endParaRPr lang="en-IN"/>
          </a:p>
        </p:txBody>
      </p:sp>
    </p:spTree>
    <p:extLst>
      <p:ext uri="{BB962C8B-B14F-4D97-AF65-F5344CB8AC3E}">
        <p14:creationId xmlns:p14="http://schemas.microsoft.com/office/powerpoint/2010/main" val="27656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CD03F6-ECD0-4106-A634-799036ADEFCA}" type="datetimeFigureOut">
              <a:rPr lang="en-IN" smtClean="0"/>
              <a:t>14-05-2021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F9848-F1D0-4D2D-A1C4-294E69479742}" type="slidenum">
              <a:rPr lang="en-IN" smtClean="0"/>
              <a:t>‹#›</a:t>
            </a:fld>
            <a:endParaRPr lang="en-IN"/>
          </a:p>
        </p:txBody>
      </p:sp>
    </p:spTree>
    <p:extLst>
      <p:ext uri="{BB962C8B-B14F-4D97-AF65-F5344CB8AC3E}">
        <p14:creationId xmlns:p14="http://schemas.microsoft.com/office/powerpoint/2010/main" val="103374086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352-ED59-42F1-8785-E78F314EEDD8}"/>
              </a:ext>
            </a:extLst>
          </p:cNvPr>
          <p:cNvSpPr>
            <a:spLocks noGrp="1"/>
          </p:cNvSpPr>
          <p:nvPr>
            <p:ph type="ctrTitle"/>
          </p:nvPr>
        </p:nvSpPr>
        <p:spPr>
          <a:xfrm>
            <a:off x="292963" y="71021"/>
            <a:ext cx="11558726" cy="3275861"/>
          </a:xfrm>
        </p:spPr>
        <p:txBody>
          <a:bodyPr>
            <a:normAutofit fontScale="90000"/>
          </a:bodyPr>
          <a:lstStyle/>
          <a:p>
            <a:pPr algn="ctr"/>
            <a:br>
              <a:rPr lang="en-US" sz="4400" b="1" dirty="0">
                <a:latin typeface="Georgia" panose="02040502050405020303" pitchFamily="18" charset="0"/>
              </a:rPr>
            </a:br>
            <a:r>
              <a:rPr lang="en-US" sz="4400" b="1" dirty="0">
                <a:latin typeface="Georgia" panose="02040502050405020303" pitchFamily="18" charset="0"/>
              </a:rPr>
              <a:t>        </a:t>
            </a:r>
            <a:r>
              <a:rPr lang="en-US" sz="3600" dirty="0"/>
              <a:t>Datta Meghe College of Engineering , Airoli</a:t>
            </a:r>
            <a:br>
              <a:rPr lang="en-US" sz="4400" b="1" dirty="0">
                <a:latin typeface="Georgia" panose="02040502050405020303" pitchFamily="18" charset="0"/>
              </a:rPr>
            </a:br>
            <a:br>
              <a:rPr lang="en-US" sz="4400" b="1" dirty="0">
                <a:latin typeface="Georgia" panose="02040502050405020303" pitchFamily="18" charset="0"/>
              </a:rPr>
            </a:br>
            <a:br>
              <a:rPr lang="en-US" sz="4400" b="1" dirty="0">
                <a:latin typeface="Georgia" panose="02040502050405020303" pitchFamily="18" charset="0"/>
              </a:rPr>
            </a:br>
            <a:r>
              <a:rPr lang="en-US" sz="4400" b="1" dirty="0">
                <a:latin typeface="Georgia" panose="02040502050405020303" pitchFamily="18" charset="0"/>
              </a:rPr>
              <a:t>       LINEAR PROGRAMMING</a:t>
            </a:r>
            <a:br>
              <a:rPr lang="en-US" sz="4400" b="1" dirty="0">
                <a:latin typeface="Georgia" panose="02040502050405020303" pitchFamily="18" charset="0"/>
              </a:rPr>
            </a:br>
            <a:r>
              <a:rPr lang="en-US" sz="4400" b="1" dirty="0">
                <a:latin typeface="Georgia" panose="02040502050405020303" pitchFamily="18" charset="0"/>
              </a:rPr>
              <a:t> PROBLEMS</a:t>
            </a:r>
            <a:endParaRPr lang="en-IN" sz="4400" dirty="0"/>
          </a:p>
        </p:txBody>
      </p:sp>
      <p:sp>
        <p:nvSpPr>
          <p:cNvPr id="3" name="Subtitle 2">
            <a:extLst>
              <a:ext uri="{FF2B5EF4-FFF2-40B4-BE49-F238E27FC236}">
                <a16:creationId xmlns:a16="http://schemas.microsoft.com/office/drawing/2014/main" id="{0BE0D6AC-38C8-4165-9504-33D2D0868160}"/>
              </a:ext>
            </a:extLst>
          </p:cNvPr>
          <p:cNvSpPr>
            <a:spLocks noGrp="1"/>
          </p:cNvSpPr>
          <p:nvPr>
            <p:ph type="subTitle" idx="1"/>
          </p:nvPr>
        </p:nvSpPr>
        <p:spPr>
          <a:xfrm>
            <a:off x="4722920" y="3996267"/>
            <a:ext cx="6780102" cy="2209224"/>
          </a:xfrm>
        </p:spPr>
        <p:txBody>
          <a:bodyPr>
            <a:normAutofit lnSpcReduction="10000"/>
          </a:bodyPr>
          <a:lstStyle/>
          <a:p>
            <a:pPr algn="l">
              <a:spcBef>
                <a:spcPts val="0"/>
              </a:spcBef>
              <a:spcAft>
                <a:spcPts val="1000"/>
              </a:spcAft>
            </a:pPr>
            <a:r>
              <a:rPr lang="en-US" sz="2600" b="1" dirty="0">
                <a:solidFill>
                  <a:schemeClr val="tx1"/>
                </a:solidFill>
                <a:latin typeface="Arial" panose="020B0604020202020204" pitchFamily="34" charset="0"/>
                <a:cs typeface="Arial" panose="020B0604020202020204" pitchFamily="34" charset="0"/>
              </a:rPr>
              <a:t>Group </a:t>
            </a:r>
            <a:r>
              <a:rPr lang="en-US" sz="2600" b="1">
                <a:solidFill>
                  <a:schemeClr val="tx1"/>
                </a:solidFill>
                <a:latin typeface="Arial" panose="020B0604020202020204" pitchFamily="34" charset="0"/>
                <a:cs typeface="Arial" panose="020B0604020202020204" pitchFamily="34" charset="0"/>
              </a:rPr>
              <a:t>Members :</a:t>
            </a:r>
          </a:p>
          <a:p>
            <a:pPr algn="l">
              <a:spcBef>
                <a:spcPts val="0"/>
              </a:spcBef>
              <a:spcAft>
                <a:spcPts val="1000"/>
              </a:spcAft>
            </a:pPr>
            <a:endParaRPr lang="en-IN" sz="2400" b="1" i="0" u="none" strike="noStrike" dirty="0">
              <a:effectLst/>
              <a:latin typeface="Arial" panose="020B0604020202020204" pitchFamily="34" charset="0"/>
            </a:endParaRPr>
          </a:p>
          <a:p>
            <a:pPr algn="l" rtl="0">
              <a:spcBef>
                <a:spcPts val="0"/>
              </a:spcBef>
              <a:spcAft>
                <a:spcPts val="1000"/>
              </a:spcAft>
            </a:pPr>
            <a:r>
              <a:rPr lang="en-IN" sz="1900" b="1" i="0" u="none" strike="noStrike" dirty="0">
                <a:effectLst/>
                <a:latin typeface="Arial" panose="020B0604020202020204" pitchFamily="34" charset="0"/>
              </a:rPr>
              <a:t>SHITAL KACHARE        -        53</a:t>
            </a:r>
            <a:endParaRPr lang="en-IN" sz="1900" b="0" dirty="0">
              <a:effectLst/>
            </a:endParaRPr>
          </a:p>
          <a:p>
            <a:pPr algn="l">
              <a:spcBef>
                <a:spcPts val="0"/>
              </a:spcBef>
              <a:spcAft>
                <a:spcPts val="1000"/>
              </a:spcAft>
            </a:pPr>
            <a:r>
              <a:rPr lang="en-IN" sz="1900" b="1" i="0" u="none" strike="noStrike" dirty="0">
                <a:effectLst/>
                <a:latin typeface="Arial" panose="020B0604020202020204" pitchFamily="34" charset="0"/>
              </a:rPr>
              <a:t>RATNAKAR GARJE      -        54</a:t>
            </a:r>
          </a:p>
          <a:p>
            <a:pPr algn="l">
              <a:spcBef>
                <a:spcPts val="0"/>
              </a:spcBef>
              <a:spcAft>
                <a:spcPts val="1000"/>
              </a:spcAft>
            </a:pPr>
            <a:r>
              <a:rPr lang="en-IN" sz="1900" b="1" i="0" u="none" strike="noStrike" dirty="0">
                <a:effectLst/>
                <a:latin typeface="Arial" panose="020B0604020202020204" pitchFamily="34" charset="0"/>
              </a:rPr>
              <a:t>JIDNYASA BHOIR         -        55    </a:t>
            </a:r>
            <a:endParaRPr lang="en-IN" sz="1900" dirty="0"/>
          </a:p>
          <a:p>
            <a:endParaRPr lang="en-IN" dirty="0"/>
          </a:p>
        </p:txBody>
      </p:sp>
      <p:pic>
        <p:nvPicPr>
          <p:cNvPr id="4" name="Picture 3">
            <a:extLst>
              <a:ext uri="{FF2B5EF4-FFF2-40B4-BE49-F238E27FC236}">
                <a16:creationId xmlns:a16="http://schemas.microsoft.com/office/drawing/2014/main" id="{9E15E6E5-FB12-4020-921F-8572C36C0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147" y="71021"/>
            <a:ext cx="992702" cy="815020"/>
          </a:xfrm>
          <a:prstGeom prst="rect">
            <a:avLst/>
          </a:prstGeom>
        </p:spPr>
      </p:pic>
    </p:spTree>
    <p:extLst>
      <p:ext uri="{BB962C8B-B14F-4D97-AF65-F5344CB8AC3E}">
        <p14:creationId xmlns:p14="http://schemas.microsoft.com/office/powerpoint/2010/main" val="263379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AD7F-B809-4AEB-9359-804E564685A4}"/>
              </a:ext>
            </a:extLst>
          </p:cNvPr>
          <p:cNvSpPr>
            <a:spLocks noGrp="1"/>
          </p:cNvSpPr>
          <p:nvPr>
            <p:ph type="title"/>
          </p:nvPr>
        </p:nvSpPr>
        <p:spPr/>
        <p:txBody>
          <a:bodyPr/>
          <a:lstStyle/>
          <a:p>
            <a:r>
              <a:rPr lang="en-US" dirty="0">
                <a:latin typeface="Georgia" panose="02040502050405020303" pitchFamily="18" charset="0"/>
              </a:rPr>
              <a:t>SENSITIVITY</a:t>
            </a:r>
            <a:r>
              <a:rPr lang="en-US" dirty="0"/>
              <a:t> </a:t>
            </a:r>
            <a:br>
              <a:rPr lang="en-US" dirty="0"/>
            </a:br>
            <a:endParaRPr lang="en-IN" dirty="0"/>
          </a:p>
        </p:txBody>
      </p:sp>
      <p:sp>
        <p:nvSpPr>
          <p:cNvPr id="3" name="Content Placeholder 2">
            <a:extLst>
              <a:ext uri="{FF2B5EF4-FFF2-40B4-BE49-F238E27FC236}">
                <a16:creationId xmlns:a16="http://schemas.microsoft.com/office/drawing/2014/main" id="{151DA5CF-B3A0-45D2-A872-35290D16114A}"/>
              </a:ext>
            </a:extLst>
          </p:cNvPr>
          <p:cNvSpPr>
            <a:spLocks noGrp="1"/>
          </p:cNvSpPr>
          <p:nvPr>
            <p:ph idx="1"/>
          </p:nvPr>
        </p:nvSpPr>
        <p:spPr>
          <a:xfrm>
            <a:off x="1484310" y="1864311"/>
            <a:ext cx="10018713" cy="3926889"/>
          </a:xfrm>
        </p:spPr>
        <p:txBody>
          <a:bodyPr>
            <a:normAutofit/>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  INTRODUCTION :</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The basic idea of Sensitivity Analysis is to be able to give answers to questions of the form: </a:t>
            </a:r>
          </a:p>
          <a:p>
            <a:pPr marL="0" indent="0">
              <a:buNone/>
            </a:pPr>
            <a:r>
              <a:rPr lang="en-US" dirty="0"/>
              <a:t>      1. If the objective function changes, how does the solution change?</a:t>
            </a:r>
          </a:p>
          <a:p>
            <a:pPr marL="0" indent="0">
              <a:buNone/>
            </a:pPr>
            <a:r>
              <a:rPr lang="en-US" dirty="0"/>
              <a:t>      2. If resources available change, how does the solution change? </a:t>
            </a:r>
          </a:p>
          <a:p>
            <a:pPr marL="0" indent="0">
              <a:buNone/>
            </a:pPr>
            <a:r>
              <a:rPr lang="en-US" dirty="0"/>
              <a:t>      3. If a constraint is added to the problem, how does the solution change?</a:t>
            </a:r>
            <a:endParaRPr lang="en-IN" dirty="0"/>
          </a:p>
        </p:txBody>
      </p:sp>
    </p:spTree>
    <p:extLst>
      <p:ext uri="{BB962C8B-B14F-4D97-AF65-F5344CB8AC3E}">
        <p14:creationId xmlns:p14="http://schemas.microsoft.com/office/powerpoint/2010/main" val="169011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617DE-F7C6-4A2C-AED7-97C7061C8461}"/>
              </a:ext>
            </a:extLst>
          </p:cNvPr>
          <p:cNvSpPr>
            <a:spLocks noGrp="1"/>
          </p:cNvSpPr>
          <p:nvPr>
            <p:ph idx="1"/>
          </p:nvPr>
        </p:nvSpPr>
        <p:spPr>
          <a:xfrm>
            <a:off x="1484311" y="685800"/>
            <a:ext cx="10018713" cy="4907131"/>
          </a:xfrm>
        </p:spPr>
        <p:txBody>
          <a:bodyPr>
            <a:normAutofit/>
          </a:bodyPr>
          <a:lstStyle/>
          <a:p>
            <a:r>
              <a:rPr lang="en-US" b="1" dirty="0"/>
              <a:t>DEFINITION :</a:t>
            </a:r>
          </a:p>
          <a:p>
            <a:pPr marL="0" indent="0">
              <a:buNone/>
            </a:pPr>
            <a:endParaRPr lang="en-US" dirty="0"/>
          </a:p>
          <a:p>
            <a:pPr>
              <a:buFont typeface="Wingdings" panose="05000000000000000000" pitchFamily="2" charset="2"/>
              <a:buChar char="Ø"/>
            </a:pPr>
            <a:r>
              <a:rPr lang="en-US" dirty="0"/>
              <a:t>Sensitivity analysis is a systematic study of how sensitive solutions are to (small) changes in the data. </a:t>
            </a:r>
          </a:p>
          <a:p>
            <a:pPr>
              <a:buFont typeface="Wingdings" panose="05000000000000000000" pitchFamily="2" charset="2"/>
              <a:buChar char="Ø"/>
            </a:pPr>
            <a:r>
              <a:rPr lang="en-US" dirty="0"/>
              <a:t>In sensitivity analysis you evaluate what happens when only one parameter of the problem changes.</a:t>
            </a:r>
          </a:p>
          <a:p>
            <a:pPr>
              <a:buFont typeface="Wingdings" panose="05000000000000000000" pitchFamily="2" charset="2"/>
              <a:buChar char="Ø"/>
            </a:pPr>
            <a:r>
              <a:rPr lang="en-US" b="0" i="0" dirty="0">
                <a:solidFill>
                  <a:srgbClr val="3B3835"/>
                </a:solidFill>
                <a:cs typeface="Arial" panose="020B0604020202020204" pitchFamily="34" charset="0"/>
              </a:rPr>
              <a:t>The term sensitivity analysis, sometimes also called post-optimality analysis, refers to an analysis of the effect on the optimal solution of changes in the parameters of problem on the current optimal solution.</a:t>
            </a:r>
            <a:endParaRPr lang="en-US" dirty="0">
              <a:cs typeface="Arial" panose="020B0604020202020204" pitchFamily="34" charset="0"/>
            </a:endParaRPr>
          </a:p>
        </p:txBody>
      </p:sp>
    </p:spTree>
    <p:extLst>
      <p:ext uri="{BB962C8B-B14F-4D97-AF65-F5344CB8AC3E}">
        <p14:creationId xmlns:p14="http://schemas.microsoft.com/office/powerpoint/2010/main" val="417833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81F2-4FA4-4DEB-8E44-6D355F72B5CB}"/>
              </a:ext>
            </a:extLst>
          </p:cNvPr>
          <p:cNvSpPr>
            <a:spLocks noGrp="1"/>
          </p:cNvSpPr>
          <p:nvPr>
            <p:ph type="title"/>
          </p:nvPr>
        </p:nvSpPr>
        <p:spPr>
          <a:xfrm>
            <a:off x="1873188" y="278167"/>
            <a:ext cx="9905042" cy="1027590"/>
          </a:xfrm>
        </p:spPr>
        <p:txBody>
          <a:bodyPr/>
          <a:lstStyle/>
          <a:p>
            <a:pPr marL="571500" indent="-571500" algn="l">
              <a:buClr>
                <a:schemeClr val="accent1"/>
              </a:buClr>
              <a:buSzPct val="100000"/>
              <a:buFont typeface="Arial" panose="020B0604020202020204" pitchFamily="34" charset="0"/>
              <a:buChar char="•"/>
            </a:pPr>
            <a:r>
              <a:rPr lang="en-US" b="1" dirty="0">
                <a:latin typeface="Arial" panose="020B0604020202020204" pitchFamily="34" charset="0"/>
                <a:cs typeface="Arial" panose="020B0604020202020204" pitchFamily="34" charset="0"/>
              </a:rPr>
              <a:t> </a:t>
            </a:r>
            <a:r>
              <a:rPr lang="en-US" sz="2400" b="1" dirty="0">
                <a:latin typeface="+mn-lt"/>
                <a:cs typeface="Arial" panose="020B0604020202020204" pitchFamily="34" charset="0"/>
              </a:rPr>
              <a:t>EXAMPLE :</a:t>
            </a:r>
            <a:endParaRPr lang="en-IN" sz="2400" b="1"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B38CEEB2-1808-4E10-96E7-1D00984E1F85}"/>
              </a:ext>
            </a:extLst>
          </p:cNvPr>
          <p:cNvSpPr>
            <a:spLocks noGrp="1"/>
          </p:cNvSpPr>
          <p:nvPr>
            <p:ph idx="1"/>
          </p:nvPr>
        </p:nvSpPr>
        <p:spPr>
          <a:xfrm>
            <a:off x="1759517" y="1315374"/>
            <a:ext cx="10018713" cy="4246485"/>
          </a:xfrm>
        </p:spPr>
        <p:txBody>
          <a:bodyPr/>
          <a:lstStyle/>
          <a:p>
            <a:pPr marL="0" indent="0">
              <a:buNone/>
            </a:pPr>
            <a:r>
              <a:rPr lang="en-US" dirty="0"/>
              <a:t>Imagine a furniture company that makes tables and chairs. A table requires 40 board feet of wood and a chair requires 30 board feet of wood. Wood costs $1 per board foot and 40,000 board feet of wood are available. It takes 2 hours of skilled labor to make an unfinished table or an unfinished chair. Three more hours of labor will turn an unfinished table into a finished table; two more hours of skilled labor will turn an unfinished chair into a finished chair. There are 6000 hours of skilled labor available. (Assume that you do not need to pay for this labor.) The prices of output are given in the table below:</a:t>
            </a:r>
          </a:p>
          <a:p>
            <a:endParaRPr lang="en-IN" dirty="0"/>
          </a:p>
        </p:txBody>
      </p:sp>
      <p:pic>
        <p:nvPicPr>
          <p:cNvPr id="5" name="Picture 4">
            <a:extLst>
              <a:ext uri="{FF2B5EF4-FFF2-40B4-BE49-F238E27FC236}">
                <a16:creationId xmlns:a16="http://schemas.microsoft.com/office/drawing/2014/main" id="{84990872-A47E-454A-9F5A-7E0620D64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112" y="5018456"/>
            <a:ext cx="2307776" cy="1242168"/>
          </a:xfrm>
          <a:prstGeom prst="rect">
            <a:avLst/>
          </a:prstGeom>
        </p:spPr>
      </p:pic>
    </p:spTree>
    <p:extLst>
      <p:ext uri="{BB962C8B-B14F-4D97-AF65-F5344CB8AC3E}">
        <p14:creationId xmlns:p14="http://schemas.microsoft.com/office/powerpoint/2010/main" val="309239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19F9E-EED6-46E3-985F-AA3099A5B25F}"/>
              </a:ext>
            </a:extLst>
          </p:cNvPr>
          <p:cNvSpPr>
            <a:spLocks noGrp="1"/>
          </p:cNvSpPr>
          <p:nvPr>
            <p:ph idx="1"/>
          </p:nvPr>
        </p:nvSpPr>
        <p:spPr>
          <a:xfrm>
            <a:off x="1866051" y="386918"/>
            <a:ext cx="10018713" cy="5889595"/>
          </a:xfrm>
        </p:spPr>
        <p:txBody>
          <a:bodyPr>
            <a:normAutofit fontScale="92500" lnSpcReduction="20000"/>
          </a:bodyPr>
          <a:lstStyle/>
          <a:p>
            <a:r>
              <a:rPr lang="en-US" b="1" dirty="0"/>
              <a:t>SOLUTION :</a:t>
            </a:r>
          </a:p>
          <a:p>
            <a:pPr>
              <a:buSzPct val="95000"/>
              <a:buFont typeface="Wingdings" panose="05000000000000000000" pitchFamily="2" charset="2"/>
              <a:buChar char="Ø"/>
            </a:pPr>
            <a:r>
              <a:rPr lang="en-US" dirty="0"/>
              <a:t>We want to formulate an LP that describes the production plans that the firm can use to maximize its profits. </a:t>
            </a:r>
          </a:p>
          <a:p>
            <a:pPr>
              <a:buSzPct val="95000"/>
              <a:buFont typeface="Wingdings" panose="05000000000000000000" pitchFamily="2" charset="2"/>
              <a:buChar char="Ø"/>
            </a:pPr>
            <a:r>
              <a:rPr lang="en-US" dirty="0"/>
              <a:t>The relevant variables are the number of finished and unfinished tables, I will call them TF and TU , and the number of finished and unfinished chairs, CF and CU . The revenue is (using the table): </a:t>
            </a:r>
          </a:p>
          <a:p>
            <a:pPr marL="0" indent="0">
              <a:buSzPct val="95000"/>
              <a:buNone/>
            </a:pPr>
            <a:r>
              <a:rPr lang="en-US" dirty="0"/>
              <a:t>                                                         70TU + 140TF + 60CU + 110CF , </a:t>
            </a:r>
          </a:p>
          <a:p>
            <a:pPr marL="0" indent="0">
              <a:buSzPct val="95000"/>
              <a:buNone/>
            </a:pPr>
            <a:r>
              <a:rPr lang="en-US" dirty="0"/>
              <a:t>  while the cost is 40TU + 40TF + 30CU + 30CF (because lumber costs $1 per board</a:t>
            </a:r>
          </a:p>
          <a:p>
            <a:pPr marL="0" indent="0">
              <a:buSzPct val="95000"/>
              <a:buNone/>
            </a:pPr>
            <a:r>
              <a:rPr lang="en-US" dirty="0"/>
              <a:t>   foot). </a:t>
            </a:r>
          </a:p>
          <a:p>
            <a:pPr>
              <a:buSzPct val="95000"/>
              <a:buFont typeface="Wingdings" panose="05000000000000000000" pitchFamily="2" charset="2"/>
              <a:buChar char="Ø"/>
            </a:pPr>
            <a:r>
              <a:rPr lang="en-IN" dirty="0"/>
              <a:t>The constraints are:  1. 40TU + 40TF + 30CU + 30CF ≤ 40000.</a:t>
            </a:r>
          </a:p>
          <a:p>
            <a:pPr marL="0" indent="0">
              <a:buSzPct val="95000"/>
              <a:buNone/>
            </a:pPr>
            <a:r>
              <a:rPr lang="en-IN" dirty="0"/>
              <a:t>                                                2. 2TU + 5TF + 2CU + 4CF ≤ 6000.</a:t>
            </a:r>
            <a:endParaRPr lang="en-US" dirty="0"/>
          </a:p>
          <a:p>
            <a:pPr>
              <a:buSzPct val="95000"/>
              <a:buFont typeface="Wingdings" panose="05000000000000000000" pitchFamily="2" charset="2"/>
              <a:buChar char="Ø"/>
            </a:pPr>
            <a:r>
              <a:rPr lang="en-US" dirty="0"/>
              <a:t>The first constraint says that the amount of lumber used is no more than what is available. The second constraint states that the amount of labor used is no more than what is available. </a:t>
            </a:r>
          </a:p>
          <a:p>
            <a:pPr>
              <a:buSzPct val="95000"/>
              <a:buFont typeface="Wingdings" panose="05000000000000000000" pitchFamily="2" charset="2"/>
              <a:buChar char="Ø"/>
            </a:pPr>
            <a:r>
              <a:rPr lang="en-US" dirty="0"/>
              <a:t>Excel finds the answer to the problem to be to construct only finished chairs . The profit is $106,666.67.</a:t>
            </a:r>
            <a:endParaRPr lang="en-IN" dirty="0"/>
          </a:p>
        </p:txBody>
      </p:sp>
    </p:spTree>
    <p:extLst>
      <p:ext uri="{BB962C8B-B14F-4D97-AF65-F5344CB8AC3E}">
        <p14:creationId xmlns:p14="http://schemas.microsoft.com/office/powerpoint/2010/main" val="3680746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813</TotalTime>
  <Words>487</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Georgia</vt:lpstr>
      <vt:lpstr>Wingdings</vt:lpstr>
      <vt:lpstr>Parallax</vt:lpstr>
      <vt:lpstr>         Datta Meghe College of Engineering , Airoli          LINEAR PROGRAMMING  PROBLEMS</vt:lpstr>
      <vt:lpstr>SENSITIVITY  </vt:lpstr>
      <vt:lpstr>PowerPoint Presentation</vt:lpstr>
      <vt:lpstr>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 PROBLEMS</dc:title>
  <dc:creator>Divyesh Bhoir</dc:creator>
  <cp:lastModifiedBy>Divyesh Bhoir</cp:lastModifiedBy>
  <cp:revision>12</cp:revision>
  <dcterms:created xsi:type="dcterms:W3CDTF">2021-05-12T19:41:36Z</dcterms:created>
  <dcterms:modified xsi:type="dcterms:W3CDTF">2021-05-13T19:44:02Z</dcterms:modified>
</cp:coreProperties>
</file>