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5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4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0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44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4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01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9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B40E9-6640-4B63-B4A5-68329D61412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AC512-B5F4-472D-B951-BC16CB1F4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5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A85-0363-4DC8-970D-652DE7AC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42044"/>
            <a:ext cx="11780668" cy="307167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            </a:t>
            </a:r>
            <a:br>
              <a:rPr lang="en-US" sz="4400" b="1" dirty="0">
                <a:latin typeface="Georgia" panose="02040502050405020303" pitchFamily="18" charset="0"/>
              </a:rPr>
            </a:br>
            <a:r>
              <a:rPr lang="en-US" sz="4400" b="1" dirty="0">
                <a:latin typeface="Georgia" panose="02040502050405020303" pitchFamily="18" charset="0"/>
              </a:rPr>
              <a:t>                        </a:t>
            </a:r>
            <a:r>
              <a:rPr lang="en-US" sz="3600" dirty="0"/>
              <a:t>Datta Meghe College of Engineering , Airoli</a:t>
            </a:r>
            <a:br>
              <a:rPr lang="en-US" sz="4400" b="1" dirty="0">
                <a:latin typeface="Georgia" panose="02040502050405020303" pitchFamily="18" charset="0"/>
              </a:rPr>
            </a:br>
            <a:br>
              <a:rPr lang="en-US" sz="4400" b="1" dirty="0">
                <a:latin typeface="Georgia" panose="02040502050405020303" pitchFamily="18" charset="0"/>
              </a:rPr>
            </a:br>
            <a:r>
              <a:rPr lang="en-US" sz="4400" b="1" dirty="0">
                <a:latin typeface="Georgia" panose="02040502050405020303" pitchFamily="18" charset="0"/>
              </a:rPr>
              <a:t>   </a:t>
            </a:r>
            <a:br>
              <a:rPr lang="en-US" sz="4400" b="1" dirty="0">
                <a:latin typeface="Georgia" panose="02040502050405020303" pitchFamily="18" charset="0"/>
              </a:rPr>
            </a:br>
            <a:r>
              <a:rPr lang="en-US" sz="4400" b="1" dirty="0">
                <a:latin typeface="Georgia" panose="02040502050405020303" pitchFamily="18" charset="0"/>
              </a:rPr>
              <a:t>                      </a:t>
            </a:r>
            <a:r>
              <a:rPr lang="en-US" sz="4900" b="1" dirty="0">
                <a:latin typeface="Georgia" panose="02040502050405020303" pitchFamily="18" charset="0"/>
              </a:rPr>
              <a:t>LINEAR PROGRAMMING </a:t>
            </a:r>
            <a:br>
              <a:rPr lang="en-US" sz="4900" b="1" dirty="0">
                <a:latin typeface="Georgia" panose="02040502050405020303" pitchFamily="18" charset="0"/>
              </a:rPr>
            </a:br>
            <a:r>
              <a:rPr lang="en-US" sz="4900" b="1" dirty="0">
                <a:latin typeface="Georgia" panose="02040502050405020303" pitchFamily="18" charset="0"/>
              </a:rPr>
              <a:t>                                 PROBLEMS</a:t>
            </a:r>
            <a:endParaRPr lang="en-IN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190B-E0B5-468A-AED1-C3ED8101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0171" y="3844030"/>
            <a:ext cx="6826928" cy="284529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 :</a:t>
            </a:r>
            <a:endParaRPr lang="en-IN" sz="1600" dirty="0"/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endParaRPr lang="en-IN" sz="1600" b="1" dirty="0"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endParaRPr lang="en-IN" sz="1600" b="1" dirty="0"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IN" sz="1600" b="1" i="0" u="none" strike="noStrike" dirty="0">
                <a:effectLst/>
                <a:latin typeface="Arial" panose="020B0604020202020204" pitchFamily="34" charset="0"/>
              </a:rPr>
              <a:t>SHITAL KACHARE        -        53</a:t>
            </a:r>
            <a:endParaRPr lang="en-IN" sz="1600" b="0" dirty="0">
              <a:effectLst/>
            </a:endParaRPr>
          </a:p>
          <a:p>
            <a:pPr algn="l">
              <a:spcBef>
                <a:spcPts val="0"/>
              </a:spcBef>
              <a:spcAft>
                <a:spcPts val="1000"/>
              </a:spcAft>
            </a:pPr>
            <a:r>
              <a:rPr lang="en-IN" sz="1600" b="1" i="0" u="none" strike="noStrike" dirty="0">
                <a:effectLst/>
                <a:latin typeface="Arial" panose="020B0604020202020204" pitchFamily="34" charset="0"/>
              </a:rPr>
              <a:t>RATNAKAR GARJE      -        54</a:t>
            </a:r>
          </a:p>
          <a:p>
            <a:pPr algn="l">
              <a:spcBef>
                <a:spcPts val="0"/>
              </a:spcBef>
              <a:spcAft>
                <a:spcPts val="1000"/>
              </a:spcAft>
            </a:pPr>
            <a:r>
              <a:rPr lang="en-IN" sz="1600" b="1" i="0" u="none" strike="noStrike" dirty="0">
                <a:effectLst/>
                <a:latin typeface="Arial" panose="020B0604020202020204" pitchFamily="34" charset="0"/>
              </a:rPr>
              <a:t>JIDNYASA BHOIR         -        55   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72A36-F3CB-40AC-8801-F5E3D85F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21" y="16893"/>
            <a:ext cx="992702" cy="8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33C-3F08-4DE0-8973-6909E774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843" y="1"/>
            <a:ext cx="10018713" cy="14026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TWO – PHASE SIMPLEX METHOD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80AC-B78C-4080-AAF2-6950F623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315" y="1402673"/>
            <a:ext cx="10018713" cy="4616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</a:t>
            </a:r>
            <a:r>
              <a:rPr lang="en-US" sz="2800" b="1" dirty="0"/>
              <a:t>DEFINITION</a:t>
            </a:r>
          </a:p>
          <a:p>
            <a:pPr marL="0" indent="0">
              <a:buSzPct val="134000"/>
              <a:buNone/>
            </a:pPr>
            <a:r>
              <a:rPr lang="en-US" dirty="0"/>
              <a:t> </a:t>
            </a:r>
          </a:p>
          <a:p>
            <a:pPr>
              <a:buSzPct val="134000"/>
              <a:buFont typeface="Wingdings" panose="05000000000000000000" pitchFamily="2" charset="2"/>
              <a:buChar char="Ø"/>
            </a:pPr>
            <a:r>
              <a:rPr lang="en-US" dirty="0"/>
              <a:t>In Two Phase Method, the whole procedure of solving a linear programming problem (LPP)involving artificial variables is divided into two phases. </a:t>
            </a:r>
          </a:p>
          <a:p>
            <a:pPr>
              <a:buSzPct val="134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</a:rPr>
              <a:t> In </a:t>
            </a:r>
            <a:r>
              <a:rPr lang="en-US" i="0" dirty="0">
                <a:solidFill>
                  <a:srgbClr val="202124"/>
                </a:solidFill>
                <a:effectLst/>
              </a:rPr>
              <a:t>Phase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1, we solve an auxiliary LP problem to either get a feasible basis or conclude that (P) is infeasible. </a:t>
            </a:r>
          </a:p>
          <a:p>
            <a:pPr>
              <a:buSzPct val="134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 </a:t>
            </a:r>
            <a:r>
              <a:rPr lang="en-US" i="0" dirty="0">
                <a:solidFill>
                  <a:srgbClr val="202124"/>
                </a:solidFill>
                <a:effectLst/>
              </a:rPr>
              <a:t>Phase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2, we solve (P) starting from the feasible basis found in </a:t>
            </a:r>
            <a:r>
              <a:rPr lang="en-US" i="0" dirty="0">
                <a:solidFill>
                  <a:srgbClr val="202124"/>
                </a:solidFill>
                <a:effectLst/>
              </a:rPr>
              <a:t>Phase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1 .</a:t>
            </a:r>
          </a:p>
          <a:p>
            <a:pPr>
              <a:buSzPct val="134000"/>
              <a:buFont typeface="Wingdings" panose="05000000000000000000" pitchFamily="2" charset="2"/>
              <a:buChar char="Ø"/>
            </a:pPr>
            <a:r>
              <a:rPr lang="en-US" dirty="0"/>
              <a:t>Using simplex method make iterations till an optimal basic feasible solution for it is obtained.</a:t>
            </a:r>
          </a:p>
          <a:p>
            <a:pPr>
              <a:buSzPct val="134000"/>
              <a:buFont typeface="Wingdings" panose="05000000000000000000" pitchFamily="2" charset="2"/>
              <a:buChar char="Ø"/>
            </a:pPr>
            <a:r>
              <a:rPr lang="en-US" dirty="0"/>
              <a:t>It may be noted that the new objective function is always of minimization type regardless of whether the given (original ) L.P.P. is of maximization or minimization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3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64D4-44E0-45A5-834E-9B3EFC78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070" y="0"/>
            <a:ext cx="9327995" cy="83228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Steps :</a:t>
            </a:r>
            <a:endParaRPr lang="en-IN" sz="2400" b="1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8A0C1-CA17-438E-B888-8A5C1554F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678312"/>
              </p:ext>
            </p:extLst>
          </p:nvPr>
        </p:nvGraphicFramePr>
        <p:xfrm>
          <a:off x="3240348" y="1171852"/>
          <a:ext cx="6905800" cy="4954916"/>
        </p:xfrm>
        <a:graphic>
          <a:graphicData uri="http://schemas.openxmlformats.org/drawingml/2006/table">
            <a:tbl>
              <a:tblPr/>
              <a:tblGrid>
                <a:gridCol w="1109710">
                  <a:extLst>
                    <a:ext uri="{9D8B030D-6E8A-4147-A177-3AD203B41FA5}">
                      <a16:colId xmlns:a16="http://schemas.microsoft.com/office/drawing/2014/main" val="1169859552"/>
                    </a:ext>
                  </a:extLst>
                </a:gridCol>
                <a:gridCol w="5796090">
                  <a:extLst>
                    <a:ext uri="{9D8B030D-6E8A-4147-A177-3AD203B41FA5}">
                      <a16:colId xmlns:a16="http://schemas.microsoft.com/office/drawing/2014/main" val="1586709410"/>
                    </a:ext>
                  </a:extLst>
                </a:gridCol>
              </a:tblGrid>
              <a:tr h="2887184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effectLst/>
                        </a:rPr>
                        <a:t>Step-1:</a:t>
                      </a:r>
                    </a:p>
                  </a:txBody>
                  <a:tcPr marL="19529" marR="19529" marT="19529" marB="195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Phase-1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a. Form a new objective function by assigning zero to every original variable (including slack and surplus variables) and -1 to each of the artificial variables.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eg. Max Z = - A1 - A2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b. Using simplex method, try to eliminate the artificial varibles from the basis.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c. The solution at the end of Phase-1 is the initial basic feasible solution for Phase-2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</a:p>
                  </a:txBody>
                  <a:tcPr marL="19529" marR="19529" marT="19529" marB="195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93925"/>
                  </a:ext>
                </a:extLst>
              </a:tr>
              <a:tr h="1745037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effectLst/>
                        </a:rPr>
                        <a:t>Step-2:</a:t>
                      </a:r>
                      <a:endParaRPr lang="en-IN" sz="2400" dirty="0">
                        <a:effectLst/>
                      </a:endParaRPr>
                    </a:p>
                  </a:txBody>
                  <a:tcPr marL="19529" marR="19529" marT="19529" marB="195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Phase-2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a. The original objective function is used and coefficient of artificial variable is 0 (so artificial variable is removed from the calculation process).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b. Then simplex algorithm is used to find optimal solution.</a:t>
                      </a:r>
                    </a:p>
                  </a:txBody>
                  <a:tcPr marL="19529" marR="19529" marT="19529" marB="195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2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92E9-4D5A-4C4E-A6B0-D69DE06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236" y="215284"/>
            <a:ext cx="9494932" cy="1071978"/>
          </a:xfrm>
        </p:spPr>
        <p:txBody>
          <a:bodyPr>
            <a:normAutofit fontScale="90000"/>
          </a:bodyPr>
          <a:lstStyle/>
          <a:p>
            <a:pPr algn="l">
              <a:buClr>
                <a:schemeClr val="accent1"/>
              </a:buClr>
              <a:buSzPct val="145000"/>
            </a:pPr>
            <a:r>
              <a:rPr lang="en-US" b="1" dirty="0">
                <a:latin typeface="+mn-lt"/>
              </a:rPr>
              <a:t>                    </a:t>
            </a:r>
            <a:r>
              <a:rPr lang="en-US" dirty="0">
                <a:latin typeface="Georgia" panose="02040502050405020303" pitchFamily="18" charset="0"/>
              </a:rPr>
              <a:t>Revised Simplex Method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897C9-5814-4069-B42A-C20829A65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3287" y="887768"/>
                <a:ext cx="10018713" cy="61211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DEFINITION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The revised simplex method is mathematically equivalent to the standard simplex method but differs in implementation. </a:t>
                </a:r>
              </a:p>
              <a:p>
                <a:pPr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Ø"/>
                </a:pPr>
                <a:r>
                  <a:rPr lang="en-US" sz="2100" dirty="0"/>
                  <a:t>Advantages over the tableau version:</a:t>
                </a:r>
              </a:p>
              <a:p>
                <a:pPr marL="0" indent="0">
                  <a:buClr>
                    <a:schemeClr val="accent1"/>
                  </a:buClr>
                  <a:buSzPct val="135000"/>
                  <a:buNone/>
                </a:pPr>
                <a:r>
                  <a:rPr lang="en-US" sz="2100" dirty="0"/>
                  <a:t>     1.Time and space are saved</a:t>
                </a:r>
              </a:p>
              <a:p>
                <a:pPr marL="0" indent="0">
                  <a:buClr>
                    <a:schemeClr val="accent1"/>
                  </a:buClr>
                  <a:buSzPct val="135000"/>
                  <a:buNone/>
                </a:pPr>
                <a:r>
                  <a:rPr lang="en-US" sz="2100" dirty="0"/>
                  <a:t>     2. Errors due to floating-point arithmetic are easier to control.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Let A be an m×n matrix having rank m. Let b ∈ R</a:t>
                </a:r>
                <a:r>
                  <a:rPr lang="en-US" sz="2100" i="0" baseline="54000" dirty="0">
                    <a:solidFill>
                      <a:srgbClr val="000000"/>
                    </a:solidFill>
                    <a:effectLst/>
                  </a:rPr>
                  <a:t>m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, c ∈ R</a:t>
                </a:r>
                <a:r>
                  <a:rPr lang="en-US" sz="2100" i="0" baseline="54000" dirty="0">
                    <a:solidFill>
                      <a:srgbClr val="000000"/>
                    </a:solidFill>
                    <a:effectLst/>
                  </a:rPr>
                  <a:t>n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, and 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1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1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baseline="-250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1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1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1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100" i="0" baseline="-25000" dirty="0">
                  <a:solidFill>
                    <a:srgbClr val="000000"/>
                  </a:solidFill>
                  <a:effectLst/>
                </a:endParaRPr>
              </a:p>
              <a:p>
                <a:pPr marL="0" indent="0" algn="l">
                  <a:buNone/>
                </a:pPr>
                <a:r>
                  <a:rPr lang="en-US" sz="2100" dirty="0">
                    <a:solidFill>
                      <a:srgbClr val="000000"/>
                    </a:solidFill>
                  </a:rPr>
                  <a:t>     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 be a tuple of n real variables. Let (P) denote the following linear programming  problem:</a:t>
                </a:r>
              </a:p>
              <a:p>
                <a:pPr marL="0" indent="0" algn="l">
                  <a:buNone/>
                </a:pPr>
                <a:r>
                  <a:rPr lang="en-US" sz="2100" dirty="0">
                    <a:solidFill>
                      <a:srgbClr val="000000"/>
                    </a:solidFill>
                  </a:rPr>
                  <a:t>                                                                                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min c</a:t>
                </a:r>
                <a:r>
                  <a:rPr lang="en-US" sz="2100" i="0" baseline="54000" dirty="0">
                    <a:solidFill>
                      <a:srgbClr val="000000"/>
                    </a:solidFill>
                    <a:effectLst/>
                  </a:rPr>
                  <a:t>T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x</a:t>
                </a:r>
              </a:p>
              <a:p>
                <a:pPr marL="0" indent="0" algn="l">
                  <a:buNone/>
                </a:pP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                                                                                s.t. Ax= b</a:t>
                </a:r>
              </a:p>
              <a:p>
                <a:pPr marL="0" indent="0" algn="l">
                  <a:buNone/>
                </a:pPr>
                <a:r>
                  <a:rPr lang="en-US" sz="2100" dirty="0">
                    <a:solidFill>
                      <a:srgbClr val="000000"/>
                    </a:solidFill>
                  </a:rPr>
                  <a:t>                                                                                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x ≥ 0.</a:t>
                </a:r>
              </a:p>
              <a:p>
                <a:pPr marL="0" indent="0" algn="l">
                  <a:buNone/>
                </a:pP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    For a subset B ⊆ {1,…,n}, let A</a:t>
                </a:r>
                <a:r>
                  <a:rPr lang="en-US" sz="2100" i="0" baseline="-25000" dirty="0">
                    <a:solidFill>
                      <a:srgbClr val="000000"/>
                    </a:solidFill>
                    <a:effectLst/>
                  </a:rPr>
                  <a:t>B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 denote the submatrix of A consisting of the columns indexed by    the      elements     of B and let c</a:t>
                </a:r>
                <a:r>
                  <a:rPr lang="en-US" sz="2100" i="0" baseline="-25000" dirty="0">
                    <a:solidFill>
                      <a:srgbClr val="000000"/>
                    </a:solidFill>
                    <a:effectLst/>
                  </a:rPr>
                  <a:t>B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 denote the subvector of c consisting of only the components indexed by the    elements of B.    </a:t>
                </a:r>
              </a:p>
              <a:p>
                <a:pPr marL="0" indent="0" algn="l">
                  <a:buNone/>
                </a:pPr>
                <a:r>
                  <a:rPr lang="en-US" sz="2100" dirty="0">
                    <a:solidFill>
                      <a:srgbClr val="000000"/>
                    </a:solidFill>
                  </a:rPr>
                  <a:t>    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The revised simplex method is as follows: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Input: The problem (P) and a basis B determining the basic feasible solution x</a:t>
                </a:r>
                <a:r>
                  <a:rPr lang="en-US" sz="2100" i="0" baseline="30000" dirty="0">
                    <a:solidFill>
                      <a:srgbClr val="000000"/>
                    </a:solidFill>
                    <a:effectLst/>
                  </a:rPr>
                  <a:t>∗</a:t>
                </a:r>
                <a:r>
                  <a:rPr lang="en-US" sz="210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897C9-5814-4069-B42A-C20829A65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87" y="887768"/>
                <a:ext cx="10018713" cy="6121152"/>
              </a:xfrm>
              <a:blipFill>
                <a:blip r:embed="rId2"/>
                <a:stretch>
                  <a:fillRect l="-1156" t="-2590" r="-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6943-0AA9-4709-9177-4576A53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48" y="203076"/>
            <a:ext cx="9461160" cy="1080856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Steps :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B4CE-5D9C-49B4-AB5F-1C289BE4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948" y="743504"/>
            <a:ext cx="10018713" cy="57438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 N={1,…,n}∖B.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Solve y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=c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where y=[y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,…,y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Choose k∈N such that y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&gt;c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If no such k exists, then stop; x∗ is an optimal solution.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 d=[d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,…,d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such that 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=1, 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=0 for all j∈N∖{k}, and A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=−A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 d≥0, then stop; the problem is unbounded.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 λ=min{x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∗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:i∈B with 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&lt;0} and choose r∈B such that 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&lt;0 and x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∗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/−d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=λ.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 x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∗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 x</a:t>
            </a:r>
            <a:r>
              <a:rPr lang="en-US" sz="2000" b="0" i="0" baseline="54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∗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+λd.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 B with (B∪{k})∖{r} and go to step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84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1334</TotalTime>
  <Words>646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Cambria Math</vt:lpstr>
      <vt:lpstr>Corbel</vt:lpstr>
      <vt:lpstr>Georgia</vt:lpstr>
      <vt:lpstr>Verdana</vt:lpstr>
      <vt:lpstr>Wingdings</vt:lpstr>
      <vt:lpstr>Parallax</vt:lpstr>
      <vt:lpstr>                                     Datta Meghe College of Engineering , Airoli                            LINEAR PROGRAMMING                                   PROBLEMS</vt:lpstr>
      <vt:lpstr>TWO – PHASE SIMPLEX METHOD</vt:lpstr>
      <vt:lpstr>Steps :</vt:lpstr>
      <vt:lpstr>                    Revised Simplex Method </vt:lpstr>
      <vt:lpstr>Steps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 Bhoir</dc:creator>
  <cp:lastModifiedBy>Divyesh Bhoir</cp:lastModifiedBy>
  <cp:revision>39</cp:revision>
  <dcterms:created xsi:type="dcterms:W3CDTF">2021-05-12T17:28:37Z</dcterms:created>
  <dcterms:modified xsi:type="dcterms:W3CDTF">2021-05-21T19:50:26Z</dcterms:modified>
</cp:coreProperties>
</file>