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2" r:id="rId1"/>
  </p:sldMasterIdLst>
  <p:notesMasterIdLst>
    <p:notesMasterId r:id="rId22"/>
  </p:notesMasterIdLst>
  <p:sldIdLst>
    <p:sldId id="256" r:id="rId2"/>
    <p:sldId id="257" r:id="rId3"/>
    <p:sldId id="258" r:id="rId4"/>
    <p:sldId id="259" r:id="rId5"/>
    <p:sldId id="260" r:id="rId6"/>
    <p:sldId id="262" r:id="rId7"/>
    <p:sldId id="264" r:id="rId8"/>
    <p:sldId id="271" r:id="rId9"/>
    <p:sldId id="272" r:id="rId10"/>
    <p:sldId id="273" r:id="rId11"/>
    <p:sldId id="274" r:id="rId12"/>
    <p:sldId id="275" r:id="rId13"/>
    <p:sldId id="277" r:id="rId14"/>
    <p:sldId id="280" r:id="rId15"/>
    <p:sldId id="278" r:id="rId16"/>
    <p:sldId id="279" r:id="rId17"/>
    <p:sldId id="268" r:id="rId18"/>
    <p:sldId id="267" r:id="rId19"/>
    <p:sldId id="266"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256" autoAdjust="0"/>
  </p:normalViewPr>
  <p:slideViewPr>
    <p:cSldViewPr snapToGrid="0">
      <p:cViewPr>
        <p:scale>
          <a:sx n="75" d="100"/>
          <a:sy n="75" d="100"/>
        </p:scale>
        <p:origin x="974" y="211"/>
      </p:cViewPr>
      <p:guideLst/>
    </p:cSldViewPr>
  </p:slideViewPr>
  <p:outlineViewPr>
    <p:cViewPr>
      <p:scale>
        <a:sx n="33" d="100"/>
        <a:sy n="33" d="100"/>
      </p:scale>
      <p:origin x="0" y="-15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347"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12172-F0B2-4F71-A204-AE6F5F5A852D}" type="datetimeFigureOut">
              <a:rPr lang="en-IN" smtClean="0"/>
              <a:t>19-05-2021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9F5CC-4EE4-42CF-87BB-B91CE71D918C}" type="slidenum">
              <a:rPr lang="en-IN" smtClean="0"/>
              <a:t>‹#›</a:t>
            </a:fld>
            <a:endParaRPr lang="en-IN"/>
          </a:p>
        </p:txBody>
      </p:sp>
    </p:spTree>
    <p:extLst>
      <p:ext uri="{BB962C8B-B14F-4D97-AF65-F5344CB8AC3E}">
        <p14:creationId xmlns:p14="http://schemas.microsoft.com/office/powerpoint/2010/main" val="104836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DA9F5CC-4EE4-42CF-87BB-B91CE71D918C}" type="slidenum">
              <a:rPr lang="en-IN" smtClean="0"/>
              <a:t>4</a:t>
            </a:fld>
            <a:endParaRPr lang="en-IN"/>
          </a:p>
        </p:txBody>
      </p:sp>
    </p:spTree>
    <p:extLst>
      <p:ext uri="{BB962C8B-B14F-4D97-AF65-F5344CB8AC3E}">
        <p14:creationId xmlns:p14="http://schemas.microsoft.com/office/powerpoint/2010/main" val="394426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139808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7E0F7-F8D0-4F24-82E3-2607A003B3A7}"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49942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57848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839562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296095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1098271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216764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4177866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172733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5298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7E0F7-F8D0-4F24-82E3-2607A003B3A7}"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60547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27E0F7-F8D0-4F24-82E3-2607A003B3A7}"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19682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27E0F7-F8D0-4F24-82E3-2607A003B3A7}"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85297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27E0F7-F8D0-4F24-82E3-2607A003B3A7}"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228583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7E0F7-F8D0-4F24-82E3-2607A003B3A7}"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308733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7E0F7-F8D0-4F24-82E3-2607A003B3A7}"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528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7E0F7-F8D0-4F24-82E3-2607A003B3A7}"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EBC03-5BC7-456C-88C6-DDB8C8DA26B6}" type="slidenum">
              <a:rPr lang="en-IN" smtClean="0"/>
              <a:t>‹#›</a:t>
            </a:fld>
            <a:endParaRPr lang="en-IN"/>
          </a:p>
        </p:txBody>
      </p:sp>
    </p:spTree>
    <p:extLst>
      <p:ext uri="{BB962C8B-B14F-4D97-AF65-F5344CB8AC3E}">
        <p14:creationId xmlns:p14="http://schemas.microsoft.com/office/powerpoint/2010/main" val="169480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27E0F7-F8D0-4F24-82E3-2607A003B3A7}" type="datetimeFigureOut">
              <a:rPr lang="en-IN" smtClean="0"/>
              <a:t>19-05-2021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0EBC03-5BC7-456C-88C6-DDB8C8DA26B6}" type="slidenum">
              <a:rPr lang="en-IN" smtClean="0"/>
              <a:t>‹#›</a:t>
            </a:fld>
            <a:endParaRPr lang="en-IN"/>
          </a:p>
        </p:txBody>
      </p:sp>
    </p:spTree>
    <p:extLst>
      <p:ext uri="{BB962C8B-B14F-4D97-AF65-F5344CB8AC3E}">
        <p14:creationId xmlns:p14="http://schemas.microsoft.com/office/powerpoint/2010/main" val="2809618515"/>
      </p:ext>
    </p:extLst>
  </p:cSld>
  <p:clrMap bg1="lt1" tx1="dk1" bg2="lt2" tx2="dk2" accent1="accent1" accent2="accent2" accent3="accent3" accent4="accent4" accent5="accent5" accent6="accent6" hlink="hlink" folHlink="folHlink"/>
  <p:sldLayoutIdLst>
    <p:sldLayoutId id="2147484643" r:id="rId1"/>
    <p:sldLayoutId id="2147484644" r:id="rId2"/>
    <p:sldLayoutId id="2147484645" r:id="rId3"/>
    <p:sldLayoutId id="2147484646" r:id="rId4"/>
    <p:sldLayoutId id="2147484647" r:id="rId5"/>
    <p:sldLayoutId id="2147484648" r:id="rId6"/>
    <p:sldLayoutId id="2147484649" r:id="rId7"/>
    <p:sldLayoutId id="2147484650" r:id="rId8"/>
    <p:sldLayoutId id="2147484651" r:id="rId9"/>
    <p:sldLayoutId id="2147484652" r:id="rId10"/>
    <p:sldLayoutId id="2147484653" r:id="rId11"/>
    <p:sldLayoutId id="2147484654" r:id="rId12"/>
    <p:sldLayoutId id="2147484655" r:id="rId13"/>
    <p:sldLayoutId id="2147484656" r:id="rId14"/>
    <p:sldLayoutId id="2147484657" r:id="rId15"/>
    <p:sldLayoutId id="2147484658" r:id="rId16"/>
    <p:sldLayoutId id="2147484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in/"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4" Type="http://schemas.openxmlformats.org/officeDocument/2006/relationships/hyperlink" Target="http://www.youtub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4F8E-CB32-4CEF-8F33-98A233BF1DCE}"/>
              </a:ext>
            </a:extLst>
          </p:cNvPr>
          <p:cNvSpPr>
            <a:spLocks noGrp="1"/>
          </p:cNvSpPr>
          <p:nvPr>
            <p:ph type="ctrTitle"/>
          </p:nvPr>
        </p:nvSpPr>
        <p:spPr>
          <a:xfrm>
            <a:off x="684212" y="65989"/>
            <a:ext cx="10927780" cy="3591612"/>
          </a:xfrm>
        </p:spPr>
        <p:txBody>
          <a:bodyPr>
            <a:normAutofit fontScale="90000"/>
          </a:bodyPr>
          <a:lstStyle/>
          <a:p>
            <a:pPr algn="ctr"/>
            <a:br>
              <a:rPr lang="en-US" sz="3600" dirty="0"/>
            </a:br>
            <a:r>
              <a:rPr lang="en-US" sz="3600" dirty="0"/>
              <a:t>          </a:t>
            </a:r>
            <a:br>
              <a:rPr lang="en-US" sz="3600" dirty="0"/>
            </a:br>
            <a:br>
              <a:rPr lang="en-US" sz="3600" dirty="0"/>
            </a:br>
            <a:r>
              <a:rPr lang="en-US" sz="3600" dirty="0"/>
              <a:t>               Datta Meghe College of Engineering , Airoli</a:t>
            </a:r>
            <a:br>
              <a:rPr lang="en-US" sz="2000" b="1" dirty="0">
                <a:latin typeface="Georgia" panose="02040502050405020303" pitchFamily="18" charset="0"/>
              </a:rPr>
            </a:br>
            <a:br>
              <a:rPr lang="en-US" sz="2000" b="1" dirty="0">
                <a:latin typeface="Georgia" panose="02040502050405020303" pitchFamily="18" charset="0"/>
              </a:rPr>
            </a:br>
            <a:br>
              <a:rPr lang="en-US" sz="2000" b="1" dirty="0">
                <a:latin typeface="Georgia" panose="02040502050405020303" pitchFamily="18" charset="0"/>
              </a:rPr>
            </a:br>
            <a:br>
              <a:rPr lang="en-US" b="1" dirty="0">
                <a:latin typeface="Georgia" panose="02040502050405020303" pitchFamily="18" charset="0"/>
              </a:rPr>
            </a:br>
            <a:r>
              <a:rPr lang="en-US" b="1" dirty="0">
                <a:latin typeface="Georgia" panose="02040502050405020303" pitchFamily="18" charset="0"/>
              </a:rPr>
              <a:t>Placement Management System</a:t>
            </a:r>
            <a:endParaRPr lang="en-IN" b="1" dirty="0">
              <a:latin typeface="Georgia" panose="02040502050405020303" pitchFamily="18" charset="0"/>
            </a:endParaRPr>
          </a:p>
        </p:txBody>
      </p:sp>
      <p:sp>
        <p:nvSpPr>
          <p:cNvPr id="3" name="Subtitle 2">
            <a:extLst>
              <a:ext uri="{FF2B5EF4-FFF2-40B4-BE49-F238E27FC236}">
                <a16:creationId xmlns:a16="http://schemas.microsoft.com/office/drawing/2014/main" id="{93299141-C533-4709-9EAA-6ABD8BF4F905}"/>
              </a:ext>
            </a:extLst>
          </p:cNvPr>
          <p:cNvSpPr>
            <a:spLocks noGrp="1"/>
          </p:cNvSpPr>
          <p:nvPr>
            <p:ph type="subTitle" idx="1"/>
          </p:nvPr>
        </p:nvSpPr>
        <p:spPr>
          <a:xfrm>
            <a:off x="938735" y="3966415"/>
            <a:ext cx="11138980" cy="2657517"/>
          </a:xfrm>
        </p:spPr>
        <p:txBody>
          <a:bodyPr>
            <a:normAutofit fontScale="85000" lnSpcReduction="20000"/>
          </a:bodyPr>
          <a:lstStyle/>
          <a:p>
            <a:pPr algn="l"/>
            <a:r>
              <a:rPr lang="en-US" b="1" dirty="0">
                <a:solidFill>
                  <a:schemeClr val="tx1"/>
                </a:solidFill>
                <a:latin typeface="Arial" panose="020B0604020202020204" pitchFamily="34" charset="0"/>
                <a:cs typeface="Arial" panose="020B0604020202020204" pitchFamily="34" charset="0"/>
              </a:rPr>
              <a:t>                                                   Team Members :</a:t>
            </a:r>
          </a:p>
          <a:p>
            <a:pPr algn="l" rtl="0">
              <a:spcBef>
                <a:spcPts val="0"/>
              </a:spcBef>
              <a:spcAft>
                <a:spcPts val="1000"/>
              </a:spcAft>
            </a:pPr>
            <a:endParaRPr lang="en-IN" sz="1800" b="1" i="0" u="none" strike="noStrike" dirty="0">
              <a:solidFill>
                <a:schemeClr val="bg1"/>
              </a:solidFill>
              <a:effectLst/>
              <a:latin typeface="Arial" panose="020B0604020202020204" pitchFamily="34" charset="0"/>
            </a:endParaRPr>
          </a:p>
          <a:p>
            <a:pPr algn="l" rtl="0">
              <a:spcBef>
                <a:spcPts val="0"/>
              </a:spcBef>
              <a:spcAft>
                <a:spcPts val="1000"/>
              </a:spcAft>
            </a:pPr>
            <a:r>
              <a:rPr lang="en-IN" sz="1800" b="1" i="0" u="none" strike="noStrike" dirty="0">
                <a:effectLst/>
                <a:latin typeface="Arial" panose="020B0604020202020204" pitchFamily="34" charset="0"/>
              </a:rPr>
              <a:t>                                                              1. JIDNYASA SUNIL BHOIR                          2019FHIT108</a:t>
            </a:r>
            <a:endParaRPr lang="en-IN" b="0" dirty="0">
              <a:effectLst/>
            </a:endParaRPr>
          </a:p>
          <a:p>
            <a:pPr algn="l" rtl="0">
              <a:spcBef>
                <a:spcPts val="0"/>
              </a:spcBef>
              <a:spcAft>
                <a:spcPts val="1000"/>
              </a:spcAft>
            </a:pPr>
            <a:r>
              <a:rPr lang="en-IN" sz="1800" b="1" i="0" u="none" strike="noStrike" dirty="0">
                <a:effectLst/>
                <a:latin typeface="Arial" panose="020B0604020202020204" pitchFamily="34" charset="0"/>
              </a:rPr>
              <a:t>                                                              2. SHITAL HANUMAT KACHARE                 2019FHIT069</a:t>
            </a:r>
            <a:endParaRPr lang="en-IN" b="0" dirty="0">
              <a:effectLst/>
            </a:endParaRPr>
          </a:p>
          <a:p>
            <a:pPr algn="l" rtl="0">
              <a:spcBef>
                <a:spcPts val="0"/>
              </a:spcBef>
              <a:spcAft>
                <a:spcPts val="1000"/>
              </a:spcAft>
            </a:pPr>
            <a:r>
              <a:rPr lang="en-IN" sz="1800" b="1" i="0" u="none" strike="noStrike" dirty="0">
                <a:effectLst/>
                <a:latin typeface="Arial" panose="020B0604020202020204" pitchFamily="34" charset="0"/>
              </a:rPr>
              <a:t>                                                              3. DIKSHA SURYABHAN SAHU                   2019FHIT030</a:t>
            </a:r>
          </a:p>
          <a:p>
            <a:pPr rtl="0">
              <a:spcBef>
                <a:spcPts val="0"/>
              </a:spcBef>
              <a:spcAft>
                <a:spcPts val="1000"/>
              </a:spcAft>
            </a:pPr>
            <a:r>
              <a:rPr lang="en-IN" sz="1800" b="1" dirty="0">
                <a:latin typeface="Arial" panose="020B0604020202020204" pitchFamily="34" charset="0"/>
              </a:rPr>
              <a:t>                                                         </a:t>
            </a:r>
          </a:p>
          <a:p>
            <a:pPr rtl="0">
              <a:spcBef>
                <a:spcPts val="0"/>
              </a:spcBef>
              <a:spcAft>
                <a:spcPts val="1000"/>
              </a:spcAft>
            </a:pPr>
            <a:r>
              <a:rPr lang="en-US" sz="1800" b="1" i="0" u="none" strike="noStrike" dirty="0">
                <a:effectLst/>
                <a:latin typeface="Arial" panose="020B0604020202020204" pitchFamily="34" charset="0"/>
              </a:rPr>
              <a:t>                                                                                                                                                  GUIDED BY : Prof. G.M. </a:t>
            </a:r>
            <a:r>
              <a:rPr lang="en-US" sz="1800" b="1" i="0" u="none" strike="noStrike" dirty="0" err="1">
                <a:effectLst/>
                <a:latin typeface="Arial" panose="020B0604020202020204" pitchFamily="34" charset="0"/>
              </a:rPr>
              <a:t>Arwindekar</a:t>
            </a:r>
            <a:endParaRPr lang="en-US" sz="1400" b="0" dirty="0">
              <a:effectLst/>
            </a:endParaRPr>
          </a:p>
          <a:p>
            <a:br>
              <a:rPr lang="en-US" sz="1400" dirty="0"/>
            </a:br>
            <a:endParaRPr lang="en-IN" sz="1800" dirty="0"/>
          </a:p>
        </p:txBody>
      </p:sp>
      <p:pic>
        <p:nvPicPr>
          <p:cNvPr id="5" name="Picture 4">
            <a:extLst>
              <a:ext uri="{FF2B5EF4-FFF2-40B4-BE49-F238E27FC236}">
                <a16:creationId xmlns:a16="http://schemas.microsoft.com/office/drawing/2014/main" id="{69582D48-C27C-4045-B043-08BCB69A9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069" y="65989"/>
            <a:ext cx="992702" cy="815020"/>
          </a:xfrm>
          <a:prstGeom prst="rect">
            <a:avLst/>
          </a:prstGeom>
        </p:spPr>
      </p:pic>
    </p:spTree>
    <p:extLst>
      <p:ext uri="{BB962C8B-B14F-4D97-AF65-F5344CB8AC3E}">
        <p14:creationId xmlns:p14="http://schemas.microsoft.com/office/powerpoint/2010/main" val="4260019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631-0812-4A59-93BB-C6D93A70884C}"/>
              </a:ext>
            </a:extLst>
          </p:cNvPr>
          <p:cNvSpPr>
            <a:spLocks noGrp="1"/>
          </p:cNvSpPr>
          <p:nvPr>
            <p:ph type="title"/>
          </p:nvPr>
        </p:nvSpPr>
        <p:spPr>
          <a:xfrm>
            <a:off x="-950979" y="517850"/>
            <a:ext cx="10018713" cy="1236306"/>
          </a:xfrm>
        </p:spPr>
        <p:txBody>
          <a:bodyPr>
            <a:normAutofit/>
          </a:bodyPr>
          <a:lstStyle/>
          <a:p>
            <a:pPr marL="342900" indent="-342900">
              <a:buClr>
                <a:schemeClr val="accent1"/>
              </a:buClr>
              <a:buFont typeface="Wingdings" panose="05000000000000000000" pitchFamily="2" charset="2"/>
              <a:buChar char="v"/>
            </a:pPr>
            <a:r>
              <a:rPr lang="en-IN" sz="2400" b="1" dirty="0">
                <a:latin typeface="+mn-lt"/>
              </a:rPr>
              <a:t> COMPANY </a:t>
            </a:r>
            <a:r>
              <a:rPr lang="en-IN" sz="2400" b="1" i="0" u="none" strike="noStrike" dirty="0">
                <a:solidFill>
                  <a:schemeClr val="tx1"/>
                </a:solidFill>
                <a:effectLst/>
                <a:latin typeface="+mn-lt"/>
              </a:rPr>
              <a:t>REGISTRATION :-</a:t>
            </a:r>
            <a:endParaRPr lang="en-IN" sz="2400" dirty="0">
              <a:latin typeface="+mn-lt"/>
            </a:endParaRPr>
          </a:p>
        </p:txBody>
      </p:sp>
      <p:pic>
        <p:nvPicPr>
          <p:cNvPr id="5" name="Content Placeholder 4">
            <a:extLst>
              <a:ext uri="{FF2B5EF4-FFF2-40B4-BE49-F238E27FC236}">
                <a16:creationId xmlns:a16="http://schemas.microsoft.com/office/drawing/2014/main" id="{E1D0B86B-9FB0-44E4-850C-45AA4EC2467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28392" y="2235088"/>
            <a:ext cx="5941063" cy="3409932"/>
          </a:xfrm>
        </p:spPr>
      </p:pic>
    </p:spTree>
    <p:extLst>
      <p:ext uri="{BB962C8B-B14F-4D97-AF65-F5344CB8AC3E}">
        <p14:creationId xmlns:p14="http://schemas.microsoft.com/office/powerpoint/2010/main" val="350827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AEE9-EAF4-42E4-ADC8-60FA718AA65B}"/>
              </a:ext>
            </a:extLst>
          </p:cNvPr>
          <p:cNvSpPr>
            <a:spLocks noGrp="1"/>
          </p:cNvSpPr>
          <p:nvPr>
            <p:ph type="title"/>
          </p:nvPr>
        </p:nvSpPr>
        <p:spPr>
          <a:xfrm>
            <a:off x="318863" y="636814"/>
            <a:ext cx="6231228" cy="1077686"/>
          </a:xfrm>
        </p:spPr>
        <p:txBody>
          <a:bodyPr>
            <a:normAutofit/>
          </a:bodyPr>
          <a:lstStyle/>
          <a:p>
            <a:pPr marL="342900" indent="-342900">
              <a:buClr>
                <a:schemeClr val="accent1"/>
              </a:buClr>
              <a:buFont typeface="Wingdings" panose="05000000000000000000" pitchFamily="2" charset="2"/>
              <a:buChar char="v"/>
            </a:pPr>
            <a:r>
              <a:rPr lang="en-US" sz="2400" b="1" dirty="0">
                <a:latin typeface="+mn-lt"/>
              </a:rPr>
              <a:t> HOME PAGE :-</a:t>
            </a:r>
            <a:endParaRPr lang="en-IN" sz="2400" b="1" dirty="0">
              <a:latin typeface="+mn-lt"/>
            </a:endParaRPr>
          </a:p>
        </p:txBody>
      </p:sp>
      <p:pic>
        <p:nvPicPr>
          <p:cNvPr id="5" name="Content Placeholder 4">
            <a:extLst>
              <a:ext uri="{FF2B5EF4-FFF2-40B4-BE49-F238E27FC236}">
                <a16:creationId xmlns:a16="http://schemas.microsoft.com/office/drawing/2014/main" id="{121304F0-B6C4-4766-8200-F2A04F06E68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12369" y="2082537"/>
            <a:ext cx="6475444" cy="3749096"/>
          </a:xfrm>
        </p:spPr>
      </p:pic>
    </p:spTree>
    <p:extLst>
      <p:ext uri="{BB962C8B-B14F-4D97-AF65-F5344CB8AC3E}">
        <p14:creationId xmlns:p14="http://schemas.microsoft.com/office/powerpoint/2010/main" val="26723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7FCD-AB0D-4F42-8A8E-98DC4D9E9CA4}"/>
              </a:ext>
            </a:extLst>
          </p:cNvPr>
          <p:cNvSpPr>
            <a:spLocks noGrp="1"/>
          </p:cNvSpPr>
          <p:nvPr>
            <p:ph type="title"/>
          </p:nvPr>
        </p:nvSpPr>
        <p:spPr>
          <a:xfrm>
            <a:off x="-120555" y="555172"/>
            <a:ext cx="7993971" cy="1357603"/>
          </a:xfrm>
        </p:spPr>
        <p:txBody>
          <a:bodyPr>
            <a:normAutofit/>
          </a:bodyPr>
          <a:lstStyle/>
          <a:p>
            <a:pPr marL="457200" indent="-457200">
              <a:buClr>
                <a:schemeClr val="accent1"/>
              </a:buClr>
              <a:buFont typeface="Wingdings" panose="05000000000000000000" pitchFamily="2" charset="2"/>
              <a:buChar char="v"/>
            </a:pPr>
            <a:r>
              <a:rPr lang="en-US" sz="2400" b="1" dirty="0">
                <a:latin typeface="+mn-lt"/>
              </a:rPr>
              <a:t>APPLY PAGE :-</a:t>
            </a:r>
            <a:endParaRPr lang="en-IN" sz="2400" b="1" dirty="0">
              <a:latin typeface="+mn-lt"/>
            </a:endParaRPr>
          </a:p>
        </p:txBody>
      </p:sp>
      <p:pic>
        <p:nvPicPr>
          <p:cNvPr id="5" name="Content Placeholder 4">
            <a:extLst>
              <a:ext uri="{FF2B5EF4-FFF2-40B4-BE49-F238E27FC236}">
                <a16:creationId xmlns:a16="http://schemas.microsoft.com/office/drawing/2014/main" id="{F3853064-084F-47C4-9DF7-2405E2D7A1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65715" y="2192161"/>
            <a:ext cx="6267634" cy="3313432"/>
          </a:xfrm>
        </p:spPr>
      </p:pic>
    </p:spTree>
    <p:extLst>
      <p:ext uri="{BB962C8B-B14F-4D97-AF65-F5344CB8AC3E}">
        <p14:creationId xmlns:p14="http://schemas.microsoft.com/office/powerpoint/2010/main" val="132499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E1E-FC3B-49F5-8AB9-B8D35CD68324}"/>
              </a:ext>
            </a:extLst>
          </p:cNvPr>
          <p:cNvSpPr>
            <a:spLocks noGrp="1"/>
          </p:cNvSpPr>
          <p:nvPr>
            <p:ph type="title"/>
          </p:nvPr>
        </p:nvSpPr>
        <p:spPr>
          <a:xfrm>
            <a:off x="2276670" y="1066800"/>
            <a:ext cx="9133048" cy="928396"/>
          </a:xfrm>
        </p:spPr>
        <p:txBody>
          <a:bodyPr>
            <a:normAutofit/>
          </a:bodyPr>
          <a:lstStyle/>
          <a:p>
            <a:pPr marL="342900" indent="-342900" algn="l">
              <a:buClr>
                <a:schemeClr val="accent1"/>
              </a:buClr>
              <a:buFont typeface="Courier New" panose="02070309020205020404" pitchFamily="49" charset="0"/>
              <a:buChar char="o"/>
            </a:pPr>
            <a:r>
              <a:rPr lang="en-US" sz="2000" b="1" dirty="0">
                <a:latin typeface="+mn-lt"/>
              </a:rPr>
              <a:t>APPLIED SUCCESFULLY :-</a:t>
            </a:r>
            <a:endParaRPr lang="en-IN" sz="2000" dirty="0"/>
          </a:p>
        </p:txBody>
      </p:sp>
      <p:pic>
        <p:nvPicPr>
          <p:cNvPr id="5" name="Content Placeholder 4">
            <a:extLst>
              <a:ext uri="{FF2B5EF4-FFF2-40B4-BE49-F238E27FC236}">
                <a16:creationId xmlns:a16="http://schemas.microsoft.com/office/drawing/2014/main" id="{283A1D20-D556-4857-94BC-9D622D064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482" y="2453951"/>
            <a:ext cx="5852374" cy="3337249"/>
          </a:xfrm>
        </p:spPr>
      </p:pic>
    </p:spTree>
    <p:extLst>
      <p:ext uri="{BB962C8B-B14F-4D97-AF65-F5344CB8AC3E}">
        <p14:creationId xmlns:p14="http://schemas.microsoft.com/office/powerpoint/2010/main" val="213635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E1E-FC3B-49F5-8AB9-B8D35CD68324}"/>
              </a:ext>
            </a:extLst>
          </p:cNvPr>
          <p:cNvSpPr>
            <a:spLocks noGrp="1"/>
          </p:cNvSpPr>
          <p:nvPr>
            <p:ph type="title"/>
          </p:nvPr>
        </p:nvSpPr>
        <p:spPr>
          <a:xfrm>
            <a:off x="2276670" y="783771"/>
            <a:ext cx="9133048" cy="1334277"/>
          </a:xfrm>
        </p:spPr>
        <p:txBody>
          <a:bodyPr>
            <a:normAutofit/>
          </a:bodyPr>
          <a:lstStyle/>
          <a:p>
            <a:pPr marL="342900" indent="-342900" algn="l">
              <a:buClr>
                <a:schemeClr val="accent1"/>
              </a:buClr>
              <a:buFont typeface="Wingdings" panose="05000000000000000000" pitchFamily="2" charset="2"/>
              <a:buChar char="v"/>
            </a:pPr>
            <a:r>
              <a:rPr lang="en-US" sz="2400" b="1" dirty="0">
                <a:latin typeface="+mn-lt"/>
              </a:rPr>
              <a:t>DATABASE :-</a:t>
            </a:r>
            <a:br>
              <a:rPr lang="en-US" sz="2400" b="1" dirty="0">
                <a:latin typeface="+mn-lt"/>
              </a:rPr>
            </a:br>
            <a:br>
              <a:rPr lang="en-US" sz="2400" b="1" dirty="0">
                <a:latin typeface="+mn-lt"/>
              </a:rPr>
            </a:br>
            <a:r>
              <a:rPr lang="en-US" sz="2400" b="1" u="sng" dirty="0">
                <a:latin typeface="+mn-lt"/>
              </a:rPr>
              <a:t>Student Database</a:t>
            </a:r>
            <a:r>
              <a:rPr lang="en-US" sz="2400" b="1" dirty="0">
                <a:latin typeface="+mn-lt"/>
              </a:rPr>
              <a:t> :</a:t>
            </a:r>
            <a:endParaRPr lang="en-IN" sz="2400" dirty="0"/>
          </a:p>
        </p:txBody>
      </p:sp>
      <p:pic>
        <p:nvPicPr>
          <p:cNvPr id="5" name="Content Placeholder 4">
            <a:extLst>
              <a:ext uri="{FF2B5EF4-FFF2-40B4-BE49-F238E27FC236}">
                <a16:creationId xmlns:a16="http://schemas.microsoft.com/office/drawing/2014/main" id="{283A1D20-D556-4857-94BC-9D622D0647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44415" y="3284220"/>
            <a:ext cx="6937133" cy="1993836"/>
          </a:xfrm>
        </p:spPr>
      </p:pic>
    </p:spTree>
    <p:extLst>
      <p:ext uri="{BB962C8B-B14F-4D97-AF65-F5344CB8AC3E}">
        <p14:creationId xmlns:p14="http://schemas.microsoft.com/office/powerpoint/2010/main" val="172478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5BCB-5027-435B-99FC-ED5B9FCF6C07}"/>
              </a:ext>
            </a:extLst>
          </p:cNvPr>
          <p:cNvSpPr>
            <a:spLocks noGrp="1"/>
          </p:cNvSpPr>
          <p:nvPr>
            <p:ph type="title"/>
          </p:nvPr>
        </p:nvSpPr>
        <p:spPr>
          <a:xfrm>
            <a:off x="2267339" y="685800"/>
            <a:ext cx="9235685" cy="1888109"/>
          </a:xfrm>
        </p:spPr>
        <p:txBody>
          <a:bodyPr>
            <a:normAutofit/>
          </a:bodyPr>
          <a:lstStyle/>
          <a:p>
            <a:pPr algn="l">
              <a:buClr>
                <a:schemeClr val="accent1"/>
              </a:buClr>
            </a:pPr>
            <a:br>
              <a:rPr lang="en-US" sz="2400" b="1" dirty="0">
                <a:latin typeface="+mn-lt"/>
              </a:rPr>
            </a:br>
            <a:r>
              <a:rPr lang="en-US" sz="2400" b="1" u="sng" dirty="0">
                <a:latin typeface="+mn-lt"/>
              </a:rPr>
              <a:t>Company Database</a:t>
            </a:r>
            <a:r>
              <a:rPr lang="en-US" sz="2400" b="1" dirty="0">
                <a:latin typeface="+mn-lt"/>
              </a:rPr>
              <a:t> :</a:t>
            </a:r>
            <a:endParaRPr lang="en-IN" sz="2400" b="1" dirty="0">
              <a:latin typeface="+mn-lt"/>
            </a:endParaRPr>
          </a:p>
        </p:txBody>
      </p:sp>
      <p:pic>
        <p:nvPicPr>
          <p:cNvPr id="5" name="Content Placeholder 4">
            <a:extLst>
              <a:ext uri="{FF2B5EF4-FFF2-40B4-BE49-F238E27FC236}">
                <a16:creationId xmlns:a16="http://schemas.microsoft.com/office/drawing/2014/main" id="{6EBCF796-BC21-447C-B6D6-2A4F61B3C3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256" y="3010463"/>
            <a:ext cx="10018712" cy="1888109"/>
          </a:xfrm>
        </p:spPr>
      </p:pic>
    </p:spTree>
    <p:extLst>
      <p:ext uri="{BB962C8B-B14F-4D97-AF65-F5344CB8AC3E}">
        <p14:creationId xmlns:p14="http://schemas.microsoft.com/office/powerpoint/2010/main" val="148385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5BCB-5027-435B-99FC-ED5B9FCF6C07}"/>
              </a:ext>
            </a:extLst>
          </p:cNvPr>
          <p:cNvSpPr>
            <a:spLocks noGrp="1"/>
          </p:cNvSpPr>
          <p:nvPr>
            <p:ph type="title"/>
          </p:nvPr>
        </p:nvSpPr>
        <p:spPr>
          <a:xfrm>
            <a:off x="2267339" y="274320"/>
            <a:ext cx="9235685" cy="2225040"/>
          </a:xfrm>
        </p:spPr>
        <p:txBody>
          <a:bodyPr>
            <a:normAutofit/>
          </a:bodyPr>
          <a:lstStyle/>
          <a:p>
            <a:pPr algn="l">
              <a:buClr>
                <a:schemeClr val="accent1"/>
              </a:buClr>
            </a:pPr>
            <a:br>
              <a:rPr lang="en-US" sz="2400" b="1" dirty="0">
                <a:latin typeface="+mn-lt"/>
              </a:rPr>
            </a:br>
            <a:br>
              <a:rPr lang="en-US" sz="2400" b="1" dirty="0">
                <a:latin typeface="+mn-lt"/>
              </a:rPr>
            </a:br>
            <a:r>
              <a:rPr lang="en-US" sz="2400" b="1" dirty="0">
                <a:latin typeface="+mn-lt"/>
              </a:rPr>
              <a:t>     </a:t>
            </a:r>
            <a:r>
              <a:rPr lang="en-US" sz="2400" b="1" u="sng" dirty="0">
                <a:latin typeface="+mn-lt"/>
              </a:rPr>
              <a:t>Students Applied</a:t>
            </a:r>
            <a:r>
              <a:rPr lang="en-US" sz="2400" b="1" dirty="0">
                <a:latin typeface="+mn-lt"/>
              </a:rPr>
              <a:t> :</a:t>
            </a:r>
            <a:br>
              <a:rPr lang="en-US" sz="2400" b="1" dirty="0">
                <a:latin typeface="+mn-lt"/>
              </a:rPr>
            </a:br>
            <a:br>
              <a:rPr lang="en-US" sz="2400" b="1" dirty="0">
                <a:latin typeface="+mn-lt"/>
              </a:rPr>
            </a:br>
            <a:endParaRPr lang="en-IN" sz="2400" b="1" dirty="0">
              <a:latin typeface="+mn-lt"/>
            </a:endParaRPr>
          </a:p>
        </p:txBody>
      </p:sp>
      <p:pic>
        <p:nvPicPr>
          <p:cNvPr id="5" name="Content Placeholder 4">
            <a:extLst>
              <a:ext uri="{FF2B5EF4-FFF2-40B4-BE49-F238E27FC236}">
                <a16:creationId xmlns:a16="http://schemas.microsoft.com/office/drawing/2014/main" id="{6EBCF796-BC21-447C-B6D6-2A4F61B3C3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24336" y="2499360"/>
            <a:ext cx="7921690" cy="1995409"/>
          </a:xfrm>
        </p:spPr>
      </p:pic>
    </p:spTree>
    <p:extLst>
      <p:ext uri="{BB962C8B-B14F-4D97-AF65-F5344CB8AC3E}">
        <p14:creationId xmlns:p14="http://schemas.microsoft.com/office/powerpoint/2010/main" val="56051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E663-40B9-4125-9E9F-73C3CEB3BD98}"/>
              </a:ext>
            </a:extLst>
          </p:cNvPr>
          <p:cNvSpPr>
            <a:spLocks noGrp="1"/>
          </p:cNvSpPr>
          <p:nvPr>
            <p:ph type="title"/>
          </p:nvPr>
        </p:nvSpPr>
        <p:spPr>
          <a:xfrm>
            <a:off x="522896" y="0"/>
            <a:ext cx="8534400" cy="1507067"/>
          </a:xfrm>
        </p:spPr>
        <p:txBody>
          <a:bodyPr/>
          <a:lstStyle/>
          <a:p>
            <a:pPr marL="571500" indent="-571500">
              <a:buFont typeface="Arial" panose="020B0604020202020204" pitchFamily="34" charset="0"/>
              <a:buChar char="•"/>
            </a:pPr>
            <a:r>
              <a:rPr lang="en-US" sz="3600" i="0" u="none" strike="noStrike" dirty="0">
                <a:effectLst/>
                <a:latin typeface="Georgia" panose="02040502050405020303" pitchFamily="18" charset="0"/>
              </a:rPr>
              <a:t>CONCLUSION</a:t>
            </a:r>
            <a:r>
              <a:rPr lang="en-US" sz="3600" dirty="0">
                <a:latin typeface="Bahnschrift" panose="020B0502040204020203" pitchFamily="34" charset="0"/>
              </a:rPr>
              <a:t> </a:t>
            </a:r>
            <a:r>
              <a:rPr lang="en-US" sz="3600" dirty="0">
                <a:latin typeface="Georgia" panose="02040502050405020303" pitchFamily="18" charset="0"/>
              </a:rPr>
              <a:t>:</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E9E3D060-FE24-4D07-83D8-2F06C147FE86}"/>
              </a:ext>
            </a:extLst>
          </p:cNvPr>
          <p:cNvSpPr>
            <a:spLocks noGrp="1"/>
          </p:cNvSpPr>
          <p:nvPr>
            <p:ph idx="1"/>
          </p:nvPr>
        </p:nvSpPr>
        <p:spPr>
          <a:xfrm>
            <a:off x="2665030" y="1878494"/>
            <a:ext cx="8534400" cy="3615267"/>
          </a:xfrm>
        </p:spPr>
        <p:txBody>
          <a:bodyPr>
            <a:normAutofit/>
          </a:bodyPr>
          <a:lstStyle/>
          <a:p>
            <a:pPr>
              <a:buFont typeface="Wingdings" panose="05000000000000000000" pitchFamily="2" charset="2"/>
              <a:buChar char="Ø"/>
            </a:pPr>
            <a:r>
              <a:rPr lang="en-US" dirty="0"/>
              <a:t>User Friendly. </a:t>
            </a:r>
          </a:p>
          <a:p>
            <a:pPr>
              <a:buFont typeface="Wingdings" panose="05000000000000000000" pitchFamily="2" charset="2"/>
              <a:buChar char="Ø"/>
            </a:pPr>
            <a:r>
              <a:rPr lang="en-US" dirty="0"/>
              <a:t>Simplifies the management process. </a:t>
            </a:r>
          </a:p>
          <a:p>
            <a:pPr>
              <a:buFont typeface="Wingdings" panose="05000000000000000000" pitchFamily="2" charset="2"/>
              <a:buChar char="Ø"/>
            </a:pPr>
            <a:r>
              <a:rPr lang="en-US" dirty="0"/>
              <a:t>Fast processing.</a:t>
            </a:r>
          </a:p>
          <a:p>
            <a:pPr>
              <a:buFont typeface="Wingdings" panose="05000000000000000000" pitchFamily="2" charset="2"/>
              <a:buChar char="Ø"/>
            </a:pPr>
            <a:r>
              <a:rPr lang="en-US" dirty="0"/>
              <a:t>It minimizes human effort.</a:t>
            </a:r>
          </a:p>
          <a:p>
            <a:pPr>
              <a:buFont typeface="Wingdings" panose="05000000000000000000" pitchFamily="2" charset="2"/>
              <a:buChar char="Ø"/>
            </a:pPr>
            <a:r>
              <a:rPr lang="en-US" dirty="0"/>
              <a:t>Cost-efficient databases.</a:t>
            </a:r>
          </a:p>
          <a:p>
            <a:pPr>
              <a:buFont typeface="Wingdings" panose="05000000000000000000" pitchFamily="2" charset="2"/>
              <a:buChar char="Ø"/>
            </a:pPr>
            <a:r>
              <a:rPr lang="en-US" dirty="0"/>
              <a:t>Navigation through the site is easy.</a:t>
            </a:r>
            <a:endParaRPr lang="en-IN" dirty="0"/>
          </a:p>
        </p:txBody>
      </p:sp>
    </p:spTree>
    <p:extLst>
      <p:ext uri="{BB962C8B-B14F-4D97-AF65-F5344CB8AC3E}">
        <p14:creationId xmlns:p14="http://schemas.microsoft.com/office/powerpoint/2010/main" val="282279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CC8B-2405-4B99-AFB1-A471A269D42E}"/>
              </a:ext>
            </a:extLst>
          </p:cNvPr>
          <p:cNvSpPr>
            <a:spLocks noGrp="1"/>
          </p:cNvSpPr>
          <p:nvPr>
            <p:ph type="title"/>
          </p:nvPr>
        </p:nvSpPr>
        <p:spPr>
          <a:xfrm>
            <a:off x="519578" y="503802"/>
            <a:ext cx="8534400" cy="1117600"/>
          </a:xfrm>
        </p:spPr>
        <p:txBody>
          <a:bodyPr/>
          <a:lstStyle/>
          <a:p>
            <a:pPr marL="571500" indent="-571500">
              <a:buFont typeface="Arial" panose="020B0604020202020204" pitchFamily="34" charset="0"/>
              <a:buChar char="•"/>
            </a:pPr>
            <a:r>
              <a:rPr lang="en-US" sz="3600" b="0" i="0" u="none" strike="noStrike" dirty="0">
                <a:effectLst/>
                <a:latin typeface="Georgia" panose="02040502050405020303" pitchFamily="18" charset="0"/>
              </a:rPr>
              <a:t>FUTURE SCOPE :</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18673A5B-364B-472A-9285-6E6AD11773DA}"/>
              </a:ext>
            </a:extLst>
          </p:cNvPr>
          <p:cNvSpPr>
            <a:spLocks noGrp="1"/>
          </p:cNvSpPr>
          <p:nvPr>
            <p:ph idx="1"/>
          </p:nvPr>
        </p:nvSpPr>
        <p:spPr>
          <a:xfrm>
            <a:off x="2588485" y="1087820"/>
            <a:ext cx="8534400" cy="4682359"/>
          </a:xfrm>
        </p:spPr>
        <p:txBody>
          <a:bodyPr>
            <a:noAutofit/>
          </a:bodyPr>
          <a:lstStyle/>
          <a:p>
            <a:pPr algn="l">
              <a:buFont typeface="Wingdings" panose="05000000000000000000" pitchFamily="2" charset="2"/>
              <a:buChar char="Ø"/>
            </a:pPr>
            <a:r>
              <a:rPr lang="en-US" b="0" i="0" dirty="0">
                <a:solidFill>
                  <a:srgbClr val="000000"/>
                </a:solidFill>
                <a:effectLst/>
              </a:rPr>
              <a:t>Direct communication with employer and Direct E-interview system .</a:t>
            </a:r>
          </a:p>
          <a:p>
            <a:pPr algn="l">
              <a:buFont typeface="Wingdings" panose="05000000000000000000" pitchFamily="2" charset="2"/>
              <a:buChar char="Ø"/>
            </a:pPr>
            <a:r>
              <a:rPr lang="en-US" dirty="0">
                <a:solidFill>
                  <a:srgbClr val="000000"/>
                </a:solidFill>
              </a:rPr>
              <a:t>C</a:t>
            </a:r>
            <a:r>
              <a:rPr lang="en-US" b="0" i="0" dirty="0">
                <a:solidFill>
                  <a:srgbClr val="000000"/>
                </a:solidFill>
                <a:effectLst/>
              </a:rPr>
              <a:t>an be used by Placement Officers of the College.</a:t>
            </a:r>
          </a:p>
          <a:p>
            <a:pPr algn="l">
              <a:buFont typeface="Wingdings" panose="05000000000000000000" pitchFamily="2" charset="2"/>
              <a:buChar char="Ø"/>
            </a:pPr>
            <a:r>
              <a:rPr lang="en-US" dirty="0">
                <a:solidFill>
                  <a:srgbClr val="000000"/>
                </a:solidFill>
              </a:rPr>
              <a:t>W</a:t>
            </a:r>
            <a:r>
              <a:rPr lang="en-US" b="0" i="0" dirty="0">
                <a:solidFill>
                  <a:srgbClr val="000000"/>
                </a:solidFill>
                <a:effectLst/>
              </a:rPr>
              <a:t>ill aid colleges to practice full IT deployment.</a:t>
            </a:r>
            <a:endParaRPr lang="en-IN" b="0" i="0" dirty="0">
              <a:solidFill>
                <a:srgbClr val="000000"/>
              </a:solidFill>
              <a:effectLst/>
            </a:endParaRPr>
          </a:p>
        </p:txBody>
      </p:sp>
    </p:spTree>
    <p:extLst>
      <p:ext uri="{BB962C8B-B14F-4D97-AF65-F5344CB8AC3E}">
        <p14:creationId xmlns:p14="http://schemas.microsoft.com/office/powerpoint/2010/main" val="28053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FA5D-3C3E-4759-8BA7-C6642C93734E}"/>
              </a:ext>
            </a:extLst>
          </p:cNvPr>
          <p:cNvSpPr>
            <a:spLocks noGrp="1"/>
          </p:cNvSpPr>
          <p:nvPr>
            <p:ph type="title"/>
          </p:nvPr>
        </p:nvSpPr>
        <p:spPr>
          <a:xfrm>
            <a:off x="684212" y="685800"/>
            <a:ext cx="8534400" cy="1507067"/>
          </a:xfrm>
        </p:spPr>
        <p:txBody>
          <a:bodyPr/>
          <a:lstStyle/>
          <a:p>
            <a:pPr marL="571500" indent="-571500">
              <a:buFont typeface="Arial" panose="020B0604020202020204" pitchFamily="34" charset="0"/>
              <a:buChar char="•"/>
            </a:pPr>
            <a:r>
              <a:rPr lang="en-US" sz="3600" b="0" i="0" u="none" strike="noStrike" dirty="0">
                <a:effectLst/>
                <a:latin typeface="Georgia" panose="02040502050405020303" pitchFamily="18" charset="0"/>
              </a:rPr>
              <a:t>REFERENCES :</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4069C4A0-9736-4565-AE84-50BF311CCEAD}"/>
              </a:ext>
            </a:extLst>
          </p:cNvPr>
          <p:cNvSpPr>
            <a:spLocks noGrp="1"/>
          </p:cNvSpPr>
          <p:nvPr>
            <p:ph idx="1"/>
          </p:nvPr>
        </p:nvSpPr>
        <p:spPr>
          <a:xfrm>
            <a:off x="2973388" y="2034247"/>
            <a:ext cx="7474653" cy="3615267"/>
          </a:xfrm>
        </p:spPr>
        <p:txBody>
          <a:bodyPr/>
          <a:lstStyle/>
          <a:p>
            <a:pPr marL="228600" rtl="0" fontAlgn="base">
              <a:spcBef>
                <a:spcPts val="0"/>
              </a:spcBef>
              <a:spcAft>
                <a:spcPts val="0"/>
              </a:spcAft>
              <a:buFont typeface="Wingdings" panose="05000000000000000000" pitchFamily="2" charset="2"/>
              <a:buChar char="Ø"/>
            </a:pPr>
            <a:r>
              <a:rPr lang="en-IN" b="0" i="0" u="sng" strike="noStrike" dirty="0">
                <a:effectLst/>
                <a:latin typeface="Corbel" panose="020B0503020204020204" pitchFamily="34" charset="0"/>
                <a:hlinkClick r:id="rId2">
                  <a:extLst>
                    <a:ext uri="{A12FA001-AC4F-418D-AE19-62706E023703}">
                      <ahyp:hlinkClr xmlns:ahyp="http://schemas.microsoft.com/office/drawing/2018/hyperlinkcolor" val="tx"/>
                    </a:ext>
                  </a:extLst>
                </a:hlinkClick>
              </a:rPr>
              <a:t>http://www.wikipedia.org</a:t>
            </a:r>
            <a:endParaRPr lang="en-IN" b="1" i="0" u="none" strike="noStrike" dirty="0">
              <a:effectLst/>
              <a:latin typeface="Corbel" panose="020B0503020204020204" pitchFamily="34" charset="0"/>
            </a:endParaRPr>
          </a:p>
          <a:p>
            <a:pPr marL="228600" rtl="0" fontAlgn="base">
              <a:spcBef>
                <a:spcPts val="0"/>
              </a:spcBef>
              <a:spcAft>
                <a:spcPts val="0"/>
              </a:spcAft>
              <a:buFont typeface="Wingdings" panose="05000000000000000000" pitchFamily="2" charset="2"/>
              <a:buChar char="Ø"/>
            </a:pPr>
            <a:r>
              <a:rPr lang="en-IN" b="0" i="0" u="sng" strike="noStrike" dirty="0">
                <a:effectLst/>
                <a:latin typeface="Corbel" panose="020B0503020204020204" pitchFamily="34" charset="0"/>
                <a:hlinkClick r:id="rId3">
                  <a:extLst>
                    <a:ext uri="{A12FA001-AC4F-418D-AE19-62706E023703}">
                      <ahyp:hlinkClr xmlns:ahyp="http://schemas.microsoft.com/office/drawing/2018/hyperlinkcolor" val="tx"/>
                    </a:ext>
                  </a:extLst>
                </a:hlinkClick>
              </a:rPr>
              <a:t>http://www.google.co.in</a:t>
            </a:r>
            <a:endParaRPr lang="en-IN" b="1" i="0" u="none" strike="noStrike" dirty="0">
              <a:effectLst/>
              <a:latin typeface="Corbel" panose="020B0503020204020204" pitchFamily="34" charset="0"/>
            </a:endParaRPr>
          </a:p>
          <a:p>
            <a:pPr marL="228600" rtl="0" fontAlgn="base">
              <a:spcBef>
                <a:spcPts val="0"/>
              </a:spcBef>
              <a:spcAft>
                <a:spcPts val="0"/>
              </a:spcAft>
              <a:buFont typeface="Wingdings" panose="05000000000000000000" pitchFamily="2" charset="2"/>
              <a:buChar char="Ø"/>
            </a:pPr>
            <a:r>
              <a:rPr lang="en-IN" b="0" i="0" u="sng" strike="noStrike" dirty="0">
                <a:effectLst/>
                <a:latin typeface="Corbel" panose="020B0503020204020204" pitchFamily="34" charset="0"/>
                <a:hlinkClick r:id="rId4">
                  <a:extLst>
                    <a:ext uri="{A12FA001-AC4F-418D-AE19-62706E023703}">
                      <ahyp:hlinkClr xmlns:ahyp="http://schemas.microsoft.com/office/drawing/2018/hyperlinkcolor" val="tx"/>
                    </a:ext>
                  </a:extLst>
                </a:hlinkClick>
              </a:rPr>
              <a:t>http://www.youtube.com</a:t>
            </a:r>
            <a:endParaRPr lang="en-IN" b="1" i="0" u="none" strike="noStrike" dirty="0">
              <a:effectLst/>
              <a:latin typeface="Corbel" panose="020B0503020204020204" pitchFamily="34" charset="0"/>
            </a:endParaRPr>
          </a:p>
          <a:p>
            <a:pPr marL="0" indent="0">
              <a:buNone/>
            </a:pPr>
            <a:endParaRPr lang="en-IN" dirty="0"/>
          </a:p>
        </p:txBody>
      </p:sp>
    </p:spTree>
    <p:extLst>
      <p:ext uri="{BB962C8B-B14F-4D97-AF65-F5344CB8AC3E}">
        <p14:creationId xmlns:p14="http://schemas.microsoft.com/office/powerpoint/2010/main" val="108735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51FD-479F-4B0C-BD44-3AE10BA6F216}"/>
              </a:ext>
            </a:extLst>
          </p:cNvPr>
          <p:cNvSpPr>
            <a:spLocks noGrp="1"/>
          </p:cNvSpPr>
          <p:nvPr>
            <p:ph type="title"/>
          </p:nvPr>
        </p:nvSpPr>
        <p:spPr>
          <a:xfrm>
            <a:off x="2311244" y="28399"/>
            <a:ext cx="7129705" cy="1342216"/>
          </a:xfrm>
        </p:spPr>
        <p:txBody>
          <a:bodyPr>
            <a:noAutofit/>
          </a:bodyPr>
          <a:lstStyle/>
          <a:p>
            <a:pPr algn="l" rtl="0" fontAlgn="base">
              <a:spcBef>
                <a:spcPts val="0"/>
              </a:spcBef>
              <a:spcAft>
                <a:spcPts val="0"/>
              </a:spcAft>
              <a:buSzPct val="101000"/>
            </a:pPr>
            <a:r>
              <a:rPr lang="en-US" sz="3600" dirty="0">
                <a:latin typeface="Georgia" panose="02040502050405020303" pitchFamily="18" charset="0"/>
              </a:rPr>
              <a:t>Contents :</a:t>
            </a:r>
            <a:endParaRPr lang="en-IN" sz="3600" dirty="0">
              <a:latin typeface="Georgia" panose="02040502050405020303" pitchFamily="18" charset="0"/>
            </a:endParaRPr>
          </a:p>
        </p:txBody>
      </p:sp>
      <p:sp>
        <p:nvSpPr>
          <p:cNvPr id="3" name="Content Placeholder 2">
            <a:extLst>
              <a:ext uri="{FF2B5EF4-FFF2-40B4-BE49-F238E27FC236}">
                <a16:creationId xmlns:a16="http://schemas.microsoft.com/office/drawing/2014/main" id="{883B4465-03A2-4C29-A0D3-C2FB177F76D7}"/>
              </a:ext>
            </a:extLst>
          </p:cNvPr>
          <p:cNvSpPr>
            <a:spLocks noGrp="1"/>
          </p:cNvSpPr>
          <p:nvPr>
            <p:ph idx="1"/>
          </p:nvPr>
        </p:nvSpPr>
        <p:spPr>
          <a:xfrm>
            <a:off x="2311244" y="1493520"/>
            <a:ext cx="9565796" cy="5082081"/>
          </a:xfrm>
        </p:spPr>
        <p:txBody>
          <a:bodyPr>
            <a:normAutofit fontScale="47500" lnSpcReduction="20000"/>
          </a:bodyPr>
          <a:lstStyle/>
          <a:p>
            <a:r>
              <a:rPr lang="en-US" sz="5700" b="0" i="0" u="none" strike="noStrike" dirty="0">
                <a:solidFill>
                  <a:schemeClr val="tx1"/>
                </a:solidFill>
                <a:effectLst/>
              </a:rPr>
              <a:t>INTRODUCTION                                            </a:t>
            </a:r>
          </a:p>
          <a:p>
            <a:r>
              <a:rPr lang="en-US" sz="5700" b="0" i="0" u="none" strike="noStrike" dirty="0">
                <a:solidFill>
                  <a:schemeClr val="tx1"/>
                </a:solidFill>
                <a:effectLst/>
              </a:rPr>
              <a:t> PROBLEM DEFINITION</a:t>
            </a:r>
          </a:p>
          <a:p>
            <a:r>
              <a:rPr lang="en-US" sz="5700" b="0" i="0" u="none" strike="noStrike" dirty="0">
                <a:solidFill>
                  <a:schemeClr val="tx1"/>
                </a:solidFill>
                <a:effectLst/>
              </a:rPr>
              <a:t>SCOPE OF PROJECT                                        </a:t>
            </a:r>
          </a:p>
          <a:p>
            <a:r>
              <a:rPr lang="en-US" sz="5700" b="0" i="0" u="none" strike="noStrike" dirty="0">
                <a:solidFill>
                  <a:schemeClr val="tx1"/>
                </a:solidFill>
                <a:effectLst/>
              </a:rPr>
              <a:t>OBJECTIVES OF PROJECT</a:t>
            </a:r>
          </a:p>
          <a:p>
            <a:r>
              <a:rPr lang="en-US" sz="5700" b="0" i="0" u="none" strike="noStrike" dirty="0">
                <a:solidFill>
                  <a:schemeClr val="tx1"/>
                </a:solidFill>
                <a:effectLst/>
              </a:rPr>
              <a:t>SOFTWARE REQUIREMENT</a:t>
            </a:r>
          </a:p>
          <a:p>
            <a:r>
              <a:rPr lang="en-US" sz="5700" b="0" i="0" u="none" strike="noStrike" dirty="0">
                <a:solidFill>
                  <a:schemeClr val="tx1"/>
                </a:solidFill>
                <a:effectLst/>
              </a:rPr>
              <a:t>IMPLEMENTATION</a:t>
            </a:r>
          </a:p>
          <a:p>
            <a:r>
              <a:rPr lang="en-US" sz="5700" b="0" i="0" u="none" strike="noStrike" dirty="0">
                <a:solidFill>
                  <a:schemeClr val="tx1"/>
                </a:solidFill>
                <a:effectLst/>
              </a:rPr>
              <a:t>CONCLUSION</a:t>
            </a:r>
          </a:p>
          <a:p>
            <a:r>
              <a:rPr lang="en-US" sz="5700" b="0" i="0" u="none" strike="noStrike" dirty="0">
                <a:solidFill>
                  <a:schemeClr val="tx1"/>
                </a:solidFill>
                <a:effectLst/>
              </a:rPr>
              <a:t>FUTURE SCOPE</a:t>
            </a:r>
          </a:p>
          <a:p>
            <a:r>
              <a:rPr lang="en-US" sz="5700" b="0" i="0" u="none" strike="noStrike" dirty="0">
                <a:solidFill>
                  <a:schemeClr val="tx1"/>
                </a:solidFill>
                <a:effectLst/>
              </a:rPr>
              <a:t>REFERENCES</a:t>
            </a:r>
            <a:br>
              <a:rPr lang="en-US" sz="4800" b="0" i="0" u="none" strike="noStrike" dirty="0">
                <a:solidFill>
                  <a:srgbClr val="FFFFFF"/>
                </a:solidFill>
                <a:effectLst/>
                <a:latin typeface="Bahnschrift" panose="020B0502040204020203" pitchFamily="34" charset="0"/>
              </a:rPr>
            </a:br>
            <a:endParaRPr lang="en-IN" sz="3600" dirty="0"/>
          </a:p>
        </p:txBody>
      </p:sp>
      <p:pic>
        <p:nvPicPr>
          <p:cNvPr id="4" name="Picture 3">
            <a:extLst>
              <a:ext uri="{FF2B5EF4-FFF2-40B4-BE49-F238E27FC236}">
                <a16:creationId xmlns:a16="http://schemas.microsoft.com/office/drawing/2014/main" id="{39742DF7-B24A-483F-9D1F-075BC29AA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939" y="2139820"/>
            <a:ext cx="3167603" cy="2336870"/>
          </a:xfrm>
          <a:prstGeom prst="rect">
            <a:avLst/>
          </a:prstGeom>
        </p:spPr>
      </p:pic>
    </p:spTree>
    <p:extLst>
      <p:ext uri="{BB962C8B-B14F-4D97-AF65-F5344CB8AC3E}">
        <p14:creationId xmlns:p14="http://schemas.microsoft.com/office/powerpoint/2010/main" val="299225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F3AB-4942-4E6F-B10B-0ED1A2320043}"/>
              </a:ext>
            </a:extLst>
          </p:cNvPr>
          <p:cNvSpPr>
            <a:spLocks noGrp="1"/>
          </p:cNvSpPr>
          <p:nvPr>
            <p:ph type="title"/>
          </p:nvPr>
        </p:nvSpPr>
        <p:spPr>
          <a:xfrm>
            <a:off x="1980351" y="2463224"/>
            <a:ext cx="8534400" cy="1507067"/>
          </a:xfrm>
        </p:spPr>
        <p:txBody>
          <a:bodyPr/>
          <a:lstStyle/>
          <a:p>
            <a:r>
              <a:rPr lang="en-US" b="1" dirty="0"/>
              <a:t>                  THANK YOU.</a:t>
            </a:r>
            <a:endParaRPr lang="en-IN" b="1" dirty="0"/>
          </a:p>
        </p:txBody>
      </p:sp>
    </p:spTree>
    <p:extLst>
      <p:ext uri="{BB962C8B-B14F-4D97-AF65-F5344CB8AC3E}">
        <p14:creationId xmlns:p14="http://schemas.microsoft.com/office/powerpoint/2010/main" val="6415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2BA0-2B1A-453A-B79E-2199E5D5FFF0}"/>
              </a:ext>
            </a:extLst>
          </p:cNvPr>
          <p:cNvSpPr>
            <a:spLocks noGrp="1"/>
          </p:cNvSpPr>
          <p:nvPr>
            <p:ph type="title"/>
          </p:nvPr>
        </p:nvSpPr>
        <p:spPr>
          <a:xfrm>
            <a:off x="698317" y="0"/>
            <a:ext cx="8534400" cy="1507067"/>
          </a:xfrm>
        </p:spPr>
        <p:txBody>
          <a:bodyPr/>
          <a:lstStyle/>
          <a:p>
            <a:pPr marL="571500" indent="-571500">
              <a:buFont typeface="Arial" panose="020B0604020202020204" pitchFamily="34" charset="0"/>
              <a:buChar char="•"/>
            </a:pPr>
            <a:r>
              <a:rPr lang="en-US" sz="3600" b="0" i="0" u="none" strike="noStrike" dirty="0">
                <a:effectLst/>
                <a:latin typeface="Georgia" panose="02040502050405020303" pitchFamily="18" charset="0"/>
              </a:rPr>
              <a:t>INTRODUCTION :</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9AD57CB1-5B84-403E-95E1-B9694C30873A}"/>
              </a:ext>
            </a:extLst>
          </p:cNvPr>
          <p:cNvSpPr>
            <a:spLocks noGrp="1"/>
          </p:cNvSpPr>
          <p:nvPr>
            <p:ph idx="1"/>
          </p:nvPr>
        </p:nvSpPr>
        <p:spPr>
          <a:xfrm>
            <a:off x="2422543" y="6186611"/>
            <a:ext cx="8534400" cy="447869"/>
          </a:xfrm>
        </p:spPr>
        <p:txBody>
          <a:bodyPr>
            <a:noAutofit/>
          </a:bodyPr>
          <a:lstStyle/>
          <a:p>
            <a:pPr>
              <a:buFont typeface="Wingdings" panose="05000000000000000000" pitchFamily="2" charset="2"/>
              <a:buChar char="Ø"/>
            </a:pPr>
            <a:r>
              <a:rPr lang="en-US" dirty="0"/>
              <a:t>The system is a web application that can be accessed by students with proper login provided. </a:t>
            </a:r>
          </a:p>
          <a:p>
            <a:pPr>
              <a:buFont typeface="Wingdings" panose="05000000000000000000" pitchFamily="2" charset="2"/>
              <a:buChar char="Ø"/>
            </a:pPr>
            <a:r>
              <a:rPr lang="en-US" dirty="0"/>
              <a:t>The purpose of the project “PLACEMENT MANAGEMENT SYSTEM”, the manual work makes the process slow and other problems such as </a:t>
            </a:r>
            <a:r>
              <a:rPr lang="en-US" sz="2000" dirty="0" err="1"/>
              <a:t>inconsiste</a:t>
            </a: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dirty="0"/>
              <a:t>We all use the internet to do multiple things.</a:t>
            </a:r>
          </a:p>
          <a:p>
            <a:pPr>
              <a:buFont typeface="Wingdings" panose="05000000000000000000" pitchFamily="2" charset="2"/>
              <a:buChar char="Ø"/>
            </a:pPr>
            <a:r>
              <a:rPr lang="en-US" dirty="0"/>
              <a:t>Used to assist students to get information related to campus placement. </a:t>
            </a:r>
          </a:p>
          <a:p>
            <a:pPr>
              <a:buFont typeface="Wingdings" panose="05000000000000000000" pitchFamily="2" charset="2"/>
              <a:buChar char="Ø"/>
            </a:pPr>
            <a:r>
              <a:rPr lang="en-US" dirty="0"/>
              <a:t>Web application that can be accessed by students.</a:t>
            </a:r>
          </a:p>
          <a:p>
            <a:pPr>
              <a:buFont typeface="Wingdings" panose="05000000000000000000" pitchFamily="2" charset="2"/>
              <a:buChar char="Ø"/>
            </a:pPr>
            <a:r>
              <a:rPr lang="en-US" dirty="0"/>
              <a:t>Fast in fast access procedures in placement related activities.</a:t>
            </a:r>
          </a:p>
          <a:p>
            <a:pPr>
              <a:buFont typeface="Wingdings" panose="05000000000000000000" pitchFamily="2" charset="2"/>
              <a:buChar char="Ø"/>
            </a:pPr>
            <a:r>
              <a:rPr lang="en-US" dirty="0"/>
              <a:t>To view the list of the companies , their job description and also apply for the job.</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err="1"/>
              <a:t>ncy</a:t>
            </a:r>
            <a:r>
              <a:rPr lang="en-US" dirty="0"/>
              <a:t> and ambiguity.</a:t>
            </a:r>
          </a:p>
          <a:p>
            <a:pPr>
              <a:buFont typeface="Wingdings" panose="05000000000000000000" pitchFamily="2" charset="2"/>
              <a:buChar char="Ø"/>
            </a:pPr>
            <a:r>
              <a:rPr lang="en-US" dirty="0"/>
              <a:t> In order to avoid this web based placement managed system is proposed, where the student information in the college with regard to placement is managed efficiently. </a:t>
            </a:r>
          </a:p>
          <a:p>
            <a:pPr>
              <a:buFont typeface="Wingdings" panose="05000000000000000000" pitchFamily="2" charset="2"/>
              <a:buChar char="Ø"/>
            </a:pPr>
            <a:r>
              <a:rPr lang="en-US" dirty="0"/>
              <a:t>It intends to help fast in fast access procedures in placement related activities and ensures to maintain the details of the student. Students logging should be able to upload their personal and educational information. </a:t>
            </a:r>
          </a:p>
          <a:p>
            <a:pPr>
              <a:buFont typeface="Wingdings" panose="05000000000000000000" pitchFamily="2" charset="2"/>
              <a:buChar char="Ø"/>
            </a:pPr>
            <a:r>
              <a:rPr lang="en-US" dirty="0"/>
              <a:t>Our project provides the facility of maintaining the details of the students and gets the list and details of the companies who would like to recruit the students. </a:t>
            </a:r>
            <a:endParaRPr lang="en-IN" dirty="0"/>
          </a:p>
        </p:txBody>
      </p:sp>
    </p:spTree>
    <p:extLst>
      <p:ext uri="{BB962C8B-B14F-4D97-AF65-F5344CB8AC3E}">
        <p14:creationId xmlns:p14="http://schemas.microsoft.com/office/powerpoint/2010/main" val="365479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17CD-4629-4A08-9E10-8F3BDF47A17E}"/>
              </a:ext>
            </a:extLst>
          </p:cNvPr>
          <p:cNvSpPr>
            <a:spLocks noGrp="1"/>
          </p:cNvSpPr>
          <p:nvPr>
            <p:ph type="title"/>
          </p:nvPr>
        </p:nvSpPr>
        <p:spPr>
          <a:xfrm>
            <a:off x="1473322" y="0"/>
            <a:ext cx="8534400" cy="1507067"/>
          </a:xfrm>
        </p:spPr>
        <p:txBody>
          <a:bodyPr/>
          <a:lstStyle/>
          <a:p>
            <a:pPr marL="571500" indent="-571500">
              <a:buFont typeface="Arial" panose="020B0604020202020204" pitchFamily="34" charset="0"/>
              <a:buChar char="•"/>
            </a:pPr>
            <a:r>
              <a:rPr lang="en-US" sz="3600" b="0" i="0" u="none" strike="noStrike" dirty="0">
                <a:effectLst/>
                <a:latin typeface="Georgia" panose="02040502050405020303" pitchFamily="18" charset="0"/>
              </a:rPr>
              <a:t>PROBLEM DEFINITION  :</a:t>
            </a:r>
            <a:r>
              <a:rPr lang="en-US" sz="3600" b="0" i="0" u="none" strike="noStrike" dirty="0">
                <a:solidFill>
                  <a:srgbClr val="FFFFFF"/>
                </a:solidFill>
                <a:effectLst/>
                <a:latin typeface="Bahnschrift" panose="020B0502040204020203" pitchFamily="34" charset="0"/>
              </a:rPr>
              <a:t>:</a:t>
            </a:r>
            <a:endParaRPr lang="en-IN" dirty="0"/>
          </a:p>
        </p:txBody>
      </p:sp>
      <p:sp>
        <p:nvSpPr>
          <p:cNvPr id="3" name="Content Placeholder 2">
            <a:extLst>
              <a:ext uri="{FF2B5EF4-FFF2-40B4-BE49-F238E27FC236}">
                <a16:creationId xmlns:a16="http://schemas.microsoft.com/office/drawing/2014/main" id="{61FDA259-BDF6-440F-899F-BEEAEE302F30}"/>
              </a:ext>
            </a:extLst>
          </p:cNvPr>
          <p:cNvSpPr>
            <a:spLocks noGrp="1"/>
          </p:cNvSpPr>
          <p:nvPr>
            <p:ph idx="1"/>
          </p:nvPr>
        </p:nvSpPr>
        <p:spPr>
          <a:xfrm>
            <a:off x="2846751" y="1656357"/>
            <a:ext cx="7823445" cy="4254707"/>
          </a:xfrm>
        </p:spPr>
        <p:txBody>
          <a:bodyPr>
            <a:normAutofit lnSpcReduction="10000"/>
          </a:bodyPr>
          <a:lstStyle/>
          <a:p>
            <a:pPr marL="0" indent="0" rtl="0">
              <a:spcBef>
                <a:spcPts val="0"/>
              </a:spcBef>
              <a:spcAft>
                <a:spcPts val="1000"/>
              </a:spcAft>
              <a:buNone/>
            </a:pPr>
            <a:r>
              <a:rPr lang="en-US" dirty="0"/>
              <a:t>This application is designed to develop a Placement Management System to assist students to apply in campus recruitment.</a:t>
            </a:r>
          </a:p>
          <a:p>
            <a:pPr marL="0" indent="0" rtl="0">
              <a:spcBef>
                <a:spcPts val="0"/>
              </a:spcBef>
              <a:spcAft>
                <a:spcPts val="1000"/>
              </a:spcAft>
              <a:buNone/>
            </a:pPr>
            <a:r>
              <a:rPr lang="en-US" dirty="0"/>
              <a:t>We have build a project that will have several features such as:</a:t>
            </a:r>
          </a:p>
          <a:p>
            <a:pPr rtl="0">
              <a:spcBef>
                <a:spcPts val="0"/>
              </a:spcBef>
              <a:spcAft>
                <a:spcPts val="1000"/>
              </a:spcAft>
              <a:buFont typeface="Wingdings" panose="05000000000000000000" pitchFamily="2" charset="2"/>
              <a:buChar char="Ø"/>
            </a:pPr>
            <a:r>
              <a:rPr lang="en-US" dirty="0"/>
              <a:t> Login Form</a:t>
            </a:r>
          </a:p>
          <a:p>
            <a:pPr rtl="0">
              <a:spcBef>
                <a:spcPts val="0"/>
              </a:spcBef>
              <a:spcAft>
                <a:spcPts val="1000"/>
              </a:spcAft>
              <a:buFont typeface="Wingdings" panose="05000000000000000000" pitchFamily="2" charset="2"/>
              <a:buChar char="Ø"/>
            </a:pPr>
            <a:r>
              <a:rPr lang="en-US" dirty="0"/>
              <a:t>  Student Registration 	                            	                                        </a:t>
            </a:r>
          </a:p>
          <a:p>
            <a:pPr rtl="0">
              <a:spcBef>
                <a:spcPts val="0"/>
              </a:spcBef>
              <a:spcAft>
                <a:spcPts val="1000"/>
              </a:spcAft>
              <a:buFont typeface="Wingdings" panose="05000000000000000000" pitchFamily="2" charset="2"/>
              <a:buChar char="Ø"/>
            </a:pPr>
            <a:r>
              <a:rPr lang="en-US" dirty="0"/>
              <a:t> Company Registration </a:t>
            </a:r>
          </a:p>
          <a:p>
            <a:pPr rtl="0">
              <a:spcBef>
                <a:spcPts val="0"/>
              </a:spcBef>
              <a:spcAft>
                <a:spcPts val="1000"/>
              </a:spcAft>
              <a:buFont typeface="Wingdings" panose="05000000000000000000" pitchFamily="2" charset="2"/>
              <a:buChar char="Ø"/>
            </a:pPr>
            <a:r>
              <a:rPr lang="en-US" dirty="0"/>
              <a:t> Home Page</a:t>
            </a:r>
          </a:p>
          <a:p>
            <a:pPr rtl="0">
              <a:spcBef>
                <a:spcPts val="0"/>
              </a:spcBef>
              <a:spcAft>
                <a:spcPts val="1000"/>
              </a:spcAft>
              <a:buFont typeface="Wingdings" panose="05000000000000000000" pitchFamily="2" charset="2"/>
              <a:buChar char="Ø"/>
            </a:pPr>
            <a:r>
              <a:rPr lang="en-US" dirty="0"/>
              <a:t> Apply Page</a:t>
            </a:r>
            <a:endParaRPr lang="en-IN" dirty="0"/>
          </a:p>
        </p:txBody>
      </p:sp>
    </p:spTree>
    <p:extLst>
      <p:ext uri="{BB962C8B-B14F-4D97-AF65-F5344CB8AC3E}">
        <p14:creationId xmlns:p14="http://schemas.microsoft.com/office/powerpoint/2010/main" val="218518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5E91-444E-48C5-8C9B-F72B58A027F8}"/>
              </a:ext>
            </a:extLst>
          </p:cNvPr>
          <p:cNvSpPr>
            <a:spLocks noGrp="1"/>
          </p:cNvSpPr>
          <p:nvPr>
            <p:ph type="title"/>
          </p:nvPr>
        </p:nvSpPr>
        <p:spPr>
          <a:xfrm>
            <a:off x="1839141" y="74645"/>
            <a:ext cx="7101840" cy="1507067"/>
          </a:xfrm>
        </p:spPr>
        <p:txBody>
          <a:bodyPr/>
          <a:lstStyle/>
          <a:p>
            <a:pPr marL="571500" indent="-571500">
              <a:buFont typeface="Arial" panose="020B0604020202020204" pitchFamily="34" charset="0"/>
              <a:buChar char="•"/>
            </a:pPr>
            <a:r>
              <a:rPr lang="en-US" sz="3600" b="0" i="0" u="none" strike="noStrike" dirty="0">
                <a:effectLst/>
                <a:latin typeface="Georgia" panose="02040502050405020303" pitchFamily="18" charset="0"/>
              </a:rPr>
              <a:t>SCOPE OF PROJECT : </a:t>
            </a:r>
            <a:r>
              <a:rPr lang="en-US" sz="3600" b="0" i="0" u="none" strike="noStrike" dirty="0">
                <a:solidFill>
                  <a:srgbClr val="FFFFFF"/>
                </a:solidFill>
                <a:effectLst/>
                <a:latin typeface="Bahnschrift" panose="020B0502040204020203" pitchFamily="34" charset="0"/>
              </a:rPr>
              <a:t>:</a:t>
            </a:r>
            <a:endParaRPr lang="en-IN" dirty="0"/>
          </a:p>
        </p:txBody>
      </p:sp>
      <p:sp>
        <p:nvSpPr>
          <p:cNvPr id="3" name="Content Placeholder 2">
            <a:extLst>
              <a:ext uri="{FF2B5EF4-FFF2-40B4-BE49-F238E27FC236}">
                <a16:creationId xmlns:a16="http://schemas.microsoft.com/office/drawing/2014/main" id="{FA690356-C5FD-4BAB-A4E6-E5B4EAD45CDD}"/>
              </a:ext>
            </a:extLst>
          </p:cNvPr>
          <p:cNvSpPr>
            <a:spLocks noGrp="1"/>
          </p:cNvSpPr>
          <p:nvPr>
            <p:ph idx="1"/>
          </p:nvPr>
        </p:nvSpPr>
        <p:spPr>
          <a:xfrm>
            <a:off x="2667131" y="655736"/>
            <a:ext cx="8534400" cy="5720081"/>
          </a:xfrm>
        </p:spPr>
        <p:txBody>
          <a:bodyPr>
            <a:normAutofit/>
          </a:bodyPr>
          <a:lstStyle/>
          <a:p>
            <a:pPr marL="0" indent="0">
              <a:buNone/>
            </a:pPr>
            <a:r>
              <a:rPr lang="en-US" dirty="0"/>
              <a:t>This project has a large scope as it has the following features   which help in making it easy to use, understand and modify it.</a:t>
            </a:r>
          </a:p>
          <a:p>
            <a:pPr>
              <a:buFont typeface="Wingdings" panose="05000000000000000000" pitchFamily="2" charset="2"/>
              <a:buChar char="Ø"/>
            </a:pPr>
            <a:r>
              <a:rPr lang="en-US" dirty="0"/>
              <a:t>Automation of Placement Procedure.</a:t>
            </a:r>
          </a:p>
          <a:p>
            <a:pPr>
              <a:buFont typeface="Wingdings" panose="05000000000000000000" pitchFamily="2" charset="2"/>
              <a:buChar char="Ø"/>
            </a:pPr>
            <a:r>
              <a:rPr lang="en-US" dirty="0"/>
              <a:t>To save the environment by using paper free work .</a:t>
            </a:r>
          </a:p>
          <a:p>
            <a:pPr>
              <a:buFont typeface="Wingdings" panose="05000000000000000000" pitchFamily="2" charset="2"/>
              <a:buChar char="Ø"/>
            </a:pPr>
            <a:r>
              <a:rPr lang="en-US" dirty="0"/>
              <a:t>To increase the accuracy and efficiency of placement procedure.</a:t>
            </a:r>
          </a:p>
          <a:p>
            <a:pPr>
              <a:buFont typeface="Wingdings" panose="05000000000000000000" pitchFamily="2" charset="2"/>
              <a:buChar char="Ø"/>
            </a:pPr>
            <a:r>
              <a:rPr lang="en-US" dirty="0"/>
              <a:t>Management of Student Data.</a:t>
            </a:r>
          </a:p>
        </p:txBody>
      </p:sp>
    </p:spTree>
    <p:extLst>
      <p:ext uri="{BB962C8B-B14F-4D97-AF65-F5344CB8AC3E}">
        <p14:creationId xmlns:p14="http://schemas.microsoft.com/office/powerpoint/2010/main" val="270650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06E6-F1A3-451C-A9A2-4145978580F7}"/>
              </a:ext>
            </a:extLst>
          </p:cNvPr>
          <p:cNvSpPr>
            <a:spLocks noGrp="1"/>
          </p:cNvSpPr>
          <p:nvPr>
            <p:ph type="title"/>
          </p:nvPr>
        </p:nvSpPr>
        <p:spPr>
          <a:xfrm>
            <a:off x="1683313" y="195943"/>
            <a:ext cx="8534400" cy="1507067"/>
          </a:xfrm>
        </p:spPr>
        <p:txBody>
          <a:bodyPr/>
          <a:lstStyle/>
          <a:p>
            <a:pPr marL="571500" indent="-571500">
              <a:buFont typeface="Arial" panose="020B0604020202020204" pitchFamily="34" charset="0"/>
              <a:buChar char="•"/>
            </a:pPr>
            <a:r>
              <a:rPr lang="en-US" sz="3600" b="0" i="0" u="none" strike="noStrike" dirty="0">
                <a:effectLst/>
                <a:latin typeface="Georgia" panose="02040502050405020303" pitchFamily="18" charset="0"/>
              </a:rPr>
              <a:t>OBJECTIVES OF PROJECT : </a:t>
            </a:r>
            <a:r>
              <a:rPr lang="en-US" sz="3600" b="0" i="0" u="none" strike="noStrike" dirty="0">
                <a:solidFill>
                  <a:srgbClr val="FFFFFF"/>
                </a:solidFill>
                <a:effectLst/>
                <a:latin typeface="Bahnschrift" panose="020B0502040204020203" pitchFamily="34" charset="0"/>
              </a:rPr>
              <a:t>:</a:t>
            </a:r>
            <a:endParaRPr lang="en-IN" dirty="0"/>
          </a:p>
        </p:txBody>
      </p:sp>
      <p:sp>
        <p:nvSpPr>
          <p:cNvPr id="3" name="Content Placeholder 2">
            <a:extLst>
              <a:ext uri="{FF2B5EF4-FFF2-40B4-BE49-F238E27FC236}">
                <a16:creationId xmlns:a16="http://schemas.microsoft.com/office/drawing/2014/main" id="{9B014EEF-82BB-4232-A74B-D4B82B1A482D}"/>
              </a:ext>
            </a:extLst>
          </p:cNvPr>
          <p:cNvSpPr>
            <a:spLocks noGrp="1"/>
          </p:cNvSpPr>
          <p:nvPr>
            <p:ph idx="1"/>
          </p:nvPr>
        </p:nvSpPr>
        <p:spPr>
          <a:xfrm>
            <a:off x="2439092" y="1882383"/>
            <a:ext cx="8534400" cy="3615267"/>
          </a:xfrm>
        </p:spPr>
        <p:txBody>
          <a:bodyPr/>
          <a:lstStyle/>
          <a:p>
            <a:pPr>
              <a:buFont typeface="Wingdings" panose="05000000000000000000" pitchFamily="2" charset="2"/>
              <a:buChar char="Ø"/>
            </a:pPr>
            <a:r>
              <a:rPr lang="en-US" dirty="0"/>
              <a:t>The main objective of Placement Management System is to develop software which manages placement activities in college makes a interactive GUI where Training and placement officers can manage details of all students on his console.</a:t>
            </a:r>
          </a:p>
          <a:p>
            <a:pPr>
              <a:buFont typeface="Wingdings" panose="05000000000000000000" pitchFamily="2" charset="2"/>
              <a:buChar char="Ø"/>
            </a:pPr>
            <a:r>
              <a:rPr lang="en-US" dirty="0"/>
              <a:t>The proposed system intends user-friendly operations which may resolve ambiguity.</a:t>
            </a:r>
          </a:p>
          <a:p>
            <a:pPr>
              <a:buFont typeface="Wingdings" panose="05000000000000000000" pitchFamily="2" charset="2"/>
              <a:buChar char="Ø"/>
            </a:pPr>
            <a:r>
              <a:rPr lang="en-US" dirty="0"/>
              <a:t>The student information in the college with regard to placement is managed efficiently.</a:t>
            </a:r>
            <a:endParaRPr lang="en-IN" dirty="0"/>
          </a:p>
        </p:txBody>
      </p:sp>
    </p:spTree>
    <p:extLst>
      <p:ext uri="{BB962C8B-B14F-4D97-AF65-F5344CB8AC3E}">
        <p14:creationId xmlns:p14="http://schemas.microsoft.com/office/powerpoint/2010/main" val="5822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CE23-04A7-4AA1-81EE-E28ABA711E9A}"/>
              </a:ext>
            </a:extLst>
          </p:cNvPr>
          <p:cNvSpPr>
            <a:spLocks noGrp="1"/>
          </p:cNvSpPr>
          <p:nvPr>
            <p:ph type="title"/>
          </p:nvPr>
        </p:nvSpPr>
        <p:spPr>
          <a:xfrm>
            <a:off x="1531846" y="447870"/>
            <a:ext cx="8534400" cy="1285240"/>
          </a:xfrm>
        </p:spPr>
        <p:txBody>
          <a:bodyPr/>
          <a:lstStyle/>
          <a:p>
            <a:pPr marL="457200" indent="-457200">
              <a:buFont typeface="Arial" panose="020B0604020202020204" pitchFamily="34" charset="0"/>
              <a:buChar char="•"/>
            </a:pPr>
            <a:r>
              <a:rPr lang="en-US" sz="3200" b="0" i="0" u="none" strike="noStrike" dirty="0">
                <a:effectLst/>
                <a:latin typeface="Georgia" panose="02040502050405020303" pitchFamily="18" charset="0"/>
              </a:rPr>
              <a:t>SOFTWARE REQUIREMENT </a:t>
            </a:r>
            <a:r>
              <a:rPr lang="en-US" sz="3600" b="0" i="0" u="none" strike="noStrike" dirty="0">
                <a:effectLst/>
                <a:latin typeface="Georgia" panose="02040502050405020303" pitchFamily="18" charset="0"/>
              </a:rPr>
              <a:t>:</a:t>
            </a:r>
            <a:endParaRPr lang="en-IN" dirty="0"/>
          </a:p>
        </p:txBody>
      </p:sp>
      <p:sp>
        <p:nvSpPr>
          <p:cNvPr id="3" name="Content Placeholder 2">
            <a:extLst>
              <a:ext uri="{FF2B5EF4-FFF2-40B4-BE49-F238E27FC236}">
                <a16:creationId xmlns:a16="http://schemas.microsoft.com/office/drawing/2014/main" id="{3EF0936B-B97F-4D5C-879D-7DDAEC4AC4F8}"/>
              </a:ext>
            </a:extLst>
          </p:cNvPr>
          <p:cNvSpPr>
            <a:spLocks noGrp="1"/>
          </p:cNvSpPr>
          <p:nvPr>
            <p:ph idx="1"/>
          </p:nvPr>
        </p:nvSpPr>
        <p:spPr>
          <a:xfrm>
            <a:off x="2710439" y="1894184"/>
            <a:ext cx="8923972" cy="4189306"/>
          </a:xfrm>
        </p:spPr>
        <p:txBody>
          <a:bodyPr>
            <a:normAutofit/>
          </a:bodyPr>
          <a:lstStyle/>
          <a:p>
            <a:pPr rtl="0" fontAlgn="base">
              <a:spcBef>
                <a:spcPts val="0"/>
              </a:spcBef>
              <a:spcAft>
                <a:spcPts val="0"/>
              </a:spcAft>
              <a:buFont typeface="Wingdings" panose="05000000000000000000" pitchFamily="2" charset="2"/>
              <a:buChar char="Ø"/>
            </a:pPr>
            <a:r>
              <a:rPr lang="en-US" b="0" i="0" u="none" strike="noStrike" dirty="0">
                <a:effectLst/>
                <a:latin typeface="Corbel" panose="020B0503020204020204" pitchFamily="34" charset="0"/>
              </a:rPr>
              <a:t>   Front End                         -      </a:t>
            </a:r>
            <a:r>
              <a:rPr lang="en-US" dirty="0">
                <a:latin typeface="Corbel" panose="020B0503020204020204" pitchFamily="34" charset="0"/>
              </a:rPr>
              <a:t>HTML</a:t>
            </a:r>
            <a:endParaRPr lang="en-US" b="0" i="0" u="none" strike="noStrike" dirty="0">
              <a:effectLst/>
              <a:latin typeface="Corbel" panose="020B0503020204020204" pitchFamily="34" charset="0"/>
            </a:endParaRPr>
          </a:p>
          <a:p>
            <a:pPr rtl="0" fontAlgn="base">
              <a:spcBef>
                <a:spcPts val="0"/>
              </a:spcBef>
              <a:spcAft>
                <a:spcPts val="0"/>
              </a:spcAft>
              <a:buFont typeface="Wingdings" panose="05000000000000000000" pitchFamily="2" charset="2"/>
              <a:buChar char="Ø"/>
            </a:pPr>
            <a:r>
              <a:rPr lang="en-US" b="0" i="0" u="none" strike="noStrike" dirty="0">
                <a:effectLst/>
                <a:latin typeface="Corbel" panose="020B0503020204020204" pitchFamily="34" charset="0"/>
              </a:rPr>
              <a:t>   Back End                          -      </a:t>
            </a:r>
            <a:r>
              <a:rPr lang="en-US" dirty="0">
                <a:latin typeface="Corbel" panose="020B0503020204020204" pitchFamily="34" charset="0"/>
              </a:rPr>
              <a:t>Python Flask</a:t>
            </a:r>
            <a:endParaRPr lang="en-US" b="0" i="0" u="none" strike="noStrike" dirty="0">
              <a:effectLst/>
              <a:latin typeface="Corbel" panose="020B0503020204020204" pitchFamily="34" charset="0"/>
            </a:endParaRPr>
          </a:p>
          <a:p>
            <a:pPr rtl="0" fontAlgn="base">
              <a:spcBef>
                <a:spcPts val="0"/>
              </a:spcBef>
              <a:spcAft>
                <a:spcPts val="1600"/>
              </a:spcAft>
              <a:buFont typeface="Wingdings" panose="05000000000000000000" pitchFamily="2" charset="2"/>
              <a:buChar char="Ø"/>
            </a:pPr>
            <a:r>
              <a:rPr lang="en-US" b="0" i="0" u="none" strike="noStrike" dirty="0">
                <a:effectLst/>
                <a:latin typeface="Corbel" panose="020B0503020204020204" pitchFamily="34" charset="0"/>
              </a:rPr>
              <a:t>   Operating  System       -     Windows 10</a:t>
            </a:r>
          </a:p>
          <a:p>
            <a:pPr marL="0" indent="0">
              <a:buNone/>
            </a:pPr>
            <a:r>
              <a:rPr lang="en-IN" dirty="0">
                <a:latin typeface="Georgia" panose="02040502050405020303" pitchFamily="18" charset="0"/>
              </a:rPr>
              <a:t> </a:t>
            </a:r>
          </a:p>
          <a:p>
            <a:pPr>
              <a:buClr>
                <a:schemeClr val="tx1"/>
              </a:buClr>
              <a:buSzPct val="100000"/>
              <a:buFont typeface="Arial" panose="020B0604020202020204" pitchFamily="34" charset="0"/>
              <a:buChar char="•"/>
            </a:pPr>
            <a:r>
              <a:rPr lang="en-IN" sz="3200" dirty="0">
                <a:latin typeface="Georgia" panose="02040502050405020303" pitchFamily="18" charset="0"/>
              </a:rPr>
              <a:t>HARDWARE USED :</a:t>
            </a:r>
          </a:p>
          <a:p>
            <a:pPr marL="0" indent="0" rtl="0" fontAlgn="base">
              <a:spcBef>
                <a:spcPts val="0"/>
              </a:spcBef>
              <a:spcAft>
                <a:spcPts val="0"/>
              </a:spcAft>
              <a:buNone/>
            </a:pPr>
            <a:endParaRPr lang="en-IN" i="0" u="none" strike="noStrike" dirty="0">
              <a:effectLst/>
            </a:endParaRPr>
          </a:p>
          <a:p>
            <a:pPr rtl="0" fontAlgn="base">
              <a:spcBef>
                <a:spcPts val="0"/>
              </a:spcBef>
              <a:spcAft>
                <a:spcPts val="0"/>
              </a:spcAft>
              <a:buFont typeface="Wingdings" panose="05000000000000000000" pitchFamily="2" charset="2"/>
              <a:buChar char="Ø"/>
            </a:pPr>
            <a:r>
              <a:rPr lang="en-IN" i="0" u="none" strike="noStrike" dirty="0">
                <a:effectLst/>
              </a:rPr>
              <a:t>  SSD – 256GB</a:t>
            </a:r>
          </a:p>
          <a:p>
            <a:pPr rtl="0" fontAlgn="base">
              <a:spcBef>
                <a:spcPts val="0"/>
              </a:spcBef>
              <a:spcAft>
                <a:spcPts val="1600"/>
              </a:spcAft>
              <a:buFont typeface="Wingdings" panose="05000000000000000000" pitchFamily="2" charset="2"/>
              <a:buChar char="Ø"/>
            </a:pPr>
            <a:r>
              <a:rPr lang="en-IN" i="0" u="none" strike="noStrike" dirty="0">
                <a:effectLst/>
              </a:rPr>
              <a:t>  RAM - 8GB</a:t>
            </a:r>
          </a:p>
          <a:p>
            <a:pPr>
              <a:buFont typeface="Arial" panose="020B0604020202020204" pitchFamily="34" charset="0"/>
              <a:buChar char="•"/>
            </a:pPr>
            <a:endParaRPr lang="en-IN" dirty="0">
              <a:latin typeface="Georgia" panose="02040502050405020303" pitchFamily="18" charset="0"/>
            </a:endParaRPr>
          </a:p>
        </p:txBody>
      </p:sp>
    </p:spTree>
    <p:extLst>
      <p:ext uri="{BB962C8B-B14F-4D97-AF65-F5344CB8AC3E}">
        <p14:creationId xmlns:p14="http://schemas.microsoft.com/office/powerpoint/2010/main" val="209628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3632-EB06-46E8-B172-DF62940F25EE}"/>
              </a:ext>
            </a:extLst>
          </p:cNvPr>
          <p:cNvSpPr>
            <a:spLocks noGrp="1"/>
          </p:cNvSpPr>
          <p:nvPr>
            <p:ph type="title"/>
          </p:nvPr>
        </p:nvSpPr>
        <p:spPr>
          <a:xfrm>
            <a:off x="1817585" y="0"/>
            <a:ext cx="6019800" cy="1005840"/>
          </a:xfrm>
        </p:spPr>
        <p:txBody>
          <a:bodyPr>
            <a:normAutofit/>
          </a:bodyPr>
          <a:lstStyle/>
          <a:p>
            <a:pPr marL="457200" indent="-457200">
              <a:buFont typeface="Arial" panose="020B0604020202020204" pitchFamily="34" charset="0"/>
              <a:buChar char="•"/>
            </a:pPr>
            <a:r>
              <a:rPr lang="en-US" sz="3600" b="0" i="0" u="none" strike="noStrike" dirty="0">
                <a:effectLst/>
                <a:latin typeface="Georgia" panose="02040502050405020303" pitchFamily="18" charset="0"/>
              </a:rPr>
              <a:t>IMPLEMENTATION :</a:t>
            </a:r>
            <a:endParaRPr lang="en-IN" sz="3600" dirty="0">
              <a:latin typeface="Georgia" panose="02040502050405020303" pitchFamily="18" charset="0"/>
            </a:endParaRPr>
          </a:p>
        </p:txBody>
      </p:sp>
      <p:sp>
        <p:nvSpPr>
          <p:cNvPr id="4" name="Text Placeholder 3">
            <a:extLst>
              <a:ext uri="{FF2B5EF4-FFF2-40B4-BE49-F238E27FC236}">
                <a16:creationId xmlns:a16="http://schemas.microsoft.com/office/drawing/2014/main" id="{C3402198-2936-4939-9D84-7159C0BF71E7}"/>
              </a:ext>
            </a:extLst>
          </p:cNvPr>
          <p:cNvSpPr>
            <a:spLocks noGrp="1"/>
          </p:cNvSpPr>
          <p:nvPr>
            <p:ph type="body" sz="half" idx="2"/>
          </p:nvPr>
        </p:nvSpPr>
        <p:spPr>
          <a:xfrm>
            <a:off x="861068" y="852507"/>
            <a:ext cx="5390442" cy="901027"/>
          </a:xfrm>
        </p:spPr>
        <p:txBody>
          <a:bodyPr>
            <a:normAutofit fontScale="92500" lnSpcReduction="10000"/>
          </a:bodyPr>
          <a:lstStyle/>
          <a:p>
            <a:r>
              <a:rPr lang="en-IN" sz="1800" b="1" i="0" u="none" strike="noStrike" dirty="0">
                <a:solidFill>
                  <a:schemeClr val="tx1"/>
                </a:solidFill>
                <a:effectLst/>
                <a:latin typeface="Calibri" panose="020F0502020204030204" pitchFamily="34" charset="0"/>
              </a:rPr>
              <a:t>  </a:t>
            </a:r>
          </a:p>
          <a:p>
            <a:pPr marL="342900" indent="-342900">
              <a:buSzPct val="100000"/>
              <a:buFont typeface="Wingdings" panose="05000000000000000000" pitchFamily="2" charset="2"/>
              <a:buChar char="v"/>
            </a:pPr>
            <a:r>
              <a:rPr lang="en-IN" sz="2400" b="1" dirty="0">
                <a:solidFill>
                  <a:schemeClr val="tx1"/>
                </a:solidFill>
              </a:rPr>
              <a:t>  </a:t>
            </a:r>
            <a:r>
              <a:rPr lang="en-IN" sz="2400" b="1" i="0" u="none" strike="noStrike" dirty="0">
                <a:solidFill>
                  <a:schemeClr val="tx1"/>
                </a:solidFill>
                <a:effectLst/>
              </a:rPr>
              <a:t>LOGIN FORM :-    </a:t>
            </a:r>
            <a:endParaRPr lang="en-IN" sz="2400" dirty="0">
              <a:solidFill>
                <a:schemeClr val="tx1"/>
              </a:solidFill>
            </a:endParaRPr>
          </a:p>
          <a:p>
            <a:endParaRPr lang="en-IN" dirty="0"/>
          </a:p>
        </p:txBody>
      </p:sp>
      <p:pic>
        <p:nvPicPr>
          <p:cNvPr id="8" name="Picture Placeholder 7">
            <a:extLst>
              <a:ext uri="{FF2B5EF4-FFF2-40B4-BE49-F238E27FC236}">
                <a16:creationId xmlns:a16="http://schemas.microsoft.com/office/drawing/2014/main" id="{D99726C6-94BD-44C4-93C8-32A5ECE41CE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59" r="14259"/>
          <a:stretch/>
        </p:blipFill>
        <p:spPr bwMode="auto">
          <a:xfrm>
            <a:off x="3517641" y="1858347"/>
            <a:ext cx="618619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9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94279-5963-4E37-97BF-1A738A13B46F}"/>
              </a:ext>
            </a:extLst>
          </p:cNvPr>
          <p:cNvSpPr>
            <a:spLocks noGrp="1"/>
          </p:cNvSpPr>
          <p:nvPr>
            <p:ph sz="half" idx="1"/>
          </p:nvPr>
        </p:nvSpPr>
        <p:spPr>
          <a:xfrm>
            <a:off x="1745567" y="534799"/>
            <a:ext cx="4895055" cy="1186544"/>
          </a:xfrm>
        </p:spPr>
        <p:txBody>
          <a:bodyPr>
            <a:normAutofit/>
          </a:bodyPr>
          <a:lstStyle/>
          <a:p>
            <a:pPr>
              <a:buSzPct val="100000"/>
              <a:buFont typeface="Wingdings" panose="05000000000000000000" pitchFamily="2" charset="2"/>
              <a:buChar char="v"/>
            </a:pPr>
            <a:r>
              <a:rPr lang="en-IN" sz="2400" b="1" dirty="0"/>
              <a:t>  STUDENT </a:t>
            </a:r>
            <a:r>
              <a:rPr lang="en-IN" sz="2400" b="1" i="0" u="none" strike="noStrike" dirty="0">
                <a:solidFill>
                  <a:schemeClr val="tx1"/>
                </a:solidFill>
                <a:effectLst/>
              </a:rPr>
              <a:t>REGISTRATION :-</a:t>
            </a:r>
            <a:r>
              <a:rPr lang="en-US" sz="2400" b="1" dirty="0">
                <a:cs typeface="Calibri" panose="020F0502020204030204" pitchFamily="34" charset="0"/>
              </a:rPr>
              <a:t> </a:t>
            </a:r>
          </a:p>
        </p:txBody>
      </p:sp>
      <p:pic>
        <p:nvPicPr>
          <p:cNvPr id="6" name="Content Placeholder 5">
            <a:extLst>
              <a:ext uri="{FF2B5EF4-FFF2-40B4-BE49-F238E27FC236}">
                <a16:creationId xmlns:a16="http://schemas.microsoft.com/office/drawing/2014/main" id="{9DEAAF5C-D2DA-4086-89A7-E8F5A3ABC9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3340359" y="1996751"/>
            <a:ext cx="6064898" cy="3657600"/>
          </a:xfrm>
        </p:spPr>
      </p:pic>
    </p:spTree>
    <p:extLst>
      <p:ext uri="{BB962C8B-B14F-4D97-AF65-F5344CB8AC3E}">
        <p14:creationId xmlns:p14="http://schemas.microsoft.com/office/powerpoint/2010/main" val="3911756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3779</TotalTime>
  <Words>622</Words>
  <Application>Microsoft Office PowerPoint</Application>
  <PresentationFormat>Widescreen</PresentationFormat>
  <Paragraphs>145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Calibri</vt:lpstr>
      <vt:lpstr>Corbel</vt:lpstr>
      <vt:lpstr>Courier New</vt:lpstr>
      <vt:lpstr>Georgia</vt:lpstr>
      <vt:lpstr>Wingdings</vt:lpstr>
      <vt:lpstr>Parallax</vt:lpstr>
      <vt:lpstr>                            Datta Meghe College of Engineering , Airoli    Placement Management System</vt:lpstr>
      <vt:lpstr>Contents :</vt:lpstr>
      <vt:lpstr>INTRODUCTION :</vt:lpstr>
      <vt:lpstr>PROBLEM DEFINITION  ::</vt:lpstr>
      <vt:lpstr>SCOPE OF PROJECT : :</vt:lpstr>
      <vt:lpstr>OBJECTIVES OF PROJECT : :</vt:lpstr>
      <vt:lpstr>SOFTWARE REQUIREMENT :</vt:lpstr>
      <vt:lpstr>IMPLEMENTATION :</vt:lpstr>
      <vt:lpstr>PowerPoint Presentation</vt:lpstr>
      <vt:lpstr> COMPANY REGISTRATION :-</vt:lpstr>
      <vt:lpstr> HOME PAGE :-</vt:lpstr>
      <vt:lpstr>APPLY PAGE :-</vt:lpstr>
      <vt:lpstr>APPLIED SUCCESFULLY :-</vt:lpstr>
      <vt:lpstr>DATABASE :-  Student Database :</vt:lpstr>
      <vt:lpstr> Company Database :</vt:lpstr>
      <vt:lpstr>       Students Applied :  </vt:lpstr>
      <vt:lpstr>CONCLUSION :</vt:lpstr>
      <vt:lpstr>FUTURE SCOPE :</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Divyesh Bhoir</dc:creator>
  <cp:lastModifiedBy>Divyesh Bhoir</cp:lastModifiedBy>
  <cp:revision>98</cp:revision>
  <dcterms:created xsi:type="dcterms:W3CDTF">2021-04-24T13:28:55Z</dcterms:created>
  <dcterms:modified xsi:type="dcterms:W3CDTF">2021-05-19T14:20:19Z</dcterms:modified>
</cp:coreProperties>
</file>