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8" r:id="rId2"/>
    <p:sldId id="422" r:id="rId3"/>
    <p:sldId id="1744" r:id="rId4"/>
    <p:sldId id="1787" r:id="rId5"/>
    <p:sldId id="1788" r:id="rId6"/>
    <p:sldId id="1789" r:id="rId7"/>
    <p:sldId id="1774" r:id="rId8"/>
    <p:sldId id="1790" r:id="rId9"/>
    <p:sldId id="1777" r:id="rId10"/>
    <p:sldId id="1778" r:id="rId11"/>
    <p:sldId id="1780" r:id="rId12"/>
    <p:sldId id="1779" r:id="rId13"/>
    <p:sldId id="1791" r:id="rId14"/>
    <p:sldId id="1781" r:id="rId15"/>
    <p:sldId id="1782" r:id="rId16"/>
    <p:sldId id="1784" r:id="rId17"/>
    <p:sldId id="1785" r:id="rId18"/>
    <p:sldId id="1771" r:id="rId19"/>
    <p:sldId id="1786" r:id="rId20"/>
    <p:sldId id="452" r:id="rId21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030A0"/>
    <a:srgbClr val="FAFAFA"/>
    <a:srgbClr val="EBE8F0"/>
    <a:srgbClr val="E77D26"/>
    <a:srgbClr val="C0504D"/>
    <a:srgbClr val="660874"/>
    <a:srgbClr val="F2DCDB"/>
    <a:srgbClr val="E6E6E6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7" autoAdjust="0"/>
    <p:restoredTop sz="83819" autoAdjust="0"/>
  </p:normalViewPr>
  <p:slideViewPr>
    <p:cSldViewPr>
      <p:cViewPr varScale="1">
        <p:scale>
          <a:sx n="82" d="100"/>
          <a:sy n="82" d="100"/>
        </p:scale>
        <p:origin x="122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-2844" y="-11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575" cy="5127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854"/>
            <a:ext cx="3076575" cy="5127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4"/>
            <a:ext cx="3076575" cy="5127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2129F-41E7-4CDA-90C1-EFE0F22A0B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52921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3076362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4"/>
            <a:ext cx="3076362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9721106"/>
            <a:ext cx="3076362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6"/>
            <a:ext cx="3076362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57C94B1-0C84-4168-B06D-3F66C621AC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8610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94B1-0C84-4168-B06D-3F66C621AC8E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193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31A32-204C-E869-CF96-EBE530764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9FF7D6-6818-A5B6-335F-561E9BE1EB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C55957-5314-4C66-4993-1C8340C02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br>
              <a:rPr lang="zh-CN" altLang="en-US" dirty="0">
                <a:solidFill>
                  <a:srgbClr val="4D6BFE"/>
                </a:solidFill>
                <a:effectLst/>
              </a:rPr>
            </a:b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6AFDA-53F8-C991-91FA-EAC9CCF42D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94B1-0C84-4168-B06D-3F66C621AC8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FE128-4A7E-3E84-BF10-DDC49C3E11ED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524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31A32-204C-E869-CF96-EBE530764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9FF7D6-6818-A5B6-335F-561E9BE1EB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C55957-5314-4C66-4993-1C8340C02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br>
              <a:rPr lang="zh-CN" altLang="en-US" dirty="0">
                <a:solidFill>
                  <a:srgbClr val="4D6BFE"/>
                </a:solidFill>
                <a:effectLst/>
              </a:rPr>
            </a:b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6AFDA-53F8-C991-91FA-EAC9CCF42D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94B1-0C84-4168-B06D-3F66C621AC8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FE128-4A7E-3E84-BF10-DDC49C3E11ED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89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13EFD-3B67-37A4-718F-4A60EB48C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02CC03-0E92-14E7-F2A0-9EE7298A77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BABD6A-11F2-CA9A-ECA6-48E84478C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br>
              <a:rPr lang="zh-CN" altLang="en-US" dirty="0">
                <a:solidFill>
                  <a:srgbClr val="4D6BFE"/>
                </a:solidFill>
                <a:effectLst/>
              </a:rPr>
            </a:b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6B751-BDBC-33E2-B18E-5355FBC53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94B1-0C84-4168-B06D-3F66C621AC8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6B6A1-D5E6-0E66-4597-53EEF18AF90C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840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6E784-1813-8832-0218-1C1F25DA8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F0AD32-6E56-68C8-7AC3-2A2FBB7E13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BD0A25-1C9D-4F05-F2FF-18A0219BFF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br>
              <a:rPr lang="zh-CN" altLang="en-US" dirty="0">
                <a:solidFill>
                  <a:srgbClr val="4D6BFE"/>
                </a:solidFill>
                <a:effectLst/>
              </a:rPr>
            </a:b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E5FEE-4D7F-5F70-0F6C-DA63887CC7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94B1-0C84-4168-B06D-3F66C621AC8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2E39B-6FC6-322C-D433-5B532F9F5906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68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9AB5E-61D1-F3DE-6CC8-172428598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7A735C-3D41-BC16-D9F9-9CA721FE32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CE5256-6136-A0AF-A1BA-4BEBFE36A3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br>
              <a:rPr lang="zh-CN" altLang="en-US" dirty="0">
                <a:solidFill>
                  <a:srgbClr val="4D6BFE"/>
                </a:solidFill>
                <a:effectLst/>
              </a:rPr>
            </a:b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341B8-02A9-80F5-BF61-F07379D64B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94B1-0C84-4168-B06D-3F66C621AC8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A7B2F-464C-3F07-F85F-162D364DD283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284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94B1-0C84-4168-B06D-3F66C621AC8E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497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94B1-0C84-4168-B06D-3F66C621AC8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217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D71E7-723E-ABAB-7652-FF945AE69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DAD027-B113-B9AB-8B9A-05FF5E2E73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1F00F9-BA8C-8D75-5144-4C8214255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br>
              <a:rPr lang="zh-CN" altLang="en-US" dirty="0">
                <a:solidFill>
                  <a:srgbClr val="4D6BFE"/>
                </a:solidFill>
                <a:effectLst/>
              </a:rPr>
            </a:b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20A24-4012-BF16-13CB-B70FF2B6C3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94B1-0C84-4168-B06D-3F66C621AC8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63028-D662-96E0-DAEF-507C487C98EC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920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D71E7-723E-ABAB-7652-FF945AE69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DAD027-B113-B9AB-8B9A-05FF5E2E73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1F00F9-BA8C-8D75-5144-4C8214255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br>
              <a:rPr lang="zh-CN" altLang="en-US" dirty="0">
                <a:solidFill>
                  <a:srgbClr val="4D6BFE"/>
                </a:solidFill>
                <a:effectLst/>
              </a:rPr>
            </a:b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20A24-4012-BF16-13CB-B70FF2B6C3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94B1-0C84-4168-B06D-3F66C621AC8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63028-D662-96E0-DAEF-507C487C98EC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57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D71E7-723E-ABAB-7652-FF945AE69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DAD027-B113-B9AB-8B9A-05FF5E2E73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1F00F9-BA8C-8D75-5144-4C8214255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br>
              <a:rPr lang="zh-CN" altLang="en-US" dirty="0">
                <a:solidFill>
                  <a:srgbClr val="4D6BFE"/>
                </a:solidFill>
                <a:effectLst/>
              </a:rPr>
            </a:b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20A24-4012-BF16-13CB-B70FF2B6C3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94B1-0C84-4168-B06D-3F66C621AC8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63028-D662-96E0-DAEF-507C487C98EC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012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D71E7-723E-ABAB-7652-FF945AE69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DAD027-B113-B9AB-8B9A-05FF5E2E73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1F00F9-BA8C-8D75-5144-4C8214255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br>
              <a:rPr lang="zh-CN" altLang="en-US" dirty="0">
                <a:solidFill>
                  <a:srgbClr val="4D6BFE"/>
                </a:solidFill>
                <a:effectLst/>
              </a:rPr>
            </a:b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20A24-4012-BF16-13CB-B70FF2B6C3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94B1-0C84-4168-B06D-3F66C621AC8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63028-D662-96E0-DAEF-507C487C98EC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401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D71E7-723E-ABAB-7652-FF945AE69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DAD027-B113-B9AB-8B9A-05FF5E2E73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1F00F9-BA8C-8D75-5144-4C8214255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br>
              <a:rPr lang="zh-CN" altLang="en-US" dirty="0">
                <a:solidFill>
                  <a:srgbClr val="4D6BFE"/>
                </a:solidFill>
                <a:effectLst/>
              </a:rPr>
            </a:b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20A24-4012-BF16-13CB-B70FF2B6C3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94B1-0C84-4168-B06D-3F66C621AC8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63028-D662-96E0-DAEF-507C487C98EC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86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CFF4B-458F-DE97-0B59-2DC7B97D5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5FEA2B-4550-314D-B20E-3C6746E30F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095F4D-F8AF-95E5-6EE6-095A7B070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br>
              <a:rPr lang="zh-CN" altLang="en-US" dirty="0">
                <a:solidFill>
                  <a:srgbClr val="4D6BFE"/>
                </a:solidFill>
                <a:effectLst/>
              </a:rPr>
            </a:b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CD895-4E30-3105-B4DB-9EEF676C51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94B1-0C84-4168-B06D-3F66C621AC8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EBCCA-1C23-61CD-B95E-8C7DE8B71777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24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43D44-3E1A-4EDF-0497-40EDC0163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542CA9-68F7-EEE2-F42D-B5C24F7FE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A4DC61-9EB0-0777-9371-E6E664826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br>
              <a:rPr lang="zh-CN" altLang="en-US" dirty="0">
                <a:solidFill>
                  <a:srgbClr val="4D6BFE"/>
                </a:solidFill>
                <a:effectLst/>
              </a:rPr>
            </a:b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921EB-FD01-15D0-B7E8-B5045787A3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94B1-0C84-4168-B06D-3F66C621AC8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86B8F-79F6-256B-AF3F-C17313D26DA3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3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40000"/>
            <a:ext cx="12192000" cy="2034000"/>
          </a:xfrm>
          <a:prstGeom prst="rect">
            <a:avLst/>
          </a:prstGeom>
          <a:solidFill>
            <a:srgbClr val="660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" y="3348000"/>
            <a:ext cx="12192043" cy="54000"/>
            <a:chOff x="0" y="3348000"/>
            <a:chExt cx="9144032" cy="54000"/>
          </a:xfrm>
        </p:grpSpPr>
        <p:sp>
          <p:nvSpPr>
            <p:cNvPr id="13" name="矩形 28"/>
            <p:cNvSpPr>
              <a:spLocks noChangeArrowheads="1"/>
            </p:cNvSpPr>
            <p:nvPr userDrawn="1"/>
          </p:nvSpPr>
          <p:spPr bwMode="auto">
            <a:xfrm>
              <a:off x="0" y="3348000"/>
              <a:ext cx="5220000" cy="5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8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5" name="矩形 29"/>
            <p:cNvSpPr>
              <a:spLocks noChangeArrowheads="1"/>
            </p:cNvSpPr>
            <p:nvPr userDrawn="1"/>
          </p:nvSpPr>
          <p:spPr bwMode="auto">
            <a:xfrm>
              <a:off x="8064032" y="3348000"/>
              <a:ext cx="1080000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18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8" name="矩形 28"/>
            <p:cNvSpPr>
              <a:spLocks noChangeArrowheads="1"/>
            </p:cNvSpPr>
            <p:nvPr userDrawn="1"/>
          </p:nvSpPr>
          <p:spPr bwMode="auto">
            <a:xfrm>
              <a:off x="5292016" y="3348000"/>
              <a:ext cx="2700000" cy="5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8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0888" y="4176730"/>
            <a:ext cx="8534400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6000" y="1890000"/>
            <a:ext cx="8640000" cy="1260000"/>
          </a:xfrm>
        </p:spPr>
        <p:txBody>
          <a:bodyPr anchor="ctr">
            <a:normAutofit/>
          </a:bodyPr>
          <a:lstStyle>
            <a:lvl1pPr algn="r">
              <a:defRPr sz="3800" b="1" i="0" spc="200" baseline="0">
                <a:solidFill>
                  <a:srgbClr val="FAFAF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53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318000"/>
            <a:ext cx="12192000" cy="540000"/>
          </a:xfrm>
          <a:prstGeom prst="rect">
            <a:avLst/>
          </a:prstGeom>
          <a:solidFill>
            <a:srgbClr val="660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70000"/>
            <a:ext cx="11040000" cy="630000"/>
          </a:xfrm>
        </p:spPr>
        <p:txBody>
          <a:bodyPr>
            <a:noAutofit/>
          </a:bodyPr>
          <a:lstStyle>
            <a:lvl1pPr algn="l">
              <a:defRPr sz="3000" b="1" i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080000"/>
            <a:ext cx="11040000" cy="5040000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spcBef>
                <a:spcPts val="600"/>
              </a:spcBef>
              <a:defRPr sz="2600" b="1" i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spcBef>
                <a:spcPts val="600"/>
              </a:spcBef>
              <a:defRPr lang="en-US" altLang="zh-CN" sz="2200" b="1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>
              <a:lnSpc>
                <a:spcPct val="125000"/>
              </a:lnSpc>
              <a:spcBef>
                <a:spcPts val="600"/>
              </a:spcBef>
              <a:defRPr lang="en-US" altLang="zh-CN" sz="2000" b="1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>
              <a:lnSpc>
                <a:spcPct val="125000"/>
              </a:lnSpc>
              <a:spcBef>
                <a:spcPts val="0"/>
              </a:spcBef>
              <a:defRPr lang="en-US" altLang="zh-CN" sz="1800" b="1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>
              <a:lnSpc>
                <a:spcPct val="125000"/>
              </a:lnSpc>
              <a:spcBef>
                <a:spcPts val="0"/>
              </a:spcBef>
              <a:defRPr lang="zh-CN" altLang="en-US" sz="16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6000" y="6408000"/>
            <a:ext cx="7200000" cy="360000"/>
          </a:xfrm>
        </p:spPr>
        <p:txBody>
          <a:bodyPr/>
          <a:lstStyle>
            <a:lvl1pPr>
              <a:defRPr sz="1500" b="0" baseline="0">
                <a:solidFill>
                  <a:srgbClr val="E6E6E6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工业工程系  </a:t>
            </a:r>
            <a:r>
              <a:rPr lang="en-US" altLang="zh-CN" dirty="0"/>
              <a:t>·  </a:t>
            </a:r>
            <a:r>
              <a:rPr lang="zh-CN" altLang="en-US" dirty="0"/>
              <a:t>岳小伟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4672" y="6422640"/>
            <a:ext cx="720000" cy="360000"/>
          </a:xfrm>
        </p:spPr>
        <p:txBody>
          <a:bodyPr anchor="b"/>
          <a:lstStyle>
            <a:lvl1pPr algn="r">
              <a:defRPr sz="1500" b="0">
                <a:solidFill>
                  <a:srgbClr val="FAFAFA"/>
                </a:solidFill>
                <a:effectLst/>
              </a:defRPr>
            </a:lvl1pPr>
          </a:lstStyle>
          <a:p>
            <a:fld id="{5C020570-4E2A-4C53-8FC3-FF8FCECB7D9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3" name="Picture 2" descr="C:\Users\BAN\Desktop\未标题-2.png">
            <a:extLst>
              <a:ext uri="{FF2B5EF4-FFF2-40B4-BE49-F238E27FC236}">
                <a16:creationId xmlns:a16="http://schemas.microsoft.com/office/drawing/2014/main" id="{071EBBC9-F991-4DD4-9CAF-1906007958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9336" y="6390000"/>
            <a:ext cx="1256708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DAC0825-5198-7FB0-4813-61E7B1837FDC}"/>
              </a:ext>
            </a:extLst>
          </p:cNvPr>
          <p:cNvGrpSpPr/>
          <p:nvPr userDrawn="1"/>
        </p:nvGrpSpPr>
        <p:grpSpPr>
          <a:xfrm>
            <a:off x="0" y="900000"/>
            <a:ext cx="12192000" cy="36000"/>
            <a:chOff x="0" y="3330000"/>
            <a:chExt cx="9144000" cy="72000"/>
          </a:xfrm>
        </p:grpSpPr>
        <p:sp>
          <p:nvSpPr>
            <p:cNvPr id="7" name="矩形 28">
              <a:extLst>
                <a:ext uri="{FF2B5EF4-FFF2-40B4-BE49-F238E27FC236}">
                  <a16:creationId xmlns:a16="http://schemas.microsoft.com/office/drawing/2014/main" id="{6CEB317C-6B1B-DC87-B5FA-A72DDB204D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330000"/>
              <a:ext cx="6015791" cy="72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8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2" name="矩形 29">
              <a:extLst>
                <a:ext uri="{FF2B5EF4-FFF2-40B4-BE49-F238E27FC236}">
                  <a16:creationId xmlns:a16="http://schemas.microsoft.com/office/drawing/2014/main" id="{979FC88D-61C9-B9C3-99DE-FB587D84C7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73588" y="3330000"/>
              <a:ext cx="3070412" cy="72000"/>
            </a:xfrm>
            <a:prstGeom prst="rect">
              <a:avLst/>
            </a:prstGeom>
            <a:solidFill>
              <a:schemeClr val="accent4">
                <a:alpha val="74902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18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317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YX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318000"/>
            <a:ext cx="12192000" cy="540000"/>
          </a:xfrm>
          <a:prstGeom prst="rect">
            <a:avLst/>
          </a:prstGeom>
          <a:solidFill>
            <a:srgbClr val="660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00" y="270000"/>
            <a:ext cx="11040000" cy="630000"/>
          </a:xfrm>
        </p:spPr>
        <p:txBody>
          <a:bodyPr>
            <a:noAutofit/>
          </a:bodyPr>
          <a:lstStyle>
            <a:lvl1pPr algn="l">
              <a:defRPr sz="3000" b="1" i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00" y="1080000"/>
            <a:ext cx="11040000" cy="5040000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spcBef>
                <a:spcPts val="600"/>
              </a:spcBef>
              <a:defRPr sz="2600" b="1" i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25000"/>
              </a:lnSpc>
              <a:spcBef>
                <a:spcPts val="600"/>
              </a:spcBef>
              <a:defRPr lang="en-US" altLang="zh-CN" sz="2200" b="1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>
              <a:lnSpc>
                <a:spcPct val="125000"/>
              </a:lnSpc>
              <a:spcBef>
                <a:spcPts val="600"/>
              </a:spcBef>
              <a:defRPr lang="en-US" altLang="zh-CN" sz="2000" b="1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>
              <a:lnSpc>
                <a:spcPct val="125000"/>
              </a:lnSpc>
              <a:spcBef>
                <a:spcPts val="0"/>
              </a:spcBef>
              <a:defRPr lang="en-US" altLang="zh-CN" sz="1800" b="1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>
              <a:lnSpc>
                <a:spcPct val="125000"/>
              </a:lnSpc>
              <a:spcBef>
                <a:spcPts val="0"/>
              </a:spcBef>
              <a:defRPr lang="zh-CN" altLang="en-US" sz="1600" b="1" i="0" kern="1200" baseline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6000" y="6408000"/>
            <a:ext cx="7200000" cy="360000"/>
          </a:xfrm>
        </p:spPr>
        <p:txBody>
          <a:bodyPr/>
          <a:lstStyle>
            <a:lvl1pPr>
              <a:defRPr sz="1500" b="0" baseline="0">
                <a:solidFill>
                  <a:srgbClr val="E6E6E6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工业工程系  </a:t>
            </a:r>
            <a:r>
              <a:rPr lang="en-US" altLang="zh-CN" dirty="0"/>
              <a:t>·  </a:t>
            </a:r>
            <a:r>
              <a:rPr lang="zh-CN" altLang="en-US" dirty="0"/>
              <a:t>岳小伟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4672" y="6422640"/>
            <a:ext cx="720000" cy="360000"/>
          </a:xfrm>
        </p:spPr>
        <p:txBody>
          <a:bodyPr anchor="b"/>
          <a:lstStyle>
            <a:lvl1pPr algn="r">
              <a:defRPr sz="1500" b="0">
                <a:solidFill>
                  <a:srgbClr val="FAFAFA"/>
                </a:solidFill>
                <a:effectLst/>
              </a:defRPr>
            </a:lvl1pPr>
          </a:lstStyle>
          <a:p>
            <a:fld id="{5C020570-4E2A-4C53-8FC3-FF8FCECB7D9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3" name="Picture 2" descr="C:\Users\BAN\Desktop\未标题-2.png">
            <a:extLst>
              <a:ext uri="{FF2B5EF4-FFF2-40B4-BE49-F238E27FC236}">
                <a16:creationId xmlns:a16="http://schemas.microsoft.com/office/drawing/2014/main" id="{071EBBC9-F991-4DD4-9CAF-1906007958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9336" y="6390000"/>
            <a:ext cx="1256708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DAC0825-5198-7FB0-4813-61E7B1837FDC}"/>
              </a:ext>
            </a:extLst>
          </p:cNvPr>
          <p:cNvGrpSpPr/>
          <p:nvPr userDrawn="1"/>
        </p:nvGrpSpPr>
        <p:grpSpPr>
          <a:xfrm>
            <a:off x="0" y="900000"/>
            <a:ext cx="12192000" cy="36000"/>
            <a:chOff x="0" y="3330000"/>
            <a:chExt cx="9144000" cy="72000"/>
          </a:xfrm>
        </p:grpSpPr>
        <p:sp>
          <p:nvSpPr>
            <p:cNvPr id="7" name="矩形 28">
              <a:extLst>
                <a:ext uri="{FF2B5EF4-FFF2-40B4-BE49-F238E27FC236}">
                  <a16:creationId xmlns:a16="http://schemas.microsoft.com/office/drawing/2014/main" id="{6CEB317C-6B1B-DC87-B5FA-A72DDB204D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330000"/>
              <a:ext cx="6015791" cy="72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8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2" name="矩形 29">
              <a:extLst>
                <a:ext uri="{FF2B5EF4-FFF2-40B4-BE49-F238E27FC236}">
                  <a16:creationId xmlns:a16="http://schemas.microsoft.com/office/drawing/2014/main" id="{979FC88D-61C9-B9C3-99DE-FB587D84C7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73588" y="3330000"/>
              <a:ext cx="3070412" cy="72000"/>
            </a:xfrm>
            <a:prstGeom prst="rect">
              <a:avLst/>
            </a:prstGeom>
            <a:solidFill>
              <a:schemeClr val="accent4">
                <a:alpha val="74902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18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78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318000"/>
            <a:ext cx="12192000" cy="540000"/>
          </a:xfrm>
          <a:prstGeom prst="rect">
            <a:avLst/>
          </a:prstGeom>
          <a:solidFill>
            <a:srgbClr val="660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76000" y="270000"/>
            <a:ext cx="11040000" cy="630000"/>
          </a:xfrm>
        </p:spPr>
        <p:txBody>
          <a:bodyPr>
            <a:noAutofit/>
          </a:bodyPr>
          <a:lstStyle>
            <a:lvl1pPr algn="l">
              <a:defRPr sz="3000" b="1" i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6000" y="6408000"/>
            <a:ext cx="7200000" cy="360000"/>
          </a:xfrm>
        </p:spPr>
        <p:txBody>
          <a:bodyPr/>
          <a:lstStyle>
            <a:lvl1pPr>
              <a:defRPr sz="1500" b="0" baseline="0">
                <a:solidFill>
                  <a:srgbClr val="FAFAFA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工业工程系  </a:t>
            </a:r>
            <a:r>
              <a:rPr lang="en-US" altLang="zh-CN" dirty="0"/>
              <a:t>·  </a:t>
            </a:r>
            <a:r>
              <a:rPr lang="zh-CN" altLang="en-US" dirty="0"/>
              <a:t>岳小伟</a:t>
            </a:r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11424672" y="6422640"/>
            <a:ext cx="720000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algn="r" defTabSz="914400" rtl="0" eaLnBrk="1" latinLnBrk="0" hangingPunct="1">
              <a:defRPr sz="1400" b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020570-4E2A-4C53-8FC3-FF8FCECB7D9F}" type="slidenum">
              <a:rPr lang="zh-CN" altLang="en-US" sz="1500" smtClean="0">
                <a:solidFill>
                  <a:srgbClr val="FAFAFA"/>
                </a:solidFill>
              </a:rPr>
              <a:pPr/>
              <a:t>‹#›</a:t>
            </a:fld>
            <a:endParaRPr lang="zh-CN" altLang="en-US" sz="1500" dirty="0">
              <a:solidFill>
                <a:srgbClr val="FAFAFA"/>
              </a:solidFill>
            </a:endParaRPr>
          </a:p>
        </p:txBody>
      </p:sp>
      <p:pic>
        <p:nvPicPr>
          <p:cNvPr id="12" name="Picture 2" descr="C:\Users\BAN\Desktop\未标题-2.png">
            <a:extLst>
              <a:ext uri="{FF2B5EF4-FFF2-40B4-BE49-F238E27FC236}">
                <a16:creationId xmlns:a16="http://schemas.microsoft.com/office/drawing/2014/main" id="{C08F8F6E-4D73-4332-B97D-4890CAB751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9336" y="6390000"/>
            <a:ext cx="1256708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3388302-E16F-8140-10D0-F5EC9A494056}"/>
              </a:ext>
            </a:extLst>
          </p:cNvPr>
          <p:cNvGrpSpPr/>
          <p:nvPr userDrawn="1"/>
        </p:nvGrpSpPr>
        <p:grpSpPr>
          <a:xfrm>
            <a:off x="0" y="900000"/>
            <a:ext cx="12192000" cy="36000"/>
            <a:chOff x="0" y="3330000"/>
            <a:chExt cx="9144000" cy="72000"/>
          </a:xfrm>
        </p:grpSpPr>
        <p:sp>
          <p:nvSpPr>
            <p:cNvPr id="3" name="矩形 28">
              <a:extLst>
                <a:ext uri="{FF2B5EF4-FFF2-40B4-BE49-F238E27FC236}">
                  <a16:creationId xmlns:a16="http://schemas.microsoft.com/office/drawing/2014/main" id="{F999AAD1-D7E0-C3D3-00CE-C3A0A2779F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330000"/>
              <a:ext cx="6015791" cy="72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18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4" name="矩形 29">
              <a:extLst>
                <a:ext uri="{FF2B5EF4-FFF2-40B4-BE49-F238E27FC236}">
                  <a16:creationId xmlns:a16="http://schemas.microsoft.com/office/drawing/2014/main" id="{75DB6F30-B491-23DE-A469-B9383B2B1B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73588" y="3330000"/>
              <a:ext cx="3070412" cy="72000"/>
            </a:xfrm>
            <a:prstGeom prst="rect">
              <a:avLst/>
            </a:prstGeom>
            <a:solidFill>
              <a:schemeClr val="accent4">
                <a:alpha val="74902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 sz="180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32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8000"/>
            <a:ext cx="12192000" cy="540000"/>
          </a:xfrm>
          <a:prstGeom prst="rect">
            <a:avLst/>
          </a:prstGeom>
          <a:solidFill>
            <a:srgbClr val="660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6000" y="6408000"/>
            <a:ext cx="7200000" cy="360000"/>
          </a:xfrm>
        </p:spPr>
        <p:txBody>
          <a:bodyPr/>
          <a:lstStyle>
            <a:lvl1pPr>
              <a:defRPr sz="1500" b="0" baseline="0">
                <a:solidFill>
                  <a:srgbClr val="FAFAFA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工业工程系  </a:t>
            </a:r>
            <a:r>
              <a:rPr lang="en-US" altLang="zh-CN" dirty="0"/>
              <a:t>·  </a:t>
            </a:r>
            <a:r>
              <a:rPr lang="zh-CN" altLang="en-US" dirty="0"/>
              <a:t>岳小伟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4672" y="6422640"/>
            <a:ext cx="720000" cy="360000"/>
          </a:xfrm>
        </p:spPr>
        <p:txBody>
          <a:bodyPr anchor="b"/>
          <a:lstStyle>
            <a:lvl1pPr algn="r">
              <a:defRPr sz="1500" b="0">
                <a:solidFill>
                  <a:srgbClr val="FAFAFA"/>
                </a:solidFill>
                <a:effectLst/>
              </a:defRPr>
            </a:lvl1pPr>
          </a:lstStyle>
          <a:p>
            <a:fld id="{5C020570-4E2A-4C53-8FC3-FF8FCECB7D9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6" name="Picture 2" descr="C:\Users\BAN\Desktop\未标题-2.png">
            <a:extLst>
              <a:ext uri="{FF2B5EF4-FFF2-40B4-BE49-F238E27FC236}">
                <a16:creationId xmlns:a16="http://schemas.microsoft.com/office/drawing/2014/main" id="{57699E27-9231-40B0-9827-6B5F2F22E5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9336" y="6390000"/>
            <a:ext cx="1256708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07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工业工程系  </a:t>
            </a:r>
            <a:r>
              <a:rPr lang="en-US" altLang="zh-CN" dirty="0"/>
              <a:t>·  </a:t>
            </a:r>
            <a:r>
              <a:rPr lang="zh-CN" altLang="en-US" dirty="0"/>
              <a:t>岳小伟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20570-4E2A-4C53-8FC3-FF8FCECB7D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9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4" r:id="rId4"/>
    <p:sldLayoutId id="2147483655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arxiv.org/abs/1807.0162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611.00203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ubtitle 2"/>
          <p:cNvSpPr>
            <a:spLocks noGrp="1"/>
          </p:cNvSpPr>
          <p:nvPr>
            <p:ph type="subTitle" idx="1"/>
          </p:nvPr>
        </p:nvSpPr>
        <p:spPr>
          <a:xfrm>
            <a:off x="1524000" y="4074927"/>
            <a:ext cx="9144000" cy="2113492"/>
          </a:xfrm>
        </p:spPr>
        <p:txBody>
          <a:bodyPr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b="0" dirty="0">
                <a:ea typeface="Arial Unicode MS" panose="020B0604020202020204" pitchFamily="34" charset="-122"/>
                <a:cs typeface="Arial" panose="020B0604020202020204" pitchFamily="34" charset="0"/>
              </a:rPr>
              <a:t>Team THU</a:t>
            </a:r>
          </a:p>
          <a:p>
            <a:pPr algn="ctr">
              <a:lnSpc>
                <a:spcPct val="125000"/>
              </a:lnSpc>
            </a:pPr>
            <a:r>
              <a:rPr lang="en-US" altLang="zh-CN" sz="2400" b="0" dirty="0" err="1">
                <a:ea typeface="Arial Unicode MS" panose="020B0604020202020204" pitchFamily="34" charset="-122"/>
                <a:cs typeface="Arial" panose="020B0604020202020204" pitchFamily="34" charset="0"/>
              </a:rPr>
              <a:t>Dexin</a:t>
            </a:r>
            <a:r>
              <a:rPr lang="en-US" altLang="zh-CN" sz="2400" b="0" dirty="0">
                <a:ea typeface="Arial Unicode MS" panose="020B0604020202020204" pitchFamily="34" charset="-122"/>
                <a:cs typeface="Arial" panose="020B0604020202020204" pitchFamily="34" charset="0"/>
              </a:rPr>
              <a:t> Ji, </a:t>
            </a:r>
            <a:r>
              <a:rPr lang="en-US" altLang="zh-CN" sz="2400" b="0" dirty="0" err="1">
                <a:ea typeface="Arial Unicode MS" panose="020B0604020202020204" pitchFamily="34" charset="-122"/>
                <a:cs typeface="Arial" panose="020B0604020202020204" pitchFamily="34" charset="0"/>
              </a:rPr>
              <a:t>Xuetao</a:t>
            </a:r>
            <a:r>
              <a:rPr lang="en-US" altLang="zh-CN" sz="2400" b="0" dirty="0">
                <a:ea typeface="Arial Unicode MS" panose="020B0604020202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="0" dirty="0" err="1">
                <a:ea typeface="Arial Unicode MS" panose="020B0604020202020204" pitchFamily="34" charset="-122"/>
                <a:cs typeface="Arial" panose="020B0604020202020204" pitchFamily="34" charset="0"/>
              </a:rPr>
              <a:t>Qiu</a:t>
            </a:r>
            <a:endParaRPr lang="en-US" altLang="zh-CN" sz="2400" b="0" dirty="0"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25000"/>
              </a:lnSpc>
            </a:pPr>
            <a:r>
              <a:rPr lang="en-US" altLang="zh-CN" sz="2400" b="0" dirty="0">
                <a:ea typeface="Arial Unicode MS" panose="020B0604020202020204" pitchFamily="34" charset="-122"/>
                <a:cs typeface="Arial" panose="020B0604020202020204" pitchFamily="34" charset="0"/>
              </a:rPr>
              <a:t>Professor </a:t>
            </a:r>
            <a:r>
              <a:rPr lang="en-US" altLang="zh-CN" sz="2400" b="0" dirty="0" err="1">
                <a:ea typeface="Arial Unicode MS" panose="020B0604020202020204" pitchFamily="34" charset="-122"/>
                <a:cs typeface="Arial" panose="020B0604020202020204" pitchFamily="34" charset="0"/>
              </a:rPr>
              <a:t>Xiaowei</a:t>
            </a:r>
            <a:r>
              <a:rPr lang="en-US" altLang="zh-CN" sz="2400" b="0" dirty="0">
                <a:ea typeface="Arial Unicode MS" panose="020B0604020202020204" pitchFamily="34" charset="-122"/>
                <a:cs typeface="Arial" panose="020B0604020202020204" pitchFamily="34" charset="0"/>
              </a:rPr>
              <a:t> Yue</a:t>
            </a:r>
          </a:p>
          <a:p>
            <a:pPr algn="ctr">
              <a:lnSpc>
                <a:spcPct val="125000"/>
              </a:lnSpc>
            </a:pPr>
            <a:r>
              <a:rPr lang="en-US" altLang="zh-CN" b="0" dirty="0">
                <a:ea typeface="Arial Unicode MS" panose="020B0604020202020204" pitchFamily="34" charset="-122"/>
                <a:cs typeface="Arial" panose="020B0604020202020204" pitchFamily="34" charset="0"/>
              </a:rPr>
              <a:t>August 17, 2025</a:t>
            </a:r>
            <a:endParaRPr lang="en-AU" altLang="zh-CN" dirty="0"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35560" y="1628800"/>
            <a:ext cx="9721080" cy="1593208"/>
          </a:xfrm>
          <a:prstGeom prst="rect">
            <a:avLst/>
          </a:prstGeom>
          <a:effectLst>
            <a:glow rad="101600">
              <a:schemeClr val="bg1">
                <a:lumMod val="95000"/>
                <a:alpha val="60000"/>
              </a:scheme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800" b="1" i="0" kern="1200" spc="200" baseline="0">
                <a:solidFill>
                  <a:srgbClr val="FAFAF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2800" dirty="0">
                <a:effectLst/>
              </a:rPr>
              <a:t>Accelerating Design Exploration and </a:t>
            </a:r>
          </a:p>
          <a:p>
            <a:pPr algn="ctr"/>
            <a:r>
              <a:rPr lang="en-US" altLang="zh-CN" sz="2800" dirty="0">
                <a:effectLst/>
              </a:rPr>
              <a:t>Optimization with Surrogate Physics Models</a:t>
            </a:r>
            <a:endParaRPr lang="en-US" altLang="zh-CN" sz="3200" spc="0" dirty="0">
              <a:effectLst/>
            </a:endParaRPr>
          </a:p>
        </p:txBody>
      </p:sp>
      <p:pic>
        <p:nvPicPr>
          <p:cNvPr id="12" name="Picture 4" descr="C:\Users\BAN\Desktop\未标题-1.png">
            <a:extLst>
              <a:ext uri="{FF2B5EF4-FFF2-40B4-BE49-F238E27FC236}">
                <a16:creationId xmlns:a16="http://schemas.microsoft.com/office/drawing/2014/main" id="{DEFBD0C7-D933-4DCB-9C04-304CAD07A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408" y="1751567"/>
            <a:ext cx="1152128" cy="134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C0D8BB6-4081-662E-98A5-256EECD6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375636"/>
            <a:ext cx="3333333" cy="523012"/>
          </a:xfrm>
          <a:prstGeom prst="rect">
            <a:avLst/>
          </a:prstGeom>
          <a:solidFill>
            <a:srgbClr val="660874"/>
          </a:solidFill>
        </p:spPr>
      </p:pic>
    </p:spTree>
    <p:extLst>
      <p:ext uri="{BB962C8B-B14F-4D97-AF65-F5344CB8AC3E}">
        <p14:creationId xmlns:p14="http://schemas.microsoft.com/office/powerpoint/2010/main" val="2695096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2CE8D-67B4-3048-E120-B24066ED1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1D111-0D17-D099-4A3E-A3D53111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0570-4E2A-4C53-8FC3-FF8FCECB7D9F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52A3C-2391-42CA-602A-9CA8843D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26921F-B56F-5091-A064-01A68D04A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270000"/>
            <a:ext cx="10980000" cy="630000"/>
          </a:xfrm>
        </p:spPr>
        <p:txBody>
          <a:bodyPr/>
          <a:lstStyle/>
          <a:p>
            <a:r>
              <a:rPr lang="en-US" altLang="zh-CN" sz="3200" dirty="0"/>
              <a:t>1. Model Prediction - </a:t>
            </a:r>
            <a:r>
              <a:rPr lang="en-US" altLang="zh-CN" sz="2400" dirty="0"/>
              <a:t>Implement Steps</a:t>
            </a:r>
            <a:endParaRPr lang="zh-CN" alt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36D27D-FF71-4332-A4B0-FDA83AE54990}"/>
              </a:ext>
            </a:extLst>
          </p:cNvPr>
          <p:cNvSpPr/>
          <p:nvPr/>
        </p:nvSpPr>
        <p:spPr>
          <a:xfrm>
            <a:off x="140898" y="1484784"/>
            <a:ext cx="3863752" cy="20882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 Latin hypercube experimental design to obtain 500 new groups of samples for training.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B6C503-488D-4526-84DE-8938AE8E6492}"/>
              </a:ext>
            </a:extLst>
          </p:cNvPr>
          <p:cNvSpPr/>
          <p:nvPr/>
        </p:nvSpPr>
        <p:spPr>
          <a:xfrm>
            <a:off x="4128120" y="1484784"/>
            <a:ext cx="3863752" cy="20882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Improve model stability,</a:t>
            </a:r>
          </a:p>
          <a:p>
            <a:pPr algn="ctr"/>
            <a:r>
              <a:rPr lang="en-US" altLang="zh-CN" dirty="0"/>
              <a:t>Accelerate convergence</a:t>
            </a:r>
          </a:p>
          <a:p>
            <a:pPr algn="ctr"/>
            <a:r>
              <a:rPr lang="en-US" altLang="zh-CN" dirty="0"/>
              <a:t>Improve generalization capabilities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EF7CCC-19C1-47CC-8FA2-3C47389C98C6}"/>
              </a:ext>
            </a:extLst>
          </p:cNvPr>
          <p:cNvSpPr/>
          <p:nvPr/>
        </p:nvSpPr>
        <p:spPr>
          <a:xfrm>
            <a:off x="8112224" y="1484784"/>
            <a:ext cx="3863752" cy="20882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 polynomial regression to model the deterministic trend of the data, which corresponds to the mean function m(s) in universal kriging.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3124154-5A65-4C04-9C10-8A2B0932591C}"/>
              </a:ext>
            </a:extLst>
          </p:cNvPr>
          <p:cNvSpPr/>
          <p:nvPr/>
        </p:nvSpPr>
        <p:spPr>
          <a:xfrm>
            <a:off x="335360" y="1062855"/>
            <a:ext cx="360040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 Design experiment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6C31073-4990-4DB3-A7F2-C6AD09C1990E}"/>
              </a:ext>
            </a:extLst>
          </p:cNvPr>
          <p:cNvSpPr/>
          <p:nvPr/>
        </p:nvSpPr>
        <p:spPr>
          <a:xfrm>
            <a:off x="4199112" y="1062855"/>
            <a:ext cx="360040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 </a:t>
            </a:r>
            <a:r>
              <a:rPr lang="en-US" altLang="zh-CN" dirty="0" err="1"/>
              <a:t>StandardScaler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D8883DF-E84B-411E-A054-A6A32BC1A801}"/>
              </a:ext>
            </a:extLst>
          </p:cNvPr>
          <p:cNvSpPr/>
          <p:nvPr/>
        </p:nvSpPr>
        <p:spPr>
          <a:xfrm>
            <a:off x="8186334" y="1062855"/>
            <a:ext cx="3670306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 Polynomial Regression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E691E1C-0EF0-46D5-9454-4E780EFB7380}"/>
              </a:ext>
            </a:extLst>
          </p:cNvPr>
          <p:cNvSpPr/>
          <p:nvPr/>
        </p:nvSpPr>
        <p:spPr>
          <a:xfrm>
            <a:off x="140898" y="4070078"/>
            <a:ext cx="3863752" cy="20882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 Gaussian process regression (GPR) to model the spatial autocorrelation of residuals, which corresponds to the covariance function in universal kriging. Including Gaussian kernel, </a:t>
            </a:r>
            <a:r>
              <a:rPr lang="en-US" altLang="zh-CN" dirty="0" err="1"/>
              <a:t>matern</a:t>
            </a:r>
            <a:r>
              <a:rPr lang="en-US" altLang="zh-CN" dirty="0"/>
              <a:t> kernel, etc.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D7C2487-0F9A-4BE7-9F60-A3EBE17A6C82}"/>
              </a:ext>
            </a:extLst>
          </p:cNvPr>
          <p:cNvSpPr/>
          <p:nvPr/>
        </p:nvSpPr>
        <p:spPr>
          <a:xfrm>
            <a:off x="4128120" y="4070078"/>
            <a:ext cx="3863752" cy="20882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Combine trend and residual forecasts and </a:t>
            </a:r>
            <a:r>
              <a:rPr lang="en-US" altLang="zh-CN" dirty="0" err="1"/>
              <a:t>denormalize</a:t>
            </a:r>
            <a:r>
              <a:rPr lang="en-US" altLang="zh-CN" dirty="0"/>
              <a:t> them for prediction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8E270E6-4081-4834-A43C-3B24124A5FD4}"/>
              </a:ext>
            </a:extLst>
          </p:cNvPr>
          <p:cNvSpPr/>
          <p:nvPr/>
        </p:nvSpPr>
        <p:spPr>
          <a:xfrm>
            <a:off x="8112224" y="4070078"/>
            <a:ext cx="3863752" cy="20882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By establishing prediction functions of multiple output variables, we can establish optimization objectives and constraint relationships and find the optimal parameter combination.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14173BE-4787-4A75-9BF9-E8204D1EEA91}"/>
              </a:ext>
            </a:extLst>
          </p:cNvPr>
          <p:cNvSpPr/>
          <p:nvPr/>
        </p:nvSpPr>
        <p:spPr>
          <a:xfrm>
            <a:off x="335360" y="3643374"/>
            <a:ext cx="360040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 Gaussian Process Regression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A0DCFFE-0A10-43D2-8DD6-AB18C3E8EAE5}"/>
              </a:ext>
            </a:extLst>
          </p:cNvPr>
          <p:cNvSpPr/>
          <p:nvPr/>
        </p:nvSpPr>
        <p:spPr>
          <a:xfrm>
            <a:off x="4199112" y="3643374"/>
            <a:ext cx="3600400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 Prediction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AAF99F7-C7F6-4E52-B61B-58AC6F46E071}"/>
              </a:ext>
            </a:extLst>
          </p:cNvPr>
          <p:cNvSpPr/>
          <p:nvPr/>
        </p:nvSpPr>
        <p:spPr>
          <a:xfrm>
            <a:off x="8186334" y="3643374"/>
            <a:ext cx="3670306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 </a:t>
            </a:r>
            <a:r>
              <a:rPr lang="en-US" altLang="zh-CN" dirty="0" err="1"/>
              <a:t>Optimazion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44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5E0CD-DBCF-AB58-0976-4A89E1D70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D6C33C6-721F-8352-E054-FB68F7D30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90000"/>
            <a:ext cx="12192000" cy="1260000"/>
          </a:xfrm>
        </p:spPr>
        <p:txBody>
          <a:bodyPr/>
          <a:lstStyle/>
          <a:p>
            <a:pPr algn="ctr"/>
            <a:r>
              <a:rPr lang="en-US" altLang="zh-CN" dirty="0"/>
              <a:t>2. Model Prediction Result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326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74785-BFBA-CEAD-2DC9-54CFC9C5A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7F9A7-DCDD-159B-E30B-4DCB3F4F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0570-4E2A-4C53-8FC3-FF8FCECB7D9F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AC259-8841-216E-9D9A-16ADDD37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EC2EB7-0972-739F-E7D9-07458449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270000"/>
            <a:ext cx="10980000" cy="630000"/>
          </a:xfrm>
        </p:spPr>
        <p:txBody>
          <a:bodyPr/>
          <a:lstStyle/>
          <a:p>
            <a:r>
              <a:rPr lang="en-US" altLang="zh-CN" sz="3200" dirty="0"/>
              <a:t>2. Model Prediction Result Analysis</a:t>
            </a:r>
            <a:endParaRPr lang="zh-CN" altLang="en-US" sz="32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99564A0-5B01-4497-BCA7-BBBA01D21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818837"/>
              </p:ext>
            </p:extLst>
          </p:nvPr>
        </p:nvGraphicFramePr>
        <p:xfrm>
          <a:off x="695400" y="1265565"/>
          <a:ext cx="10362540" cy="4791510"/>
        </p:xfrm>
        <a:graphic>
          <a:graphicData uri="http://schemas.openxmlformats.org/drawingml/2006/table">
            <a:tbl>
              <a:tblPr/>
              <a:tblGrid>
                <a:gridCol w="1036254">
                  <a:extLst>
                    <a:ext uri="{9D8B030D-6E8A-4147-A177-3AD203B41FA5}">
                      <a16:colId xmlns:a16="http://schemas.microsoft.com/office/drawing/2014/main" val="4028616565"/>
                    </a:ext>
                  </a:extLst>
                </a:gridCol>
                <a:gridCol w="491041">
                  <a:extLst>
                    <a:ext uri="{9D8B030D-6E8A-4147-A177-3AD203B41FA5}">
                      <a16:colId xmlns:a16="http://schemas.microsoft.com/office/drawing/2014/main" val="3469021091"/>
                    </a:ext>
                  </a:extLst>
                </a:gridCol>
                <a:gridCol w="1581467">
                  <a:extLst>
                    <a:ext uri="{9D8B030D-6E8A-4147-A177-3AD203B41FA5}">
                      <a16:colId xmlns:a16="http://schemas.microsoft.com/office/drawing/2014/main" val="3039908076"/>
                    </a:ext>
                  </a:extLst>
                </a:gridCol>
                <a:gridCol w="1036254">
                  <a:extLst>
                    <a:ext uri="{9D8B030D-6E8A-4147-A177-3AD203B41FA5}">
                      <a16:colId xmlns:a16="http://schemas.microsoft.com/office/drawing/2014/main" val="69788553"/>
                    </a:ext>
                  </a:extLst>
                </a:gridCol>
                <a:gridCol w="1036254">
                  <a:extLst>
                    <a:ext uri="{9D8B030D-6E8A-4147-A177-3AD203B41FA5}">
                      <a16:colId xmlns:a16="http://schemas.microsoft.com/office/drawing/2014/main" val="2016860950"/>
                    </a:ext>
                  </a:extLst>
                </a:gridCol>
                <a:gridCol w="1036254">
                  <a:extLst>
                    <a:ext uri="{9D8B030D-6E8A-4147-A177-3AD203B41FA5}">
                      <a16:colId xmlns:a16="http://schemas.microsoft.com/office/drawing/2014/main" val="3207799252"/>
                    </a:ext>
                  </a:extLst>
                </a:gridCol>
                <a:gridCol w="1036254">
                  <a:extLst>
                    <a:ext uri="{9D8B030D-6E8A-4147-A177-3AD203B41FA5}">
                      <a16:colId xmlns:a16="http://schemas.microsoft.com/office/drawing/2014/main" val="775988181"/>
                    </a:ext>
                  </a:extLst>
                </a:gridCol>
                <a:gridCol w="1036254">
                  <a:extLst>
                    <a:ext uri="{9D8B030D-6E8A-4147-A177-3AD203B41FA5}">
                      <a16:colId xmlns:a16="http://schemas.microsoft.com/office/drawing/2014/main" val="1847655718"/>
                    </a:ext>
                  </a:extLst>
                </a:gridCol>
                <a:gridCol w="1036254">
                  <a:extLst>
                    <a:ext uri="{9D8B030D-6E8A-4147-A177-3AD203B41FA5}">
                      <a16:colId xmlns:a16="http://schemas.microsoft.com/office/drawing/2014/main" val="1829976024"/>
                    </a:ext>
                  </a:extLst>
                </a:gridCol>
                <a:gridCol w="1036254">
                  <a:extLst>
                    <a:ext uri="{9D8B030D-6E8A-4147-A177-3AD203B41FA5}">
                      <a16:colId xmlns:a16="http://schemas.microsoft.com/office/drawing/2014/main" val="1786388770"/>
                    </a:ext>
                  </a:extLst>
                </a:gridCol>
              </a:tblGrid>
              <a:tr h="33444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Variable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degree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RBF </a:t>
                      </a:r>
                    </a:p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RMSE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RBF </a:t>
                      </a:r>
                    </a:p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MAE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Matern1.5 RMSE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Matern1.5 </a:t>
                      </a:r>
                    </a:p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MAE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Matern2.5 RMSE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Matern2.5 </a:t>
                      </a:r>
                    </a:p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MAE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Periodic </a:t>
                      </a:r>
                    </a:p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RMSE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Periodic </a:t>
                      </a:r>
                    </a:p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MAE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192309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 err="1">
                          <a:effectLst/>
                        </a:rPr>
                        <a:t>AvgVelocity</a:t>
                      </a:r>
                      <a:endParaRPr lang="en-US" sz="1200" dirty="0">
                        <a:effectLst/>
                      </a:endParaRP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0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14.2149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11.2875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14.5684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11.0695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14.1564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11.0414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14.6757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11.6408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0733702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 rtl="0" fontAlgn="b"/>
                      <a:endParaRPr lang="zh-CN" altLang="en-US" sz="1200">
                        <a:effectLst/>
                      </a:endParaRP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1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17.4368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11.8672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17.7711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12.1826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17.6812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12.0922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20.7495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15.6523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114266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 rtl="0" fontAlgn="b"/>
                      <a:endParaRPr lang="zh-CN" altLang="en-US" sz="1200">
                        <a:effectLst/>
                      </a:endParaRP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2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17.2048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11.1111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16.9798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10.7569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17.0076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10.8412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19.4275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14.4096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4955995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 rtl="0" fontAlgn="b"/>
                      <a:endParaRPr lang="zh-CN" altLang="en-US" sz="1200">
                        <a:effectLst/>
                      </a:endParaRP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3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11.8976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8.4749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solidFill>
                            <a:srgbClr val="FF0000"/>
                          </a:solidFill>
                          <a:effectLst/>
                        </a:rPr>
                        <a:t>11.7887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8.4803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11.7936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8.4293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14.5391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11.6571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872400"/>
                  </a:ext>
                </a:extLst>
              </a:tr>
              <a:tr h="1181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---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---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---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---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---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---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---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---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---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---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3629504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Mass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0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0.2422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0.1931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0.2707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0.1952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0.2437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0.1883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9.272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7.5393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79590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 rtl="0" fontAlgn="b"/>
                      <a:endParaRPr lang="zh-CN" altLang="en-US" sz="1200">
                        <a:effectLst/>
                      </a:endParaRP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0.2692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0.205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0.2783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0.2016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0.2539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0.1928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2.2634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1.6862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6044158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 rtl="0" fontAlgn="b"/>
                      <a:endParaRPr lang="zh-CN" altLang="en-US" sz="1200">
                        <a:effectLst/>
                      </a:endParaRP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2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0.2807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0.2119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0.2711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0.2047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0.2695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0.2055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0.5801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0.4042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762447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 rtl="0" fontAlgn="b"/>
                      <a:endParaRPr lang="zh-CN" altLang="en-US" sz="1200">
                        <a:effectLst/>
                      </a:endParaRP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3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solidFill>
                            <a:srgbClr val="FF0000"/>
                          </a:solidFill>
                          <a:effectLst/>
                        </a:rPr>
                        <a:t>0.2107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0.1688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0.2191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0.1609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0.2191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0.169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0.2094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0.1611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936666"/>
                  </a:ext>
                </a:extLst>
              </a:tr>
              <a:tr h="1181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---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---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---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---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---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---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---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---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---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---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6875122"/>
                  </a:ext>
                </a:extLst>
              </a:tr>
              <a:tr h="33444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PressureDrop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0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672.1881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437.3158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690.7897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434.0546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677.2306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430.3095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694.9336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451.4041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0302311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 rtl="0" fontAlgn="b"/>
                      <a:endParaRPr lang="zh-CN" altLang="en-US" sz="1200">
                        <a:effectLst/>
                      </a:endParaRP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713.8905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459.094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729.5994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457.9044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717.0079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452.6792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1121.288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839.6136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2210662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 rtl="0" fontAlgn="b"/>
                      <a:endParaRPr lang="zh-CN" altLang="en-US" sz="1200">
                        <a:effectLst/>
                      </a:endParaRP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2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737.7105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454.5828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750.0922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464.585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744.8617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459.2096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849.3918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553.1302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760926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 rtl="0" fontAlgn="b"/>
                      <a:endParaRPr lang="zh-CN" altLang="en-US" sz="1200">
                        <a:effectLst/>
                      </a:endParaRP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3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679.7963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471.7467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710.0756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482.2737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677.8621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469.631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solidFill>
                            <a:srgbClr val="FF0000"/>
                          </a:solidFill>
                          <a:effectLst/>
                        </a:rPr>
                        <a:t>670.3896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457.7209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2154093"/>
                  </a:ext>
                </a:extLst>
              </a:tr>
              <a:tr h="1181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---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---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---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---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---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---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---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---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---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---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8099830"/>
                  </a:ext>
                </a:extLst>
              </a:tr>
              <a:tr h="33444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Surface Area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0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242.434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218.0024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262.057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231.9769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255.5937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229.5522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3930.2648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3298.6608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299780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 rtl="0" fontAlgn="b"/>
                      <a:endParaRPr lang="zh-CN" altLang="en-US" sz="1200">
                        <a:effectLst/>
                      </a:endParaRP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246.6162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222.2958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261.0037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233.0531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254.3785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226.845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1435.0804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1112.6415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0560021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 rtl="0" fontAlgn="b"/>
                      <a:endParaRPr lang="zh-CN" altLang="en-US" sz="1200">
                        <a:effectLst/>
                      </a:endParaRP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2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287.7099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229.841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291.1607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232.7559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289.7382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231.155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462.9485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400.7827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919873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 rtl="0" fontAlgn="b"/>
                      <a:endParaRPr lang="zh-CN" altLang="en-US" sz="1200">
                        <a:effectLst/>
                      </a:endParaRP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3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solidFill>
                            <a:srgbClr val="FF0000"/>
                          </a:solidFill>
                          <a:effectLst/>
                        </a:rPr>
                        <a:t>187.7174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147.1246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194.851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156.5557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191.7687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153.1274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>
                          <a:effectLst/>
                        </a:rPr>
                        <a:t>235.5678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zh-CN" sz="1200" dirty="0">
                          <a:effectLst/>
                        </a:rPr>
                        <a:t>205.9966</a:t>
                      </a:r>
                    </a:p>
                  </a:txBody>
                  <a:tcPr marL="7510" marR="7510" marT="5007" marB="5007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465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81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74785-BFBA-CEAD-2DC9-54CFC9C5A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7F9A7-DCDD-159B-E30B-4DCB3F4F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0570-4E2A-4C53-8FC3-FF8FCECB7D9F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AC259-8841-216E-9D9A-16ADDD37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EC2EB7-0972-739F-E7D9-07458449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270000"/>
            <a:ext cx="10980000" cy="630000"/>
          </a:xfrm>
        </p:spPr>
        <p:txBody>
          <a:bodyPr/>
          <a:lstStyle/>
          <a:p>
            <a:r>
              <a:rPr lang="en-US" altLang="zh-CN" sz="3200" dirty="0"/>
              <a:t>2. Model Prediction Result Analysis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25C4B5-4E33-4304-8248-31FD25974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316" y="1576009"/>
            <a:ext cx="4068396" cy="409556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3974849-9A7D-4C9D-86AD-7A8C57169BD4}"/>
              </a:ext>
            </a:extLst>
          </p:cNvPr>
          <p:cNvSpPr txBox="1"/>
          <p:nvPr/>
        </p:nvSpPr>
        <p:spPr>
          <a:xfrm>
            <a:off x="1244989" y="2420888"/>
            <a:ext cx="48245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excellent planar properties of MASS, the log-linear model yielded better prediction results. The UK model was used for the other three variables.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UK model has the advantage of outputting not only the predicted mean but also a confidence interval for the predicted value. The following figure shows the prediction results after running the code: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083BB9-E94D-43F2-89D1-3DCACEC7FC99}"/>
              </a:ext>
            </a:extLst>
          </p:cNvPr>
          <p:cNvSpPr txBox="1"/>
          <p:nvPr/>
        </p:nvSpPr>
        <p:spPr>
          <a:xfrm>
            <a:off x="1095795" y="1628800"/>
            <a:ext cx="5040560" cy="461665"/>
          </a:xfrm>
          <a:prstGeom prst="rect">
            <a:avLst/>
          </a:prstGeom>
          <a:solidFill>
            <a:srgbClr val="702E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Predictive models and effects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9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55849-63F1-ED56-389C-E54ACF8B1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5C8F7C1-6CAA-BDBA-9DF7-AA089A0A9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90000"/>
            <a:ext cx="12192000" cy="1260000"/>
          </a:xfrm>
        </p:spPr>
        <p:txBody>
          <a:bodyPr/>
          <a:lstStyle/>
          <a:p>
            <a:pPr algn="ctr"/>
            <a:r>
              <a:rPr lang="en-US" altLang="zh-CN" dirty="0"/>
              <a:t>3. Inverse Design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12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E783F-8432-A0F0-FB73-903D201F9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6BD08-F080-3D6B-3A87-40643998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0570-4E2A-4C53-8FC3-FF8FCECB7D9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F0418-25A2-9346-CC05-C6898E45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EFDB981-83D2-7798-CB5D-C815C2289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270000"/>
            <a:ext cx="10980000" cy="630000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Inverse Design –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introduction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FE10C0-D59F-B1F2-C712-AFEDFF1C9A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812" y="2348880"/>
            <a:ext cx="3324860" cy="317881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6DBBBB2-4F7F-4146-A29B-3C4E38309692}"/>
              </a:ext>
            </a:extLst>
          </p:cNvPr>
          <p:cNvSpPr txBox="1"/>
          <p:nvPr/>
        </p:nvSpPr>
        <p:spPr>
          <a:xfrm>
            <a:off x="468527" y="2062003"/>
            <a:ext cx="6907896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Choosing the Inverse Design Method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initialization ensures that the optimization process searches the entire parameter space, avoiding local optima. The SLSQP algorithm, given a given initial point, quickly converges to the local optimum, ensuring optimization efficiency.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Design Process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Initialization: A uniform grid sampling strategy is used to provide a comprehensive search starting point for subsequent optimization.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Quadratic Programming (SLSQP) Optimization: Each initialization point is optimized to obtain the locally optimal design parameter combination.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Design Parameter Output: By comparing the optimization results of all initialization points, the globally optimal design parameter combination is selected.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9EF3C37-FD0C-4572-9544-C0D8547CE2C4}"/>
              </a:ext>
            </a:extLst>
          </p:cNvPr>
          <p:cNvSpPr txBox="1"/>
          <p:nvPr/>
        </p:nvSpPr>
        <p:spPr>
          <a:xfrm>
            <a:off x="468527" y="978329"/>
            <a:ext cx="11539701" cy="10986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lnSpc>
                <a:spcPct val="125000"/>
              </a:lnSpc>
              <a:buClr>
                <a:srgbClr val="7030A0"/>
              </a:buClr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Inverse Design Method-After some experiments, it was found that the problem is non-convex, thus we perform inverse design considering prediction variance through a hybrid strategy of grid initialization combined with sequential quadratic programming (SLSQP).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36E97D-D4DF-4A0C-822E-839A136EB524}"/>
              </a:ext>
            </a:extLst>
          </p:cNvPr>
          <p:cNvSpPr txBox="1"/>
          <p:nvPr/>
        </p:nvSpPr>
        <p:spPr>
          <a:xfrm>
            <a:off x="7896200" y="5548709"/>
            <a:ext cx="4032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the input parameter space</a:t>
            </a:r>
          </a:p>
        </p:txBody>
      </p:sp>
    </p:spTree>
    <p:extLst>
      <p:ext uri="{BB962C8B-B14F-4D97-AF65-F5344CB8AC3E}">
        <p14:creationId xmlns:p14="http://schemas.microsoft.com/office/powerpoint/2010/main" val="2847492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651FA-886C-8104-9545-36A957E84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6B75010-D895-CCD2-263C-555F4EC41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90000"/>
            <a:ext cx="12192000" cy="1260000"/>
          </a:xfrm>
        </p:spPr>
        <p:txBody>
          <a:bodyPr/>
          <a:lstStyle/>
          <a:p>
            <a:pPr algn="ctr"/>
            <a:r>
              <a:rPr lang="en-US" altLang="zh-CN" dirty="0"/>
              <a:t>4. Inverse Design Result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965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1F08D-DFB2-F887-1FA6-B3FE8D69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7D205-7556-31C0-DFC4-4AFF3D0E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0570-4E2A-4C53-8FC3-FF8FCECB7D9F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5B89B-5DD3-6100-A7B1-493F3051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82A47D1-719C-130B-BE63-3AD57E3E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270000"/>
            <a:ext cx="10980000" cy="630000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Model Prediction Result Analysis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1DD9F03-84CD-4A7F-F9DB-1BADC641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52855"/>
              </p:ext>
            </p:extLst>
          </p:nvPr>
        </p:nvGraphicFramePr>
        <p:xfrm>
          <a:off x="1311197" y="4005064"/>
          <a:ext cx="9433048" cy="20718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4257">
                  <a:extLst>
                    <a:ext uri="{9D8B030D-6E8A-4147-A177-3AD203B41FA5}">
                      <a16:colId xmlns:a16="http://schemas.microsoft.com/office/drawing/2014/main" val="3729004278"/>
                    </a:ext>
                  </a:extLst>
                </a:gridCol>
                <a:gridCol w="1022217">
                  <a:extLst>
                    <a:ext uri="{9D8B030D-6E8A-4147-A177-3AD203B41FA5}">
                      <a16:colId xmlns:a16="http://schemas.microsoft.com/office/drawing/2014/main" val="3767779599"/>
                    </a:ext>
                  </a:extLst>
                </a:gridCol>
                <a:gridCol w="1193912">
                  <a:extLst>
                    <a:ext uri="{9D8B030D-6E8A-4147-A177-3AD203B41FA5}">
                      <a16:colId xmlns:a16="http://schemas.microsoft.com/office/drawing/2014/main" val="2189489089"/>
                    </a:ext>
                  </a:extLst>
                </a:gridCol>
                <a:gridCol w="1388351">
                  <a:extLst>
                    <a:ext uri="{9D8B030D-6E8A-4147-A177-3AD203B41FA5}">
                      <a16:colId xmlns:a16="http://schemas.microsoft.com/office/drawing/2014/main" val="1950525652"/>
                    </a:ext>
                  </a:extLst>
                </a:gridCol>
                <a:gridCol w="808450">
                  <a:extLst>
                    <a:ext uri="{9D8B030D-6E8A-4147-A177-3AD203B41FA5}">
                      <a16:colId xmlns:a16="http://schemas.microsoft.com/office/drawing/2014/main" val="2095326543"/>
                    </a:ext>
                  </a:extLst>
                </a:gridCol>
                <a:gridCol w="808450">
                  <a:extLst>
                    <a:ext uri="{9D8B030D-6E8A-4147-A177-3AD203B41FA5}">
                      <a16:colId xmlns:a16="http://schemas.microsoft.com/office/drawing/2014/main" val="2633199448"/>
                    </a:ext>
                  </a:extLst>
                </a:gridCol>
                <a:gridCol w="1340128">
                  <a:extLst>
                    <a:ext uri="{9D8B030D-6E8A-4147-A177-3AD203B41FA5}">
                      <a16:colId xmlns:a16="http://schemas.microsoft.com/office/drawing/2014/main" val="2029384878"/>
                    </a:ext>
                  </a:extLst>
                </a:gridCol>
                <a:gridCol w="1857283">
                  <a:extLst>
                    <a:ext uri="{9D8B030D-6E8A-4147-A177-3AD203B41FA5}">
                      <a16:colId xmlns:a16="http://schemas.microsoft.com/office/drawing/2014/main" val="3915178082"/>
                    </a:ext>
                  </a:extLst>
                </a:gridCol>
              </a:tblGrid>
              <a:tr h="6003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 dirty="0">
                          <a:effectLst/>
                        </a:rPr>
                        <a:t>Constraints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Design Variables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 dirty="0">
                          <a:effectLst/>
                        </a:rPr>
                        <a:t>Optimization Objectives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5740629"/>
                  </a:ext>
                </a:extLst>
              </a:tr>
              <a:tr h="6003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 dirty="0" err="1">
                          <a:effectLst/>
                        </a:rPr>
                        <a:t>n_std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Mass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Pressure Drop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Avg Velocity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X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YZ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Velocity Inlet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 dirty="0">
                          <a:effectLst/>
                        </a:rPr>
                        <a:t>Surface Area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6179745"/>
                  </a:ext>
                </a:extLst>
              </a:tr>
              <a:tr h="290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125.00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8000.00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638.65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15.34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25.00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3015.33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23188.85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973219"/>
                  </a:ext>
                </a:extLst>
              </a:tr>
              <a:tr h="290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124.76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7681.58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629.45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15.80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25.00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2974.36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23162.94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8406816"/>
                  </a:ext>
                </a:extLst>
              </a:tr>
              <a:tr h="2903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124.52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7364.39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616.27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16.11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25.00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 dirty="0">
                          <a:effectLst/>
                        </a:rPr>
                        <a:t>2933.53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 dirty="0">
                          <a:effectLst/>
                        </a:rPr>
                        <a:t>23141.39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7506696"/>
                  </a:ext>
                </a:extLst>
              </a:tr>
            </a:tbl>
          </a:graphicData>
        </a:graphic>
      </p:graphicFrame>
      <p:sp>
        <p:nvSpPr>
          <p:cNvPr id="6" name="AutoShape 5">
            <a:extLst>
              <a:ext uri="{FF2B5EF4-FFF2-40B4-BE49-F238E27FC236}">
                <a16:creationId xmlns:a16="http://schemas.microsoft.com/office/drawing/2014/main" id="{469193E0-FC5A-484C-95AD-CB1CD0D5129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6405" y="1187424"/>
            <a:ext cx="11202632" cy="57245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9E4FF">
                  <a:gamma/>
                  <a:tint val="0"/>
                  <a:invGamma/>
                </a:srgbClr>
              </a:gs>
              <a:gs pos="100000">
                <a:srgbClr val="C9E4FF"/>
              </a:gs>
            </a:gsLst>
            <a:lin ang="2700000" scaled="1"/>
          </a:gradFill>
          <a:ln w="38100">
            <a:solidFill>
              <a:srgbClr val="969696"/>
            </a:solidFill>
            <a:round/>
            <a:headEnd/>
            <a:tailEnd/>
          </a:ln>
          <a:effectLst>
            <a:outerShdw dist="91581" dir="3378596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After optimization, we obtained the optimal result of reverse design.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86047E-15B8-4BA3-97FB-DA4F47D4CFF5}"/>
              </a:ext>
            </a:extLst>
          </p:cNvPr>
          <p:cNvSpPr txBox="1"/>
          <p:nvPr/>
        </p:nvSpPr>
        <p:spPr>
          <a:xfrm>
            <a:off x="426405" y="216761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Optimum X Cell Size: 15.3594 mm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Optimum Yz Cell Size: 24.8454 mm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Optimum Inlet Velocity: 2807.7346 mm/s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Surface Area Achieved: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24229.9011 mm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^2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9D2914-7013-4BB2-84A6-599E6591F1AE}"/>
              </a:ext>
            </a:extLst>
          </p:cNvPr>
          <p:cNvSpPr txBox="1"/>
          <p:nvPr/>
        </p:nvSpPr>
        <p:spPr>
          <a:xfrm>
            <a:off x="5951984" y="213316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Mass: 125.0000 g(Constraint:&lt;125 g)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Drop: 6614.6814 Pa(Constraint:&lt;8000 Pa)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Velocity: 621.6901 mm/s (Constraint: &gt; 520 mm/s)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AEF4E09-0DAD-424D-8466-C56E02FA0CE4}"/>
              </a:ext>
            </a:extLst>
          </p:cNvPr>
          <p:cNvSpPr txBox="1"/>
          <p:nvPr/>
        </p:nvSpPr>
        <p:spPr>
          <a:xfrm>
            <a:off x="426405" y="3484491"/>
            <a:ext cx="10585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consider that 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surrogate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has a prediction bias, the optimization results are as follows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345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27D76-2335-6246-2A11-3783D1438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97C701E-71B8-69D0-1ACD-138D5E2AF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90000"/>
            <a:ext cx="12192000" cy="1260000"/>
          </a:xfrm>
        </p:spPr>
        <p:txBody>
          <a:bodyPr/>
          <a:lstStyle/>
          <a:p>
            <a:pPr algn="ctr"/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altLang="zh-CN" dirty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004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17EAC-E4C9-170F-F60D-9F358AC82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602AC-A7FF-7BC3-A89F-7551119A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0570-4E2A-4C53-8FC3-FF8FCECB7D9F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7207D-8ECD-B37D-C3D5-380E3235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F85363-B8C8-412E-F0C1-520744AB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270000"/>
            <a:ext cx="10980000" cy="630000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39F3E8CB-4974-494A-94E3-2301AFBE21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55440" y="1405199"/>
            <a:ext cx="9635683" cy="141514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9E4FF">
                  <a:gamma/>
                  <a:tint val="0"/>
                  <a:invGamma/>
                </a:srgbClr>
              </a:gs>
              <a:gs pos="100000">
                <a:srgbClr val="C9E4FF"/>
              </a:gs>
            </a:gsLst>
            <a:lin ang="2700000" scaled="1"/>
          </a:gradFill>
          <a:ln w="38100">
            <a:solidFill>
              <a:srgbClr val="969696"/>
            </a:solidFill>
            <a:round/>
            <a:headEnd/>
            <a:tailEnd/>
          </a:ln>
          <a:effectLst>
            <a:outerShdw dist="91581" dir="3378596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Several surrogate models are established, and the UK model is used to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achieve a more accurate prediction effect, and the confidence interval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of the predicted value could be output.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3263C9FF-D846-4263-BCC1-1DA6538BDD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57896" y="3145658"/>
            <a:ext cx="9635683" cy="1201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9E4FF">
                  <a:gamma/>
                  <a:tint val="0"/>
                  <a:invGamma/>
                </a:srgbClr>
              </a:gs>
              <a:gs pos="100000">
                <a:srgbClr val="C9E4FF"/>
              </a:gs>
            </a:gsLst>
            <a:lin ang="2700000" scaled="1"/>
          </a:gradFill>
          <a:ln w="38100">
            <a:solidFill>
              <a:srgbClr val="969696"/>
            </a:solidFill>
            <a:round/>
            <a:headEnd/>
            <a:tailEnd/>
          </a:ln>
          <a:effectLst>
            <a:outerShdw dist="91581" dir="3378596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 algorithm was established to calculate the inverse design results,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 the global optimal point, and set robust conditions to obtain the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optimal parameter combination.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21F7B27E-0D6F-48D5-B4D5-824392A5A1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55440" y="4725144"/>
            <a:ext cx="9635683" cy="1201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9E4FF">
                  <a:gamma/>
                  <a:tint val="0"/>
                  <a:invGamma/>
                </a:srgbClr>
              </a:gs>
              <a:gs pos="100000">
                <a:srgbClr val="C9E4FF"/>
              </a:gs>
            </a:gsLst>
            <a:lin ang="2700000" scaled="1"/>
          </a:gradFill>
          <a:ln w="38100">
            <a:solidFill>
              <a:srgbClr val="969696"/>
            </a:solidFill>
            <a:round/>
            <a:headEnd/>
            <a:tailEnd/>
          </a:ln>
          <a:effectLst>
            <a:outerShdw dist="91581" dir="3378596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 the future, by further optimizing the model and incorporating more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physical mechanisms such as fluid laws, we will establish a more com-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plete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physics+data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driven model</a:t>
            </a:r>
            <a:r>
              <a:rPr lang="en-US" altLang="zh-CN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6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0570-4E2A-4C53-8FC3-FF8FCECB7D9F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00" y="270000"/>
            <a:ext cx="10980000" cy="630000"/>
          </a:xfrm>
        </p:spPr>
        <p:txBody>
          <a:bodyPr/>
          <a:lstStyle/>
          <a:p>
            <a:r>
              <a:rPr lang="en-US" altLang="zh-CN" sz="3200" dirty="0">
                <a:solidFill>
                  <a:srgbClr val="660874"/>
                </a:solidFill>
              </a:rPr>
              <a:t>Outline</a:t>
            </a:r>
            <a:endParaRPr lang="zh-CN" altLang="en-US" sz="3200" dirty="0">
              <a:solidFill>
                <a:srgbClr val="660874"/>
              </a:solidFill>
            </a:endParaRPr>
          </a:p>
        </p:txBody>
      </p:sp>
      <p:sp>
        <p:nvSpPr>
          <p:cNvPr id="2" name="Text Box 30">
            <a:extLst>
              <a:ext uri="{FF2B5EF4-FFF2-40B4-BE49-F238E27FC236}">
                <a16:creationId xmlns:a16="http://schemas.microsoft.com/office/drawing/2014/main" id="{BB4763C4-E725-41C4-AAFD-843500F9188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09775" y="5888038"/>
            <a:ext cx="403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" name="Line 25">
            <a:extLst>
              <a:ext uri="{FF2B5EF4-FFF2-40B4-BE49-F238E27FC236}">
                <a16:creationId xmlns:a16="http://schemas.microsoft.com/office/drawing/2014/main" id="{BC1B30B1-C040-10C4-F0ED-F4A399C02E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5550" y="4653136"/>
            <a:ext cx="10152000" cy="0"/>
          </a:xfrm>
          <a:prstGeom prst="line">
            <a:avLst/>
          </a:prstGeom>
          <a:ln>
            <a:headEnd/>
            <a:tailEnd type="oval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7" name="Group 21">
            <a:extLst>
              <a:ext uri="{FF2B5EF4-FFF2-40B4-BE49-F238E27FC236}">
                <a16:creationId xmlns:a16="http://schemas.microsoft.com/office/drawing/2014/main" id="{DDA6C48E-2E21-14CF-5ADE-866B0D975F15}"/>
              </a:ext>
            </a:extLst>
          </p:cNvPr>
          <p:cNvGrpSpPr>
            <a:grpSpLocks/>
          </p:cNvGrpSpPr>
          <p:nvPr/>
        </p:nvGrpSpPr>
        <p:grpSpPr bwMode="auto">
          <a:xfrm>
            <a:off x="1019175" y="3999086"/>
            <a:ext cx="762000" cy="665163"/>
            <a:chOff x="3174" y="2656"/>
            <a:chExt cx="1549" cy="1351"/>
          </a:xfrm>
        </p:grpSpPr>
        <p:sp>
          <p:nvSpPr>
            <p:cNvPr id="9" name="AutoShape 22">
              <a:extLst>
                <a:ext uri="{FF2B5EF4-FFF2-40B4-BE49-F238E27FC236}">
                  <a16:creationId xmlns:a16="http://schemas.microsoft.com/office/drawing/2014/main" id="{37541F43-5B96-AA01-A264-2E2002CAEB5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AutoShape 23">
              <a:extLst>
                <a:ext uri="{FF2B5EF4-FFF2-40B4-BE49-F238E27FC236}">
                  <a16:creationId xmlns:a16="http://schemas.microsoft.com/office/drawing/2014/main" id="{D81C54B9-DAD9-B6AC-400C-86B838AE30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AutoShape 24">
              <a:extLst>
                <a:ext uri="{FF2B5EF4-FFF2-40B4-BE49-F238E27FC236}">
                  <a16:creationId xmlns:a16="http://schemas.microsoft.com/office/drawing/2014/main" id="{72B48EC9-4F1B-A111-0EC2-B647642036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" name="Line 28">
            <a:extLst>
              <a:ext uri="{FF2B5EF4-FFF2-40B4-BE49-F238E27FC236}">
                <a16:creationId xmlns:a16="http://schemas.microsoft.com/office/drawing/2014/main" id="{E3A18FFE-261F-B965-EE6B-8FFF013B6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7136" y="3754611"/>
            <a:ext cx="10080000" cy="4763"/>
          </a:xfrm>
          <a:prstGeom prst="line">
            <a:avLst/>
          </a:prstGeom>
          <a:ln>
            <a:headEnd/>
            <a:tailEnd type="oval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3" name="Group 17">
            <a:extLst>
              <a:ext uri="{FF2B5EF4-FFF2-40B4-BE49-F238E27FC236}">
                <a16:creationId xmlns:a16="http://schemas.microsoft.com/office/drawing/2014/main" id="{3AF6AD4F-E300-6232-AD22-C4D01DD1D9BE}"/>
              </a:ext>
            </a:extLst>
          </p:cNvPr>
          <p:cNvGrpSpPr>
            <a:grpSpLocks/>
          </p:cNvGrpSpPr>
          <p:nvPr/>
        </p:nvGrpSpPr>
        <p:grpSpPr bwMode="auto">
          <a:xfrm>
            <a:off x="1039812" y="3110086"/>
            <a:ext cx="762000" cy="665163"/>
            <a:chOff x="1110" y="2656"/>
            <a:chExt cx="1549" cy="1351"/>
          </a:xfrm>
        </p:grpSpPr>
        <p:sp>
          <p:nvSpPr>
            <p:cNvPr id="14" name="AutoShape 18">
              <a:extLst>
                <a:ext uri="{FF2B5EF4-FFF2-40B4-BE49-F238E27FC236}">
                  <a16:creationId xmlns:a16="http://schemas.microsoft.com/office/drawing/2014/main" id="{9CC97BC8-2CA5-EB40-76E6-D4CFB5EFF8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AutoShape 19">
              <a:extLst>
                <a:ext uri="{FF2B5EF4-FFF2-40B4-BE49-F238E27FC236}">
                  <a16:creationId xmlns:a16="http://schemas.microsoft.com/office/drawing/2014/main" id="{991CC27C-425E-C527-46A1-2963D98CDB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AutoShape 20">
              <a:extLst>
                <a:ext uri="{FF2B5EF4-FFF2-40B4-BE49-F238E27FC236}">
                  <a16:creationId xmlns:a16="http://schemas.microsoft.com/office/drawing/2014/main" id="{F579466F-83E3-48CE-939D-80227A11A66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7" name="Line 25">
            <a:extLst>
              <a:ext uri="{FF2B5EF4-FFF2-40B4-BE49-F238E27FC236}">
                <a16:creationId xmlns:a16="http://schemas.microsoft.com/office/drawing/2014/main" id="{A8619B13-D260-70C8-D435-8BFC18BFF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4474" y="2844974"/>
            <a:ext cx="9792000" cy="0"/>
          </a:xfrm>
          <a:prstGeom prst="line">
            <a:avLst/>
          </a:prstGeom>
          <a:ln>
            <a:headEnd/>
            <a:tailEnd type="oval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8" name="Group 21">
            <a:extLst>
              <a:ext uri="{FF2B5EF4-FFF2-40B4-BE49-F238E27FC236}">
                <a16:creationId xmlns:a16="http://schemas.microsoft.com/office/drawing/2014/main" id="{48BADF48-C59A-B72E-A2A1-B31B9ECF0D3D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198861"/>
            <a:ext cx="762000" cy="665163"/>
            <a:chOff x="3174" y="2656"/>
            <a:chExt cx="1549" cy="1351"/>
          </a:xfrm>
        </p:grpSpPr>
        <p:sp>
          <p:nvSpPr>
            <p:cNvPr id="19" name="AutoShape 22">
              <a:extLst>
                <a:ext uri="{FF2B5EF4-FFF2-40B4-BE49-F238E27FC236}">
                  <a16:creationId xmlns:a16="http://schemas.microsoft.com/office/drawing/2014/main" id="{CCE4155F-9AAE-0312-1BF2-BCCB21F1DFB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AutoShape 23">
              <a:extLst>
                <a:ext uri="{FF2B5EF4-FFF2-40B4-BE49-F238E27FC236}">
                  <a16:creationId xmlns:a16="http://schemas.microsoft.com/office/drawing/2014/main" id="{DA62CB26-C7A3-CACE-9407-AB99819BFD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AutoShape 24">
              <a:extLst>
                <a:ext uri="{FF2B5EF4-FFF2-40B4-BE49-F238E27FC236}">
                  <a16:creationId xmlns:a16="http://schemas.microsoft.com/office/drawing/2014/main" id="{3914EAA7-8126-8F9C-7F81-5CB709BC4FC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2" name="Text Box 12">
            <a:extLst>
              <a:ext uri="{FF2B5EF4-FFF2-40B4-BE49-F238E27FC236}">
                <a16:creationId xmlns:a16="http://schemas.microsoft.com/office/drawing/2014/main" id="{0AA4F6C4-8B3F-7518-8DFC-DA40F8548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24" y="1298749"/>
            <a:ext cx="4842619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Model Prediction</a:t>
            </a:r>
          </a:p>
        </p:txBody>
      </p:sp>
      <p:sp>
        <p:nvSpPr>
          <p:cNvPr id="23" name="Line 11">
            <a:extLst>
              <a:ext uri="{FF2B5EF4-FFF2-40B4-BE49-F238E27FC236}">
                <a16:creationId xmlns:a16="http://schemas.microsoft.com/office/drawing/2014/main" id="{79062DF0-A5B7-42DB-650C-5428C0610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736" y="1976611"/>
            <a:ext cx="9720000" cy="0"/>
          </a:xfrm>
          <a:prstGeom prst="line">
            <a:avLst/>
          </a:prstGeom>
          <a:ln>
            <a:headEnd/>
            <a:tailEnd type="oval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Text Box 26">
            <a:extLst>
              <a:ext uri="{FF2B5EF4-FFF2-40B4-BE49-F238E27FC236}">
                <a16:creationId xmlns:a16="http://schemas.microsoft.com/office/drawing/2014/main" id="{78E68B04-70EF-B979-0DB3-C8B70A3F1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24" y="2204414"/>
            <a:ext cx="958879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Model Prediction Result Analysis</a:t>
            </a:r>
          </a:p>
        </p:txBody>
      </p:sp>
      <p:grpSp>
        <p:nvGrpSpPr>
          <p:cNvPr id="26" name="Group 3">
            <a:extLst>
              <a:ext uri="{FF2B5EF4-FFF2-40B4-BE49-F238E27FC236}">
                <a16:creationId xmlns:a16="http://schemas.microsoft.com/office/drawing/2014/main" id="{D419536C-25CB-91C8-DA79-8F6935E0DC4A}"/>
              </a:ext>
            </a:extLst>
          </p:cNvPr>
          <p:cNvGrpSpPr>
            <a:grpSpLocks/>
          </p:cNvGrpSpPr>
          <p:nvPr/>
        </p:nvGrpSpPr>
        <p:grpSpPr bwMode="auto">
          <a:xfrm>
            <a:off x="1063625" y="1325736"/>
            <a:ext cx="762000" cy="665163"/>
            <a:chOff x="1110" y="2656"/>
            <a:chExt cx="1549" cy="1351"/>
          </a:xfrm>
        </p:grpSpPr>
        <p:sp>
          <p:nvSpPr>
            <p:cNvPr id="27" name="AutoShape 4">
              <a:extLst>
                <a:ext uri="{FF2B5EF4-FFF2-40B4-BE49-F238E27FC236}">
                  <a16:creationId xmlns:a16="http://schemas.microsoft.com/office/drawing/2014/main" id="{C2317511-0A69-4A6A-240B-94E0D9B03BB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AutoShape 5">
              <a:extLst>
                <a:ext uri="{FF2B5EF4-FFF2-40B4-BE49-F238E27FC236}">
                  <a16:creationId xmlns:a16="http://schemas.microsoft.com/office/drawing/2014/main" id="{C1C9D059-1430-9091-FB48-CF7C206B689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AutoShape 6">
              <a:extLst>
                <a:ext uri="{FF2B5EF4-FFF2-40B4-BE49-F238E27FC236}">
                  <a16:creationId xmlns:a16="http://schemas.microsoft.com/office/drawing/2014/main" id="{09852EEF-E1DE-1608-8215-E40AA060B4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0" name="Text Box 13">
            <a:extLst>
              <a:ext uri="{FF2B5EF4-FFF2-40B4-BE49-F238E27FC236}">
                <a16:creationId xmlns:a16="http://schemas.microsoft.com/office/drawing/2014/main" id="{ABFF612C-D71F-CC2B-FF2C-D765B2EA654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44612" y="1422574"/>
            <a:ext cx="206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98C2C40B-3EC0-273A-69AB-15F77191241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44600" y="2329036"/>
            <a:ext cx="404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41A869FB-4467-AFD7-41B4-102B39819C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20787" y="3189461"/>
            <a:ext cx="404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Text Box 27">
            <a:extLst>
              <a:ext uri="{FF2B5EF4-FFF2-40B4-BE49-F238E27FC236}">
                <a16:creationId xmlns:a16="http://schemas.microsoft.com/office/drawing/2014/main" id="{92F7C312-E2CF-7C28-92AF-EA9A5CBAFB8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98562" y="4089574"/>
            <a:ext cx="403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" name="Text Box 26">
            <a:extLst>
              <a:ext uri="{FF2B5EF4-FFF2-40B4-BE49-F238E27FC236}">
                <a16:creationId xmlns:a16="http://schemas.microsoft.com/office/drawing/2014/main" id="{3927796D-8950-2BB6-0D11-1C0FECA0F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24" y="3097276"/>
            <a:ext cx="958879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Inverse Design</a:t>
            </a: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CA102578-698D-55F6-3B8B-2927C4984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924" y="4006699"/>
            <a:ext cx="958879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Inverse Design Result Analysis</a:t>
            </a:r>
          </a:p>
        </p:txBody>
      </p:sp>
      <p:sp>
        <p:nvSpPr>
          <p:cNvPr id="33" name="Line 28">
            <a:extLst>
              <a:ext uri="{FF2B5EF4-FFF2-40B4-BE49-F238E27FC236}">
                <a16:creationId xmlns:a16="http://schemas.microsoft.com/office/drawing/2014/main" id="{A2AFFFA9-4C05-3D60-370E-63994CC5B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351" y="5537373"/>
            <a:ext cx="10080000" cy="4763"/>
          </a:xfrm>
          <a:prstGeom prst="line">
            <a:avLst/>
          </a:prstGeom>
          <a:ln>
            <a:headEnd/>
            <a:tailEnd type="oval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5" name="Group 17">
            <a:extLst>
              <a:ext uri="{FF2B5EF4-FFF2-40B4-BE49-F238E27FC236}">
                <a16:creationId xmlns:a16="http://schemas.microsoft.com/office/drawing/2014/main" id="{BB7078C6-FF7D-D33F-A66F-93178C0F2805}"/>
              </a:ext>
            </a:extLst>
          </p:cNvPr>
          <p:cNvGrpSpPr>
            <a:grpSpLocks/>
          </p:cNvGrpSpPr>
          <p:nvPr/>
        </p:nvGrpSpPr>
        <p:grpSpPr bwMode="auto">
          <a:xfrm>
            <a:off x="1031027" y="4892848"/>
            <a:ext cx="762000" cy="665163"/>
            <a:chOff x="1110" y="2656"/>
            <a:chExt cx="1549" cy="1351"/>
          </a:xfrm>
        </p:grpSpPr>
        <p:sp>
          <p:nvSpPr>
            <p:cNvPr id="36" name="AutoShape 18">
              <a:extLst>
                <a:ext uri="{FF2B5EF4-FFF2-40B4-BE49-F238E27FC236}">
                  <a16:creationId xmlns:a16="http://schemas.microsoft.com/office/drawing/2014/main" id="{6C50E026-DA61-03C7-6AC8-E6AF96D8F57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7" name="AutoShape 19">
              <a:extLst>
                <a:ext uri="{FF2B5EF4-FFF2-40B4-BE49-F238E27FC236}">
                  <a16:creationId xmlns:a16="http://schemas.microsoft.com/office/drawing/2014/main" id="{9168F522-BDCD-0C39-0A95-DFF40B93CDC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8" name="AutoShape 20">
              <a:extLst>
                <a:ext uri="{FF2B5EF4-FFF2-40B4-BE49-F238E27FC236}">
                  <a16:creationId xmlns:a16="http://schemas.microsoft.com/office/drawing/2014/main" id="{1D38EA79-D01F-60E7-CFB9-19E28E84692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9" name="Text Box 30">
            <a:extLst>
              <a:ext uri="{FF2B5EF4-FFF2-40B4-BE49-F238E27FC236}">
                <a16:creationId xmlns:a16="http://schemas.microsoft.com/office/drawing/2014/main" id="{4C61FD92-879B-D9AA-8A06-73FE602E4AD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12269" y="4972223"/>
            <a:ext cx="4042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6" name="Text Box 26">
            <a:extLst>
              <a:ext uri="{FF2B5EF4-FFF2-40B4-BE49-F238E27FC236}">
                <a16:creationId xmlns:a16="http://schemas.microsoft.com/office/drawing/2014/main" id="{143CEEE3-A630-3F3E-53BC-2B4417ED8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24" y="4894640"/>
            <a:ext cx="958879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黑体" pitchFamily="49" charset="-122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58045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415480" y="1628800"/>
            <a:ext cx="9721080" cy="1593208"/>
          </a:xfrm>
          <a:prstGeom prst="rect">
            <a:avLst/>
          </a:prstGeom>
          <a:effectLst>
            <a:glow rad="101600">
              <a:schemeClr val="bg1">
                <a:lumMod val="95000"/>
                <a:alpha val="60000"/>
              </a:scheme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800" b="1" i="0" kern="1200" spc="200" baseline="0">
                <a:solidFill>
                  <a:srgbClr val="FAFAF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25000"/>
              </a:lnSpc>
              <a:spcBef>
                <a:spcPts val="0"/>
              </a:spcBef>
            </a:pPr>
            <a:r>
              <a:rPr lang="zh-CN" altLang="en-US" sz="4800" spc="0" dirty="0">
                <a:effectLst/>
              </a:rPr>
              <a:t> </a:t>
            </a:r>
            <a:r>
              <a:rPr lang="en-US" altLang="zh-CN" sz="4800" spc="0" dirty="0">
                <a:effectLst/>
              </a:rPr>
              <a:t>Thanks For Your Listening</a:t>
            </a:r>
            <a:endParaRPr lang="zh-CN" altLang="en-US" sz="4800" spc="0" dirty="0"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0D8BB6-4081-662E-98A5-256EECD6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375636"/>
            <a:ext cx="3333333" cy="523012"/>
          </a:xfrm>
          <a:prstGeom prst="rect">
            <a:avLst/>
          </a:prstGeom>
          <a:solidFill>
            <a:srgbClr val="660874"/>
          </a:solidFill>
        </p:spPr>
      </p:pic>
    </p:spTree>
    <p:extLst>
      <p:ext uri="{BB962C8B-B14F-4D97-AF65-F5344CB8AC3E}">
        <p14:creationId xmlns:p14="http://schemas.microsoft.com/office/powerpoint/2010/main" val="260482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678DEA0-6011-9278-1BAD-406DAB505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90000"/>
            <a:ext cx="12192000" cy="1260000"/>
          </a:xfrm>
        </p:spPr>
        <p:txBody>
          <a:bodyPr/>
          <a:lstStyle/>
          <a:p>
            <a:pPr algn="ctr"/>
            <a:r>
              <a:rPr lang="en-US" altLang="zh-CN" dirty="0"/>
              <a:t>1. Model Prediction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19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47EB5-6670-CD9B-53AF-42FE7DF09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FBC67-CBFF-83B8-DB59-61FAD7CC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0570-4E2A-4C53-8FC3-FF8FCECB7D9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F7DAF-F8E8-02A7-871B-37764CFB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THU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18FF29-8898-FB8E-F440-3AC6442F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270000"/>
            <a:ext cx="10980000" cy="630000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Background -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Introduction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1BCB91-4427-4F9C-9391-511E048A1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844824"/>
            <a:ext cx="6384032" cy="34187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9D4D18A-56BE-4B31-84E1-107AA0EDB173}"/>
              </a:ext>
            </a:extLst>
          </p:cNvPr>
          <p:cNvSpPr txBox="1"/>
          <p:nvPr/>
        </p:nvSpPr>
        <p:spPr>
          <a:xfrm>
            <a:off x="1619164" y="1459158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Heat Exchanger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09EC63-42AD-480E-9B16-3AF84B9E3E05}"/>
              </a:ext>
            </a:extLst>
          </p:cNvPr>
          <p:cNvSpPr txBox="1"/>
          <p:nvPr/>
        </p:nvSpPr>
        <p:spPr>
          <a:xfrm>
            <a:off x="7392224" y="1580248"/>
            <a:ext cx="3888432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Tranditional</a:t>
            </a:r>
            <a:r>
              <a:rPr lang="en-US" altLang="zh-CN" dirty="0"/>
              <a:t> CFD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Long</a:t>
            </a:r>
            <a:r>
              <a:rPr lang="en-US" altLang="zh-CN" dirty="0"/>
              <a:t> calculation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Cosuming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more</a:t>
            </a:r>
            <a:r>
              <a:rPr lang="en-US" altLang="zh-CN" dirty="0"/>
              <a:t>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Accurate</a:t>
            </a:r>
            <a:r>
              <a:rPr lang="en-US" altLang="zh-CN" dirty="0"/>
              <a:t>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Surrogate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Short</a:t>
            </a:r>
            <a:r>
              <a:rPr lang="en-US" altLang="zh-CN" dirty="0"/>
              <a:t> calculation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Cosuming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less</a:t>
            </a:r>
            <a:r>
              <a:rPr lang="en-US" altLang="zh-CN" dirty="0"/>
              <a:t>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Relatively accurate </a:t>
            </a:r>
            <a:r>
              <a:rPr lang="en-US" altLang="zh-CN" dirty="0"/>
              <a:t>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Make full use of </a:t>
            </a:r>
            <a:r>
              <a:rPr lang="en-US" altLang="zh-CN" dirty="0">
                <a:solidFill>
                  <a:srgbClr val="FF0000"/>
                </a:solidFill>
              </a:rPr>
              <a:t>data</a:t>
            </a:r>
            <a:r>
              <a:rPr lang="en-US" altLang="zh-CN" dirty="0"/>
              <a:t> to facilitate 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48D5EAB1-69BF-43A4-A6AD-7B9618EF24E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5360" y="5464519"/>
            <a:ext cx="11202632" cy="57245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9E4FF">
                  <a:gamma/>
                  <a:tint val="0"/>
                  <a:invGamma/>
                </a:srgbClr>
              </a:gs>
              <a:gs pos="100000">
                <a:srgbClr val="C9E4FF"/>
              </a:gs>
            </a:gsLst>
            <a:lin ang="2700000" scaled="1"/>
          </a:gradFill>
          <a:ln w="38100">
            <a:solidFill>
              <a:srgbClr val="969696"/>
            </a:solidFill>
            <a:round/>
            <a:headEnd/>
            <a:tailEnd/>
          </a:ln>
          <a:effectLst>
            <a:outerShdw dist="91581" dir="3378596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 is highly necessary to use surrogate models to assist in modeling, prediction and parameter iteration.</a:t>
            </a:r>
          </a:p>
        </p:txBody>
      </p:sp>
    </p:spTree>
    <p:extLst>
      <p:ext uri="{BB962C8B-B14F-4D97-AF65-F5344CB8AC3E}">
        <p14:creationId xmlns:p14="http://schemas.microsoft.com/office/powerpoint/2010/main" val="336777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47EB5-6670-CD9B-53AF-42FE7DF09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FBC67-CBFF-83B8-DB59-61FAD7CC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0570-4E2A-4C53-8FC3-FF8FCECB7D9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F7DAF-F8E8-02A7-871B-37764CFB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18FF29-8898-FB8E-F440-3AC6442F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270000"/>
            <a:ext cx="10980000" cy="630000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Background -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process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F32BFF-5BA1-492B-BAF4-F662C2B38288}"/>
              </a:ext>
            </a:extLst>
          </p:cNvPr>
          <p:cNvSpPr txBox="1"/>
          <p:nvPr/>
        </p:nvSpPr>
        <p:spPr>
          <a:xfrm>
            <a:off x="3298522" y="2204864"/>
            <a:ext cx="21606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problem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761D41-9C09-4FA7-AC25-417B5477039E}"/>
              </a:ext>
            </a:extLst>
          </p:cNvPr>
          <p:cNvSpPr txBox="1"/>
          <p:nvPr/>
        </p:nvSpPr>
        <p:spPr>
          <a:xfrm>
            <a:off x="3298522" y="2967166"/>
            <a:ext cx="216064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design for data acquisition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B16A6DD-E30D-41C1-A118-9237D57780BC}"/>
              </a:ext>
            </a:extLst>
          </p:cNvPr>
          <p:cNvSpPr txBox="1"/>
          <p:nvPr/>
        </p:nvSpPr>
        <p:spPr>
          <a:xfrm>
            <a:off x="3298522" y="3956715"/>
            <a:ext cx="216064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F06245-B357-4003-8588-FA26EF3A2272}"/>
              </a:ext>
            </a:extLst>
          </p:cNvPr>
          <p:cNvSpPr txBox="1"/>
          <p:nvPr/>
        </p:nvSpPr>
        <p:spPr>
          <a:xfrm>
            <a:off x="5963218" y="2034480"/>
            <a:ext cx="28891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surrogate model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7E9D6DF-97D6-404D-8205-93D619A3C75F}"/>
              </a:ext>
            </a:extLst>
          </p:cNvPr>
          <p:cNvSpPr txBox="1"/>
          <p:nvPr/>
        </p:nvSpPr>
        <p:spPr>
          <a:xfrm>
            <a:off x="5963218" y="2840971"/>
            <a:ext cx="288913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optimization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A19E6C6-899E-4850-935E-13BAFCBA42A5}"/>
              </a:ext>
            </a:extLst>
          </p:cNvPr>
          <p:cNvSpPr txBox="1"/>
          <p:nvPr/>
        </p:nvSpPr>
        <p:spPr>
          <a:xfrm>
            <a:off x="5963217" y="3626524"/>
            <a:ext cx="288913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engineering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31D8924-9EA7-42CB-9722-F565AB6EF725}"/>
              </a:ext>
            </a:extLst>
          </p:cNvPr>
          <p:cNvSpPr txBox="1"/>
          <p:nvPr/>
        </p:nvSpPr>
        <p:spPr>
          <a:xfrm>
            <a:off x="5963216" y="4382933"/>
            <a:ext cx="288913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optimization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9BAADB1-A193-4B49-9C5E-01C294A01CCE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4378842" y="2574196"/>
            <a:ext cx="0" cy="3929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1F02A67-56B1-4511-86C2-93F104F2DA62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4378842" y="3613497"/>
            <a:ext cx="0" cy="3432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A9BBD61-84DB-47B2-9C17-4A295B7C1CB2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7407787" y="2403812"/>
            <a:ext cx="1" cy="4371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1F5BECF-8A1F-4F63-8922-0AD5EF87EEF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7407786" y="3210303"/>
            <a:ext cx="1" cy="416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2195D8-5D0B-42E5-A6E2-3CE60B7A7890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7407785" y="3995856"/>
            <a:ext cx="1" cy="3870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3543B2D9-4DC9-47E3-B207-63F861A626A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rot="5400000" flipH="1" flipV="1">
            <a:off x="4609032" y="1804290"/>
            <a:ext cx="2568566" cy="3028946"/>
          </a:xfrm>
          <a:prstGeom prst="bentConnector5">
            <a:avLst>
              <a:gd name="adj1" fmla="val -8900"/>
              <a:gd name="adj2" fmla="val 43987"/>
              <a:gd name="adj3" fmla="val 1089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0870F481-14BA-4F4E-92AC-DF923B22A1FD}"/>
              </a:ext>
            </a:extLst>
          </p:cNvPr>
          <p:cNvSpPr/>
          <p:nvPr/>
        </p:nvSpPr>
        <p:spPr>
          <a:xfrm>
            <a:off x="-194" y="2389530"/>
            <a:ext cx="3257298" cy="1834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good experimental design, such as LHS, can fully cover the parameter space and improve the prediction effect.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931DCA62-6122-4B38-9AB1-6DAD0230A8D4}"/>
              </a:ext>
            </a:extLst>
          </p:cNvPr>
          <p:cNvSpPr/>
          <p:nvPr/>
        </p:nvSpPr>
        <p:spPr>
          <a:xfrm>
            <a:off x="8887680" y="1521920"/>
            <a:ext cx="3257298" cy="1365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methods such as regression, GP, NN, and NPs are employed to establish the model.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17DDD41C-B3A4-4D09-BC7F-02B754838633}"/>
              </a:ext>
            </a:extLst>
          </p:cNvPr>
          <p:cNvSpPr/>
          <p:nvPr/>
        </p:nvSpPr>
        <p:spPr>
          <a:xfrm>
            <a:off x="8887833" y="2940733"/>
            <a:ext cx="3256992" cy="17409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surrogate model to search for the optimal parameter combination and support design optimization.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箭头: 左 49">
            <a:extLst>
              <a:ext uri="{FF2B5EF4-FFF2-40B4-BE49-F238E27FC236}">
                <a16:creationId xmlns:a16="http://schemas.microsoft.com/office/drawing/2014/main" id="{62970FA0-5984-4110-8ECD-F62D0E0F88D4}"/>
              </a:ext>
            </a:extLst>
          </p:cNvPr>
          <p:cNvSpPr/>
          <p:nvPr/>
        </p:nvSpPr>
        <p:spPr>
          <a:xfrm>
            <a:off x="3054365" y="3123007"/>
            <a:ext cx="359640" cy="333913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左 50">
            <a:extLst>
              <a:ext uri="{FF2B5EF4-FFF2-40B4-BE49-F238E27FC236}">
                <a16:creationId xmlns:a16="http://schemas.microsoft.com/office/drawing/2014/main" id="{3075337B-8B93-4F0D-89B6-BD10B7F09747}"/>
              </a:ext>
            </a:extLst>
          </p:cNvPr>
          <p:cNvSpPr/>
          <p:nvPr/>
        </p:nvSpPr>
        <p:spPr>
          <a:xfrm rot="10800000">
            <a:off x="8812344" y="2048428"/>
            <a:ext cx="359640" cy="333913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左 51">
            <a:extLst>
              <a:ext uri="{FF2B5EF4-FFF2-40B4-BE49-F238E27FC236}">
                <a16:creationId xmlns:a16="http://schemas.microsoft.com/office/drawing/2014/main" id="{4DA01B55-2B33-4050-9A44-DB09F35A8FA8}"/>
              </a:ext>
            </a:extLst>
          </p:cNvPr>
          <p:cNvSpPr/>
          <p:nvPr/>
        </p:nvSpPr>
        <p:spPr>
          <a:xfrm rot="10800000">
            <a:off x="8812342" y="3642925"/>
            <a:ext cx="359640" cy="333913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AutoShape 5">
            <a:extLst>
              <a:ext uri="{FF2B5EF4-FFF2-40B4-BE49-F238E27FC236}">
                <a16:creationId xmlns:a16="http://schemas.microsoft.com/office/drawing/2014/main" id="{930187FE-9507-4F52-9C79-54F444E417C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5360" y="5464519"/>
            <a:ext cx="11202632" cy="57245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9E4FF">
                  <a:gamma/>
                  <a:tint val="0"/>
                  <a:invGamma/>
                </a:srgbClr>
              </a:gs>
              <a:gs pos="100000">
                <a:srgbClr val="C9E4FF"/>
              </a:gs>
            </a:gsLst>
            <a:lin ang="2700000" scaled="1"/>
          </a:gradFill>
          <a:ln w="38100">
            <a:solidFill>
              <a:srgbClr val="969696"/>
            </a:solidFill>
            <a:round/>
            <a:headEnd/>
            <a:tailEnd/>
          </a:ln>
          <a:effectLst>
            <a:outerShdw dist="91581" dir="3378596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need r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easonable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experimental design, surrogate modeling and parameter optimization.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5BEEDB3-0BF4-4E46-9D0F-4127F0C0C9B7}"/>
              </a:ext>
            </a:extLst>
          </p:cNvPr>
          <p:cNvSpPr txBox="1"/>
          <p:nvPr/>
        </p:nvSpPr>
        <p:spPr>
          <a:xfrm>
            <a:off x="301157" y="4380264"/>
            <a:ext cx="2814937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LHS is used to construct 500 groups of samples for training the model, and the provided 125 groups of samples are used for testing.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箭头: 左 54">
            <a:extLst>
              <a:ext uri="{FF2B5EF4-FFF2-40B4-BE49-F238E27FC236}">
                <a16:creationId xmlns:a16="http://schemas.microsoft.com/office/drawing/2014/main" id="{D05B89BA-44C5-407C-81D3-8D5D78C35DEC}"/>
              </a:ext>
            </a:extLst>
          </p:cNvPr>
          <p:cNvSpPr/>
          <p:nvPr/>
        </p:nvSpPr>
        <p:spPr>
          <a:xfrm rot="16200000">
            <a:off x="1402617" y="4162343"/>
            <a:ext cx="359640" cy="333913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E06F6D9-CDDA-4261-86B4-2BCD0DE6F5EB}"/>
              </a:ext>
            </a:extLst>
          </p:cNvPr>
          <p:cNvSpPr txBox="1"/>
          <p:nvPr/>
        </p:nvSpPr>
        <p:spPr>
          <a:xfrm>
            <a:off x="1127448" y="1270721"/>
            <a:ext cx="6885959" cy="461665"/>
          </a:xfrm>
          <a:prstGeom prst="rect">
            <a:avLst/>
          </a:prstGeom>
          <a:solidFill>
            <a:srgbClr val="702E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Streamline the modeling process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94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47EB5-6670-CD9B-53AF-42FE7DF09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FBC67-CBFF-83B8-DB59-61FAD7CC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0570-4E2A-4C53-8FC3-FF8FCECB7D9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F7DAF-F8E8-02A7-871B-37764CFB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18FF29-8898-FB8E-F440-3AC6442F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270000"/>
            <a:ext cx="10980000" cy="630000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Background -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process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AutoShape 5">
            <a:extLst>
              <a:ext uri="{FF2B5EF4-FFF2-40B4-BE49-F238E27FC236}">
                <a16:creationId xmlns:a16="http://schemas.microsoft.com/office/drawing/2014/main" id="{930187FE-9507-4F52-9C79-54F444E417C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5360" y="5464519"/>
            <a:ext cx="11202632" cy="57245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9E4FF">
                  <a:gamma/>
                  <a:tint val="0"/>
                  <a:invGamma/>
                </a:srgbClr>
              </a:gs>
              <a:gs pos="100000">
                <a:srgbClr val="C9E4FF"/>
              </a:gs>
            </a:gsLst>
            <a:lin ang="2700000" scaled="1"/>
          </a:gradFill>
          <a:ln w="38100">
            <a:solidFill>
              <a:srgbClr val="969696"/>
            </a:solidFill>
            <a:round/>
            <a:headEnd/>
            <a:tailEnd/>
          </a:ln>
          <a:effectLst>
            <a:outerShdw dist="91581" dir="3378596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data reflects certain physical laws and helps build models, rather than simply “data in, data out”.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ACC101-FB3A-4997-8701-23813EA74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55" y="1693959"/>
            <a:ext cx="2626578" cy="30243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3F24C-D31A-43F5-BCE0-DD87170EA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083" y="1693959"/>
            <a:ext cx="3597126" cy="302433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9E48098-A372-451B-824F-93E0F890F019}"/>
              </a:ext>
            </a:extLst>
          </p:cNvPr>
          <p:cNvSpPr txBox="1"/>
          <p:nvPr/>
        </p:nvSpPr>
        <p:spPr>
          <a:xfrm>
            <a:off x="1503883" y="4676830"/>
            <a:ext cx="4088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visualized results of MASS and SURFACE AREA with respect to X and YZ cell size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46BB19A-72CC-4613-99B4-9FAEF76E5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2362" y="1862857"/>
            <a:ext cx="4684818" cy="2794786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821E68EE-2EF8-4D58-B739-BE708A80FC4F}"/>
              </a:ext>
            </a:extLst>
          </p:cNvPr>
          <p:cNvSpPr txBox="1"/>
          <p:nvPr/>
        </p:nvSpPr>
        <p:spPr>
          <a:xfrm>
            <a:off x="7361356" y="4672995"/>
            <a:ext cx="4088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Velocity Inlet also has a significant impact on the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AvgVelocity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PressureDrop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4F72C23-9E64-42CB-8A63-02EA47FB7199}"/>
              </a:ext>
            </a:extLst>
          </p:cNvPr>
          <p:cNvSpPr txBox="1"/>
          <p:nvPr/>
        </p:nvSpPr>
        <p:spPr>
          <a:xfrm>
            <a:off x="1787949" y="1184975"/>
            <a:ext cx="8297454" cy="461665"/>
          </a:xfrm>
          <a:prstGeom prst="rect">
            <a:avLst/>
          </a:prstGeom>
          <a:solidFill>
            <a:srgbClr val="702E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conducting exploratory data analysis to uncover data patterns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89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47EB5-6670-CD9B-53AF-42FE7DF09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FBC67-CBFF-83B8-DB59-61FAD7CC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0570-4E2A-4C53-8FC3-FF8FCECB7D9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F7DAF-F8E8-02A7-871B-37764CFB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18FF29-8898-FB8E-F440-3AC6442F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270000"/>
            <a:ext cx="10980000" cy="630000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Model Prediction -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Kriging Model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E14952-462D-442C-8B07-DD6274D44C6C}"/>
              </a:ext>
            </a:extLst>
          </p:cNvPr>
          <p:cNvSpPr txBox="1"/>
          <p:nvPr/>
        </p:nvSpPr>
        <p:spPr>
          <a:xfrm>
            <a:off x="410823" y="1983308"/>
            <a:ext cx="11233796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Kriging (UK) is a geostatistical method for spatial interpolation and prediction. It builds on the foundation of Kriging but is specifically adapted for situations where there is a trend in the data (i.e., the mean of the data is not constant).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 idea of UK is to decompose the value of a spatial variable Z(s) into two components: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deterministic trend component m(s): This is a smooth, predictable trend determined by the spatial coordinates. It represents the large-scale variation of the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error component ϵ(s): This is a zero-mean, spatially autocorrelated random term. It represents small-scale fluctuations and local variations in the data.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D78AE41-A12D-4D20-AD2F-83FFEE388196}"/>
                  </a:ext>
                </a:extLst>
              </p:cNvPr>
              <p:cNvSpPr txBox="1"/>
              <p:nvPr/>
            </p:nvSpPr>
            <p:spPr>
              <a:xfrm>
                <a:off x="4083505" y="4391854"/>
                <a:ext cx="3816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D78AE41-A12D-4D20-AD2F-83FFEE388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505" y="4391854"/>
                <a:ext cx="3816424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D0E8901-5065-47FA-8DE6-016EBE1162BB}"/>
                  </a:ext>
                </a:extLst>
              </p:cNvPr>
              <p:cNvSpPr txBox="1"/>
              <p:nvPr/>
            </p:nvSpPr>
            <p:spPr>
              <a:xfrm>
                <a:off x="4155513" y="4869160"/>
                <a:ext cx="3744416" cy="120032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m(s) is a deterministic trend, often modeled using a polynomial function, for 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D0E8901-5065-47FA-8DE6-016EBE116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13" y="4869160"/>
                <a:ext cx="3744416" cy="1200329"/>
              </a:xfrm>
              <a:prstGeom prst="rect">
                <a:avLst/>
              </a:prstGeom>
              <a:blipFill>
                <a:blip r:embed="rId4"/>
                <a:stretch>
                  <a:fillRect l="-1133" t="-1990" r="-162" b="-2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1F31495-C49C-4060-BCCF-067B1EB6CC9D}"/>
                  </a:ext>
                </a:extLst>
              </p:cNvPr>
              <p:cNvSpPr txBox="1"/>
              <p:nvPr/>
            </p:nvSpPr>
            <p:spPr>
              <a:xfrm>
                <a:off x="7900203" y="4869159"/>
                <a:ext cx="3744416" cy="120032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ϵ(s) is a random error with mean 0 and spatial autocorrelation, usually described by Gaussian Process: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𝐺𝑃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′))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1F31495-C49C-4060-BCCF-067B1EB6C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203" y="4869159"/>
                <a:ext cx="3744416" cy="1200329"/>
              </a:xfrm>
              <a:prstGeom prst="rect">
                <a:avLst/>
              </a:prstGeom>
              <a:blipFill>
                <a:blip r:embed="rId5"/>
                <a:stretch>
                  <a:fillRect l="-1133" t="-1990" r="-1780" b="-2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A7784BA-F153-47C6-A3FF-55E0E7EDA709}"/>
                  </a:ext>
                </a:extLst>
              </p:cNvPr>
              <p:cNvSpPr txBox="1"/>
              <p:nvPr/>
            </p:nvSpPr>
            <p:spPr>
              <a:xfrm>
                <a:off x="410823" y="4865284"/>
                <a:ext cx="3744416" cy="12341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UK uses an optimal linear unbiased estimate to predict the value of an unknown point s0​.</a:t>
                </a:r>
                <a:endParaRPr lang="en-US" altLang="zh-CN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A7784BA-F153-47C6-A3FF-55E0E7EDA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23" y="4865284"/>
                <a:ext cx="3744416" cy="1234120"/>
              </a:xfrm>
              <a:prstGeom prst="rect">
                <a:avLst/>
              </a:prstGeom>
              <a:blipFill>
                <a:blip r:embed="rId6"/>
                <a:stretch>
                  <a:fillRect l="-969" t="-1449" b="-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utoShape 5">
            <a:extLst>
              <a:ext uri="{FF2B5EF4-FFF2-40B4-BE49-F238E27FC236}">
                <a16:creationId xmlns:a16="http://schemas.microsoft.com/office/drawing/2014/main" id="{4AC6BDEE-EFDE-4B63-B2FF-D49B2843449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6405" y="1187424"/>
            <a:ext cx="11202632" cy="57245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9E4FF">
                  <a:gamma/>
                  <a:tint val="0"/>
                  <a:invGamma/>
                </a:srgbClr>
              </a:gs>
              <a:gs pos="100000">
                <a:srgbClr val="C9E4FF"/>
              </a:gs>
            </a:gsLst>
            <a:lin ang="2700000" scaled="1"/>
          </a:gradFill>
          <a:ln w="38100">
            <a:solidFill>
              <a:srgbClr val="969696"/>
            </a:solidFill>
            <a:round/>
            <a:headEnd/>
            <a:tailEnd/>
          </a:ln>
          <a:effectLst>
            <a:outerShdw dist="91581" dir="3378596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Universal Kriging is the core model we adopted to build the surrogate model which predicts best.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47EB5-6670-CD9B-53AF-42FE7DF09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FBC67-CBFF-83B8-DB59-61FAD7CC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0570-4E2A-4C53-8FC3-FF8FCECB7D9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F7DAF-F8E8-02A7-871B-37764CFB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18FF29-8898-FB8E-F440-3AC6442F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270000"/>
            <a:ext cx="10980000" cy="630000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Model Prediction -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Models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4AC6BDEE-EFDE-4B63-B2FF-D49B2843449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6405" y="1187424"/>
            <a:ext cx="11202632" cy="57245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9E4FF">
                  <a:gamma/>
                  <a:tint val="0"/>
                  <a:invGamma/>
                </a:srgbClr>
              </a:gs>
              <a:gs pos="100000">
                <a:srgbClr val="C9E4FF"/>
              </a:gs>
            </a:gsLst>
            <a:lin ang="2700000" scaled="1"/>
          </a:gradFill>
          <a:ln w="38100">
            <a:solidFill>
              <a:srgbClr val="969696"/>
            </a:solidFill>
            <a:round/>
            <a:headEnd/>
            <a:tailEnd/>
          </a:ln>
          <a:effectLst>
            <a:outerShdw dist="91581" dir="3378596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also tried several other methods, but the results were not the best.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ounded Rectangle 54">
            <a:extLst>
              <a:ext uri="{FF2B5EF4-FFF2-40B4-BE49-F238E27FC236}">
                <a16:creationId xmlns:a16="http://schemas.microsoft.com/office/drawing/2014/main" id="{CD896EFD-A4D6-4BC6-9878-4ED9ED229EF8}"/>
              </a:ext>
            </a:extLst>
          </p:cNvPr>
          <p:cNvSpPr>
            <a:spLocks noChangeAspect="1"/>
          </p:cNvSpPr>
          <p:nvPr/>
        </p:nvSpPr>
        <p:spPr>
          <a:xfrm>
            <a:off x="35786" y="2089158"/>
            <a:ext cx="3976744" cy="3994137"/>
          </a:xfrm>
          <a:prstGeom prst="roundRect">
            <a:avLst>
              <a:gd name="adj" fmla="val 5309"/>
            </a:avLst>
          </a:prstGeom>
          <a:noFill/>
          <a:ln w="2857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20" name="Rounded Rectangle 54">
            <a:extLst>
              <a:ext uri="{FF2B5EF4-FFF2-40B4-BE49-F238E27FC236}">
                <a16:creationId xmlns:a16="http://schemas.microsoft.com/office/drawing/2014/main" id="{418F6638-E3F6-49BC-BCA9-18783FE4B1C2}"/>
              </a:ext>
            </a:extLst>
          </p:cNvPr>
          <p:cNvSpPr>
            <a:spLocks noChangeAspect="1"/>
          </p:cNvSpPr>
          <p:nvPr/>
        </p:nvSpPr>
        <p:spPr>
          <a:xfrm>
            <a:off x="4091880" y="2084584"/>
            <a:ext cx="3976744" cy="3994137"/>
          </a:xfrm>
          <a:prstGeom prst="roundRect">
            <a:avLst>
              <a:gd name="adj" fmla="val 5309"/>
            </a:avLst>
          </a:prstGeom>
          <a:noFill/>
          <a:ln w="2857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23" name="Rounded Rectangle 54">
            <a:extLst>
              <a:ext uri="{FF2B5EF4-FFF2-40B4-BE49-F238E27FC236}">
                <a16:creationId xmlns:a16="http://schemas.microsoft.com/office/drawing/2014/main" id="{32408C22-5ABD-4C41-BE48-ED61A55102D7}"/>
              </a:ext>
            </a:extLst>
          </p:cNvPr>
          <p:cNvSpPr>
            <a:spLocks noChangeAspect="1"/>
          </p:cNvSpPr>
          <p:nvPr/>
        </p:nvSpPr>
        <p:spPr>
          <a:xfrm>
            <a:off x="8147974" y="2084584"/>
            <a:ext cx="3976744" cy="3994137"/>
          </a:xfrm>
          <a:prstGeom prst="roundRect">
            <a:avLst>
              <a:gd name="adj" fmla="val 5309"/>
            </a:avLst>
          </a:prstGeom>
          <a:noFill/>
          <a:ln w="28575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06F12CE-D1F5-4B49-A0C4-2606ECE0A315}"/>
              </a:ext>
            </a:extLst>
          </p:cNvPr>
          <p:cNvSpPr txBox="1"/>
          <p:nvPr/>
        </p:nvSpPr>
        <p:spPr>
          <a:xfrm>
            <a:off x="136814" y="2141241"/>
            <a:ext cx="39429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Gaussian process and </a:t>
            </a:r>
          </a:p>
          <a:p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Orthogonal Gaussian process models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common methods for modeling small datasets can provide uncertainty predictions, but have high computational complexity.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1010C18-48C1-483F-A563-A54D1C3D7498}"/>
              </a:ext>
            </a:extLst>
          </p:cNvPr>
          <p:cNvSpPr txBox="1"/>
          <p:nvPr/>
        </p:nvSpPr>
        <p:spPr>
          <a:xfrm>
            <a:off x="4225778" y="2141241"/>
            <a:ext cx="38303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Artificial neural network model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nonlinear modeling methods usually have good results.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DE94D32-7D47-467E-B79D-AF1B1982F3BB}"/>
              </a:ext>
            </a:extLst>
          </p:cNvPr>
          <p:cNvSpPr txBox="1"/>
          <p:nvPr/>
        </p:nvSpPr>
        <p:spPr>
          <a:xfrm>
            <a:off x="8294371" y="2141241"/>
            <a:ext cx="38303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Neural Process Model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the methods of Gaussian processes and neural networks, and providing uncertainty prediction.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1B542F-3E66-4A54-B77B-BDFDF6AAF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777" y="3804720"/>
            <a:ext cx="3830348" cy="18878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25CC87-65C3-4717-AE89-D1E2D4642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498" y="3929845"/>
            <a:ext cx="3880431" cy="1656184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9DDB872E-A3D2-4EFF-A61B-F9FDA5AAF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82" y="3834810"/>
            <a:ext cx="3654974" cy="1770889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C5ABD584-4E46-4CD9-8321-293654AA9A3C}"/>
              </a:ext>
            </a:extLst>
          </p:cNvPr>
          <p:cNvSpPr txBox="1"/>
          <p:nvPr/>
        </p:nvSpPr>
        <p:spPr>
          <a:xfrm>
            <a:off x="64806" y="5659389"/>
            <a:ext cx="3942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[1611.00203] Orthogonal Gaussian process models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E1D7D79-EC95-436A-AC51-6DE73F91515A}"/>
              </a:ext>
            </a:extLst>
          </p:cNvPr>
          <p:cNvSpPr txBox="1"/>
          <p:nvPr/>
        </p:nvSpPr>
        <p:spPr>
          <a:xfrm>
            <a:off x="8132486" y="5659388"/>
            <a:ext cx="36521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[1807.01622] Neural Processes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8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5EDA4-591E-1CA3-CA03-BA3CDAEC2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60BC2-D8F8-902F-AE63-E3770476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0570-4E2A-4C53-8FC3-FF8FCECB7D9F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87EA3-FFFD-AF23-32B3-2444CA5E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A1F48B4-9A23-C360-4AFD-5196C8280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270000"/>
            <a:ext cx="10980000" cy="630000"/>
          </a:xfrm>
        </p:spPr>
        <p:txBody>
          <a:bodyPr/>
          <a:lstStyle/>
          <a:p>
            <a:r>
              <a:rPr lang="en-US" altLang="zh-CN" sz="3200" dirty="0"/>
              <a:t>1. Model Prediction - </a:t>
            </a:r>
            <a:r>
              <a:rPr lang="en-US" altLang="zh-CN" sz="2400" dirty="0"/>
              <a:t>Model Comparison</a:t>
            </a:r>
            <a:endParaRPr lang="zh-CN" altLang="en-US" sz="32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822D617-D434-378A-2D5E-C9DA00FC6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212574"/>
              </p:ext>
            </p:extLst>
          </p:nvPr>
        </p:nvGraphicFramePr>
        <p:xfrm>
          <a:off x="335360" y="1588184"/>
          <a:ext cx="10972801" cy="41316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3411">
                  <a:extLst>
                    <a:ext uri="{9D8B030D-6E8A-4147-A177-3AD203B41FA5}">
                      <a16:colId xmlns:a16="http://schemas.microsoft.com/office/drawing/2014/main" val="3650387962"/>
                    </a:ext>
                  </a:extLst>
                </a:gridCol>
                <a:gridCol w="2122964">
                  <a:extLst>
                    <a:ext uri="{9D8B030D-6E8A-4147-A177-3AD203B41FA5}">
                      <a16:colId xmlns:a16="http://schemas.microsoft.com/office/drawing/2014/main" val="3819311302"/>
                    </a:ext>
                  </a:extLst>
                </a:gridCol>
                <a:gridCol w="2122964">
                  <a:extLst>
                    <a:ext uri="{9D8B030D-6E8A-4147-A177-3AD203B41FA5}">
                      <a16:colId xmlns:a16="http://schemas.microsoft.com/office/drawing/2014/main" val="1589291238"/>
                    </a:ext>
                  </a:extLst>
                </a:gridCol>
                <a:gridCol w="2486731">
                  <a:extLst>
                    <a:ext uri="{9D8B030D-6E8A-4147-A177-3AD203B41FA5}">
                      <a16:colId xmlns:a16="http://schemas.microsoft.com/office/drawing/2014/main" val="2483817286"/>
                    </a:ext>
                  </a:extLst>
                </a:gridCol>
                <a:gridCol w="2486731">
                  <a:extLst>
                    <a:ext uri="{9D8B030D-6E8A-4147-A177-3AD203B41FA5}">
                      <a16:colId xmlns:a16="http://schemas.microsoft.com/office/drawing/2014/main" val="1231438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Characteristics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Universal Kriging (Our Choice)</a:t>
                      </a:r>
                      <a:endParaRPr lang="zh-CN" sz="14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Neural Networks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Gaussian Process Regression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altLang="zh-CN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Neural Processes</a:t>
                      </a:r>
                      <a:endParaRPr lang="zh-CN" altLang="zh-CN" sz="1400" kern="1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345167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Efficiency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Effective with small samples</a:t>
                      </a:r>
                      <a:endParaRPr lang="zh-CN" sz="14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Requires large datasets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Effective with small samples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Effective with small samples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106363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Speed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</a:t>
                      </a:r>
                      <a:endParaRPr lang="zh-CN" sz="14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Slow 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altLang="zh-CN" sz="14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Middle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240542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Interpretability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zh-CN" sz="14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altLang="zh-CN" sz="1400" kern="100" dirty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Middle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86235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 Trend Capture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Explicit</a:t>
                      </a:r>
                      <a:endParaRPr lang="zh-CN" sz="14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Implicit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Implicit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altLang="zh-CN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Implicit</a:t>
                      </a:r>
                      <a:endParaRPr lang="zh-CN" altLang="zh-CN" sz="1400" kern="1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261089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Uncertainty Quantification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Built-in prediction variance</a:t>
                      </a:r>
                      <a:endParaRPr lang="zh-CN" sz="14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Native (probabilistic)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Built-in prediction variance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54033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Physical Consistency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Stronge</a:t>
                      </a:r>
                      <a:endParaRPr lang="zh-CN" sz="14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Moderate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US" altLang="zh-CN" sz="1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Moderate</a:t>
                      </a:r>
                      <a:endParaRPr lang="zh-CN" altLang="zh-CN" sz="1400" kern="100" dirty="0"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244254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49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21336</TotalTime>
  <Words>1636</Words>
  <Application>Microsoft Office PowerPoint</Application>
  <PresentationFormat>宽屏</PresentationFormat>
  <Paragraphs>441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宋体</vt:lpstr>
      <vt:lpstr>Arial</vt:lpstr>
      <vt:lpstr>Calibri</vt:lpstr>
      <vt:lpstr>Cambria Math</vt:lpstr>
      <vt:lpstr>Times New Roman</vt:lpstr>
      <vt:lpstr>Verdana</vt:lpstr>
      <vt:lpstr>Wingdings</vt:lpstr>
      <vt:lpstr>Office Theme</vt:lpstr>
      <vt:lpstr>PowerPoint 演示文稿</vt:lpstr>
      <vt:lpstr>Outline</vt:lpstr>
      <vt:lpstr>1. Model Prediction</vt:lpstr>
      <vt:lpstr>1. Background - Problem Introduction</vt:lpstr>
      <vt:lpstr>1. Background - Modeling process</vt:lpstr>
      <vt:lpstr>1. Background - Modeling process</vt:lpstr>
      <vt:lpstr>1. Model Prediction - Universal Kriging Model</vt:lpstr>
      <vt:lpstr>1. Model Prediction - Other Models</vt:lpstr>
      <vt:lpstr>1. Model Prediction - Model Comparison</vt:lpstr>
      <vt:lpstr>1. Model Prediction - Implement Steps</vt:lpstr>
      <vt:lpstr>2. Model Prediction Result Analysis</vt:lpstr>
      <vt:lpstr>2. Model Prediction Result Analysis</vt:lpstr>
      <vt:lpstr>2. Model Prediction Result Analysis</vt:lpstr>
      <vt:lpstr>3. Inverse Design</vt:lpstr>
      <vt:lpstr>3. Inverse Design – Method introduction</vt:lpstr>
      <vt:lpstr>4. Inverse Design Result Analysis</vt:lpstr>
      <vt:lpstr>4. Model Prediction Result Analysis</vt:lpstr>
      <vt:lpstr>5. Conclusion</vt:lpstr>
      <vt:lpstr>5. Conclusion</vt:lpstr>
      <vt:lpstr>PowerPoint 演示文稿</vt:lpstr>
    </vt:vector>
  </TitlesOfParts>
  <Company>UNSW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QXT</dc:creator>
  <cp:lastModifiedBy>jidx19@tsinghua.org.cn</cp:lastModifiedBy>
  <cp:revision>1851</cp:revision>
  <cp:lastPrinted>2019-05-15T01:01:08Z</cp:lastPrinted>
  <dcterms:created xsi:type="dcterms:W3CDTF">2015-05-29T02:11:35Z</dcterms:created>
  <dcterms:modified xsi:type="dcterms:W3CDTF">2025-08-17T12:45:17Z</dcterms:modified>
</cp:coreProperties>
</file>