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Default Extension="png" ContentType="image/png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slideMasters/slideMaster7.xml" ContentType="application/vnd.openxmlformats-officedocument.presentationml.slideMaster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697" r:id="rId4"/>
    <p:sldMasterId id="2147483699" r:id="rId5"/>
    <p:sldMasterId id="2147483700" r:id="rId6"/>
    <p:sldMasterId id="2147483701" r:id="rId7"/>
  </p:sldMasterIdLst>
  <p:notesMasterIdLst>
    <p:notesMasterId r:id="rId20"/>
  </p:notesMasterIdLst>
  <p:sldIdLst>
    <p:sldId id="448" r:id="rId8"/>
    <p:sldId id="563" r:id="rId9"/>
    <p:sldId id="564" r:id="rId10"/>
    <p:sldId id="547" r:id="rId11"/>
    <p:sldId id="559" r:id="rId12"/>
    <p:sldId id="565" r:id="rId13"/>
    <p:sldId id="566" r:id="rId14"/>
    <p:sldId id="567" r:id="rId15"/>
    <p:sldId id="568" r:id="rId16"/>
    <p:sldId id="569" r:id="rId17"/>
    <p:sldId id="562" r:id="rId18"/>
    <p:sldId id="544" r:id="rId19"/>
  </p:sldIdLst>
  <p:sldSz cx="1219676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4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8F8F8"/>
    <a:srgbClr val="4D4D4D"/>
    <a:srgbClr val="999999"/>
    <a:srgbClr val="A9BECB"/>
    <a:srgbClr val="781E19"/>
    <a:srgbClr val="DDDDDD"/>
    <a:srgbClr val="21A3D0"/>
    <a:srgbClr val="AF1D5C"/>
    <a:srgbClr val="D01C63"/>
    <a:srgbClr val="0067A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62045" autoAdjust="0"/>
  </p:normalViewPr>
  <p:slideViewPr>
    <p:cSldViewPr snapToObjects="1" showGuides="1">
      <p:cViewPr varScale="1">
        <p:scale>
          <a:sx n="69" d="100"/>
          <a:sy n="69" d="100"/>
        </p:scale>
        <p:origin x="-1038" y="-102"/>
      </p:cViewPr>
      <p:guideLst>
        <p:guide orient="horz" pos="2142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59EF015-F3B6-49FB-B9DB-63F1E967883D}" type="datetimeFigureOut">
              <a:rPr lang="zh-CN" altLang="en-US"/>
              <a:pPr/>
              <a:t>2019-05-30</a:t>
            </a:fld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467521EB-5711-4726-8947-0FA1F056053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46308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接着上次的内容，今天跟大家分享一下深度学习的调优过程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根据上次的内容，我们知道调优就是调整参数使损失函数获得最优解，所以我们先看一下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的分析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521EB-5711-4726-8947-0FA1F056053E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在使用过程中，通过本机正常的程序，到服务器跑程序时总是出错（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softmax</a:t>
            </a:r>
            <a:r>
              <a:rPr lang="zh-CN" alt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（）</a:t>
            </a:r>
            <a:r>
              <a:rPr 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got an unexpected keyword argument ‘axis’</a:t>
            </a:r>
            <a:r>
              <a:rPr lang="zh-CN" alt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），通过查找发现需要修改库文件可以解决问题（将库文件中</a:t>
            </a:r>
            <a:r>
              <a:rPr 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def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softmax</a:t>
            </a:r>
            <a:r>
              <a:rPr 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返回值中的</a:t>
            </a:r>
            <a:r>
              <a:rPr 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axis=axis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这个变量去掉就可以了）</a:t>
            </a:r>
          </a:p>
          <a:p>
            <a:r>
              <a:rPr lang="zh-CN" altLang="en-US" b="1" dirty="0" smtClean="0"/>
              <a:t>一开始没有怀疑库文件有错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一直再自己的程序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后来通过修改库文件解决了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不要盲目相信库文件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当然也不要随意更改库文件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除非有把握</a:t>
            </a:r>
            <a:endParaRPr lang="en-US" altLang="zh-CN" b="1" dirty="0" smtClean="0"/>
          </a:p>
          <a:p>
            <a:endParaRPr lang="en-US" altLang="zh-CN" b="1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/>
              <a:t>通过一开始讲的当</a:t>
            </a:r>
            <a:r>
              <a:rPr lang="en-US" altLang="zh-CN" sz="2400" kern="1200" dirty="0" smtClean="0">
                <a:solidFill>
                  <a:srgbClr val="4D4D4D"/>
                </a:solidFill>
                <a:latin typeface="+mn-ea"/>
                <a:ea typeface="宋体" panose="02010600030101010101" pitchFamily="2" charset="-122"/>
                <a:cs typeface="+mn-cs"/>
              </a:rPr>
              <a:t>Loss</a:t>
            </a:r>
            <a:r>
              <a:rPr lang="zh-CN" altLang="en-US" sz="2400" kern="1200" dirty="0" smtClean="0">
                <a:solidFill>
                  <a:srgbClr val="4D4D4D"/>
                </a:solidFill>
                <a:latin typeface="+mn-ea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2400" kern="1200" dirty="0" smtClean="0">
                <a:solidFill>
                  <a:srgbClr val="4D4D4D"/>
                </a:solidFill>
                <a:latin typeface="+mn-ea"/>
                <a:ea typeface="宋体" panose="02010600030101010101" pitchFamily="2" charset="-122"/>
                <a:cs typeface="+mn-cs"/>
              </a:rPr>
              <a:t>acc</a:t>
            </a:r>
            <a:r>
              <a:rPr lang="zh-CN" altLang="en-US" sz="2400" kern="1200" dirty="0" smtClean="0">
                <a:solidFill>
                  <a:srgbClr val="4D4D4D"/>
                </a:solidFill>
                <a:latin typeface="+mn-ea"/>
                <a:ea typeface="宋体" panose="02010600030101010101" pitchFamily="2" charset="-122"/>
                <a:cs typeface="+mn-cs"/>
              </a:rPr>
              <a:t>都不变时，可以尝试降低学习率，但是在尝试的过程中发现学习率太低时，正确率也会变小</a:t>
            </a:r>
            <a:endParaRPr lang="en-US" altLang="zh-CN" sz="2400" kern="1200" dirty="0" smtClean="0">
              <a:solidFill>
                <a:srgbClr val="4D4D4D"/>
              </a:solidFill>
              <a:latin typeface="+mn-ea"/>
              <a:ea typeface="宋体" panose="02010600030101010101" pitchFamily="2" charset="-122"/>
              <a:cs typeface="+mn-cs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kern="1200" dirty="0" smtClean="0">
              <a:solidFill>
                <a:srgbClr val="4D4D4D"/>
              </a:solidFill>
              <a:latin typeface="+mn-ea"/>
              <a:ea typeface="宋体" panose="02010600030101010101" pitchFamily="2" charset="-122"/>
              <a:cs typeface="+mn-cs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1200" dirty="0" smtClean="0">
                <a:solidFill>
                  <a:srgbClr val="4D4D4D"/>
                </a:solidFill>
                <a:latin typeface="+mn-ea"/>
                <a:ea typeface="宋体" panose="02010600030101010101" pitchFamily="2" charset="-122"/>
                <a:cs typeface="+mn-cs"/>
              </a:rPr>
              <a:t>最好增加训练数据集数量的方式提高学习率</a:t>
            </a:r>
            <a:r>
              <a:rPr lang="en-US" altLang="zh-CN" sz="2400" kern="1200" dirty="0" smtClean="0">
                <a:solidFill>
                  <a:srgbClr val="4D4D4D"/>
                </a:solidFill>
                <a:latin typeface="+mn-ea"/>
                <a:ea typeface="宋体" panose="02010600030101010101" pitchFamily="2" charset="-122"/>
                <a:cs typeface="+mn-cs"/>
              </a:rPr>
              <a:t>,</a:t>
            </a:r>
            <a:r>
              <a:rPr lang="zh-CN" altLang="en-US" sz="2400" kern="1200" dirty="0" smtClean="0">
                <a:solidFill>
                  <a:srgbClr val="4D4D4D"/>
                </a:solidFill>
                <a:latin typeface="+mn-ea"/>
                <a:ea typeface="宋体" panose="02010600030101010101" pitchFamily="2" charset="-122"/>
                <a:cs typeface="+mn-cs"/>
              </a:rPr>
              <a:t>进而提高模型的泛化能力</a:t>
            </a:r>
            <a:r>
              <a:rPr lang="en-US" altLang="zh-CN" sz="2400" kern="1200" dirty="0" smtClean="0">
                <a:solidFill>
                  <a:srgbClr val="4D4D4D"/>
                </a:solidFill>
                <a:latin typeface="+mn-ea"/>
                <a:ea typeface="宋体" panose="02010600030101010101" pitchFamily="2" charset="-122"/>
                <a:cs typeface="+mn-cs"/>
              </a:rPr>
              <a:t/>
            </a:r>
            <a:br>
              <a:rPr lang="en-US" altLang="zh-CN" sz="2400" kern="1200" dirty="0" smtClean="0">
                <a:solidFill>
                  <a:srgbClr val="4D4D4D"/>
                </a:solidFill>
                <a:latin typeface="+mn-ea"/>
                <a:ea typeface="宋体" panose="02010600030101010101" pitchFamily="2" charset="-122"/>
                <a:cs typeface="+mn-cs"/>
              </a:rPr>
            </a:br>
            <a:endParaRPr lang="en-US" altLang="zh-CN" sz="2400" kern="1200" dirty="0" smtClean="0">
              <a:solidFill>
                <a:srgbClr val="4D4D4D"/>
              </a:solidFill>
              <a:latin typeface="+mn-ea"/>
              <a:ea typeface="宋体" panose="02010600030101010101" pitchFamily="2" charset="-122"/>
              <a:cs typeface="+mn-cs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1200" dirty="0" smtClean="0">
                <a:solidFill>
                  <a:srgbClr val="4D4D4D"/>
                </a:solidFill>
                <a:latin typeface="+mn-ea"/>
                <a:ea typeface="宋体" panose="02010600030101010101" pitchFamily="2" charset="-122"/>
                <a:cs typeface="+mn-cs"/>
              </a:rPr>
              <a:t>Sigmoid+</a:t>
            </a:r>
            <a:r>
              <a:rPr lang="zh-CN" altLang="en-US" sz="2400" kern="1200" dirty="0" smtClean="0">
                <a:solidFill>
                  <a:srgbClr val="4D4D4D"/>
                </a:solidFill>
                <a:latin typeface="+mn-ea"/>
                <a:ea typeface="宋体" panose="02010600030101010101" pitchFamily="2" charset="-122"/>
                <a:cs typeface="+mn-cs"/>
              </a:rPr>
              <a:t>交叉熵损失函数用，</a:t>
            </a:r>
            <a:r>
              <a:rPr lang="en-US" altLang="zh-CN" sz="2400" kern="1200" dirty="0" err="1" smtClean="0">
                <a:solidFill>
                  <a:srgbClr val="4D4D4D"/>
                </a:solidFill>
                <a:latin typeface="+mn-ea"/>
                <a:ea typeface="宋体" panose="02010600030101010101" pitchFamily="2" charset="-122"/>
                <a:cs typeface="+mn-cs"/>
              </a:rPr>
              <a:t>softmax</a:t>
            </a:r>
            <a:r>
              <a:rPr lang="en-US" altLang="zh-CN" sz="2400" kern="1200" dirty="0" smtClean="0">
                <a:solidFill>
                  <a:srgbClr val="4D4D4D"/>
                </a:solidFill>
                <a:latin typeface="+mn-ea"/>
                <a:ea typeface="宋体" panose="02010600030101010101" pitchFamily="2" charset="-122"/>
                <a:cs typeface="+mn-cs"/>
              </a:rPr>
              <a:t>+</a:t>
            </a:r>
            <a:r>
              <a:rPr lang="zh-CN" altLang="en-US" sz="2400" kern="1200" dirty="0" smtClean="0">
                <a:solidFill>
                  <a:srgbClr val="4D4D4D"/>
                </a:solidFill>
                <a:latin typeface="+mn-ea"/>
                <a:ea typeface="宋体" panose="02010600030101010101" pitchFamily="2" charset="-122"/>
                <a:cs typeface="+mn-cs"/>
              </a:rPr>
              <a:t>对数似然函数用，避免学习慢</a:t>
            </a:r>
            <a:endParaRPr lang="en-US" altLang="zh-CN" sz="2400" kern="1200" dirty="0" smtClean="0">
              <a:solidFill>
                <a:srgbClr val="4D4D4D"/>
              </a:solidFill>
              <a:latin typeface="+mn-ea"/>
              <a:ea typeface="宋体" panose="02010600030101010101" pitchFamily="2" charset="-122"/>
              <a:cs typeface="+mn-cs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kern="1200" dirty="0" smtClean="0">
              <a:solidFill>
                <a:srgbClr val="4D4D4D"/>
              </a:solidFill>
              <a:latin typeface="+mn-ea"/>
              <a:ea typeface="宋体" panose="02010600030101010101" pitchFamily="2" charset="-122"/>
              <a:cs typeface="+mn-cs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kern="1200" dirty="0" smtClean="0">
              <a:solidFill>
                <a:srgbClr val="4D4D4D"/>
              </a:solidFill>
              <a:latin typeface="+mn-ea"/>
              <a:ea typeface="宋体" panose="02010600030101010101" pitchFamily="2" charset="-122"/>
              <a:cs typeface="+mn-cs"/>
            </a:endParaRPr>
          </a:p>
          <a:p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521EB-5711-4726-8947-0FA1F056053E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678219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数太小，而类别又比较多的时候，可能会导致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函数震荡而不收敛，尤其是在你的网络比较复杂的时候。        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）随着</a:t>
            </a:r>
            <a:r>
              <a:rPr lang="en-US" altLang="zh-CN" dirty="0" err="1" smtClean="0"/>
              <a:t>batchsize</a:t>
            </a:r>
            <a:r>
              <a:rPr lang="zh-CN" altLang="en-US" dirty="0" smtClean="0"/>
              <a:t>增大，处理相同的数据量的速度越快。       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）随着</a:t>
            </a:r>
            <a:r>
              <a:rPr lang="en-US" altLang="zh-CN" dirty="0" err="1" smtClean="0"/>
              <a:t>batchsize</a:t>
            </a:r>
            <a:r>
              <a:rPr lang="zh-CN" altLang="en-US" dirty="0" smtClean="0"/>
              <a:t>增大，达到相同精度所需要的</a:t>
            </a:r>
            <a:r>
              <a:rPr lang="en-US" altLang="zh-CN" dirty="0" smtClean="0"/>
              <a:t>epoch</a:t>
            </a:r>
            <a:r>
              <a:rPr lang="zh-CN" altLang="en-US" dirty="0" smtClean="0"/>
              <a:t>数量越来越多。        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）由于上述两种因素的矛盾， </a:t>
            </a:r>
            <a:r>
              <a:rPr lang="en-US" altLang="zh-CN" dirty="0" err="1" smtClean="0"/>
              <a:t>Batch_Size</a:t>
            </a:r>
            <a:r>
              <a:rPr lang="en-US" altLang="zh-CN" dirty="0" smtClean="0"/>
              <a:t> </a:t>
            </a:r>
            <a:r>
              <a:rPr lang="zh-CN" altLang="en-US" dirty="0" smtClean="0"/>
              <a:t>增大到某个时候，达到时间上的最优。       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）过大的</a:t>
            </a:r>
            <a:r>
              <a:rPr lang="en-US" altLang="zh-CN" dirty="0" err="1" smtClean="0"/>
              <a:t>batchsize</a:t>
            </a:r>
            <a:r>
              <a:rPr lang="zh-CN" altLang="en-US" dirty="0" smtClean="0"/>
              <a:t>的结果是网络很容易收敛到一些不好的局部最优点。同样太小的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也存在一些问题，比如训练速度很慢，训练不容易收敛等。        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）具体的</a:t>
            </a:r>
            <a:r>
              <a:rPr lang="en-US" altLang="zh-CN" dirty="0" smtClean="0"/>
              <a:t>batch size</a:t>
            </a:r>
            <a:r>
              <a:rPr lang="zh-CN" altLang="en-US" dirty="0" smtClean="0"/>
              <a:t>的选取和训练集的样本数目相关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521EB-5711-4726-8947-0FA1F056053E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34938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说明网络过拟合</a:t>
            </a:r>
            <a:r>
              <a:rPr lang="en-US" altLang="zh-CN" dirty="0" smtClean="0"/>
              <a:t>;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max pool</a:t>
            </a:r>
            <a:r>
              <a:rPr lang="zh-CN" altLang="en-US" dirty="0" smtClean="0"/>
              <a:t>或者正则化）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F8F8F8"/>
                </a:solidFill>
              </a:rPr>
              <a:t>数据集有问题</a:t>
            </a:r>
            <a:r>
              <a:rPr lang="en-US" altLang="zh-CN" dirty="0" smtClean="0">
                <a:solidFill>
                  <a:srgbClr val="F8F8F8"/>
                </a:solidFill>
              </a:rPr>
              <a:t>(</a:t>
            </a:r>
            <a:r>
              <a:rPr lang="zh-CN" altLang="en-US" dirty="0" smtClean="0">
                <a:solidFill>
                  <a:srgbClr val="F8F8F8"/>
                </a:solidFill>
              </a:rPr>
              <a:t>分析发现数据中严重和重度污染的情况比较少，和其他类型数据相差了差不多</a:t>
            </a:r>
            <a:r>
              <a:rPr lang="en-US" altLang="zh-CN" dirty="0" smtClean="0">
                <a:solidFill>
                  <a:srgbClr val="F8F8F8"/>
                </a:solidFill>
              </a:rPr>
              <a:t>10</a:t>
            </a:r>
            <a:r>
              <a:rPr lang="zh-CN" altLang="en-US" dirty="0" smtClean="0">
                <a:solidFill>
                  <a:srgbClr val="F8F8F8"/>
                </a:solidFill>
              </a:rPr>
              <a:t>倍，调整：使每类数据的数量相同为：</a:t>
            </a:r>
            <a:r>
              <a:rPr 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次方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F8F8F8"/>
                </a:solidFill>
              </a:rPr>
              <a:t>)</a:t>
            </a:r>
            <a:endParaRPr lang="en-US" altLang="zh-CN" dirty="0" smtClean="0"/>
          </a:p>
          <a:p>
            <a:r>
              <a:rPr lang="zh-CN" altLang="en-US" dirty="0" smtClean="0"/>
              <a:t>说明学习遇到瓶颈，需要减小学习率或批量数目</a:t>
            </a:r>
            <a:r>
              <a:rPr lang="en-US" altLang="zh-CN" dirty="0" smtClean="0"/>
              <a:t>;</a:t>
            </a:r>
            <a:r>
              <a:rPr lang="zh-CN" altLang="en-US" dirty="0" smtClean="0"/>
              <a:t>（减少学习率）</a:t>
            </a:r>
            <a:endParaRPr lang="en-US" altLang="zh-CN" dirty="0" smtClean="0"/>
          </a:p>
          <a:p>
            <a:r>
              <a:rPr lang="zh-CN" altLang="en-US" dirty="0" smtClean="0"/>
              <a:t>说明网络结构设计不当，训练超参数设置不当，数据集经过清洗等问题。（最不好的情况）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超参：隐含层个数、学习率、正则项系数</a:t>
            </a:r>
            <a:endParaRPr lang="en-US" altLang="zh-CN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调试超参数时使用的训练集小一些，一个一个调</a:t>
            </a:r>
            <a:endParaRPr lang="en-US" altLang="zh-CN" sz="1200" kern="1200" dirty="0" smtClean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dirty="0" smtClean="0"/>
              <a:t>这种情况最不好，基本上需要从输入开始一层一层的检查网络结构及其参数</a:t>
            </a:r>
            <a:endParaRPr lang="en-US" altLang="zh-CN" dirty="0" smtClean="0"/>
          </a:p>
          <a:p>
            <a:r>
              <a:rPr lang="zh-CN" altLang="en-US" dirty="0" smtClean="0"/>
              <a:t>在调参过程中经常会出现梯度消失和梯度爆炸的问题，接下来介绍一下什么时梯度消失和梯度爆炸及其解决方案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521EB-5711-4726-8947-0FA1F056053E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34938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rgbClr val="4D4D4D"/>
                </a:solidFill>
                <a:latin typeface="+mn-ea"/>
                <a:ea typeface="宋体" panose="02010600030101010101" pitchFamily="2" charset="-122"/>
                <a:cs typeface="+mn-cs"/>
              </a:rPr>
              <a:t>预训练加微调 用的不多</a:t>
            </a:r>
            <a:endParaRPr lang="en-US" altLang="zh-CN" sz="1200" kern="1200" dirty="0" smtClean="0">
              <a:solidFill>
                <a:srgbClr val="4D4D4D"/>
              </a:solidFill>
              <a:latin typeface="+mn-ea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rgbClr val="4D4D4D"/>
              </a:solidFill>
              <a:latin typeface="+mn-ea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</a:t>
            </a:r>
            <a:r>
              <a:rPr lang="zh-CN" altLang="en-US" dirty="0" smtClean="0"/>
              <a:t>是正则化参数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1200" dirty="0" smtClean="0">
                <a:solidFill>
                  <a:srgbClr val="4D4D4D"/>
                </a:solidFill>
                <a:latin typeface="+mn-ea"/>
                <a:ea typeface="宋体" panose="02010600030101010101" pitchFamily="2" charset="-122"/>
                <a:cs typeface="+mn-cs"/>
              </a:rPr>
              <a:t>梯度剪切、正则（</a:t>
            </a:r>
            <a:r>
              <a:rPr lang="en-US" altLang="zh-CN" sz="2400" kern="1200" dirty="0" smtClean="0">
                <a:solidFill>
                  <a:srgbClr val="4D4D4D"/>
                </a:solidFill>
                <a:latin typeface="+mn-ea"/>
                <a:ea typeface="宋体" panose="02010600030101010101" pitchFamily="2" charset="-122"/>
                <a:cs typeface="+mn-cs"/>
              </a:rPr>
              <a:t>Dropout</a:t>
            </a:r>
            <a:r>
              <a:rPr lang="zh-CN" altLang="en-US" sz="2400" kern="1200" dirty="0" smtClean="0">
                <a:solidFill>
                  <a:srgbClr val="4D4D4D"/>
                </a:solidFill>
                <a:latin typeface="+mn-ea"/>
                <a:ea typeface="宋体" panose="02010600030101010101" pitchFamily="2" charset="-122"/>
                <a:cs typeface="+mn-cs"/>
              </a:rPr>
              <a:t>） </a:t>
            </a:r>
            <a:r>
              <a:rPr lang="en-US" altLang="zh-CN" sz="2400" kern="1200" dirty="0" smtClean="0">
                <a:solidFill>
                  <a:srgbClr val="4D4D4D"/>
                </a:solidFill>
                <a:latin typeface="+mn-ea"/>
                <a:ea typeface="宋体" panose="02010600030101010101" pitchFamily="2" charset="-122"/>
                <a:cs typeface="+mn-cs"/>
              </a:rPr>
              <a:t>:</a:t>
            </a:r>
            <a:r>
              <a:rPr lang="zh-CN" altLang="en-US" sz="2400" kern="1200" dirty="0" smtClean="0">
                <a:solidFill>
                  <a:srgbClr val="4D4D4D"/>
                </a:solidFill>
                <a:latin typeface="+mn-ea"/>
                <a:ea typeface="宋体" panose="02010600030101010101" pitchFamily="2" charset="-122"/>
                <a:cs typeface="+mn-cs"/>
              </a:rPr>
              <a:t>简单的说就是在某些更新时</a:t>
            </a:r>
            <a:r>
              <a:rPr lang="en-US" altLang="zh-CN" sz="2400" kern="1200" dirty="0" smtClean="0">
                <a:solidFill>
                  <a:srgbClr val="4D4D4D"/>
                </a:solidFill>
                <a:latin typeface="+mn-ea"/>
                <a:ea typeface="宋体" panose="02010600030101010101" pitchFamily="2" charset="-122"/>
                <a:cs typeface="+mn-cs"/>
              </a:rPr>
              <a:t>,</a:t>
            </a:r>
            <a:r>
              <a:rPr lang="zh-CN" altLang="en-US" sz="2400" kern="1200" dirty="0" smtClean="0">
                <a:solidFill>
                  <a:srgbClr val="4D4D4D"/>
                </a:solidFill>
                <a:latin typeface="+mn-ea"/>
                <a:ea typeface="宋体" panose="02010600030101010101" pitchFamily="2" charset="-122"/>
                <a:cs typeface="+mn-cs"/>
              </a:rPr>
              <a:t>选择随机部分神经元工作</a:t>
            </a:r>
            <a:r>
              <a:rPr lang="en-US" altLang="zh-CN" sz="2400" kern="1200" dirty="0" smtClean="0">
                <a:solidFill>
                  <a:srgbClr val="4D4D4D"/>
                </a:solidFill>
                <a:latin typeface="+mn-ea"/>
                <a:ea typeface="宋体" panose="02010600030101010101" pitchFamily="2" charset="-122"/>
                <a:cs typeface="+mn-cs"/>
              </a:rPr>
              <a:t>,</a:t>
            </a:r>
            <a:r>
              <a:rPr lang="zh-CN" altLang="en-US" sz="2400" kern="1200" dirty="0" smtClean="0">
                <a:solidFill>
                  <a:srgbClr val="4D4D4D"/>
                </a:solidFill>
                <a:latin typeface="+mn-ea"/>
                <a:ea typeface="宋体" panose="02010600030101010101" pitchFamily="2" charset="-122"/>
                <a:cs typeface="+mn-cs"/>
              </a:rPr>
              <a:t>部分不工作</a:t>
            </a:r>
            <a:endParaRPr lang="en-US" altLang="zh-CN" sz="2400" kern="1200" dirty="0" smtClean="0">
              <a:solidFill>
                <a:srgbClr val="4D4D4D"/>
              </a:solidFill>
              <a:latin typeface="+mn-ea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521EB-5711-4726-8947-0FA1F056053E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34938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使用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relu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leakrelu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elu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等激活函数</a:t>
            </a:r>
            <a:endParaRPr lang="en-US" altLang="zh-CN" sz="1200" kern="1200" dirty="0" smtClean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首先我们看一下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函数在使用过程中为什么会有梯度问题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521EB-5711-4726-8947-0FA1F056053E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34938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Relu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的导数为</a:t>
            </a:r>
            <a:r>
              <a:rPr 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，就不存在梯度消失和爆炸问题，每一层网络可以得到相同的更新速度</a:t>
            </a:r>
            <a:endParaRPr lang="en-US" altLang="zh-CN" sz="1200" kern="1200" dirty="0" smtClean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accent6"/>
                </a:solidFill>
                <a:latin typeface="+mn-ea"/>
                <a:ea typeface="宋体" panose="02010600030101010101" pitchFamily="2" charset="-122"/>
                <a:cs typeface="+mn-cs"/>
              </a:rPr>
              <a:t>负数部分恒为</a:t>
            </a:r>
            <a:r>
              <a:rPr lang="en-US" altLang="zh-CN" sz="1200" kern="1200" dirty="0" smtClean="0">
                <a:solidFill>
                  <a:schemeClr val="accent6"/>
                </a:solidFill>
                <a:latin typeface="+mn-ea"/>
                <a:ea typeface="宋体" panose="02010600030101010101" pitchFamily="2" charset="-122"/>
                <a:cs typeface="+mn-cs"/>
              </a:rPr>
              <a:t>0</a:t>
            </a:r>
            <a:r>
              <a:rPr lang="zh-CN" altLang="en-US" sz="1200" kern="1200" dirty="0" smtClean="0">
                <a:solidFill>
                  <a:schemeClr val="accent6"/>
                </a:solidFill>
                <a:latin typeface="+mn-ea"/>
                <a:ea typeface="宋体" panose="02010600030101010101" pitchFamily="2" charset="-122"/>
                <a:cs typeface="+mn-cs"/>
              </a:rPr>
              <a:t>，会导致一些神经元无法激活（可以通过设置小的学习率部分解决）</a:t>
            </a:r>
            <a:endParaRPr lang="zh-CN" altLang="en-US" sz="1200" kern="1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521EB-5711-4726-8947-0FA1F056053E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34938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Leakrelu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是为了解决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relu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区间而设计的</a:t>
            </a:r>
            <a:endParaRPr lang="en-US" altLang="zh-CN" sz="1200" kern="1200" dirty="0" smtClean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其中</a:t>
            </a:r>
            <a:r>
              <a:rPr 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k</a:t>
            </a:r>
            <a:r>
              <a:rPr lang="zh-CN" alt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是</a:t>
            </a:r>
            <a:r>
              <a:rPr 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leak</a:t>
            </a:r>
            <a:r>
              <a:rPr lang="zh-CN" alt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系数，一般选择</a:t>
            </a:r>
            <a:r>
              <a:rPr 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0.01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或</a:t>
            </a:r>
            <a:r>
              <a:rPr 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0.02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或通过学习得到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解决了</a:t>
            </a:r>
            <a:r>
              <a:rPr 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区间带来的问题，包含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relu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全部的优点</a:t>
            </a:r>
            <a:endParaRPr lang="zh-CN" altLang="en-US" sz="1200" kern="1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521EB-5711-4726-8947-0FA1F056053E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34938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Elu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是为了解决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relu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区间而设计的</a:t>
            </a:r>
            <a:endParaRPr lang="en-US" altLang="zh-CN" sz="1200" kern="1200" dirty="0" smtClean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效果可能更好</a:t>
            </a:r>
            <a:r>
              <a:rPr lang="en-US" altLang="zh-CN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但是相对于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leakrelu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计算更耗时</a:t>
            </a:r>
            <a:endParaRPr lang="zh-CN" altLang="en-US" sz="1200" kern="1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521EB-5711-4726-8947-0FA1F056053E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34938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 smtClean="0">
                <a:solidFill>
                  <a:srgbClr val="4D4D4D"/>
                </a:solidFill>
                <a:latin typeface="微软雅黑"/>
                <a:ea typeface="微软雅黑"/>
              </a:rPr>
              <a:t>将每一层的输出都规范为一致的均值和方差（即对每一层的输出进行归一化），消除</a:t>
            </a:r>
            <a:r>
              <a:rPr lang="en-US" altLang="zh-CN" sz="2000" dirty="0" smtClean="0">
                <a:solidFill>
                  <a:srgbClr val="4D4D4D"/>
                </a:solidFill>
                <a:latin typeface="微软雅黑"/>
                <a:ea typeface="微软雅黑"/>
              </a:rPr>
              <a:t>w</a:t>
            </a:r>
            <a:r>
              <a:rPr lang="zh-CN" altLang="en-US" sz="2000" dirty="0" smtClean="0">
                <a:solidFill>
                  <a:srgbClr val="4D4D4D"/>
                </a:solidFill>
                <a:latin typeface="微软雅黑"/>
                <a:ea typeface="微软雅黑"/>
              </a:rPr>
              <a:t>带来的放大缩小的影响</a:t>
            </a:r>
            <a:r>
              <a:rPr lang="zh-CN" altLang="en-US" sz="2400" kern="1200" dirty="0" smtClean="0">
                <a:solidFill>
                  <a:srgbClr val="4D4D4D"/>
                </a:solidFill>
                <a:latin typeface="+mn-ea"/>
                <a:ea typeface="宋体" panose="02010600030101010101" pitchFamily="2" charset="-122"/>
                <a:cs typeface="+mn-cs"/>
              </a:rPr>
              <a:t> </a:t>
            </a:r>
            <a:endParaRPr lang="en-US" altLang="zh-CN" sz="2400" kern="1200" dirty="0" smtClean="0">
              <a:solidFill>
                <a:srgbClr val="4D4D4D"/>
              </a:solidFill>
              <a:latin typeface="+mn-ea"/>
              <a:ea typeface="宋体" panose="02010600030101010101" pitchFamily="2" charset="-122"/>
              <a:cs typeface="+mn-cs"/>
            </a:endParaRPr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kern="1200" dirty="0" smtClean="0">
              <a:solidFill>
                <a:srgbClr val="4D4D4D"/>
              </a:solidFill>
              <a:latin typeface="+mn-ea"/>
              <a:ea typeface="宋体" panose="02010600030101010101" pitchFamily="2" charset="-122"/>
              <a:cs typeface="+mn-cs"/>
            </a:endParaRPr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 smtClean="0">
                <a:solidFill>
                  <a:srgbClr val="4D4D4D"/>
                </a:solidFill>
                <a:latin typeface="微软雅黑"/>
                <a:ea typeface="微软雅黑"/>
              </a:rPr>
              <a:t>残差结构允许跨层连接，可以构建几百层甚至一千多层都不用担心梯度消失问题</a:t>
            </a:r>
            <a:endParaRPr lang="en-US" altLang="zh-CN" sz="3200" kern="1200" dirty="0" smtClean="0">
              <a:solidFill>
                <a:srgbClr val="4D4D4D"/>
              </a:solidFill>
              <a:latin typeface="+mn-ea"/>
              <a:ea typeface="宋体" panose="02010600030101010101" pitchFamily="2" charset="-122"/>
              <a:cs typeface="+mn-cs"/>
            </a:endParaRPr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2400" kern="1200" dirty="0" smtClean="0">
              <a:solidFill>
                <a:srgbClr val="4D4D4D"/>
              </a:solidFill>
              <a:latin typeface="+mn-ea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LSTM</a:t>
            </a:r>
            <a:r>
              <a:rPr lang="zh-CN" alt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通过内部的“门”可以在接下来更新的时候“记住”前几次训练的“残留记忆”，主要用于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rnn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目前有关于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cnn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的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lstm</a:t>
            </a:r>
            <a:r>
              <a:rPr lang="zh-CN" alt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正在研究</a:t>
            </a:r>
            <a:endParaRPr lang="en-US" altLang="zh-CN" sz="1200" kern="1200" dirty="0" smtClean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以上就是梯度问题的解决方案</a:t>
            </a:r>
            <a:endParaRPr lang="en-US" altLang="zh-CN" sz="1200" kern="1200" dirty="0" smtClean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除此之外还可能会遇到很多意向不到的问题，下面把我遇到的问题和解决方法跟大家分析一下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521EB-5711-4726-8947-0FA1F056053E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34938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832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5769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8075" y="590550"/>
            <a:ext cx="2627313" cy="5286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41375" y="590550"/>
            <a:ext cx="7734300" cy="52863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66945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29584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33975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254668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72293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71505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655367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362047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00343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505231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792078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663318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380101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803027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985599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4861740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41375" y="1600200"/>
            <a:ext cx="5180013" cy="4276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181600" cy="4276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494921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006317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728543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6590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6351020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0463981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1462791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578647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8075" y="590550"/>
            <a:ext cx="2627313" cy="5286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41375" y="590550"/>
            <a:ext cx="7734300" cy="52863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533830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63558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575823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42359129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41375" y="1600200"/>
            <a:ext cx="5180013" cy="4276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181600" cy="4276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496284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541148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6484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41375" y="1600200"/>
            <a:ext cx="5180013" cy="4276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181600" cy="4276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328678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371646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3445548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3346282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018224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8075" y="590550"/>
            <a:ext cx="2627313" cy="5286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41375" y="590550"/>
            <a:ext cx="7734300" cy="52863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435174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417985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13314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8338422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41375" y="1600200"/>
            <a:ext cx="5180013" cy="4276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181600" cy="4276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438473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80430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117093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617324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7709828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6440371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9455331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04986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8075" y="590550"/>
            <a:ext cx="2627313" cy="5286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41375" y="590550"/>
            <a:ext cx="7734300" cy="52863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584048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5495769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7680591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81916356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41375" y="1600200"/>
            <a:ext cx="5180013" cy="4276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181600" cy="4276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8617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8789563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9680253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6448616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4641564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1134671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78906674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6760327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8075" y="590550"/>
            <a:ext cx="2627313" cy="5286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41375" y="590550"/>
            <a:ext cx="7734300" cy="52863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882111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6782746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7749073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426758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09435458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2815845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1830200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0434392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7436844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98575124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38686310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65996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3353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54014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78721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58.xml"/><Relationship Id="rId21" Type="http://schemas.openxmlformats.org/officeDocument/2006/relationships/image" Target="../media/image10.png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17" Type="http://schemas.openxmlformats.org/officeDocument/2006/relationships/image" Target="../media/image6.png"/><Relationship Id="rId25" Type="http://schemas.openxmlformats.org/officeDocument/2006/relationships/image" Target="../media/image14.png"/><Relationship Id="rId2" Type="http://schemas.openxmlformats.org/officeDocument/2006/relationships/slideLayout" Target="../slideLayouts/slideLayout57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24" Type="http://schemas.openxmlformats.org/officeDocument/2006/relationships/image" Target="../media/image13.png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4.png"/><Relationship Id="rId23" Type="http://schemas.openxmlformats.org/officeDocument/2006/relationships/image" Target="../media/image12.png"/><Relationship Id="rId10" Type="http://schemas.openxmlformats.org/officeDocument/2006/relationships/slideLayout" Target="../slideLayouts/slideLayout65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3.png"/><Relationship Id="rId22" Type="http://schemas.openxmlformats.org/officeDocument/2006/relationships/image" Target="../media/image1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375" y="590550"/>
            <a:ext cx="1051401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375" y="1600200"/>
            <a:ext cx="10514013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bg2"/>
          </a:solidFill>
          <a:latin typeface="+mn-lt"/>
          <a:ea typeface="仿宋_GB2312" panose="0201060903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仿宋_GB2312" panose="0201060903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375" y="590550"/>
            <a:ext cx="1051401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375" y="1600200"/>
            <a:ext cx="10514013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bg2"/>
          </a:solidFill>
          <a:latin typeface="+mn-lt"/>
          <a:ea typeface="仿宋_GB2312" panose="0201060903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 userDrawn="1"/>
        </p:nvGrpSpPr>
        <p:grpSpPr bwMode="auto">
          <a:xfrm>
            <a:off x="11096625" y="0"/>
            <a:ext cx="457200" cy="538163"/>
            <a:chOff x="0" y="0"/>
            <a:chExt cx="457200" cy="538163"/>
          </a:xfrm>
        </p:grpSpPr>
        <p:sp>
          <p:nvSpPr>
            <p:cNvPr id="4099" name="Freeform 5"/>
            <p:cNvSpPr>
              <a:spLocks/>
            </p:cNvSpPr>
            <p:nvPr userDrawn="1"/>
          </p:nvSpPr>
          <p:spPr bwMode="auto">
            <a:xfrm>
              <a:off x="12700" y="0"/>
              <a:ext cx="444500" cy="538163"/>
            </a:xfrm>
            <a:custGeom>
              <a:avLst/>
              <a:gdLst>
                <a:gd name="T0" fmla="*/ 564 w 564"/>
                <a:gd name="T1" fmla="*/ 674 h 674"/>
                <a:gd name="T2" fmla="*/ 262 w 564"/>
                <a:gd name="T3" fmla="*/ 540 h 674"/>
                <a:gd name="T4" fmla="*/ 0 w 564"/>
                <a:gd name="T5" fmla="*/ 658 h 674"/>
                <a:gd name="T6" fmla="*/ 0 w 564"/>
                <a:gd name="T7" fmla="*/ 0 h 674"/>
                <a:gd name="T8" fmla="*/ 564 w 564"/>
                <a:gd name="T9" fmla="*/ 0 h 674"/>
                <a:gd name="T10" fmla="*/ 564 w 564"/>
                <a:gd name="T11" fmla="*/ 674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4" h="674">
                  <a:moveTo>
                    <a:pt x="564" y="674"/>
                  </a:moveTo>
                  <a:lnTo>
                    <a:pt x="262" y="540"/>
                  </a:lnTo>
                  <a:lnTo>
                    <a:pt x="0" y="658"/>
                  </a:lnTo>
                  <a:lnTo>
                    <a:pt x="0" y="0"/>
                  </a:lnTo>
                  <a:lnTo>
                    <a:pt x="564" y="0"/>
                  </a:lnTo>
                  <a:lnTo>
                    <a:pt x="564" y="674"/>
                  </a:lnTo>
                  <a:close/>
                </a:path>
              </a:pathLst>
            </a:custGeom>
            <a:solidFill>
              <a:srgbClr val="74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" name="Freeform 6"/>
            <p:cNvSpPr>
              <a:spLocks/>
            </p:cNvSpPr>
            <p:nvPr userDrawn="1"/>
          </p:nvSpPr>
          <p:spPr bwMode="auto">
            <a:xfrm>
              <a:off x="0" y="0"/>
              <a:ext cx="442913" cy="514350"/>
            </a:xfrm>
            <a:custGeom>
              <a:avLst/>
              <a:gdLst>
                <a:gd name="T0" fmla="*/ 564 w 564"/>
                <a:gd name="T1" fmla="*/ 644 h 644"/>
                <a:gd name="T2" fmla="*/ 279 w 564"/>
                <a:gd name="T3" fmla="*/ 522 h 644"/>
                <a:gd name="T4" fmla="*/ 0 w 564"/>
                <a:gd name="T5" fmla="*/ 644 h 644"/>
                <a:gd name="T6" fmla="*/ 0 w 564"/>
                <a:gd name="T7" fmla="*/ 0 h 644"/>
                <a:gd name="T8" fmla="*/ 564 w 564"/>
                <a:gd name="T9" fmla="*/ 0 h 644"/>
                <a:gd name="T10" fmla="*/ 564 w 564"/>
                <a:gd name="T11" fmla="*/ 644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4" h="644">
                  <a:moveTo>
                    <a:pt x="564" y="644"/>
                  </a:moveTo>
                  <a:lnTo>
                    <a:pt x="279" y="522"/>
                  </a:lnTo>
                  <a:lnTo>
                    <a:pt x="0" y="644"/>
                  </a:lnTo>
                  <a:lnTo>
                    <a:pt x="0" y="0"/>
                  </a:lnTo>
                  <a:lnTo>
                    <a:pt x="564" y="0"/>
                  </a:lnTo>
                  <a:lnTo>
                    <a:pt x="564" y="64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1" name="TextBox 6"/>
          <p:cNvSpPr txBox="1">
            <a:spLocks noChangeArrowheads="1"/>
          </p:cNvSpPr>
          <p:nvPr userDrawn="1"/>
        </p:nvSpPr>
        <p:spPr bwMode="auto">
          <a:xfrm>
            <a:off x="11114088" y="87313"/>
            <a:ext cx="457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5DF0EF99-13D3-4707-9EE9-E6AB06C564AB}" type="slidenum">
              <a:rPr lang="zh-CN" altLang="en-US" sz="160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 eaLnBrk="1" hangingPunct="1"/>
              <a:t>‹#›</a:t>
            </a:fld>
            <a:endParaRPr lang="zh-CN" altLang="en-US" sz="160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2" name="Rectangle 9"/>
          <p:cNvSpPr>
            <a:spLocks noChangeArrowheads="1"/>
          </p:cNvSpPr>
          <p:nvPr/>
        </p:nvSpPr>
        <p:spPr bwMode="auto">
          <a:xfrm>
            <a:off x="0" y="6732588"/>
            <a:ext cx="12196763" cy="1254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375" y="590550"/>
            <a:ext cx="1051401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41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375" y="1600200"/>
            <a:ext cx="10514013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utoUpdateAnimBg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bg2"/>
          </a:solidFill>
          <a:latin typeface="+mn-lt"/>
          <a:ea typeface="仿宋_GB2312" panose="0201060903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375" y="590550"/>
            <a:ext cx="1051401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375" y="1600200"/>
            <a:ext cx="10514013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bg2"/>
          </a:solidFill>
          <a:latin typeface="+mn-lt"/>
          <a:ea typeface="仿宋_GB2312" panose="0201060903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PECLOGO-eff-0-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46550" y="2886075"/>
            <a:ext cx="10604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 descr="PPECLOGO-eff-0-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31213" y="2757488"/>
            <a:ext cx="1095375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 descr="PPECLOGO-eff-0-3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9813" y="1447800"/>
            <a:ext cx="3014662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 descr="PPECLOGO-eff-0-1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67225" y="3770313"/>
            <a:ext cx="523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 descr="PPECLOGO-eff-0-1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77113" y="2903538"/>
            <a:ext cx="40005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8" descr="PPECLOGO-eff-0-2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78438" y="2574925"/>
            <a:ext cx="98107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9" descr="PPECLOGO-eff-5-4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62313" y="3206750"/>
            <a:ext cx="1477962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10" descr="PPECLOGO-eff-5-2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53050" y="3446463"/>
            <a:ext cx="1833563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1" descr="PPECLOGO-eff-5-4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85363" y="2725738"/>
            <a:ext cx="11176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2" descr="PPECLOGO-eff-0-1"/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42263" y="3624263"/>
            <a:ext cx="5222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13" descr="PPECLOGO-eff-0-1"/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55375" y="2365375"/>
            <a:ext cx="52228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14" descr="PPECLOGO-eff2-1-2"/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4225" y="2795588"/>
            <a:ext cx="1697038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15" descr="PPECLOGO-eff2-1-3"/>
          <p:cNvPicPr>
            <a:picLocks noChangeAspect="1"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83038" y="2786063"/>
            <a:ext cx="4381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3" name="Picture 16" descr="PPECLOGO-eff2-1-4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20113" y="3325813"/>
            <a:ext cx="7032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4" name="Picture 17" descr="PPECLOGO-eff2-1-3"/>
          <p:cNvPicPr>
            <a:picLocks noChangeAspect="1"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39250" y="2909888"/>
            <a:ext cx="36036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5" name="Picture 18" descr="PPECLOGO-eff2-1-3"/>
          <p:cNvPicPr>
            <a:picLocks noChangeAspect="1"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45663" y="3446463"/>
            <a:ext cx="2809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375" y="590550"/>
            <a:ext cx="1051401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7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375" y="1600200"/>
            <a:ext cx="10514013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5600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400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9600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600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6600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8400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8400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1900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1400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1200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bg2"/>
          </a:solidFill>
          <a:latin typeface="+mn-lt"/>
          <a:ea typeface="仿宋_GB2312" panose="0201060903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9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仿宋_GB2312" panose="0201060903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1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val 5"/>
          <p:cNvSpPr>
            <a:spLocks noChangeArrowheads="1"/>
          </p:cNvSpPr>
          <p:nvPr/>
        </p:nvSpPr>
        <p:spPr bwMode="auto">
          <a:xfrm>
            <a:off x="1416050" y="1758950"/>
            <a:ext cx="3000375" cy="3019425"/>
          </a:xfrm>
          <a:prstGeom prst="ellipse">
            <a:avLst/>
          </a:prstGeom>
          <a:solidFill>
            <a:srgbClr val="F3F3F3"/>
          </a:solidFill>
          <a:ln w="9525" cmpd="sng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7" name="Freeform 6"/>
          <p:cNvSpPr>
            <a:spLocks/>
          </p:cNvSpPr>
          <p:nvPr/>
        </p:nvSpPr>
        <p:spPr bwMode="auto">
          <a:xfrm>
            <a:off x="3856038" y="2133600"/>
            <a:ext cx="8340725" cy="2527300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" name="Freeform 7"/>
          <p:cNvSpPr>
            <a:spLocks/>
          </p:cNvSpPr>
          <p:nvPr/>
        </p:nvSpPr>
        <p:spPr bwMode="auto">
          <a:xfrm>
            <a:off x="0" y="2070100"/>
            <a:ext cx="1974850" cy="2527300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9" name="Freeform 8"/>
          <p:cNvSpPr>
            <a:spLocks noEditPoints="1"/>
          </p:cNvSpPr>
          <p:nvPr/>
        </p:nvSpPr>
        <p:spPr bwMode="auto">
          <a:xfrm>
            <a:off x="1717675" y="2357438"/>
            <a:ext cx="2509838" cy="2079625"/>
          </a:xfrm>
          <a:custGeom>
            <a:avLst/>
            <a:gdLst>
              <a:gd name="T0" fmla="*/ 1750 w 3291"/>
              <a:gd name="T1" fmla="*/ 2045 h 2711"/>
              <a:gd name="T2" fmla="*/ 124 w 3291"/>
              <a:gd name="T3" fmla="*/ 1828 h 2711"/>
              <a:gd name="T4" fmla="*/ 2796 w 3291"/>
              <a:gd name="T5" fmla="*/ 1897 h 2711"/>
              <a:gd name="T6" fmla="*/ 2758 w 3291"/>
              <a:gd name="T7" fmla="*/ 1846 h 2711"/>
              <a:gd name="T8" fmla="*/ 1737 w 3291"/>
              <a:gd name="T9" fmla="*/ 1944 h 2711"/>
              <a:gd name="T10" fmla="*/ 137 w 3291"/>
              <a:gd name="T11" fmla="*/ 1170 h 2711"/>
              <a:gd name="T12" fmla="*/ 1769 w 3291"/>
              <a:gd name="T13" fmla="*/ 1998 h 2711"/>
              <a:gd name="T14" fmla="*/ 2793 w 3291"/>
              <a:gd name="T15" fmla="*/ 1500 h 2711"/>
              <a:gd name="T16" fmla="*/ 1737 w 3291"/>
              <a:gd name="T17" fmla="*/ 1944 h 2711"/>
              <a:gd name="T18" fmla="*/ 2416 w 3291"/>
              <a:gd name="T19" fmla="*/ 1399 h 2711"/>
              <a:gd name="T20" fmla="*/ 2389 w 3291"/>
              <a:gd name="T21" fmla="*/ 1066 h 2711"/>
              <a:gd name="T22" fmla="*/ 686 w 3291"/>
              <a:gd name="T23" fmla="*/ 1043 h 2711"/>
              <a:gd name="T24" fmla="*/ 170 w 3291"/>
              <a:gd name="T25" fmla="*/ 1155 h 2711"/>
              <a:gd name="T26" fmla="*/ 1736 w 3291"/>
              <a:gd name="T27" fmla="*/ 2657 h 2711"/>
              <a:gd name="T28" fmla="*/ 136 w 3291"/>
              <a:gd name="T29" fmla="*/ 1883 h 2711"/>
              <a:gd name="T30" fmla="*/ 1769 w 3291"/>
              <a:gd name="T31" fmla="*/ 2711 h 2711"/>
              <a:gd name="T32" fmla="*/ 2792 w 3291"/>
              <a:gd name="T33" fmla="*/ 2213 h 2711"/>
              <a:gd name="T34" fmla="*/ 1736 w 3291"/>
              <a:gd name="T35" fmla="*/ 2657 h 2711"/>
              <a:gd name="T36" fmla="*/ 2573 w 3291"/>
              <a:gd name="T37" fmla="*/ 831 h 2711"/>
              <a:gd name="T38" fmla="*/ 2548 w 3291"/>
              <a:gd name="T39" fmla="*/ 890 h 2711"/>
              <a:gd name="T40" fmla="*/ 2565 w 3291"/>
              <a:gd name="T41" fmla="*/ 976 h 2711"/>
              <a:gd name="T42" fmla="*/ 2496 w 3291"/>
              <a:gd name="T43" fmla="*/ 1357 h 2711"/>
              <a:gd name="T44" fmla="*/ 2689 w 3291"/>
              <a:gd name="T45" fmla="*/ 1020 h 2711"/>
              <a:gd name="T46" fmla="*/ 2669 w 3291"/>
              <a:gd name="T47" fmla="*/ 940 h 2711"/>
              <a:gd name="T48" fmla="*/ 2686 w 3291"/>
              <a:gd name="T49" fmla="*/ 850 h 2711"/>
              <a:gd name="T50" fmla="*/ 2664 w 3291"/>
              <a:gd name="T51" fmla="*/ 547 h 2711"/>
              <a:gd name="T52" fmla="*/ 3272 w 3291"/>
              <a:gd name="T53" fmla="*/ 421 h 2711"/>
              <a:gd name="T54" fmla="*/ 1864 w 3291"/>
              <a:gd name="T55" fmla="*/ 11 h 2711"/>
              <a:gd name="T56" fmla="*/ 996 w 3291"/>
              <a:gd name="T57" fmla="*/ 69 h 2711"/>
              <a:gd name="T58" fmla="*/ 25 w 3291"/>
              <a:gd name="T59" fmla="*/ 185 h 2711"/>
              <a:gd name="T60" fmla="*/ 1157 w 3291"/>
              <a:gd name="T61" fmla="*/ 782 h 2711"/>
              <a:gd name="T62" fmla="*/ 2505 w 3291"/>
              <a:gd name="T63" fmla="*/ 575 h 2711"/>
              <a:gd name="T64" fmla="*/ 1514 w 3291"/>
              <a:gd name="T65" fmla="*/ 390 h 2711"/>
              <a:gd name="T66" fmla="*/ 2542 w 3291"/>
              <a:gd name="T67" fmla="*/ 495 h 2711"/>
              <a:gd name="T68" fmla="*/ 2317 w 3291"/>
              <a:gd name="T69" fmla="*/ 680 h 2711"/>
              <a:gd name="T70" fmla="*/ 759 w 3291"/>
              <a:gd name="T71" fmla="*/ 1043 h 2711"/>
              <a:gd name="T72" fmla="*/ 1124 w 3291"/>
              <a:gd name="T73" fmla="*/ 845 h 2711"/>
              <a:gd name="T74" fmla="*/ 2317 w 3291"/>
              <a:gd name="T75" fmla="*/ 680 h 2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291" h="2711">
                <a:moveTo>
                  <a:pt x="1729" y="2299"/>
                </a:moveTo>
                <a:cubicBezTo>
                  <a:pt x="1706" y="2214"/>
                  <a:pt x="1705" y="2127"/>
                  <a:pt x="1750" y="2045"/>
                </a:cubicBezTo>
                <a:lnTo>
                  <a:pt x="129" y="1525"/>
                </a:lnTo>
                <a:cubicBezTo>
                  <a:pt x="67" y="1606"/>
                  <a:pt x="52" y="1714"/>
                  <a:pt x="124" y="1828"/>
                </a:cubicBezTo>
                <a:lnTo>
                  <a:pt x="1762" y="2353"/>
                </a:lnTo>
                <a:lnTo>
                  <a:pt x="2796" y="1897"/>
                </a:lnTo>
                <a:cubicBezTo>
                  <a:pt x="2824" y="1885"/>
                  <a:pt x="2819" y="1866"/>
                  <a:pt x="2785" y="1855"/>
                </a:cubicBezTo>
                <a:lnTo>
                  <a:pt x="2758" y="1846"/>
                </a:lnTo>
                <a:lnTo>
                  <a:pt x="1729" y="2299"/>
                </a:lnTo>
                <a:close/>
                <a:moveTo>
                  <a:pt x="1737" y="1944"/>
                </a:moveTo>
                <a:cubicBezTo>
                  <a:pt x="1714" y="1859"/>
                  <a:pt x="1712" y="1772"/>
                  <a:pt x="1757" y="1689"/>
                </a:cubicBezTo>
                <a:lnTo>
                  <a:pt x="137" y="1170"/>
                </a:lnTo>
                <a:cubicBezTo>
                  <a:pt x="74" y="1251"/>
                  <a:pt x="59" y="1358"/>
                  <a:pt x="131" y="1473"/>
                </a:cubicBezTo>
                <a:lnTo>
                  <a:pt x="1769" y="1998"/>
                </a:lnTo>
                <a:lnTo>
                  <a:pt x="2803" y="1542"/>
                </a:lnTo>
                <a:cubicBezTo>
                  <a:pt x="2831" y="1529"/>
                  <a:pt x="2826" y="1510"/>
                  <a:pt x="2793" y="1500"/>
                </a:cubicBezTo>
                <a:lnTo>
                  <a:pt x="2765" y="1491"/>
                </a:lnTo>
                <a:lnTo>
                  <a:pt x="1737" y="1944"/>
                </a:lnTo>
                <a:close/>
                <a:moveTo>
                  <a:pt x="1791" y="1675"/>
                </a:moveTo>
                <a:lnTo>
                  <a:pt x="2416" y="1399"/>
                </a:lnTo>
                <a:lnTo>
                  <a:pt x="2463" y="1089"/>
                </a:lnTo>
                <a:lnTo>
                  <a:pt x="2389" y="1066"/>
                </a:lnTo>
                <a:cubicBezTo>
                  <a:pt x="2354" y="1324"/>
                  <a:pt x="1716" y="1343"/>
                  <a:pt x="1538" y="1343"/>
                </a:cubicBezTo>
                <a:cubicBezTo>
                  <a:pt x="1355" y="1343"/>
                  <a:pt x="686" y="1323"/>
                  <a:pt x="686" y="1043"/>
                </a:cubicBezTo>
                <a:lnTo>
                  <a:pt x="686" y="928"/>
                </a:lnTo>
                <a:lnTo>
                  <a:pt x="170" y="1155"/>
                </a:lnTo>
                <a:lnTo>
                  <a:pt x="1791" y="1675"/>
                </a:lnTo>
                <a:close/>
                <a:moveTo>
                  <a:pt x="1736" y="2657"/>
                </a:moveTo>
                <a:cubicBezTo>
                  <a:pt x="1713" y="2572"/>
                  <a:pt x="1712" y="2485"/>
                  <a:pt x="1757" y="2403"/>
                </a:cubicBezTo>
                <a:lnTo>
                  <a:pt x="136" y="1883"/>
                </a:lnTo>
                <a:cubicBezTo>
                  <a:pt x="74" y="1964"/>
                  <a:pt x="58" y="2072"/>
                  <a:pt x="131" y="2186"/>
                </a:cubicBezTo>
                <a:lnTo>
                  <a:pt x="1769" y="2711"/>
                </a:lnTo>
                <a:lnTo>
                  <a:pt x="2803" y="2255"/>
                </a:lnTo>
                <a:cubicBezTo>
                  <a:pt x="2831" y="2243"/>
                  <a:pt x="2826" y="2224"/>
                  <a:pt x="2792" y="2213"/>
                </a:cubicBezTo>
                <a:lnTo>
                  <a:pt x="2765" y="2204"/>
                </a:lnTo>
                <a:lnTo>
                  <a:pt x="1736" y="2657"/>
                </a:lnTo>
                <a:close/>
                <a:moveTo>
                  <a:pt x="2573" y="530"/>
                </a:moveTo>
                <a:lnTo>
                  <a:pt x="2573" y="831"/>
                </a:lnTo>
                <a:cubicBezTo>
                  <a:pt x="2562" y="833"/>
                  <a:pt x="2552" y="840"/>
                  <a:pt x="2551" y="850"/>
                </a:cubicBezTo>
                <a:lnTo>
                  <a:pt x="2548" y="890"/>
                </a:lnTo>
                <a:cubicBezTo>
                  <a:pt x="2547" y="912"/>
                  <a:pt x="2569" y="922"/>
                  <a:pt x="2567" y="940"/>
                </a:cubicBezTo>
                <a:lnTo>
                  <a:pt x="2565" y="976"/>
                </a:lnTo>
                <a:cubicBezTo>
                  <a:pt x="2564" y="990"/>
                  <a:pt x="2549" y="1002"/>
                  <a:pt x="2548" y="1020"/>
                </a:cubicBezTo>
                <a:lnTo>
                  <a:pt x="2496" y="1357"/>
                </a:lnTo>
                <a:cubicBezTo>
                  <a:pt x="2516" y="1397"/>
                  <a:pt x="2718" y="1398"/>
                  <a:pt x="2740" y="1357"/>
                </a:cubicBezTo>
                <a:lnTo>
                  <a:pt x="2689" y="1020"/>
                </a:lnTo>
                <a:cubicBezTo>
                  <a:pt x="2688" y="1002"/>
                  <a:pt x="2672" y="991"/>
                  <a:pt x="2671" y="976"/>
                </a:cubicBezTo>
                <a:lnTo>
                  <a:pt x="2669" y="940"/>
                </a:lnTo>
                <a:cubicBezTo>
                  <a:pt x="2668" y="921"/>
                  <a:pt x="2691" y="916"/>
                  <a:pt x="2689" y="891"/>
                </a:cubicBezTo>
                <a:lnTo>
                  <a:pt x="2686" y="850"/>
                </a:lnTo>
                <a:cubicBezTo>
                  <a:pt x="2686" y="839"/>
                  <a:pt x="2675" y="832"/>
                  <a:pt x="2664" y="831"/>
                </a:cubicBezTo>
                <a:cubicBezTo>
                  <a:pt x="2664" y="527"/>
                  <a:pt x="2664" y="875"/>
                  <a:pt x="2664" y="547"/>
                </a:cubicBezTo>
                <a:lnTo>
                  <a:pt x="3270" y="442"/>
                </a:lnTo>
                <a:cubicBezTo>
                  <a:pt x="3287" y="440"/>
                  <a:pt x="3291" y="428"/>
                  <a:pt x="3272" y="421"/>
                </a:cubicBezTo>
                <a:cubicBezTo>
                  <a:pt x="2980" y="336"/>
                  <a:pt x="2714" y="258"/>
                  <a:pt x="2471" y="187"/>
                </a:cubicBezTo>
                <a:cubicBezTo>
                  <a:pt x="2253" y="124"/>
                  <a:pt x="2051" y="65"/>
                  <a:pt x="1864" y="11"/>
                </a:cubicBezTo>
                <a:cubicBezTo>
                  <a:pt x="1831" y="1"/>
                  <a:pt x="1809" y="0"/>
                  <a:pt x="1775" y="3"/>
                </a:cubicBezTo>
                <a:cubicBezTo>
                  <a:pt x="1531" y="24"/>
                  <a:pt x="1272" y="46"/>
                  <a:pt x="996" y="69"/>
                </a:cubicBezTo>
                <a:cubicBezTo>
                  <a:pt x="696" y="95"/>
                  <a:pt x="375" y="122"/>
                  <a:pt x="29" y="151"/>
                </a:cubicBezTo>
                <a:cubicBezTo>
                  <a:pt x="0" y="155"/>
                  <a:pt x="6" y="177"/>
                  <a:pt x="25" y="185"/>
                </a:cubicBezTo>
                <a:cubicBezTo>
                  <a:pt x="163" y="258"/>
                  <a:pt x="313" y="337"/>
                  <a:pt x="479" y="424"/>
                </a:cubicBezTo>
                <a:cubicBezTo>
                  <a:pt x="679" y="529"/>
                  <a:pt x="903" y="648"/>
                  <a:pt x="1157" y="782"/>
                </a:cubicBezTo>
                <a:cubicBezTo>
                  <a:pt x="1179" y="793"/>
                  <a:pt x="1226" y="797"/>
                  <a:pt x="1262" y="791"/>
                </a:cubicBezTo>
                <a:cubicBezTo>
                  <a:pt x="1676" y="719"/>
                  <a:pt x="2091" y="647"/>
                  <a:pt x="2505" y="575"/>
                </a:cubicBezTo>
                <a:cubicBezTo>
                  <a:pt x="2504" y="561"/>
                  <a:pt x="2499" y="553"/>
                  <a:pt x="2481" y="548"/>
                </a:cubicBezTo>
                <a:lnTo>
                  <a:pt x="1514" y="390"/>
                </a:lnTo>
                <a:cubicBezTo>
                  <a:pt x="1430" y="377"/>
                  <a:pt x="1445" y="316"/>
                  <a:pt x="1494" y="324"/>
                </a:cubicBezTo>
                <a:lnTo>
                  <a:pt x="2542" y="495"/>
                </a:lnTo>
                <a:cubicBezTo>
                  <a:pt x="2562" y="498"/>
                  <a:pt x="2573" y="511"/>
                  <a:pt x="2573" y="530"/>
                </a:cubicBezTo>
                <a:close/>
                <a:moveTo>
                  <a:pt x="2317" y="680"/>
                </a:moveTo>
                <a:lnTo>
                  <a:pt x="2317" y="1043"/>
                </a:lnTo>
                <a:cubicBezTo>
                  <a:pt x="2317" y="1345"/>
                  <a:pt x="759" y="1345"/>
                  <a:pt x="759" y="1043"/>
                </a:cubicBezTo>
                <a:lnTo>
                  <a:pt x="759" y="652"/>
                </a:lnTo>
                <a:cubicBezTo>
                  <a:pt x="880" y="716"/>
                  <a:pt x="1002" y="781"/>
                  <a:pt x="1124" y="845"/>
                </a:cubicBezTo>
                <a:cubicBezTo>
                  <a:pt x="1164" y="866"/>
                  <a:pt x="1229" y="869"/>
                  <a:pt x="1274" y="861"/>
                </a:cubicBezTo>
                <a:cubicBezTo>
                  <a:pt x="1622" y="801"/>
                  <a:pt x="1969" y="741"/>
                  <a:pt x="2317" y="680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826000" y="2930525"/>
            <a:ext cx="7056438" cy="677863"/>
          </a:xfrm>
        </p:spPr>
        <p:txBody>
          <a:bodyPr/>
          <a:lstStyle/>
          <a:p>
            <a:pPr eaLnBrk="1" hangingPunct="1"/>
            <a:r>
              <a:rPr lang="zh-CN" altLang="en-US" sz="5400" b="1" dirty="0" smtClean="0">
                <a:solidFill>
                  <a:srgbClr val="F8F8F8"/>
                </a:solidFill>
                <a:latin typeface="微软雅黑" panose="020B0503020204020204" pitchFamily="34" charset="-122"/>
              </a:rPr>
              <a:t>卷积</a:t>
            </a:r>
            <a:r>
              <a:rPr lang="zh-CN" altLang="en-US" sz="5400" b="1" dirty="0" smtClean="0">
                <a:solidFill>
                  <a:srgbClr val="F8F8F8"/>
                </a:solidFill>
                <a:latin typeface="微软雅黑" panose="020B0503020204020204" pitchFamily="34" charset="-122"/>
              </a:rPr>
              <a:t>神经网络</a:t>
            </a:r>
            <a:r>
              <a:rPr lang="en-US" altLang="zh-CN" sz="5400" b="1" dirty="0" smtClean="0">
                <a:solidFill>
                  <a:srgbClr val="F8F8F8"/>
                </a:solidFill>
                <a:latin typeface="微软雅黑" panose="020B0503020204020204" pitchFamily="34" charset="-122"/>
              </a:rPr>
              <a:t>-</a:t>
            </a:r>
            <a:r>
              <a:rPr lang="zh-CN" altLang="en-US" sz="5400" b="1" dirty="0" smtClean="0">
                <a:solidFill>
                  <a:srgbClr val="F8F8F8"/>
                </a:solidFill>
                <a:latin typeface="微软雅黑" panose="020B0503020204020204" pitchFamily="34" charset="-122"/>
              </a:rPr>
              <a:t>调优</a:t>
            </a:r>
            <a:endParaRPr lang="zh-CN" altLang="en-US" sz="5400" b="1" dirty="0">
              <a:solidFill>
                <a:srgbClr val="F8F8F8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356" y="22207"/>
            <a:ext cx="1962087" cy="545024"/>
          </a:xfrm>
          <a:prstGeom prst="rect">
            <a:avLst/>
          </a:prstGeom>
          <a:noFill/>
          <a:effectLst>
            <a:reflection blurRad="38100" stA="50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8478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 autoUpdateAnimBg="0"/>
      <p:bldP spid="11267" grpId="0" animBg="1"/>
      <p:bldP spid="11268" grpId="0" animBg="1"/>
      <p:bldP spid="11269" grpId="0" animBg="1"/>
      <p:bldP spid="1127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798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 eaLnBrk="1" hangingPunct="1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400" dirty="0" smtClean="0">
                <a:solidFill>
                  <a:srgbClr val="4D4D4D"/>
                </a:solidFill>
                <a:latin typeface="+mn-ea"/>
                <a:ea typeface="+mn-ea"/>
              </a:rPr>
              <a:t>batch norm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残差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LSTM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3765" y="1340768"/>
            <a:ext cx="11089232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4D4D4D"/>
                </a:solidFill>
                <a:latin typeface="+mn-ea"/>
                <a:ea typeface="+mn-ea"/>
              </a:rPr>
              <a:t>batch norm</a:t>
            </a:r>
            <a:r>
              <a:rPr lang="zh-CN" altLang="en-US" sz="2400" dirty="0" smtClean="0">
                <a:solidFill>
                  <a:srgbClr val="4D4D4D"/>
                </a:solidFill>
                <a:latin typeface="+mn-ea"/>
                <a:ea typeface="+mn-ea"/>
              </a:rPr>
              <a:t>（批量规范化）</a:t>
            </a:r>
            <a:r>
              <a:rPr lang="zh-CN" altLang="en-US" sz="2400" dirty="0" smtClean="0">
                <a:solidFill>
                  <a:srgbClr val="4D4D4D"/>
                </a:solidFill>
                <a:latin typeface="+mn-ea"/>
                <a:ea typeface="+mn-ea"/>
              </a:rPr>
              <a:t>：</a:t>
            </a:r>
            <a:endParaRPr lang="en-US" altLang="zh-CN" sz="2400" dirty="0" smtClean="0">
              <a:solidFill>
                <a:srgbClr val="4D4D4D"/>
              </a:solidFill>
              <a:latin typeface="+mn-ea"/>
              <a:ea typeface="+mn-ea"/>
            </a:endParaRPr>
          </a:p>
          <a:p>
            <a:pPr marL="1371600" lvl="2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rgbClr val="4D4D4D"/>
                </a:solidFill>
                <a:latin typeface="微软雅黑"/>
                <a:ea typeface="微软雅黑"/>
              </a:rPr>
              <a:t>将每一层的输出都规范为一致的均值和</a:t>
            </a:r>
            <a:r>
              <a:rPr lang="zh-CN" altLang="en-US" sz="2000" dirty="0" smtClean="0">
                <a:solidFill>
                  <a:srgbClr val="4D4D4D"/>
                </a:solidFill>
                <a:latin typeface="微软雅黑"/>
                <a:ea typeface="微软雅黑"/>
              </a:rPr>
              <a:t>方差，</a:t>
            </a:r>
            <a:r>
              <a:rPr lang="zh-CN" altLang="en-US" sz="2000" dirty="0" smtClean="0">
                <a:solidFill>
                  <a:srgbClr val="4D4D4D"/>
                </a:solidFill>
                <a:latin typeface="微软雅黑"/>
                <a:ea typeface="微软雅黑"/>
              </a:rPr>
              <a:t>消除</a:t>
            </a:r>
            <a:r>
              <a:rPr lang="en-US" altLang="zh-CN" sz="2000" dirty="0" smtClean="0">
                <a:solidFill>
                  <a:srgbClr val="4D4D4D"/>
                </a:solidFill>
                <a:latin typeface="微软雅黑"/>
                <a:ea typeface="微软雅黑"/>
              </a:rPr>
              <a:t>w</a:t>
            </a:r>
            <a:r>
              <a:rPr lang="zh-CN" altLang="en-US" sz="2000" dirty="0" smtClean="0">
                <a:solidFill>
                  <a:srgbClr val="4D4D4D"/>
                </a:solidFill>
                <a:latin typeface="微软雅黑"/>
                <a:ea typeface="微软雅黑"/>
              </a:rPr>
              <a:t>带来的放大缩小的</a:t>
            </a:r>
            <a:r>
              <a:rPr lang="zh-CN" altLang="en-US" sz="2000" dirty="0" smtClean="0">
                <a:solidFill>
                  <a:srgbClr val="4D4D4D"/>
                </a:solidFill>
                <a:latin typeface="微软雅黑"/>
                <a:ea typeface="微软雅黑"/>
              </a:rPr>
              <a:t>影响</a:t>
            </a:r>
            <a:endParaRPr lang="en-US" altLang="zh-CN" sz="2000" dirty="0" smtClean="0">
              <a:solidFill>
                <a:srgbClr val="4D4D4D"/>
              </a:solidFill>
              <a:latin typeface="微软雅黑"/>
              <a:ea typeface="微软雅黑"/>
            </a:endParaRPr>
          </a:p>
          <a:p>
            <a:pPr marL="1371600" lvl="2" indent="-457200">
              <a:lnSpc>
                <a:spcPct val="150000"/>
              </a:lnSpc>
              <a:buFont typeface="Wingdings" pitchFamily="2" charset="2"/>
              <a:buChar char="ü"/>
            </a:pPr>
            <a:endParaRPr lang="zh-CN" altLang="en-US" sz="2400" dirty="0" smtClean="0">
              <a:solidFill>
                <a:srgbClr val="4D4D4D"/>
              </a:solidFill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4D4D4D"/>
                </a:solidFill>
                <a:latin typeface="+mn-ea"/>
                <a:ea typeface="+mn-ea"/>
              </a:rPr>
              <a:t>残差结构 </a:t>
            </a:r>
            <a:endParaRPr lang="en-US" altLang="zh-CN" sz="2400" dirty="0" smtClean="0">
              <a:solidFill>
                <a:srgbClr val="4D4D4D"/>
              </a:solidFill>
              <a:latin typeface="+mn-ea"/>
              <a:ea typeface="+mn-ea"/>
            </a:endParaRPr>
          </a:p>
          <a:p>
            <a:pPr marL="1371600" lvl="2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rgbClr val="4D4D4D"/>
                </a:solidFill>
                <a:latin typeface="微软雅黑"/>
                <a:ea typeface="微软雅黑"/>
              </a:rPr>
              <a:t>残差结构允许跨层</a:t>
            </a:r>
            <a:r>
              <a:rPr lang="zh-CN" altLang="en-US" sz="2000" dirty="0" smtClean="0">
                <a:solidFill>
                  <a:srgbClr val="4D4D4D"/>
                </a:solidFill>
                <a:latin typeface="微软雅黑"/>
                <a:ea typeface="微软雅黑"/>
              </a:rPr>
              <a:t>连接</a:t>
            </a:r>
            <a:endParaRPr lang="en-US" altLang="zh-CN" sz="2000" dirty="0" smtClean="0">
              <a:solidFill>
                <a:srgbClr val="4D4D4D"/>
              </a:solidFill>
              <a:latin typeface="微软雅黑"/>
              <a:ea typeface="微软雅黑"/>
            </a:endParaRPr>
          </a:p>
          <a:p>
            <a:pPr marL="1371600" lvl="2" indent="-457200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sz="2800" dirty="0" smtClean="0">
              <a:solidFill>
                <a:srgbClr val="4D4D4D"/>
              </a:solidFill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4D4D4D"/>
                </a:solidFill>
                <a:latin typeface="+mn-ea"/>
              </a:rPr>
              <a:t>LSTM</a:t>
            </a:r>
            <a:r>
              <a:rPr lang="zh-CN" altLang="en-US" sz="2400" dirty="0" smtClean="0">
                <a:solidFill>
                  <a:srgbClr val="4D4D4D"/>
                </a:solidFill>
                <a:latin typeface="+mn-ea"/>
              </a:rPr>
              <a:t> </a:t>
            </a:r>
            <a:endParaRPr lang="en-US" altLang="zh-CN" sz="2400" dirty="0" smtClean="0">
              <a:solidFill>
                <a:srgbClr val="4D4D4D"/>
              </a:solidFill>
              <a:latin typeface="+mn-ea"/>
            </a:endParaRPr>
          </a:p>
          <a:p>
            <a:pPr marL="1371600" lvl="2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rgbClr val="4D4D4D"/>
                </a:solidFill>
                <a:latin typeface="微软雅黑"/>
                <a:ea typeface="微软雅黑"/>
              </a:rPr>
              <a:t>通过内部的</a:t>
            </a:r>
            <a:r>
              <a:rPr lang="zh-CN" altLang="en-US" sz="2000" dirty="0" smtClean="0">
                <a:solidFill>
                  <a:srgbClr val="4D4D4D"/>
                </a:solidFill>
                <a:latin typeface="微软雅黑"/>
                <a:ea typeface="微软雅黑"/>
              </a:rPr>
              <a:t>“门” 接下来</a:t>
            </a:r>
            <a:r>
              <a:rPr lang="zh-CN" altLang="en-US" sz="2000" dirty="0" smtClean="0">
                <a:solidFill>
                  <a:srgbClr val="4D4D4D"/>
                </a:solidFill>
                <a:latin typeface="微软雅黑"/>
                <a:ea typeface="微软雅黑"/>
              </a:rPr>
              <a:t>更新的时候“记住”前几次训练的</a:t>
            </a:r>
            <a:r>
              <a:rPr lang="zh-CN" altLang="en-US" sz="2000" dirty="0" smtClean="0">
                <a:solidFill>
                  <a:srgbClr val="4D4D4D"/>
                </a:solidFill>
                <a:latin typeface="微软雅黑"/>
                <a:ea typeface="微软雅黑"/>
              </a:rPr>
              <a:t>“残留记忆”</a:t>
            </a:r>
            <a:endParaRPr lang="zh-CN" altLang="en-US" sz="2000" dirty="0" smtClean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882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3765" y="1214422"/>
            <a:ext cx="1108923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4D4D4D"/>
                </a:solidFill>
                <a:latin typeface="+mn-ea"/>
                <a:ea typeface="+mn-ea"/>
              </a:rPr>
              <a:t>库文件错误</a:t>
            </a:r>
            <a:endParaRPr lang="en-US" altLang="zh-CN" sz="2400" dirty="0" smtClean="0">
              <a:solidFill>
                <a:srgbClr val="4D4D4D"/>
              </a:solidFill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4D4D4D"/>
                </a:solidFill>
                <a:latin typeface="+mn-ea"/>
                <a:ea typeface="+mn-ea"/>
              </a:rPr>
              <a:t>Loss</a:t>
            </a:r>
            <a:r>
              <a:rPr lang="zh-CN" altLang="en-US" sz="2400" dirty="0" smtClean="0">
                <a:solidFill>
                  <a:srgbClr val="4D4D4D"/>
                </a:solidFill>
                <a:latin typeface="+mn-ea"/>
                <a:ea typeface="+mn-ea"/>
              </a:rPr>
              <a:t>和</a:t>
            </a:r>
            <a:r>
              <a:rPr lang="en-US" altLang="zh-CN" sz="2400" dirty="0" smtClean="0">
                <a:solidFill>
                  <a:srgbClr val="4D4D4D"/>
                </a:solidFill>
                <a:latin typeface="+mn-ea"/>
                <a:ea typeface="+mn-ea"/>
              </a:rPr>
              <a:t>acc</a:t>
            </a:r>
            <a:r>
              <a:rPr lang="zh-CN" altLang="en-US" sz="2400" dirty="0" smtClean="0">
                <a:solidFill>
                  <a:srgbClr val="4D4D4D"/>
                </a:solidFill>
                <a:latin typeface="+mn-ea"/>
                <a:ea typeface="+mn-ea"/>
              </a:rPr>
              <a:t>都不变时，降低学习率，但是学习率太低时，正确率也会变小</a:t>
            </a:r>
            <a:endParaRPr lang="en-US" altLang="zh-CN" sz="2400" dirty="0" smtClean="0">
              <a:solidFill>
                <a:srgbClr val="4D4D4D"/>
              </a:solidFill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4D4D4D"/>
                </a:solidFill>
                <a:latin typeface="+mn-ea"/>
                <a:ea typeface="+mn-ea"/>
              </a:rPr>
              <a:t>正确率不是越高越好，要防止过拟合</a:t>
            </a:r>
            <a:endParaRPr lang="en-US" altLang="zh-CN" sz="2400" dirty="0" smtClean="0">
              <a:solidFill>
                <a:srgbClr val="4D4D4D"/>
              </a:solidFill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4D4D4D"/>
                </a:solidFill>
                <a:latin typeface="+mn-ea"/>
                <a:ea typeface="+mn-ea"/>
              </a:rPr>
              <a:t>通过增加迭代次数可以提高正确率，但可能会导致过拟合</a:t>
            </a:r>
            <a:endParaRPr lang="en-US" altLang="zh-CN" sz="2400" dirty="0" smtClean="0">
              <a:solidFill>
                <a:srgbClr val="4D4D4D"/>
              </a:solidFill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4D4D4D"/>
                </a:solidFill>
                <a:latin typeface="+mn-ea"/>
                <a:ea typeface="+mn-ea"/>
              </a:rPr>
              <a:t>停止迭代条件：如果连续</a:t>
            </a:r>
            <a:r>
              <a:rPr lang="en-US" altLang="zh-CN" sz="2400" dirty="0" smtClean="0">
                <a:solidFill>
                  <a:srgbClr val="4D4D4D"/>
                </a:solidFill>
                <a:latin typeface="+mn-ea"/>
                <a:ea typeface="+mn-ea"/>
              </a:rPr>
              <a:t>N</a:t>
            </a:r>
            <a:r>
              <a:rPr lang="zh-CN" altLang="en-US" sz="2400" dirty="0" smtClean="0">
                <a:solidFill>
                  <a:srgbClr val="4D4D4D"/>
                </a:solidFill>
                <a:latin typeface="+mn-ea"/>
                <a:ea typeface="+mn-ea"/>
              </a:rPr>
              <a:t>次迭代，在验证集上的正确率都不上升</a:t>
            </a:r>
            <a:endParaRPr lang="en-US" altLang="zh-CN" sz="2400" dirty="0" smtClean="0">
              <a:solidFill>
                <a:srgbClr val="4D4D4D"/>
              </a:solidFill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4D4D4D"/>
                </a:solidFill>
                <a:latin typeface="+mn-ea"/>
                <a:ea typeface="+mn-ea"/>
              </a:rPr>
              <a:t>Sigmoid+</a:t>
            </a:r>
            <a:r>
              <a:rPr lang="zh-CN" altLang="en-US" sz="2400" dirty="0" smtClean="0">
                <a:solidFill>
                  <a:srgbClr val="4D4D4D"/>
                </a:solidFill>
                <a:latin typeface="+mn-ea"/>
                <a:ea typeface="+mn-ea"/>
              </a:rPr>
              <a:t>交叉</a:t>
            </a:r>
            <a:r>
              <a:rPr lang="zh-CN" altLang="en-US" sz="2400" dirty="0" smtClean="0">
                <a:solidFill>
                  <a:srgbClr val="4D4D4D"/>
                </a:solidFill>
                <a:latin typeface="+mn-ea"/>
                <a:ea typeface="+mn-ea"/>
              </a:rPr>
              <a:t>熵</a:t>
            </a:r>
            <a:r>
              <a:rPr lang="zh-CN" altLang="en-US" sz="2400" dirty="0" smtClean="0">
                <a:solidFill>
                  <a:srgbClr val="4D4D4D"/>
                </a:solidFill>
                <a:latin typeface="+mn-ea"/>
                <a:ea typeface="+mn-ea"/>
              </a:rPr>
              <a:t>损失函数，避免学习慢</a:t>
            </a:r>
            <a:endParaRPr lang="en-US" altLang="zh-CN" sz="2400" dirty="0" smtClean="0">
              <a:solidFill>
                <a:srgbClr val="4D4D4D"/>
              </a:solidFill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4D4D4D"/>
                </a:solidFill>
                <a:latin typeface="+mn-ea"/>
                <a:ea typeface="+mn-ea"/>
              </a:rPr>
              <a:t>学习率 ：一开始可以采用二分的方式测试</a:t>
            </a:r>
            <a:r>
              <a:rPr lang="en-US" altLang="zh-CN" sz="2400" dirty="0" smtClean="0">
                <a:solidFill>
                  <a:srgbClr val="4D4D4D"/>
                </a:solidFill>
                <a:latin typeface="+mn-ea"/>
                <a:ea typeface="+mn-ea"/>
              </a:rPr>
              <a:t>0.1——0.0001</a:t>
            </a:r>
            <a:endParaRPr lang="en-US" altLang="zh-CN" sz="2400" dirty="0" smtClean="0">
              <a:solidFill>
                <a:srgbClr val="4D4D4D"/>
              </a:solidFill>
              <a:latin typeface="+mn-ea"/>
              <a:ea typeface="+mn-ea"/>
            </a:endParaRPr>
          </a:p>
        </p:txBody>
      </p:sp>
      <p:sp>
        <p:nvSpPr>
          <p:cNvPr id="3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5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410674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Oval 5"/>
          <p:cNvSpPr>
            <a:spLocks noChangeArrowheads="1"/>
          </p:cNvSpPr>
          <p:nvPr/>
        </p:nvSpPr>
        <p:spPr bwMode="auto">
          <a:xfrm>
            <a:off x="1416050" y="1758950"/>
            <a:ext cx="3000375" cy="3019425"/>
          </a:xfrm>
          <a:prstGeom prst="ellipse">
            <a:avLst/>
          </a:prstGeom>
          <a:solidFill>
            <a:srgbClr val="F3F3F3"/>
          </a:solidFill>
          <a:ln w="9525" cmpd="sng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21A3D0"/>
              </a:solidFill>
            </a:endParaRPr>
          </a:p>
        </p:txBody>
      </p:sp>
      <p:sp>
        <p:nvSpPr>
          <p:cNvPr id="43011" name="Freeform 6"/>
          <p:cNvSpPr>
            <a:spLocks/>
          </p:cNvSpPr>
          <p:nvPr/>
        </p:nvSpPr>
        <p:spPr bwMode="auto">
          <a:xfrm>
            <a:off x="3856038" y="2070100"/>
            <a:ext cx="8340725" cy="2527300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2" name="Freeform 7"/>
          <p:cNvSpPr>
            <a:spLocks/>
          </p:cNvSpPr>
          <p:nvPr/>
        </p:nvSpPr>
        <p:spPr bwMode="auto">
          <a:xfrm>
            <a:off x="0" y="2070100"/>
            <a:ext cx="1974850" cy="2527300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3" name="Freeform 8"/>
          <p:cNvSpPr>
            <a:spLocks noEditPoints="1"/>
          </p:cNvSpPr>
          <p:nvPr/>
        </p:nvSpPr>
        <p:spPr bwMode="auto">
          <a:xfrm>
            <a:off x="1717675" y="2357438"/>
            <a:ext cx="2509838" cy="2079625"/>
          </a:xfrm>
          <a:custGeom>
            <a:avLst/>
            <a:gdLst>
              <a:gd name="T0" fmla="*/ 1750 w 3291"/>
              <a:gd name="T1" fmla="*/ 2045 h 2711"/>
              <a:gd name="T2" fmla="*/ 124 w 3291"/>
              <a:gd name="T3" fmla="*/ 1828 h 2711"/>
              <a:gd name="T4" fmla="*/ 2796 w 3291"/>
              <a:gd name="T5" fmla="*/ 1897 h 2711"/>
              <a:gd name="T6" fmla="*/ 2758 w 3291"/>
              <a:gd name="T7" fmla="*/ 1846 h 2711"/>
              <a:gd name="T8" fmla="*/ 1737 w 3291"/>
              <a:gd name="T9" fmla="*/ 1944 h 2711"/>
              <a:gd name="T10" fmla="*/ 137 w 3291"/>
              <a:gd name="T11" fmla="*/ 1170 h 2711"/>
              <a:gd name="T12" fmla="*/ 1769 w 3291"/>
              <a:gd name="T13" fmla="*/ 1998 h 2711"/>
              <a:gd name="T14" fmla="*/ 2793 w 3291"/>
              <a:gd name="T15" fmla="*/ 1500 h 2711"/>
              <a:gd name="T16" fmla="*/ 1737 w 3291"/>
              <a:gd name="T17" fmla="*/ 1944 h 2711"/>
              <a:gd name="T18" fmla="*/ 2416 w 3291"/>
              <a:gd name="T19" fmla="*/ 1399 h 2711"/>
              <a:gd name="T20" fmla="*/ 2389 w 3291"/>
              <a:gd name="T21" fmla="*/ 1066 h 2711"/>
              <a:gd name="T22" fmla="*/ 686 w 3291"/>
              <a:gd name="T23" fmla="*/ 1043 h 2711"/>
              <a:gd name="T24" fmla="*/ 170 w 3291"/>
              <a:gd name="T25" fmla="*/ 1155 h 2711"/>
              <a:gd name="T26" fmla="*/ 1736 w 3291"/>
              <a:gd name="T27" fmla="*/ 2657 h 2711"/>
              <a:gd name="T28" fmla="*/ 136 w 3291"/>
              <a:gd name="T29" fmla="*/ 1883 h 2711"/>
              <a:gd name="T30" fmla="*/ 1769 w 3291"/>
              <a:gd name="T31" fmla="*/ 2711 h 2711"/>
              <a:gd name="T32" fmla="*/ 2792 w 3291"/>
              <a:gd name="T33" fmla="*/ 2213 h 2711"/>
              <a:gd name="T34" fmla="*/ 1736 w 3291"/>
              <a:gd name="T35" fmla="*/ 2657 h 2711"/>
              <a:gd name="T36" fmla="*/ 2573 w 3291"/>
              <a:gd name="T37" fmla="*/ 831 h 2711"/>
              <a:gd name="T38" fmla="*/ 2548 w 3291"/>
              <a:gd name="T39" fmla="*/ 890 h 2711"/>
              <a:gd name="T40" fmla="*/ 2565 w 3291"/>
              <a:gd name="T41" fmla="*/ 976 h 2711"/>
              <a:gd name="T42" fmla="*/ 2496 w 3291"/>
              <a:gd name="T43" fmla="*/ 1357 h 2711"/>
              <a:gd name="T44" fmla="*/ 2689 w 3291"/>
              <a:gd name="T45" fmla="*/ 1020 h 2711"/>
              <a:gd name="T46" fmla="*/ 2669 w 3291"/>
              <a:gd name="T47" fmla="*/ 940 h 2711"/>
              <a:gd name="T48" fmla="*/ 2686 w 3291"/>
              <a:gd name="T49" fmla="*/ 850 h 2711"/>
              <a:gd name="T50" fmla="*/ 2664 w 3291"/>
              <a:gd name="T51" fmla="*/ 547 h 2711"/>
              <a:gd name="T52" fmla="*/ 3272 w 3291"/>
              <a:gd name="T53" fmla="*/ 421 h 2711"/>
              <a:gd name="T54" fmla="*/ 1864 w 3291"/>
              <a:gd name="T55" fmla="*/ 11 h 2711"/>
              <a:gd name="T56" fmla="*/ 996 w 3291"/>
              <a:gd name="T57" fmla="*/ 69 h 2711"/>
              <a:gd name="T58" fmla="*/ 25 w 3291"/>
              <a:gd name="T59" fmla="*/ 185 h 2711"/>
              <a:gd name="T60" fmla="*/ 1157 w 3291"/>
              <a:gd name="T61" fmla="*/ 782 h 2711"/>
              <a:gd name="T62" fmla="*/ 2505 w 3291"/>
              <a:gd name="T63" fmla="*/ 575 h 2711"/>
              <a:gd name="T64" fmla="*/ 1514 w 3291"/>
              <a:gd name="T65" fmla="*/ 390 h 2711"/>
              <a:gd name="T66" fmla="*/ 2542 w 3291"/>
              <a:gd name="T67" fmla="*/ 495 h 2711"/>
              <a:gd name="T68" fmla="*/ 2317 w 3291"/>
              <a:gd name="T69" fmla="*/ 680 h 2711"/>
              <a:gd name="T70" fmla="*/ 759 w 3291"/>
              <a:gd name="T71" fmla="*/ 1043 h 2711"/>
              <a:gd name="T72" fmla="*/ 1124 w 3291"/>
              <a:gd name="T73" fmla="*/ 845 h 2711"/>
              <a:gd name="T74" fmla="*/ 2317 w 3291"/>
              <a:gd name="T75" fmla="*/ 680 h 2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291" h="2711">
                <a:moveTo>
                  <a:pt x="1729" y="2299"/>
                </a:moveTo>
                <a:cubicBezTo>
                  <a:pt x="1706" y="2214"/>
                  <a:pt x="1705" y="2127"/>
                  <a:pt x="1750" y="2045"/>
                </a:cubicBezTo>
                <a:lnTo>
                  <a:pt x="129" y="1525"/>
                </a:lnTo>
                <a:cubicBezTo>
                  <a:pt x="67" y="1606"/>
                  <a:pt x="52" y="1714"/>
                  <a:pt x="124" y="1828"/>
                </a:cubicBezTo>
                <a:lnTo>
                  <a:pt x="1762" y="2353"/>
                </a:lnTo>
                <a:lnTo>
                  <a:pt x="2796" y="1897"/>
                </a:lnTo>
                <a:cubicBezTo>
                  <a:pt x="2824" y="1885"/>
                  <a:pt x="2819" y="1866"/>
                  <a:pt x="2785" y="1855"/>
                </a:cubicBezTo>
                <a:lnTo>
                  <a:pt x="2758" y="1846"/>
                </a:lnTo>
                <a:lnTo>
                  <a:pt x="1729" y="2299"/>
                </a:lnTo>
                <a:close/>
                <a:moveTo>
                  <a:pt x="1737" y="1944"/>
                </a:moveTo>
                <a:cubicBezTo>
                  <a:pt x="1714" y="1859"/>
                  <a:pt x="1712" y="1772"/>
                  <a:pt x="1757" y="1689"/>
                </a:cubicBezTo>
                <a:lnTo>
                  <a:pt x="137" y="1170"/>
                </a:lnTo>
                <a:cubicBezTo>
                  <a:pt x="74" y="1251"/>
                  <a:pt x="59" y="1358"/>
                  <a:pt x="131" y="1473"/>
                </a:cubicBezTo>
                <a:lnTo>
                  <a:pt x="1769" y="1998"/>
                </a:lnTo>
                <a:lnTo>
                  <a:pt x="2803" y="1542"/>
                </a:lnTo>
                <a:cubicBezTo>
                  <a:pt x="2831" y="1529"/>
                  <a:pt x="2826" y="1510"/>
                  <a:pt x="2793" y="1500"/>
                </a:cubicBezTo>
                <a:lnTo>
                  <a:pt x="2765" y="1491"/>
                </a:lnTo>
                <a:lnTo>
                  <a:pt x="1737" y="1944"/>
                </a:lnTo>
                <a:close/>
                <a:moveTo>
                  <a:pt x="1791" y="1675"/>
                </a:moveTo>
                <a:lnTo>
                  <a:pt x="2416" y="1399"/>
                </a:lnTo>
                <a:lnTo>
                  <a:pt x="2463" y="1089"/>
                </a:lnTo>
                <a:lnTo>
                  <a:pt x="2389" y="1066"/>
                </a:lnTo>
                <a:cubicBezTo>
                  <a:pt x="2354" y="1324"/>
                  <a:pt x="1716" y="1343"/>
                  <a:pt x="1538" y="1343"/>
                </a:cubicBezTo>
                <a:cubicBezTo>
                  <a:pt x="1355" y="1343"/>
                  <a:pt x="686" y="1323"/>
                  <a:pt x="686" y="1043"/>
                </a:cubicBezTo>
                <a:lnTo>
                  <a:pt x="686" y="928"/>
                </a:lnTo>
                <a:lnTo>
                  <a:pt x="170" y="1155"/>
                </a:lnTo>
                <a:lnTo>
                  <a:pt x="1791" y="1675"/>
                </a:lnTo>
                <a:close/>
                <a:moveTo>
                  <a:pt x="1736" y="2657"/>
                </a:moveTo>
                <a:cubicBezTo>
                  <a:pt x="1713" y="2572"/>
                  <a:pt x="1712" y="2485"/>
                  <a:pt x="1757" y="2403"/>
                </a:cubicBezTo>
                <a:lnTo>
                  <a:pt x="136" y="1883"/>
                </a:lnTo>
                <a:cubicBezTo>
                  <a:pt x="74" y="1964"/>
                  <a:pt x="58" y="2072"/>
                  <a:pt x="131" y="2186"/>
                </a:cubicBezTo>
                <a:lnTo>
                  <a:pt x="1769" y="2711"/>
                </a:lnTo>
                <a:lnTo>
                  <a:pt x="2803" y="2255"/>
                </a:lnTo>
                <a:cubicBezTo>
                  <a:pt x="2831" y="2243"/>
                  <a:pt x="2826" y="2224"/>
                  <a:pt x="2792" y="2213"/>
                </a:cubicBezTo>
                <a:lnTo>
                  <a:pt x="2765" y="2204"/>
                </a:lnTo>
                <a:lnTo>
                  <a:pt x="1736" y="2657"/>
                </a:lnTo>
                <a:close/>
                <a:moveTo>
                  <a:pt x="2573" y="530"/>
                </a:moveTo>
                <a:lnTo>
                  <a:pt x="2573" y="831"/>
                </a:lnTo>
                <a:cubicBezTo>
                  <a:pt x="2562" y="833"/>
                  <a:pt x="2552" y="840"/>
                  <a:pt x="2551" y="850"/>
                </a:cubicBezTo>
                <a:lnTo>
                  <a:pt x="2548" y="890"/>
                </a:lnTo>
                <a:cubicBezTo>
                  <a:pt x="2547" y="912"/>
                  <a:pt x="2569" y="922"/>
                  <a:pt x="2567" y="940"/>
                </a:cubicBezTo>
                <a:lnTo>
                  <a:pt x="2565" y="976"/>
                </a:lnTo>
                <a:cubicBezTo>
                  <a:pt x="2564" y="990"/>
                  <a:pt x="2549" y="1002"/>
                  <a:pt x="2548" y="1020"/>
                </a:cubicBezTo>
                <a:lnTo>
                  <a:pt x="2496" y="1357"/>
                </a:lnTo>
                <a:cubicBezTo>
                  <a:pt x="2516" y="1397"/>
                  <a:pt x="2718" y="1398"/>
                  <a:pt x="2740" y="1357"/>
                </a:cubicBezTo>
                <a:lnTo>
                  <a:pt x="2689" y="1020"/>
                </a:lnTo>
                <a:cubicBezTo>
                  <a:pt x="2688" y="1002"/>
                  <a:pt x="2672" y="991"/>
                  <a:pt x="2671" y="976"/>
                </a:cubicBezTo>
                <a:lnTo>
                  <a:pt x="2669" y="940"/>
                </a:lnTo>
                <a:cubicBezTo>
                  <a:pt x="2668" y="921"/>
                  <a:pt x="2691" y="916"/>
                  <a:pt x="2689" y="891"/>
                </a:cubicBezTo>
                <a:lnTo>
                  <a:pt x="2686" y="850"/>
                </a:lnTo>
                <a:cubicBezTo>
                  <a:pt x="2686" y="839"/>
                  <a:pt x="2675" y="832"/>
                  <a:pt x="2664" y="831"/>
                </a:cubicBezTo>
                <a:cubicBezTo>
                  <a:pt x="2664" y="527"/>
                  <a:pt x="2664" y="875"/>
                  <a:pt x="2664" y="547"/>
                </a:cubicBezTo>
                <a:lnTo>
                  <a:pt x="3270" y="442"/>
                </a:lnTo>
                <a:cubicBezTo>
                  <a:pt x="3287" y="440"/>
                  <a:pt x="3291" y="428"/>
                  <a:pt x="3272" y="421"/>
                </a:cubicBezTo>
                <a:cubicBezTo>
                  <a:pt x="2980" y="336"/>
                  <a:pt x="2714" y="258"/>
                  <a:pt x="2471" y="187"/>
                </a:cubicBezTo>
                <a:cubicBezTo>
                  <a:pt x="2253" y="124"/>
                  <a:pt x="2051" y="65"/>
                  <a:pt x="1864" y="11"/>
                </a:cubicBezTo>
                <a:cubicBezTo>
                  <a:pt x="1831" y="1"/>
                  <a:pt x="1809" y="0"/>
                  <a:pt x="1775" y="3"/>
                </a:cubicBezTo>
                <a:cubicBezTo>
                  <a:pt x="1531" y="24"/>
                  <a:pt x="1272" y="46"/>
                  <a:pt x="996" y="69"/>
                </a:cubicBezTo>
                <a:cubicBezTo>
                  <a:pt x="696" y="95"/>
                  <a:pt x="375" y="122"/>
                  <a:pt x="29" y="151"/>
                </a:cubicBezTo>
                <a:cubicBezTo>
                  <a:pt x="0" y="155"/>
                  <a:pt x="6" y="177"/>
                  <a:pt x="25" y="185"/>
                </a:cubicBezTo>
                <a:cubicBezTo>
                  <a:pt x="163" y="258"/>
                  <a:pt x="313" y="337"/>
                  <a:pt x="479" y="424"/>
                </a:cubicBezTo>
                <a:cubicBezTo>
                  <a:pt x="679" y="529"/>
                  <a:pt x="903" y="648"/>
                  <a:pt x="1157" y="782"/>
                </a:cubicBezTo>
                <a:cubicBezTo>
                  <a:pt x="1179" y="793"/>
                  <a:pt x="1226" y="797"/>
                  <a:pt x="1262" y="791"/>
                </a:cubicBezTo>
                <a:cubicBezTo>
                  <a:pt x="1676" y="719"/>
                  <a:pt x="2091" y="647"/>
                  <a:pt x="2505" y="575"/>
                </a:cubicBezTo>
                <a:cubicBezTo>
                  <a:pt x="2504" y="561"/>
                  <a:pt x="2499" y="553"/>
                  <a:pt x="2481" y="548"/>
                </a:cubicBezTo>
                <a:lnTo>
                  <a:pt x="1514" y="390"/>
                </a:lnTo>
                <a:cubicBezTo>
                  <a:pt x="1430" y="377"/>
                  <a:pt x="1445" y="316"/>
                  <a:pt x="1494" y="324"/>
                </a:cubicBezTo>
                <a:lnTo>
                  <a:pt x="2542" y="495"/>
                </a:lnTo>
                <a:cubicBezTo>
                  <a:pt x="2562" y="498"/>
                  <a:pt x="2573" y="511"/>
                  <a:pt x="2573" y="530"/>
                </a:cubicBezTo>
                <a:close/>
                <a:moveTo>
                  <a:pt x="2317" y="680"/>
                </a:moveTo>
                <a:lnTo>
                  <a:pt x="2317" y="1043"/>
                </a:lnTo>
                <a:cubicBezTo>
                  <a:pt x="2317" y="1345"/>
                  <a:pt x="759" y="1345"/>
                  <a:pt x="759" y="1043"/>
                </a:cubicBezTo>
                <a:lnTo>
                  <a:pt x="759" y="652"/>
                </a:lnTo>
                <a:cubicBezTo>
                  <a:pt x="880" y="716"/>
                  <a:pt x="1002" y="781"/>
                  <a:pt x="1124" y="845"/>
                </a:cubicBezTo>
                <a:cubicBezTo>
                  <a:pt x="1164" y="866"/>
                  <a:pt x="1229" y="869"/>
                  <a:pt x="1274" y="861"/>
                </a:cubicBezTo>
                <a:cubicBezTo>
                  <a:pt x="1622" y="801"/>
                  <a:pt x="1969" y="741"/>
                  <a:pt x="2317" y="680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826000" y="2930525"/>
            <a:ext cx="7056438" cy="677863"/>
          </a:xfrm>
        </p:spPr>
        <p:txBody>
          <a:bodyPr/>
          <a:lstStyle/>
          <a:p>
            <a:pPr eaLnBrk="1" hangingPunct="1"/>
            <a:r>
              <a:rPr lang="zh-CN" altLang="en-US" sz="5400" b="1" dirty="0" smtClean="0">
                <a:solidFill>
                  <a:srgbClr val="F8F8F8"/>
                </a:solidFill>
                <a:latin typeface="微软雅黑" panose="020B0503020204020204" pitchFamily="34" charset="-122"/>
              </a:rPr>
              <a:t>报告完毕  </a:t>
            </a:r>
            <a:r>
              <a:rPr lang="zh-CN" altLang="en-US" sz="5400" b="1" dirty="0">
                <a:solidFill>
                  <a:srgbClr val="F8F8F8"/>
                </a:solidFill>
                <a:latin typeface="微软雅黑" panose="020B0503020204020204" pitchFamily="34" charset="-122"/>
              </a:rPr>
              <a:t>感谢聆听</a:t>
            </a: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356" y="22207"/>
            <a:ext cx="1962087" cy="545024"/>
          </a:xfrm>
          <a:prstGeom prst="rect">
            <a:avLst/>
          </a:prstGeom>
          <a:noFill/>
          <a:effectLst>
            <a:reflection blurRad="38100" stA="50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6123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 autoUpdateAnimBg="0"/>
      <p:bldP spid="43011" grpId="0" animBg="1"/>
      <p:bldP spid="43012" grpId="0" animBg="1"/>
      <p:bldP spid="43013" grpId="0" animBg="1"/>
      <p:bldP spid="4301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cxnSp>
        <p:nvCxnSpPr>
          <p:cNvPr id="3" name="直接连接符 46"/>
          <p:cNvCxnSpPr>
            <a:cxnSpLocks noChangeShapeType="1"/>
          </p:cNvCxnSpPr>
          <p:nvPr/>
        </p:nvCxnSpPr>
        <p:spPr bwMode="auto">
          <a:xfrm flipH="1">
            <a:off x="1054488" y="615950"/>
            <a:ext cx="9899650" cy="0"/>
          </a:xfrm>
          <a:prstGeom prst="line">
            <a:avLst/>
          </a:prstGeom>
          <a:noFill/>
          <a:ln w="952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25795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chemeClr val="bg1"/>
                </a:solidFill>
                <a:latin typeface="+mn-ea"/>
                <a:ea typeface="+mn-ea"/>
              </a:rPr>
              <a:t>Train Loss</a:t>
            </a:r>
            <a:r>
              <a:rPr lang="zh-CN" altLang="en-US" sz="2800" dirty="0" smtClean="0">
                <a:solidFill>
                  <a:schemeClr val="bg1"/>
                </a:solidFill>
                <a:latin typeface="+mn-ea"/>
                <a:ea typeface="+mn-ea"/>
              </a:rPr>
              <a:t>分析</a:t>
            </a:r>
            <a:endParaRPr lang="zh-CN" altLang="en-US" sz="2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9753" y="1092590"/>
            <a:ext cx="5040000" cy="925200"/>
          </a:xfrm>
          <a:prstGeom prst="rect">
            <a:avLst/>
          </a:prstGeom>
          <a:solidFill>
            <a:srgbClr val="21A3D0"/>
          </a:solidFill>
        </p:spPr>
        <p:txBody>
          <a:bodyPr wrap="square" anchor="ctr">
            <a:spAutoFit/>
          </a:bodyPr>
          <a:lstStyle/>
          <a:p>
            <a:pPr marL="457200" indent="-457200" algn="ctr">
              <a:lnSpc>
                <a:spcPct val="150000"/>
              </a:lnSpc>
            </a:pPr>
            <a:r>
              <a:rPr lang="en-US" altLang="zh-CN" dirty="0" smtClean="0">
                <a:solidFill>
                  <a:srgbClr val="F8F8F8"/>
                </a:solidFill>
                <a:latin typeface="+mn-ea"/>
                <a:ea typeface="+mn-ea"/>
              </a:rPr>
              <a:t>Train loss</a:t>
            </a:r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线性缓慢下降</a:t>
            </a:r>
            <a:endParaRPr lang="en-US" altLang="zh-CN" dirty="0" smtClean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9753" y="2159772"/>
            <a:ext cx="5040000" cy="925200"/>
          </a:xfrm>
          <a:prstGeom prst="rect">
            <a:avLst/>
          </a:prstGeom>
          <a:solidFill>
            <a:srgbClr val="21A3D0"/>
          </a:solidFill>
        </p:spPr>
        <p:txBody>
          <a:bodyPr wrap="square" anchor="ctr">
            <a:spAutoFit/>
          </a:bodyPr>
          <a:lstStyle/>
          <a:p>
            <a:pPr marL="457200" indent="-457200" algn="ctr">
              <a:lnSpc>
                <a:spcPct val="150000"/>
              </a:lnSpc>
            </a:pPr>
            <a:r>
              <a:rPr lang="en-US" altLang="zh-CN" dirty="0" smtClean="0">
                <a:solidFill>
                  <a:srgbClr val="F8F8F8"/>
                </a:solidFill>
                <a:latin typeface="+mn-ea"/>
                <a:ea typeface="+mn-ea"/>
              </a:rPr>
              <a:t>Train loss</a:t>
            </a:r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不变</a:t>
            </a:r>
            <a:endParaRPr lang="zh-CN" altLang="en-US" dirty="0" smtClean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9753" y="3226954"/>
            <a:ext cx="5040000" cy="925200"/>
          </a:xfrm>
          <a:prstGeom prst="rect">
            <a:avLst/>
          </a:prstGeom>
          <a:solidFill>
            <a:srgbClr val="21A3D0"/>
          </a:solidFill>
        </p:spPr>
        <p:txBody>
          <a:bodyPr wrap="square" anchor="ctr">
            <a:spAutoFit/>
          </a:bodyPr>
          <a:lstStyle/>
          <a:p>
            <a:pPr marL="457200" indent="-457200" algn="ctr">
              <a:lnSpc>
                <a:spcPct val="150000"/>
              </a:lnSpc>
            </a:pPr>
            <a:r>
              <a:rPr lang="en-US" altLang="zh-CN" dirty="0" smtClean="0">
                <a:solidFill>
                  <a:srgbClr val="F8F8F8"/>
                </a:solidFill>
                <a:latin typeface="+mn-ea"/>
                <a:ea typeface="+mn-ea"/>
              </a:rPr>
              <a:t>Train </a:t>
            </a:r>
            <a:r>
              <a:rPr lang="en-US" altLang="zh-CN" dirty="0" smtClean="0">
                <a:solidFill>
                  <a:srgbClr val="F8F8F8"/>
                </a:solidFill>
                <a:latin typeface="+mn-ea"/>
                <a:ea typeface="+mn-ea"/>
              </a:rPr>
              <a:t>loss</a:t>
            </a:r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震荡</a:t>
            </a:r>
            <a:endParaRPr lang="zh-CN" altLang="en-US" dirty="0" smtClean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9753" y="4294136"/>
            <a:ext cx="5040000" cy="925200"/>
          </a:xfrm>
          <a:prstGeom prst="rect">
            <a:avLst/>
          </a:prstGeom>
          <a:solidFill>
            <a:srgbClr val="21A3D0"/>
          </a:solidFill>
        </p:spPr>
        <p:txBody>
          <a:bodyPr wrap="square" anchor="ctr">
            <a:spAutoFit/>
          </a:bodyPr>
          <a:lstStyle/>
          <a:p>
            <a:pPr marL="457200" indent="-457200" algn="ctr">
              <a:lnSpc>
                <a:spcPct val="150000"/>
              </a:lnSpc>
            </a:pPr>
            <a:r>
              <a:rPr lang="en-US" altLang="zh-CN" dirty="0" smtClean="0">
                <a:solidFill>
                  <a:srgbClr val="F8F8F8"/>
                </a:solidFill>
                <a:latin typeface="+mn-ea"/>
                <a:ea typeface="+mn-ea"/>
              </a:rPr>
              <a:t>Train </a:t>
            </a:r>
            <a:r>
              <a:rPr lang="en-US" altLang="zh-CN" dirty="0" smtClean="0">
                <a:solidFill>
                  <a:srgbClr val="F8F8F8"/>
                </a:solidFill>
                <a:latin typeface="+mn-ea"/>
                <a:ea typeface="+mn-ea"/>
              </a:rPr>
              <a:t>loss</a:t>
            </a:r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等于</a:t>
            </a:r>
            <a:r>
              <a:rPr lang="en-US" altLang="zh-CN" dirty="0" smtClean="0">
                <a:solidFill>
                  <a:srgbClr val="F8F8F8"/>
                </a:solidFill>
                <a:latin typeface="+mn-ea"/>
                <a:ea typeface="+mn-ea"/>
              </a:rPr>
              <a:t>87.33</a:t>
            </a:r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不变</a:t>
            </a:r>
            <a:endParaRPr lang="en-US" altLang="zh-CN" dirty="0" smtClean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9753" y="5361318"/>
            <a:ext cx="5040000" cy="925200"/>
          </a:xfrm>
          <a:prstGeom prst="rect">
            <a:avLst/>
          </a:prstGeom>
          <a:solidFill>
            <a:srgbClr val="21A3D0"/>
          </a:solidFill>
        </p:spPr>
        <p:txBody>
          <a:bodyPr wrap="square" anchor="ctr">
            <a:spAutoFit/>
          </a:bodyPr>
          <a:lstStyle/>
          <a:p>
            <a:pPr marL="457200" indent="-457200" algn="ctr">
              <a:lnSpc>
                <a:spcPct val="150000"/>
              </a:lnSpc>
            </a:pPr>
            <a:r>
              <a:rPr lang="en-US" altLang="zh-CN" dirty="0" smtClean="0">
                <a:solidFill>
                  <a:srgbClr val="F8F8F8"/>
                </a:solidFill>
                <a:latin typeface="+mn-ea"/>
                <a:ea typeface="+mn-ea"/>
              </a:rPr>
              <a:t>Train loss</a:t>
            </a:r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不</a:t>
            </a:r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收敛</a:t>
            </a:r>
          </a:p>
        </p:txBody>
      </p:sp>
      <p:sp>
        <p:nvSpPr>
          <p:cNvPr id="17" name="文本框 3"/>
          <p:cNvSpPr txBox="1"/>
          <p:nvPr/>
        </p:nvSpPr>
        <p:spPr>
          <a:xfrm>
            <a:off x="6455571" y="1092590"/>
            <a:ext cx="5040000" cy="9252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marL="457200" indent="-457200" algn="ctr">
              <a:lnSpc>
                <a:spcPct val="150000"/>
              </a:lnSpc>
            </a:pPr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学习率低</a:t>
            </a:r>
            <a:endParaRPr lang="en-US" altLang="zh-CN" dirty="0" smtClean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18" name="文本框 3"/>
          <p:cNvSpPr txBox="1"/>
          <p:nvPr/>
        </p:nvSpPr>
        <p:spPr>
          <a:xfrm>
            <a:off x="6455571" y="2159772"/>
            <a:ext cx="5040000" cy="9252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marL="457200" indent="-457200" algn="ctr">
              <a:lnSpc>
                <a:spcPct val="150000"/>
              </a:lnSpc>
            </a:pPr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学习率太高陷入局部最小值</a:t>
            </a:r>
            <a:endParaRPr lang="en-US" altLang="zh-CN" dirty="0" smtClean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19" name="文本框 3"/>
          <p:cNvSpPr txBox="1"/>
          <p:nvPr/>
        </p:nvSpPr>
        <p:spPr>
          <a:xfrm>
            <a:off x="6455571" y="3226954"/>
            <a:ext cx="5040000" cy="9252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marL="457200" indent="-457200" algn="ctr">
              <a:lnSpc>
                <a:spcPct val="150000"/>
              </a:lnSpc>
            </a:pPr>
            <a:r>
              <a:rPr lang="en-US" altLang="zh-CN" dirty="0" err="1" smtClean="0">
                <a:solidFill>
                  <a:srgbClr val="F8F8F8"/>
                </a:solidFill>
                <a:latin typeface="+mn-ea"/>
                <a:ea typeface="+mn-ea"/>
              </a:rPr>
              <a:t>Batchsize</a:t>
            </a:r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太小，适当增大</a:t>
            </a:r>
            <a:endParaRPr lang="en-US" altLang="zh-CN" dirty="0" smtClean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20" name="文本框 3"/>
          <p:cNvSpPr txBox="1"/>
          <p:nvPr/>
        </p:nvSpPr>
        <p:spPr>
          <a:xfrm>
            <a:off x="6455571" y="4294136"/>
            <a:ext cx="5040000" cy="9252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marL="457200" indent="-457200" algn="ctr">
              <a:lnSpc>
                <a:spcPct val="150000"/>
              </a:lnSpc>
            </a:pPr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减小初始化权重，降低学习率</a:t>
            </a:r>
            <a:endParaRPr lang="en-US" altLang="zh-CN" dirty="0" smtClean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21" name="文本框 3"/>
          <p:cNvSpPr txBox="1"/>
          <p:nvPr/>
        </p:nvSpPr>
        <p:spPr>
          <a:xfrm>
            <a:off x="6455571" y="5361320"/>
            <a:ext cx="5040000" cy="9252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marL="457200" indent="-457200" algn="ctr"/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数据太少</a:t>
            </a:r>
            <a:endParaRPr lang="en-US" altLang="zh-CN" dirty="0" smtClean="0">
              <a:solidFill>
                <a:srgbClr val="F8F8F8"/>
              </a:solidFill>
              <a:latin typeface="+mn-ea"/>
              <a:ea typeface="+mn-ea"/>
            </a:endParaRPr>
          </a:p>
          <a:p>
            <a:pPr marL="457200" indent="-457200" algn="ctr"/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学习</a:t>
            </a:r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率太大</a:t>
            </a:r>
            <a:endParaRPr lang="en-US" altLang="zh-CN" dirty="0" smtClean="0">
              <a:solidFill>
                <a:srgbClr val="F8F8F8"/>
              </a:solidFill>
              <a:latin typeface="+mn-ea"/>
              <a:ea typeface="+mn-ea"/>
            </a:endParaRPr>
          </a:p>
          <a:p>
            <a:pPr marL="457200" indent="-457200" algn="ctr"/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标签没有从零开始</a:t>
            </a:r>
            <a:endParaRPr lang="en-US" altLang="zh-CN" dirty="0" smtClean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25" name="右箭头 24"/>
          <p:cNvSpPr/>
          <p:nvPr/>
        </p:nvSpPr>
        <p:spPr bwMode="auto">
          <a:xfrm>
            <a:off x="5812629" y="1412627"/>
            <a:ext cx="571504" cy="344116"/>
          </a:xfrm>
          <a:prstGeom prst="rightArrow">
            <a:avLst>
              <a:gd name="adj1" fmla="val 50000"/>
              <a:gd name="adj2" fmla="val 72684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9" name="右箭头 28"/>
          <p:cNvSpPr/>
          <p:nvPr/>
        </p:nvSpPr>
        <p:spPr bwMode="auto">
          <a:xfrm>
            <a:off x="5812629" y="2470365"/>
            <a:ext cx="571504" cy="344116"/>
          </a:xfrm>
          <a:prstGeom prst="rightArrow">
            <a:avLst>
              <a:gd name="adj1" fmla="val 50000"/>
              <a:gd name="adj2" fmla="val 72684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0" name="右箭头 29"/>
          <p:cNvSpPr/>
          <p:nvPr/>
        </p:nvSpPr>
        <p:spPr bwMode="auto">
          <a:xfrm>
            <a:off x="5812629" y="3528103"/>
            <a:ext cx="571504" cy="344116"/>
          </a:xfrm>
          <a:prstGeom prst="rightArrow">
            <a:avLst>
              <a:gd name="adj1" fmla="val 50000"/>
              <a:gd name="adj2" fmla="val 72684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1" name="右箭头 30"/>
          <p:cNvSpPr/>
          <p:nvPr/>
        </p:nvSpPr>
        <p:spPr bwMode="auto">
          <a:xfrm>
            <a:off x="5812629" y="4585841"/>
            <a:ext cx="571504" cy="344116"/>
          </a:xfrm>
          <a:prstGeom prst="rightArrow">
            <a:avLst>
              <a:gd name="adj1" fmla="val 50000"/>
              <a:gd name="adj2" fmla="val 72684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2" name="右箭头 31"/>
          <p:cNvSpPr/>
          <p:nvPr/>
        </p:nvSpPr>
        <p:spPr bwMode="auto">
          <a:xfrm>
            <a:off x="5812629" y="5643578"/>
            <a:ext cx="571504" cy="344116"/>
          </a:xfrm>
          <a:prstGeom prst="rightArrow">
            <a:avLst>
              <a:gd name="adj1" fmla="val 50000"/>
              <a:gd name="adj2" fmla="val 72684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88258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utoUpdateAnimBg="0"/>
      <p:bldP spid="8" grpId="0" animBg="1"/>
      <p:bldP spid="12" grpId="0" uiExpand="1" build="allAtOnce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cxnSp>
        <p:nvCxnSpPr>
          <p:cNvPr id="3" name="直接连接符 46"/>
          <p:cNvCxnSpPr>
            <a:cxnSpLocks noChangeShapeType="1"/>
          </p:cNvCxnSpPr>
          <p:nvPr/>
        </p:nvCxnSpPr>
        <p:spPr bwMode="auto">
          <a:xfrm flipH="1">
            <a:off x="1054488" y="615950"/>
            <a:ext cx="9899650" cy="0"/>
          </a:xfrm>
          <a:prstGeom prst="line">
            <a:avLst/>
          </a:prstGeom>
          <a:noFill/>
          <a:ln w="952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4458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chemeClr val="bg1"/>
                </a:solidFill>
                <a:latin typeface="+mn-ea"/>
                <a:ea typeface="+mn-ea"/>
              </a:rPr>
              <a:t>Train Loss</a:t>
            </a:r>
            <a:r>
              <a:rPr lang="zh-CN" altLang="en-US" sz="2800" dirty="0" smtClean="0">
                <a:solidFill>
                  <a:schemeClr val="bg1"/>
                </a:solidFill>
                <a:latin typeface="+mn-ea"/>
                <a:ea typeface="+mn-ea"/>
              </a:rPr>
              <a:t>和</a:t>
            </a:r>
            <a:r>
              <a:rPr lang="en-US" altLang="zh-CN" sz="2800" dirty="0" smtClean="0">
                <a:solidFill>
                  <a:schemeClr val="bg1"/>
                </a:solidFill>
                <a:latin typeface="+mn-ea"/>
                <a:ea typeface="+mn-ea"/>
              </a:rPr>
              <a:t>Test Loss</a:t>
            </a:r>
            <a:r>
              <a:rPr lang="zh-CN" altLang="en-US" sz="2800" dirty="0" smtClean="0">
                <a:solidFill>
                  <a:schemeClr val="bg1"/>
                </a:solidFill>
                <a:latin typeface="+mn-ea"/>
                <a:ea typeface="+mn-ea"/>
              </a:rPr>
              <a:t>分析</a:t>
            </a:r>
            <a:endParaRPr lang="zh-CN" altLang="en-US" sz="2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9753" y="1092591"/>
            <a:ext cx="5040000" cy="925200"/>
          </a:xfrm>
          <a:prstGeom prst="rect">
            <a:avLst/>
          </a:prstGeom>
          <a:solidFill>
            <a:srgbClr val="21A3D0"/>
          </a:solidFill>
        </p:spPr>
        <p:txBody>
          <a:bodyPr wrap="square" anchor="ctr">
            <a:spAutoFit/>
          </a:bodyPr>
          <a:lstStyle/>
          <a:p>
            <a:pPr marL="457200" indent="-457200" algn="ctr">
              <a:lnSpc>
                <a:spcPct val="150000"/>
              </a:lnSpc>
            </a:pPr>
            <a:r>
              <a:rPr lang="en-US" altLang="zh-CN" dirty="0" smtClean="0">
                <a:solidFill>
                  <a:srgbClr val="F8F8F8"/>
                </a:solidFill>
                <a:latin typeface="+mn-ea"/>
                <a:ea typeface="+mn-ea"/>
              </a:rPr>
              <a:t>Train loss</a:t>
            </a:r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不断下降，</a:t>
            </a:r>
            <a:r>
              <a:rPr lang="en-US" altLang="zh-CN" dirty="0" smtClean="0">
                <a:solidFill>
                  <a:srgbClr val="F8F8F8"/>
                </a:solidFill>
                <a:latin typeface="+mn-ea"/>
                <a:ea typeface="+mn-ea"/>
              </a:rPr>
              <a:t>Test </a:t>
            </a:r>
            <a:r>
              <a:rPr lang="en-US" altLang="zh-CN" dirty="0" smtClean="0">
                <a:solidFill>
                  <a:srgbClr val="F8F8F8"/>
                </a:solidFill>
                <a:latin typeface="+mn-ea"/>
                <a:ea typeface="+mn-ea"/>
              </a:rPr>
              <a:t>loss</a:t>
            </a:r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不断下降</a:t>
            </a:r>
            <a:endParaRPr lang="en-US" altLang="zh-CN" dirty="0" smtClean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9753" y="2159773"/>
            <a:ext cx="5040000" cy="925200"/>
          </a:xfrm>
          <a:prstGeom prst="rect">
            <a:avLst/>
          </a:prstGeom>
          <a:solidFill>
            <a:srgbClr val="21A3D0"/>
          </a:solidFill>
        </p:spPr>
        <p:txBody>
          <a:bodyPr wrap="square" anchor="ctr">
            <a:spAutoFit/>
          </a:bodyPr>
          <a:lstStyle/>
          <a:p>
            <a:pPr marL="457200" indent="-457200" algn="ctr">
              <a:lnSpc>
                <a:spcPct val="150000"/>
              </a:lnSpc>
            </a:pPr>
            <a:r>
              <a:rPr lang="en-US" altLang="zh-CN" dirty="0" smtClean="0">
                <a:solidFill>
                  <a:srgbClr val="F8F8F8"/>
                </a:solidFill>
                <a:latin typeface="+mn-ea"/>
                <a:ea typeface="+mn-ea"/>
              </a:rPr>
              <a:t>Train loss</a:t>
            </a:r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不断下降，</a:t>
            </a:r>
            <a:r>
              <a:rPr lang="en-US" altLang="zh-CN" dirty="0" smtClean="0">
                <a:solidFill>
                  <a:srgbClr val="F8F8F8"/>
                </a:solidFill>
                <a:latin typeface="+mn-ea"/>
                <a:ea typeface="+mn-ea"/>
              </a:rPr>
              <a:t>Test loss</a:t>
            </a:r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趋于不变</a:t>
            </a:r>
            <a:endParaRPr lang="zh-CN" altLang="en-US" dirty="0" smtClean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9753" y="3226955"/>
            <a:ext cx="5040000" cy="925200"/>
          </a:xfrm>
          <a:prstGeom prst="rect">
            <a:avLst/>
          </a:prstGeom>
          <a:solidFill>
            <a:srgbClr val="21A3D0"/>
          </a:solidFill>
        </p:spPr>
        <p:txBody>
          <a:bodyPr wrap="square" anchor="ctr">
            <a:spAutoFit/>
          </a:bodyPr>
          <a:lstStyle/>
          <a:p>
            <a:pPr marL="457200" indent="-457200" algn="ctr">
              <a:lnSpc>
                <a:spcPct val="150000"/>
              </a:lnSpc>
            </a:pPr>
            <a:r>
              <a:rPr lang="en-US" altLang="zh-CN" dirty="0" smtClean="0">
                <a:solidFill>
                  <a:srgbClr val="F8F8F8"/>
                </a:solidFill>
                <a:latin typeface="+mn-ea"/>
                <a:ea typeface="+mn-ea"/>
              </a:rPr>
              <a:t>Train loss</a:t>
            </a:r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趋于</a:t>
            </a:r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不变，</a:t>
            </a:r>
            <a:r>
              <a:rPr lang="en-US" altLang="zh-CN" dirty="0" smtClean="0">
                <a:solidFill>
                  <a:srgbClr val="F8F8F8"/>
                </a:solidFill>
                <a:latin typeface="+mn-ea"/>
                <a:ea typeface="+mn-ea"/>
              </a:rPr>
              <a:t>Test </a:t>
            </a:r>
            <a:r>
              <a:rPr lang="en-US" altLang="zh-CN" dirty="0" smtClean="0">
                <a:solidFill>
                  <a:srgbClr val="F8F8F8"/>
                </a:solidFill>
                <a:latin typeface="+mn-ea"/>
                <a:ea typeface="+mn-ea"/>
              </a:rPr>
              <a:t>loss</a:t>
            </a:r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不断下降</a:t>
            </a:r>
          </a:p>
        </p:txBody>
      </p:sp>
      <p:sp>
        <p:nvSpPr>
          <p:cNvPr id="15" name="矩形 14"/>
          <p:cNvSpPr/>
          <p:nvPr/>
        </p:nvSpPr>
        <p:spPr>
          <a:xfrm>
            <a:off x="629753" y="4294137"/>
            <a:ext cx="5040000" cy="925200"/>
          </a:xfrm>
          <a:prstGeom prst="rect">
            <a:avLst/>
          </a:prstGeom>
          <a:solidFill>
            <a:srgbClr val="21A3D0"/>
          </a:solidFill>
        </p:spPr>
        <p:txBody>
          <a:bodyPr wrap="square" anchor="ctr">
            <a:spAutoFit/>
          </a:bodyPr>
          <a:lstStyle/>
          <a:p>
            <a:pPr marL="457200" indent="-457200" algn="ctr">
              <a:lnSpc>
                <a:spcPct val="150000"/>
              </a:lnSpc>
            </a:pPr>
            <a:r>
              <a:rPr lang="en-US" altLang="zh-CN" dirty="0" smtClean="0">
                <a:solidFill>
                  <a:srgbClr val="F8F8F8"/>
                </a:solidFill>
                <a:latin typeface="+mn-ea"/>
                <a:ea typeface="+mn-ea"/>
              </a:rPr>
              <a:t>Train </a:t>
            </a:r>
            <a:r>
              <a:rPr lang="en-US" altLang="zh-CN" dirty="0" smtClean="0">
                <a:solidFill>
                  <a:srgbClr val="F8F8F8"/>
                </a:solidFill>
                <a:latin typeface="+mn-ea"/>
                <a:ea typeface="+mn-ea"/>
              </a:rPr>
              <a:t>loss</a:t>
            </a:r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趋于</a:t>
            </a:r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不变，</a:t>
            </a:r>
            <a:r>
              <a:rPr lang="en-US" altLang="zh-CN" dirty="0" smtClean="0">
                <a:solidFill>
                  <a:srgbClr val="F8F8F8"/>
                </a:solidFill>
                <a:latin typeface="+mn-ea"/>
                <a:ea typeface="+mn-ea"/>
              </a:rPr>
              <a:t>Test </a:t>
            </a:r>
            <a:r>
              <a:rPr lang="en-US" altLang="zh-CN" dirty="0" smtClean="0">
                <a:solidFill>
                  <a:srgbClr val="F8F8F8"/>
                </a:solidFill>
                <a:latin typeface="+mn-ea"/>
                <a:ea typeface="+mn-ea"/>
              </a:rPr>
              <a:t>loss</a:t>
            </a:r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趋于</a:t>
            </a:r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不变</a:t>
            </a:r>
            <a:endParaRPr lang="en-US" altLang="zh-CN" dirty="0" smtClean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9753" y="5361319"/>
            <a:ext cx="5040000" cy="925200"/>
          </a:xfrm>
          <a:prstGeom prst="rect">
            <a:avLst/>
          </a:prstGeom>
          <a:solidFill>
            <a:srgbClr val="21A3D0"/>
          </a:solidFill>
        </p:spPr>
        <p:txBody>
          <a:bodyPr wrap="square" anchor="ctr">
            <a:spAutoFit/>
          </a:bodyPr>
          <a:lstStyle/>
          <a:p>
            <a:pPr marL="457200" indent="-457200" algn="ctr">
              <a:lnSpc>
                <a:spcPct val="150000"/>
              </a:lnSpc>
            </a:pPr>
            <a:r>
              <a:rPr lang="en-US" altLang="zh-CN" dirty="0" smtClean="0">
                <a:solidFill>
                  <a:srgbClr val="F8F8F8"/>
                </a:solidFill>
                <a:latin typeface="+mn-ea"/>
                <a:ea typeface="+mn-ea"/>
              </a:rPr>
              <a:t>Train </a:t>
            </a:r>
            <a:r>
              <a:rPr lang="en-US" altLang="zh-CN" dirty="0" smtClean="0">
                <a:solidFill>
                  <a:srgbClr val="F8F8F8"/>
                </a:solidFill>
                <a:latin typeface="+mn-ea"/>
                <a:ea typeface="+mn-ea"/>
              </a:rPr>
              <a:t>loss</a:t>
            </a:r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不断</a:t>
            </a:r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上升，</a:t>
            </a:r>
            <a:r>
              <a:rPr lang="en-US" altLang="zh-CN" dirty="0" smtClean="0">
                <a:solidFill>
                  <a:srgbClr val="F8F8F8"/>
                </a:solidFill>
                <a:latin typeface="+mn-ea"/>
                <a:ea typeface="+mn-ea"/>
              </a:rPr>
              <a:t>Test </a:t>
            </a:r>
            <a:r>
              <a:rPr lang="en-US" altLang="zh-CN" dirty="0" smtClean="0">
                <a:solidFill>
                  <a:srgbClr val="F8F8F8"/>
                </a:solidFill>
                <a:latin typeface="+mn-ea"/>
                <a:ea typeface="+mn-ea"/>
              </a:rPr>
              <a:t>loss</a:t>
            </a:r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不断</a:t>
            </a:r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上升</a:t>
            </a:r>
            <a:endParaRPr lang="zh-CN" altLang="en-US" dirty="0" smtClean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17" name="文本框 3"/>
          <p:cNvSpPr txBox="1"/>
          <p:nvPr/>
        </p:nvSpPr>
        <p:spPr>
          <a:xfrm>
            <a:off x="6455571" y="1092591"/>
            <a:ext cx="5040000" cy="9252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marL="457200" indent="-457200" algn="ctr">
              <a:lnSpc>
                <a:spcPct val="150000"/>
              </a:lnSpc>
            </a:pPr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正常</a:t>
            </a:r>
            <a:endParaRPr lang="en-US" altLang="zh-CN" dirty="0" smtClean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18" name="文本框 3"/>
          <p:cNvSpPr txBox="1"/>
          <p:nvPr/>
        </p:nvSpPr>
        <p:spPr>
          <a:xfrm>
            <a:off x="6455571" y="2159773"/>
            <a:ext cx="5040000" cy="9252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marL="457200" indent="-457200" algn="ctr">
              <a:lnSpc>
                <a:spcPct val="150000"/>
              </a:lnSpc>
            </a:pPr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过拟合</a:t>
            </a:r>
            <a:endParaRPr lang="en-US" altLang="zh-CN" dirty="0" smtClean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19" name="文本框 3"/>
          <p:cNvSpPr txBox="1"/>
          <p:nvPr/>
        </p:nvSpPr>
        <p:spPr>
          <a:xfrm>
            <a:off x="6455571" y="3226955"/>
            <a:ext cx="5040000" cy="9252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marL="457200" indent="-457200" algn="ctr">
              <a:lnSpc>
                <a:spcPct val="150000"/>
              </a:lnSpc>
            </a:pPr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数据集有问题</a:t>
            </a:r>
            <a:endParaRPr lang="en-US" altLang="zh-CN" dirty="0" smtClean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20" name="文本框 3"/>
          <p:cNvSpPr txBox="1"/>
          <p:nvPr/>
        </p:nvSpPr>
        <p:spPr>
          <a:xfrm>
            <a:off x="6455571" y="4294137"/>
            <a:ext cx="5040000" cy="9252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marL="457200" indent="-457200" algn="ctr">
              <a:lnSpc>
                <a:spcPct val="150000"/>
              </a:lnSpc>
            </a:pPr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瓶颈</a:t>
            </a:r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期，减小学习率或批量数目</a:t>
            </a:r>
            <a:endParaRPr lang="en-US" altLang="zh-CN" dirty="0" smtClean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21" name="文本框 3"/>
          <p:cNvSpPr txBox="1"/>
          <p:nvPr/>
        </p:nvSpPr>
        <p:spPr>
          <a:xfrm>
            <a:off x="6455571" y="5361320"/>
            <a:ext cx="5040000" cy="9252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marL="457200" indent="-457200" algn="ctr"/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网络结构设计不当</a:t>
            </a:r>
            <a:endParaRPr lang="en-US" altLang="zh-CN" dirty="0" smtClean="0">
              <a:solidFill>
                <a:srgbClr val="F8F8F8"/>
              </a:solidFill>
              <a:latin typeface="+mn-ea"/>
              <a:ea typeface="+mn-ea"/>
            </a:endParaRPr>
          </a:p>
          <a:p>
            <a:pPr marL="457200" indent="-457200" algn="ctr"/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训练超参设计不当</a:t>
            </a:r>
            <a:endParaRPr lang="en-US" altLang="zh-CN" dirty="0" smtClean="0">
              <a:solidFill>
                <a:srgbClr val="F8F8F8"/>
              </a:solidFill>
              <a:latin typeface="+mn-ea"/>
              <a:ea typeface="+mn-ea"/>
            </a:endParaRPr>
          </a:p>
          <a:p>
            <a:pPr marL="457200" indent="-457200" algn="ctr"/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数据</a:t>
            </a:r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集经过清洗</a:t>
            </a:r>
            <a:endParaRPr lang="en-US" altLang="zh-CN" dirty="0" smtClean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25" name="右箭头 24"/>
          <p:cNvSpPr/>
          <p:nvPr/>
        </p:nvSpPr>
        <p:spPr bwMode="auto">
          <a:xfrm>
            <a:off x="5812629" y="1412627"/>
            <a:ext cx="571504" cy="344116"/>
          </a:xfrm>
          <a:prstGeom prst="rightArrow">
            <a:avLst>
              <a:gd name="adj1" fmla="val 50000"/>
              <a:gd name="adj2" fmla="val 72684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9" name="右箭头 28"/>
          <p:cNvSpPr/>
          <p:nvPr/>
        </p:nvSpPr>
        <p:spPr bwMode="auto">
          <a:xfrm>
            <a:off x="5812629" y="2470365"/>
            <a:ext cx="571504" cy="344116"/>
          </a:xfrm>
          <a:prstGeom prst="rightArrow">
            <a:avLst>
              <a:gd name="adj1" fmla="val 50000"/>
              <a:gd name="adj2" fmla="val 72684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0" name="右箭头 29"/>
          <p:cNvSpPr/>
          <p:nvPr/>
        </p:nvSpPr>
        <p:spPr bwMode="auto">
          <a:xfrm>
            <a:off x="5812629" y="3528103"/>
            <a:ext cx="571504" cy="344116"/>
          </a:xfrm>
          <a:prstGeom prst="rightArrow">
            <a:avLst>
              <a:gd name="adj1" fmla="val 50000"/>
              <a:gd name="adj2" fmla="val 72684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1" name="右箭头 30"/>
          <p:cNvSpPr/>
          <p:nvPr/>
        </p:nvSpPr>
        <p:spPr bwMode="auto">
          <a:xfrm>
            <a:off x="5812629" y="4585841"/>
            <a:ext cx="571504" cy="344116"/>
          </a:xfrm>
          <a:prstGeom prst="rightArrow">
            <a:avLst>
              <a:gd name="adj1" fmla="val 50000"/>
              <a:gd name="adj2" fmla="val 72684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2" name="右箭头 31"/>
          <p:cNvSpPr/>
          <p:nvPr/>
        </p:nvSpPr>
        <p:spPr bwMode="auto">
          <a:xfrm>
            <a:off x="5812629" y="5643578"/>
            <a:ext cx="571504" cy="344116"/>
          </a:xfrm>
          <a:prstGeom prst="rightArrow">
            <a:avLst>
              <a:gd name="adj1" fmla="val 50000"/>
              <a:gd name="adj2" fmla="val 72684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88258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utoUpdateAnimBg="0"/>
      <p:bldP spid="8" grpId="0" animBg="1"/>
      <p:bldP spid="12" grpId="0" build="allAtOnce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3765" y="1340768"/>
            <a:ext cx="11089232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4D4D4D"/>
                </a:solidFill>
                <a:latin typeface="+mn-ea"/>
                <a:ea typeface="+mn-ea"/>
              </a:rPr>
              <a:t>梯度爆炸：靠近输入层的隐含层梯度通过训练变大，后面隐含层的梯度指数级增大，从而导致损失函数的值变大，不收敛</a:t>
            </a:r>
          </a:p>
          <a:p>
            <a:pPr marL="914400" lvl="1" indent="-457200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4D4D4D"/>
                </a:solidFill>
                <a:latin typeface="+mn-ea"/>
                <a:ea typeface="+mn-ea"/>
              </a:rPr>
              <a:t> 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4D4D4D"/>
                </a:solidFill>
                <a:latin typeface="+mn-ea"/>
                <a:ea typeface="+mn-ea"/>
              </a:rPr>
              <a:t>梯度消失：靠近输出层的隐含层梯度大，参数更新快，但是靠近输入的隐含层权梯度小，重更新的特别慢，几乎和初始状态一样，随机分布</a:t>
            </a:r>
          </a:p>
          <a:p>
            <a:pPr marL="914400" lvl="1" indent="-457200">
              <a:lnSpc>
                <a:spcPct val="150000"/>
              </a:lnSpc>
            </a:pPr>
            <a:endParaRPr lang="zh-CN" altLang="en-US" sz="2400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sp>
        <p:nvSpPr>
          <p:cNvPr id="2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梯度消失、梯度爆炸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720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7984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 eaLnBrk="1" hangingPunct="1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solidFill>
                  <a:srgbClr val="4D4D4D"/>
                </a:solidFill>
                <a:latin typeface="+mn-ea"/>
                <a:ea typeface="+mn-ea"/>
              </a:rPr>
              <a:t>预训练加</a:t>
            </a:r>
            <a:r>
              <a:rPr lang="zh-CN" altLang="en-US" sz="2400" dirty="0" smtClean="0">
                <a:solidFill>
                  <a:srgbClr val="4D4D4D"/>
                </a:solidFill>
                <a:latin typeface="+mn-ea"/>
                <a:ea typeface="+mn-ea"/>
              </a:rPr>
              <a:t>微调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梯度剪切、正则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3765" y="1340768"/>
            <a:ext cx="11089232" cy="5094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4D4D4D"/>
                </a:solidFill>
                <a:latin typeface="+mn-ea"/>
                <a:ea typeface="+mn-ea"/>
              </a:rPr>
              <a:t>预训练加微调</a:t>
            </a:r>
            <a:endParaRPr lang="en-US" altLang="zh-CN" sz="2400" dirty="0" smtClean="0">
              <a:solidFill>
                <a:srgbClr val="4D4D4D"/>
              </a:solidFill>
              <a:latin typeface="+mn-ea"/>
              <a:ea typeface="+mn-ea"/>
            </a:endParaRPr>
          </a:p>
          <a:p>
            <a:pPr marL="1371600" lvl="2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rgbClr val="4D4D4D"/>
                </a:solidFill>
                <a:latin typeface="+mn-ea"/>
                <a:ea typeface="+mn-ea"/>
              </a:rPr>
              <a:t>先</a:t>
            </a:r>
            <a:r>
              <a:rPr lang="zh-CN" altLang="en-US" sz="2000" dirty="0" smtClean="0">
                <a:solidFill>
                  <a:srgbClr val="4D4D4D"/>
                </a:solidFill>
                <a:latin typeface="+mn-ea"/>
                <a:ea typeface="+mn-ea"/>
              </a:rPr>
              <a:t>一层一层训练，然后再对整个网络进行“微调”，即先找局部最优再找</a:t>
            </a:r>
            <a:r>
              <a:rPr lang="zh-CN" altLang="en-US" sz="2000" dirty="0" smtClean="0">
                <a:solidFill>
                  <a:srgbClr val="4D4D4D"/>
                </a:solidFill>
                <a:latin typeface="+mn-ea"/>
                <a:ea typeface="+mn-ea"/>
              </a:rPr>
              <a:t>全局最优</a:t>
            </a:r>
            <a:endParaRPr lang="zh-CN" altLang="en-US" sz="2000" dirty="0" smtClean="0">
              <a:solidFill>
                <a:srgbClr val="4D4D4D"/>
              </a:solidFill>
              <a:latin typeface="+mn-ea"/>
              <a:ea typeface="+mn-ea"/>
            </a:endParaRPr>
          </a:p>
          <a:p>
            <a:pPr marL="914400" lvl="1" indent="-45720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4D4D4D"/>
                </a:solidFill>
                <a:latin typeface="+mn-ea"/>
                <a:ea typeface="+mn-ea"/>
              </a:rPr>
              <a:t> 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4D4D4D"/>
                </a:solidFill>
                <a:latin typeface="+mn-ea"/>
                <a:ea typeface="+mn-ea"/>
              </a:rPr>
              <a:t>梯度</a:t>
            </a:r>
            <a:r>
              <a:rPr lang="zh-CN" altLang="en-US" sz="2400" dirty="0" smtClean="0">
                <a:solidFill>
                  <a:srgbClr val="4D4D4D"/>
                </a:solidFill>
                <a:latin typeface="+mn-ea"/>
                <a:ea typeface="+mn-ea"/>
              </a:rPr>
              <a:t>剪切、正则（</a:t>
            </a:r>
            <a:r>
              <a:rPr lang="en-US" altLang="zh-CN" sz="2400" dirty="0" smtClean="0">
                <a:solidFill>
                  <a:srgbClr val="4D4D4D"/>
                </a:solidFill>
                <a:latin typeface="+mn-ea"/>
                <a:ea typeface="+mn-ea"/>
              </a:rPr>
              <a:t>Dropout</a:t>
            </a:r>
            <a:r>
              <a:rPr lang="zh-CN" altLang="en-US" sz="2400" dirty="0" smtClean="0">
                <a:solidFill>
                  <a:srgbClr val="4D4D4D"/>
                </a:solidFill>
                <a:latin typeface="+mn-ea"/>
                <a:ea typeface="+mn-ea"/>
              </a:rPr>
              <a:t>） </a:t>
            </a:r>
            <a:endParaRPr lang="en-US" altLang="zh-CN" sz="2400" dirty="0" smtClean="0">
              <a:solidFill>
                <a:srgbClr val="4D4D4D"/>
              </a:solidFill>
              <a:latin typeface="+mn-ea"/>
              <a:ea typeface="+mn-ea"/>
            </a:endParaRPr>
          </a:p>
          <a:p>
            <a:pPr marL="1371600" lvl="2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rgbClr val="4D4D4D"/>
                </a:solidFill>
                <a:latin typeface="微软雅黑"/>
                <a:ea typeface="微软雅黑"/>
              </a:rPr>
              <a:t>梯度</a:t>
            </a:r>
            <a:r>
              <a:rPr lang="zh-CN" altLang="en-US" sz="2000" dirty="0" smtClean="0">
                <a:solidFill>
                  <a:srgbClr val="4D4D4D"/>
                </a:solidFill>
                <a:latin typeface="微软雅黑"/>
                <a:ea typeface="微软雅黑"/>
              </a:rPr>
              <a:t>剪切：针对</a:t>
            </a:r>
            <a:r>
              <a:rPr lang="zh-CN" altLang="en-US" sz="2000" dirty="0" smtClean="0">
                <a:solidFill>
                  <a:srgbClr val="4D4D4D"/>
                </a:solidFill>
                <a:latin typeface="微软雅黑"/>
                <a:ea typeface="微软雅黑"/>
              </a:rPr>
              <a:t>梯度</a:t>
            </a:r>
            <a:r>
              <a:rPr lang="zh-CN" altLang="en-US" sz="2000" dirty="0" smtClean="0">
                <a:solidFill>
                  <a:srgbClr val="4D4D4D"/>
                </a:solidFill>
                <a:latin typeface="微软雅黑"/>
                <a:ea typeface="微软雅黑"/>
              </a:rPr>
              <a:t>爆炸，设置</a:t>
            </a:r>
            <a:r>
              <a:rPr lang="zh-CN" altLang="en-US" sz="2000" dirty="0" smtClean="0">
                <a:solidFill>
                  <a:srgbClr val="4D4D4D"/>
                </a:solidFill>
                <a:latin typeface="微软雅黑"/>
                <a:ea typeface="微软雅黑"/>
              </a:rPr>
              <a:t>一个梯度剪切阈值，更新时，超过阈值，则将其限制再阈值范围内</a:t>
            </a:r>
          </a:p>
          <a:p>
            <a:pPr marL="1371600" lvl="2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rgbClr val="4D4D4D"/>
                </a:solidFill>
                <a:latin typeface="微软雅黑"/>
                <a:ea typeface="微软雅黑"/>
              </a:rPr>
              <a:t>权重正则化：针对梯度爆炸，常见的时</a:t>
            </a:r>
            <a:r>
              <a:rPr lang="en-US" altLang="zh-CN" sz="2000" dirty="0" smtClean="0">
                <a:solidFill>
                  <a:srgbClr val="4D4D4D"/>
                </a:solidFill>
                <a:latin typeface="微软雅黑"/>
                <a:ea typeface="微软雅黑"/>
              </a:rPr>
              <a:t>l1</a:t>
            </a:r>
            <a:r>
              <a:rPr lang="zh-CN" altLang="en-US" sz="2000" dirty="0" smtClean="0">
                <a:solidFill>
                  <a:srgbClr val="4D4D4D"/>
                </a:solidFill>
                <a:latin typeface="微软雅黑"/>
                <a:ea typeface="微软雅黑"/>
              </a:rPr>
              <a:t>和</a:t>
            </a:r>
            <a:r>
              <a:rPr lang="en-US" altLang="zh-CN" sz="2000" dirty="0" smtClean="0">
                <a:solidFill>
                  <a:srgbClr val="4D4D4D"/>
                </a:solidFill>
                <a:latin typeface="微软雅黑"/>
                <a:ea typeface="微软雅黑"/>
              </a:rPr>
              <a:t>l2</a:t>
            </a:r>
            <a:r>
              <a:rPr lang="zh-CN" altLang="en-US" sz="2000" dirty="0" smtClean="0">
                <a:solidFill>
                  <a:srgbClr val="4D4D4D"/>
                </a:solidFill>
                <a:latin typeface="微软雅黑"/>
                <a:ea typeface="微软雅黑"/>
              </a:rPr>
              <a:t>正则，通过对网络权重做正则限制过拟合，加入正则后的损失函数为： </a:t>
            </a:r>
            <a:r>
              <a:rPr lang="zh-CN" altLang="en-US" sz="2000" dirty="0" smtClean="0">
                <a:solidFill>
                  <a:srgbClr val="4D4D4D"/>
                </a:solidFill>
                <a:latin typeface="微软雅黑"/>
                <a:ea typeface="微软雅黑"/>
              </a:rPr>
              <a:t>                                          </a:t>
            </a:r>
          </a:p>
          <a:p>
            <a:pPr marL="1371600" lvl="2" indent="-457200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4D4D4D"/>
                </a:solidFill>
                <a:latin typeface="微软雅黑"/>
                <a:ea typeface="微软雅黑"/>
              </a:rPr>
              <a:t>       可以部分限制梯度爆炸</a:t>
            </a:r>
          </a:p>
          <a:p>
            <a:pPr marL="1371600" lvl="2" indent="-457200">
              <a:lnSpc>
                <a:spcPct val="150000"/>
              </a:lnSpc>
              <a:buFont typeface="Wingdings" pitchFamily="2" charset="2"/>
              <a:buChar char="ü"/>
            </a:pPr>
            <a:endParaRPr lang="zh-CN" altLang="en-US" sz="2800" dirty="0" smtClean="0">
              <a:solidFill>
                <a:srgbClr val="4D4D4D"/>
              </a:solidFill>
              <a:latin typeface="+mn-ea"/>
              <a:ea typeface="+mn-ea"/>
            </a:endParaRPr>
          </a:p>
        </p:txBody>
      </p:sp>
      <p:pic>
        <p:nvPicPr>
          <p:cNvPr id="12" name="图片 1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6877" y="4918088"/>
            <a:ext cx="303657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8882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59900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 eaLnBrk="1" hangingPunct="1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400" dirty="0" err="1" smtClean="0">
                <a:solidFill>
                  <a:srgbClr val="4D4D4D"/>
                </a:solidFill>
                <a:latin typeface="+mn-ea"/>
              </a:rPr>
              <a:t>relu</a:t>
            </a:r>
            <a:r>
              <a:rPr lang="zh-CN" altLang="en-US" sz="2400" dirty="0" smtClean="0">
                <a:solidFill>
                  <a:srgbClr val="4D4D4D"/>
                </a:solidFill>
                <a:latin typeface="+mn-ea"/>
              </a:rPr>
              <a:t>、</a:t>
            </a:r>
            <a:r>
              <a:rPr lang="en-US" altLang="zh-CN" sz="2400" dirty="0" err="1" smtClean="0">
                <a:solidFill>
                  <a:srgbClr val="4D4D4D"/>
                </a:solidFill>
                <a:latin typeface="+mn-ea"/>
              </a:rPr>
              <a:t>leakrelu</a:t>
            </a:r>
            <a:r>
              <a:rPr lang="zh-CN" altLang="en-US" sz="2400" dirty="0" smtClean="0">
                <a:solidFill>
                  <a:srgbClr val="4D4D4D"/>
                </a:solidFill>
                <a:latin typeface="+mn-ea"/>
              </a:rPr>
              <a:t>、</a:t>
            </a:r>
            <a:r>
              <a:rPr lang="en-US" altLang="zh-CN" sz="2400" dirty="0" err="1" smtClean="0">
                <a:solidFill>
                  <a:srgbClr val="4D4D4D"/>
                </a:solidFill>
                <a:latin typeface="+mn-ea"/>
              </a:rPr>
              <a:t>elu</a:t>
            </a:r>
            <a:r>
              <a:rPr lang="zh-CN" altLang="en-US" sz="2400" dirty="0" smtClean="0">
                <a:solidFill>
                  <a:srgbClr val="4D4D4D"/>
                </a:solidFill>
                <a:latin typeface="+mn-ea"/>
              </a:rPr>
              <a:t>等</a:t>
            </a:r>
            <a:r>
              <a:rPr lang="zh-CN" altLang="en-US" sz="2400" dirty="0" smtClean="0">
                <a:solidFill>
                  <a:srgbClr val="4D4D4D"/>
                </a:solidFill>
                <a:latin typeface="+mn-ea"/>
              </a:rPr>
              <a:t>激活函数</a:t>
            </a:r>
            <a:endParaRPr lang="zh-CN" altLang="en-US" sz="2000" dirty="0" smtClean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3765" y="1340769"/>
            <a:ext cx="11089232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4D4D4D"/>
                </a:solidFill>
                <a:latin typeface="+mn-ea"/>
                <a:ea typeface="+mn-ea"/>
              </a:rPr>
              <a:t>sigmoid</a:t>
            </a:r>
            <a:r>
              <a:rPr lang="zh-CN" altLang="en-US" sz="2400" dirty="0" smtClean="0">
                <a:solidFill>
                  <a:srgbClr val="4D4D4D"/>
                </a:solidFill>
                <a:latin typeface="+mn-ea"/>
                <a:ea typeface="+mn-ea"/>
              </a:rPr>
              <a:t>激活函数</a:t>
            </a:r>
            <a:endParaRPr lang="zh-CN" altLang="en-US" sz="2000" dirty="0" smtClean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pic>
        <p:nvPicPr>
          <p:cNvPr id="8" name="图片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26613" y="2928934"/>
            <a:ext cx="442915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12167" y="1921826"/>
            <a:ext cx="7455704" cy="4715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2097853" y="3643314"/>
            <a:ext cx="79557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accent6"/>
                </a:solidFill>
                <a:latin typeface="+mn-ea"/>
                <a:ea typeface="+mn-ea"/>
              </a:rPr>
              <a:t>梯度不可能超过</a:t>
            </a:r>
            <a:r>
              <a:rPr lang="en-US" sz="2400" dirty="0" smtClean="0">
                <a:solidFill>
                  <a:schemeClr val="accent6"/>
                </a:solidFill>
                <a:latin typeface="+mn-ea"/>
                <a:ea typeface="+mn-ea"/>
              </a:rPr>
              <a:t>0.25</a:t>
            </a:r>
            <a:r>
              <a:rPr lang="zh-CN" altLang="en-US" sz="2400" dirty="0" smtClean="0">
                <a:solidFill>
                  <a:schemeClr val="accent6"/>
                </a:solidFill>
                <a:latin typeface="+mn-ea"/>
                <a:ea typeface="+mn-ea"/>
              </a:rPr>
              <a:t>，经过</a:t>
            </a:r>
            <a:r>
              <a:rPr lang="zh-CN" altLang="en-US" sz="2400" dirty="0" smtClean="0">
                <a:solidFill>
                  <a:schemeClr val="accent6"/>
                </a:solidFill>
                <a:latin typeface="+mn-ea"/>
                <a:ea typeface="+mn-ea"/>
              </a:rPr>
              <a:t>链式求导后</a:t>
            </a:r>
            <a:r>
              <a:rPr lang="zh-CN" altLang="en-US" sz="2400" dirty="0" smtClean="0">
                <a:solidFill>
                  <a:schemeClr val="accent6"/>
                </a:solidFill>
                <a:latin typeface="+mn-ea"/>
                <a:ea typeface="+mn-ea"/>
              </a:rPr>
              <a:t>，很</a:t>
            </a:r>
            <a:r>
              <a:rPr lang="zh-CN" altLang="en-US" sz="2400" dirty="0" smtClean="0">
                <a:solidFill>
                  <a:schemeClr val="accent6"/>
                </a:solidFill>
                <a:latin typeface="+mn-ea"/>
                <a:ea typeface="+mn-ea"/>
              </a:rPr>
              <a:t>容易梯度消失</a:t>
            </a:r>
            <a:endParaRPr lang="zh-CN" altLang="en-US" sz="2400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882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utoUpdateAnimBg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3605" y="2079784"/>
            <a:ext cx="7670017" cy="44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59900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 eaLnBrk="1" hangingPunct="1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400" dirty="0" err="1" smtClean="0">
                <a:solidFill>
                  <a:srgbClr val="4D4D4D"/>
                </a:solidFill>
                <a:latin typeface="+mn-ea"/>
              </a:rPr>
              <a:t>relu</a:t>
            </a:r>
            <a:r>
              <a:rPr lang="zh-CN" altLang="en-US" sz="2400" dirty="0" smtClean="0">
                <a:solidFill>
                  <a:srgbClr val="4D4D4D"/>
                </a:solidFill>
                <a:latin typeface="+mn-ea"/>
              </a:rPr>
              <a:t>、</a:t>
            </a:r>
            <a:r>
              <a:rPr lang="en-US" altLang="zh-CN" sz="2400" dirty="0" err="1" smtClean="0">
                <a:solidFill>
                  <a:srgbClr val="4D4D4D"/>
                </a:solidFill>
                <a:latin typeface="+mn-ea"/>
              </a:rPr>
              <a:t>leakrelu</a:t>
            </a:r>
            <a:r>
              <a:rPr lang="zh-CN" altLang="en-US" sz="2400" dirty="0" smtClean="0">
                <a:solidFill>
                  <a:srgbClr val="4D4D4D"/>
                </a:solidFill>
                <a:latin typeface="+mn-ea"/>
              </a:rPr>
              <a:t>、</a:t>
            </a:r>
            <a:r>
              <a:rPr lang="en-US" altLang="zh-CN" sz="2400" dirty="0" err="1" smtClean="0">
                <a:solidFill>
                  <a:srgbClr val="4D4D4D"/>
                </a:solidFill>
                <a:latin typeface="+mn-ea"/>
              </a:rPr>
              <a:t>elu</a:t>
            </a:r>
            <a:r>
              <a:rPr lang="zh-CN" altLang="en-US" sz="2400" dirty="0" smtClean="0">
                <a:solidFill>
                  <a:srgbClr val="4D4D4D"/>
                </a:solidFill>
                <a:latin typeface="+mn-ea"/>
              </a:rPr>
              <a:t>等</a:t>
            </a:r>
            <a:r>
              <a:rPr lang="zh-CN" altLang="en-US" sz="2400" dirty="0" smtClean="0">
                <a:solidFill>
                  <a:srgbClr val="4D4D4D"/>
                </a:solidFill>
                <a:latin typeface="+mn-ea"/>
              </a:rPr>
              <a:t>激活函数</a:t>
            </a:r>
            <a:endParaRPr lang="zh-CN" altLang="en-US" sz="2000" dirty="0" smtClean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3765" y="1340769"/>
            <a:ext cx="11089232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 smtClean="0">
                <a:solidFill>
                  <a:srgbClr val="4D4D4D"/>
                </a:solidFill>
                <a:latin typeface="+mn-ea"/>
                <a:ea typeface="+mn-ea"/>
              </a:rPr>
              <a:t>relu</a:t>
            </a:r>
            <a:r>
              <a:rPr lang="zh-CN" altLang="en-US" sz="2400" dirty="0" smtClean="0">
                <a:solidFill>
                  <a:srgbClr val="4D4D4D"/>
                </a:solidFill>
                <a:latin typeface="+mn-ea"/>
                <a:ea typeface="+mn-ea"/>
              </a:rPr>
              <a:t>激活函数</a:t>
            </a:r>
            <a:endParaRPr lang="zh-CN" altLang="en-US" sz="2000" dirty="0" smtClean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69225" y="2079784"/>
            <a:ext cx="838439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 smtClean="0">
                <a:solidFill>
                  <a:schemeClr val="accent6"/>
                </a:solidFill>
                <a:latin typeface="+mn-ea"/>
                <a:ea typeface="+mn-ea"/>
              </a:rPr>
              <a:t>优点</a:t>
            </a:r>
            <a:endParaRPr lang="en-US" altLang="zh-CN" sz="2400" dirty="0" smtClean="0">
              <a:solidFill>
                <a:schemeClr val="accent6"/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6"/>
                </a:solidFill>
                <a:latin typeface="+mn-ea"/>
                <a:ea typeface="+mn-ea"/>
              </a:rPr>
              <a:t>解决</a:t>
            </a:r>
            <a:r>
              <a:rPr lang="zh-CN" altLang="en-US" sz="2400" dirty="0" smtClean="0">
                <a:solidFill>
                  <a:schemeClr val="accent6"/>
                </a:solidFill>
                <a:latin typeface="+mn-ea"/>
                <a:ea typeface="+mn-ea"/>
              </a:rPr>
              <a:t>了梯度消失和爆炸问题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6"/>
                </a:solidFill>
                <a:latin typeface="+mn-ea"/>
                <a:ea typeface="+mn-ea"/>
              </a:rPr>
              <a:t>计算简单，速度快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6"/>
                </a:solidFill>
                <a:latin typeface="+mn-ea"/>
                <a:ea typeface="+mn-ea"/>
              </a:rPr>
              <a:t>加速了网络的训练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 smtClean="0">
                <a:solidFill>
                  <a:schemeClr val="accent6"/>
                </a:solidFill>
                <a:latin typeface="+mn-ea"/>
                <a:ea typeface="+mn-ea"/>
              </a:rPr>
              <a:t>缺点：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6"/>
                </a:solidFill>
                <a:latin typeface="+mn-ea"/>
                <a:ea typeface="+mn-ea"/>
              </a:rPr>
              <a:t>     负数部分恒为</a:t>
            </a:r>
            <a:r>
              <a:rPr lang="en-US" altLang="zh-CN" sz="2400" dirty="0" smtClean="0">
                <a:solidFill>
                  <a:schemeClr val="accent6"/>
                </a:solidFill>
                <a:latin typeface="+mn-ea"/>
                <a:ea typeface="+mn-ea"/>
              </a:rPr>
              <a:t>0</a:t>
            </a:r>
            <a:r>
              <a:rPr lang="zh-CN" altLang="en-US" sz="2400" dirty="0" smtClean="0">
                <a:solidFill>
                  <a:schemeClr val="accent6"/>
                </a:solidFill>
                <a:latin typeface="+mn-ea"/>
                <a:ea typeface="+mn-ea"/>
              </a:rPr>
              <a:t>，会导致一些神经元无法</a:t>
            </a:r>
            <a:r>
              <a:rPr lang="zh-CN" altLang="en-US" sz="2400" dirty="0" smtClean="0">
                <a:solidFill>
                  <a:schemeClr val="accent6"/>
                </a:solidFill>
                <a:latin typeface="+mn-ea"/>
                <a:ea typeface="+mn-ea"/>
              </a:rPr>
              <a:t>激活</a:t>
            </a:r>
            <a:endParaRPr lang="zh-CN" altLang="en-US" sz="2400" dirty="0" smtClean="0">
              <a:solidFill>
                <a:schemeClr val="accent6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6"/>
                </a:solidFill>
                <a:latin typeface="+mn-ea"/>
                <a:ea typeface="+mn-ea"/>
              </a:rPr>
              <a:t>     输出</a:t>
            </a:r>
            <a:r>
              <a:rPr lang="zh-CN" altLang="en-US" sz="2400" dirty="0" smtClean="0">
                <a:solidFill>
                  <a:schemeClr val="accent6"/>
                </a:solidFill>
                <a:latin typeface="+mn-ea"/>
                <a:ea typeface="+mn-ea"/>
              </a:rPr>
              <a:t>不以</a:t>
            </a:r>
            <a:r>
              <a:rPr lang="en-US" altLang="zh-CN" sz="2400" dirty="0" smtClean="0">
                <a:solidFill>
                  <a:schemeClr val="accent6"/>
                </a:solidFill>
                <a:latin typeface="+mn-ea"/>
                <a:ea typeface="+mn-ea"/>
              </a:rPr>
              <a:t>0</a:t>
            </a:r>
            <a:r>
              <a:rPr lang="zh-CN" altLang="en-US" sz="2400" dirty="0" smtClean="0">
                <a:solidFill>
                  <a:schemeClr val="accent6"/>
                </a:solidFill>
                <a:latin typeface="+mn-ea"/>
                <a:ea typeface="+mn-ea"/>
              </a:rPr>
              <a:t>为</a:t>
            </a:r>
            <a:r>
              <a:rPr lang="zh-CN" altLang="en-US" sz="2400" dirty="0" smtClean="0">
                <a:solidFill>
                  <a:schemeClr val="accent6"/>
                </a:solidFill>
                <a:latin typeface="+mn-ea"/>
                <a:ea typeface="+mn-ea"/>
              </a:rPr>
              <a:t>中心</a:t>
            </a:r>
            <a:endParaRPr lang="zh-CN" altLang="en-US" sz="2400" dirty="0" smtClean="0">
              <a:solidFill>
                <a:schemeClr val="accent6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882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utoUpdateAnimBg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59900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 eaLnBrk="1" hangingPunct="1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400" dirty="0" err="1" smtClean="0">
                <a:solidFill>
                  <a:srgbClr val="4D4D4D"/>
                </a:solidFill>
                <a:latin typeface="+mn-ea"/>
              </a:rPr>
              <a:t>relu</a:t>
            </a:r>
            <a:r>
              <a:rPr lang="zh-CN" altLang="en-US" sz="2400" dirty="0" smtClean="0">
                <a:solidFill>
                  <a:srgbClr val="4D4D4D"/>
                </a:solidFill>
                <a:latin typeface="+mn-ea"/>
              </a:rPr>
              <a:t>、</a:t>
            </a:r>
            <a:r>
              <a:rPr lang="en-US" altLang="zh-CN" sz="2400" dirty="0" err="1" smtClean="0">
                <a:solidFill>
                  <a:srgbClr val="4D4D4D"/>
                </a:solidFill>
                <a:latin typeface="+mn-ea"/>
              </a:rPr>
              <a:t>leakrelu</a:t>
            </a:r>
            <a:r>
              <a:rPr lang="zh-CN" altLang="en-US" sz="2400" dirty="0" smtClean="0">
                <a:solidFill>
                  <a:srgbClr val="4D4D4D"/>
                </a:solidFill>
                <a:latin typeface="+mn-ea"/>
              </a:rPr>
              <a:t>、</a:t>
            </a:r>
            <a:r>
              <a:rPr lang="en-US" altLang="zh-CN" sz="2400" dirty="0" err="1" smtClean="0">
                <a:solidFill>
                  <a:srgbClr val="4D4D4D"/>
                </a:solidFill>
                <a:latin typeface="+mn-ea"/>
              </a:rPr>
              <a:t>elu</a:t>
            </a:r>
            <a:r>
              <a:rPr lang="zh-CN" altLang="en-US" sz="2400" dirty="0" smtClean="0">
                <a:solidFill>
                  <a:srgbClr val="4D4D4D"/>
                </a:solidFill>
                <a:latin typeface="+mn-ea"/>
              </a:rPr>
              <a:t>等</a:t>
            </a:r>
            <a:r>
              <a:rPr lang="zh-CN" altLang="en-US" sz="2400" dirty="0" smtClean="0">
                <a:solidFill>
                  <a:srgbClr val="4D4D4D"/>
                </a:solidFill>
                <a:latin typeface="+mn-ea"/>
              </a:rPr>
              <a:t>激活函数</a:t>
            </a:r>
            <a:endParaRPr lang="zh-CN" altLang="en-US" sz="2000" dirty="0" smtClean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3765" y="1340769"/>
            <a:ext cx="11089232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 smtClean="0">
                <a:solidFill>
                  <a:srgbClr val="4D4D4D"/>
                </a:solidFill>
                <a:latin typeface="+mn-ea"/>
              </a:rPr>
              <a:t>leakrelu</a:t>
            </a:r>
            <a:r>
              <a:rPr lang="zh-CN" altLang="en-US" sz="2400" dirty="0" smtClean="0">
                <a:solidFill>
                  <a:srgbClr val="4D4D4D"/>
                </a:solidFill>
                <a:latin typeface="+mn-ea"/>
                <a:ea typeface="+mn-ea"/>
              </a:rPr>
              <a:t>激活函数</a:t>
            </a:r>
            <a:endParaRPr lang="zh-CN" altLang="en-US" sz="2000" dirty="0" smtClean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pic>
        <p:nvPicPr>
          <p:cNvPr id="8" name="图片 7"/>
          <p:cNvPicPr/>
          <p:nvPr/>
        </p:nvPicPr>
        <p:blipFill>
          <a:blip r:embed="rId3"/>
          <a:srcRect l="3921"/>
          <a:stretch>
            <a:fillRect/>
          </a:stretch>
        </p:blipFill>
        <p:spPr bwMode="auto">
          <a:xfrm>
            <a:off x="4169555" y="2877500"/>
            <a:ext cx="3929090" cy="843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55043" y="2285992"/>
            <a:ext cx="6715172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8882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utoUpdateAnimBg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0"/>
          <p:cNvSpPr>
            <a:spLocks noEditPoints="1"/>
          </p:cNvSpPr>
          <p:nvPr/>
        </p:nvSpPr>
        <p:spPr bwMode="auto">
          <a:xfrm>
            <a:off x="554038" y="227013"/>
            <a:ext cx="265112" cy="393700"/>
          </a:xfrm>
          <a:custGeom>
            <a:avLst/>
            <a:gdLst>
              <a:gd name="T0" fmla="*/ 173 w 579"/>
              <a:gd name="T1" fmla="*/ 818 h 857"/>
              <a:gd name="T2" fmla="*/ 551 w 579"/>
              <a:gd name="T3" fmla="*/ 818 h 857"/>
              <a:gd name="T4" fmla="*/ 571 w 579"/>
              <a:gd name="T5" fmla="*/ 838 h 857"/>
              <a:gd name="T6" fmla="*/ 551 w 579"/>
              <a:gd name="T7" fmla="*/ 857 h 857"/>
              <a:gd name="T8" fmla="*/ 173 w 579"/>
              <a:gd name="T9" fmla="*/ 857 h 857"/>
              <a:gd name="T10" fmla="*/ 153 w 579"/>
              <a:gd name="T11" fmla="*/ 838 h 857"/>
              <a:gd name="T12" fmla="*/ 173 w 579"/>
              <a:gd name="T13" fmla="*/ 818 h 857"/>
              <a:gd name="T14" fmla="*/ 181 w 579"/>
              <a:gd name="T15" fmla="*/ 632 h 857"/>
              <a:gd name="T16" fmla="*/ 389 w 579"/>
              <a:gd name="T17" fmla="*/ 290 h 857"/>
              <a:gd name="T18" fmla="*/ 462 w 579"/>
              <a:gd name="T19" fmla="*/ 334 h 857"/>
              <a:gd name="T20" fmla="*/ 255 w 579"/>
              <a:gd name="T21" fmla="*/ 676 h 857"/>
              <a:gd name="T22" fmla="*/ 181 w 579"/>
              <a:gd name="T23" fmla="*/ 632 h 857"/>
              <a:gd name="T24" fmla="*/ 35 w 579"/>
              <a:gd name="T25" fmla="*/ 543 h 857"/>
              <a:gd name="T26" fmla="*/ 243 w 579"/>
              <a:gd name="T27" fmla="*/ 201 h 857"/>
              <a:gd name="T28" fmla="*/ 316 w 579"/>
              <a:gd name="T29" fmla="*/ 245 h 857"/>
              <a:gd name="T30" fmla="*/ 108 w 579"/>
              <a:gd name="T31" fmla="*/ 587 h 857"/>
              <a:gd name="T32" fmla="*/ 35 w 579"/>
              <a:gd name="T33" fmla="*/ 543 h 857"/>
              <a:gd name="T34" fmla="*/ 2 w 579"/>
              <a:gd name="T35" fmla="*/ 820 h 857"/>
              <a:gd name="T36" fmla="*/ 22 w 579"/>
              <a:gd name="T37" fmla="*/ 650 h 857"/>
              <a:gd name="T38" fmla="*/ 165 w 579"/>
              <a:gd name="T39" fmla="*/ 736 h 857"/>
              <a:gd name="T40" fmla="*/ 24 w 579"/>
              <a:gd name="T41" fmla="*/ 833 h 857"/>
              <a:gd name="T42" fmla="*/ 2 w 579"/>
              <a:gd name="T43" fmla="*/ 820 h 857"/>
              <a:gd name="T44" fmla="*/ 299 w 579"/>
              <a:gd name="T45" fmla="*/ 106 h 857"/>
              <a:gd name="T46" fmla="*/ 269 w 579"/>
              <a:gd name="T47" fmla="*/ 156 h 857"/>
              <a:gd name="T48" fmla="*/ 488 w 579"/>
              <a:gd name="T49" fmla="*/ 289 h 857"/>
              <a:gd name="T50" fmla="*/ 519 w 579"/>
              <a:gd name="T51" fmla="*/ 239 h 857"/>
              <a:gd name="T52" fmla="*/ 299 w 579"/>
              <a:gd name="T53" fmla="*/ 106 h 857"/>
              <a:gd name="T54" fmla="*/ 346 w 579"/>
              <a:gd name="T55" fmla="*/ 30 h 857"/>
              <a:gd name="T56" fmla="*/ 412 w 579"/>
              <a:gd name="T57" fmla="*/ 14 h 857"/>
              <a:gd name="T58" fmla="*/ 549 w 579"/>
              <a:gd name="T59" fmla="*/ 97 h 857"/>
              <a:gd name="T60" fmla="*/ 566 w 579"/>
              <a:gd name="T61" fmla="*/ 163 h 857"/>
              <a:gd name="T62" fmla="*/ 547 w 579"/>
              <a:gd name="T63" fmla="*/ 194 h 857"/>
              <a:gd name="T64" fmla="*/ 327 w 579"/>
              <a:gd name="T65" fmla="*/ 61 h 857"/>
              <a:gd name="T66" fmla="*/ 346 w 579"/>
              <a:gd name="T67" fmla="*/ 30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79" h="857">
                <a:moveTo>
                  <a:pt x="173" y="818"/>
                </a:moveTo>
                <a:lnTo>
                  <a:pt x="551" y="818"/>
                </a:lnTo>
                <a:cubicBezTo>
                  <a:pt x="562" y="818"/>
                  <a:pt x="571" y="827"/>
                  <a:pt x="571" y="838"/>
                </a:cubicBezTo>
                <a:cubicBezTo>
                  <a:pt x="571" y="849"/>
                  <a:pt x="562" y="857"/>
                  <a:pt x="551" y="857"/>
                </a:cubicBezTo>
                <a:lnTo>
                  <a:pt x="173" y="857"/>
                </a:lnTo>
                <a:cubicBezTo>
                  <a:pt x="162" y="857"/>
                  <a:pt x="153" y="849"/>
                  <a:pt x="153" y="838"/>
                </a:cubicBezTo>
                <a:cubicBezTo>
                  <a:pt x="153" y="827"/>
                  <a:pt x="162" y="818"/>
                  <a:pt x="173" y="818"/>
                </a:cubicBezTo>
                <a:close/>
                <a:moveTo>
                  <a:pt x="181" y="632"/>
                </a:moveTo>
                <a:lnTo>
                  <a:pt x="389" y="290"/>
                </a:lnTo>
                <a:lnTo>
                  <a:pt x="462" y="334"/>
                </a:lnTo>
                <a:lnTo>
                  <a:pt x="255" y="676"/>
                </a:lnTo>
                <a:lnTo>
                  <a:pt x="181" y="632"/>
                </a:lnTo>
                <a:close/>
                <a:moveTo>
                  <a:pt x="35" y="543"/>
                </a:moveTo>
                <a:lnTo>
                  <a:pt x="243" y="201"/>
                </a:lnTo>
                <a:lnTo>
                  <a:pt x="316" y="245"/>
                </a:lnTo>
                <a:lnTo>
                  <a:pt x="108" y="587"/>
                </a:lnTo>
                <a:lnTo>
                  <a:pt x="35" y="543"/>
                </a:lnTo>
                <a:close/>
                <a:moveTo>
                  <a:pt x="2" y="820"/>
                </a:moveTo>
                <a:lnTo>
                  <a:pt x="22" y="650"/>
                </a:lnTo>
                <a:lnTo>
                  <a:pt x="165" y="736"/>
                </a:lnTo>
                <a:lnTo>
                  <a:pt x="24" y="833"/>
                </a:lnTo>
                <a:cubicBezTo>
                  <a:pt x="9" y="844"/>
                  <a:pt x="0" y="838"/>
                  <a:pt x="2" y="820"/>
                </a:cubicBezTo>
                <a:close/>
                <a:moveTo>
                  <a:pt x="299" y="106"/>
                </a:moveTo>
                <a:lnTo>
                  <a:pt x="269" y="156"/>
                </a:lnTo>
                <a:lnTo>
                  <a:pt x="488" y="289"/>
                </a:lnTo>
                <a:lnTo>
                  <a:pt x="519" y="239"/>
                </a:lnTo>
                <a:lnTo>
                  <a:pt x="299" y="106"/>
                </a:lnTo>
                <a:close/>
                <a:moveTo>
                  <a:pt x="346" y="30"/>
                </a:moveTo>
                <a:cubicBezTo>
                  <a:pt x="360" y="7"/>
                  <a:pt x="390" y="0"/>
                  <a:pt x="412" y="14"/>
                </a:cubicBezTo>
                <a:lnTo>
                  <a:pt x="549" y="97"/>
                </a:lnTo>
                <a:cubicBezTo>
                  <a:pt x="572" y="110"/>
                  <a:pt x="579" y="140"/>
                  <a:pt x="566" y="163"/>
                </a:cubicBezTo>
                <a:lnTo>
                  <a:pt x="547" y="194"/>
                </a:lnTo>
                <a:lnTo>
                  <a:pt x="327" y="61"/>
                </a:lnTo>
                <a:lnTo>
                  <a:pt x="346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" name="直接连接符 46"/>
          <p:cNvCxnSpPr>
            <a:cxnSpLocks noChangeShapeType="1"/>
          </p:cNvCxnSpPr>
          <p:nvPr/>
        </p:nvCxnSpPr>
        <p:spPr bwMode="auto">
          <a:xfrm flipH="1">
            <a:off x="985838" y="615950"/>
            <a:ext cx="9899650" cy="0"/>
          </a:xfrm>
          <a:prstGeom prst="line">
            <a:avLst/>
          </a:prstGeom>
          <a:noFill/>
          <a:ln w="952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76"/>
          <p:cNvSpPr txBox="1">
            <a:spLocks noChangeArrowheads="1"/>
          </p:cNvSpPr>
          <p:nvPr/>
        </p:nvSpPr>
        <p:spPr bwMode="auto">
          <a:xfrm>
            <a:off x="1185863" y="171450"/>
            <a:ext cx="59900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 eaLnBrk="1" hangingPunct="1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400" dirty="0" err="1" smtClean="0">
                <a:solidFill>
                  <a:srgbClr val="4D4D4D"/>
                </a:solidFill>
                <a:latin typeface="+mn-ea"/>
              </a:rPr>
              <a:t>relu</a:t>
            </a:r>
            <a:r>
              <a:rPr lang="zh-CN" altLang="en-US" sz="2400" dirty="0" smtClean="0">
                <a:solidFill>
                  <a:srgbClr val="4D4D4D"/>
                </a:solidFill>
                <a:latin typeface="+mn-ea"/>
              </a:rPr>
              <a:t>、</a:t>
            </a:r>
            <a:r>
              <a:rPr lang="en-US" altLang="zh-CN" sz="2400" dirty="0" err="1" smtClean="0">
                <a:solidFill>
                  <a:srgbClr val="4D4D4D"/>
                </a:solidFill>
                <a:latin typeface="+mn-ea"/>
              </a:rPr>
              <a:t>leakrelu</a:t>
            </a:r>
            <a:r>
              <a:rPr lang="zh-CN" altLang="en-US" sz="2400" dirty="0" smtClean="0">
                <a:solidFill>
                  <a:srgbClr val="4D4D4D"/>
                </a:solidFill>
                <a:latin typeface="+mn-ea"/>
              </a:rPr>
              <a:t>、</a:t>
            </a:r>
            <a:r>
              <a:rPr lang="en-US" altLang="zh-CN" sz="2400" dirty="0" err="1" smtClean="0">
                <a:solidFill>
                  <a:srgbClr val="4D4D4D"/>
                </a:solidFill>
                <a:latin typeface="+mn-ea"/>
              </a:rPr>
              <a:t>elu</a:t>
            </a:r>
            <a:r>
              <a:rPr lang="zh-CN" altLang="en-US" sz="2400" dirty="0" smtClean="0">
                <a:solidFill>
                  <a:srgbClr val="4D4D4D"/>
                </a:solidFill>
                <a:latin typeface="+mn-ea"/>
              </a:rPr>
              <a:t>等</a:t>
            </a:r>
            <a:r>
              <a:rPr lang="zh-CN" altLang="en-US" sz="2400" dirty="0" smtClean="0">
                <a:solidFill>
                  <a:srgbClr val="4D4D4D"/>
                </a:solidFill>
                <a:latin typeface="+mn-ea"/>
              </a:rPr>
              <a:t>激活函数</a:t>
            </a:r>
            <a:endParaRPr lang="zh-CN" altLang="en-US" sz="2000" dirty="0" smtClean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3765" y="1340769"/>
            <a:ext cx="11089232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 smtClean="0">
                <a:solidFill>
                  <a:srgbClr val="4D4D4D"/>
                </a:solidFill>
                <a:latin typeface="+mn-ea"/>
              </a:rPr>
              <a:t>Elu</a:t>
            </a:r>
            <a:r>
              <a:rPr lang="zh-CN" altLang="en-US" sz="2400" dirty="0" smtClean="0">
                <a:solidFill>
                  <a:srgbClr val="4D4D4D"/>
                </a:solidFill>
                <a:latin typeface="+mn-ea"/>
                <a:ea typeface="+mn-ea"/>
              </a:rPr>
              <a:t>激活函数</a:t>
            </a:r>
            <a:endParaRPr lang="zh-CN" altLang="en-US" sz="2000" dirty="0" smtClean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pic>
        <p:nvPicPr>
          <p:cNvPr id="11" name="图片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2366" y="2643182"/>
            <a:ext cx="3763344" cy="129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/>
          <p:cNvPicPr/>
          <p:nvPr/>
        </p:nvPicPr>
        <p:blipFill>
          <a:blip r:embed="rId4"/>
          <a:srcRect t="8883"/>
          <a:stretch>
            <a:fillRect/>
          </a:stretch>
        </p:blipFill>
        <p:spPr bwMode="auto">
          <a:xfrm>
            <a:off x="2383605" y="2285992"/>
            <a:ext cx="7716065" cy="422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8882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utoUpdateAnimBg="0"/>
      <p:bldP spid="10" grpId="0"/>
    </p:bldLst>
  </p:timing>
</p:sld>
</file>

<file path=ppt/theme/theme1.xml><?xml version="1.0" encoding="utf-8"?>
<a:theme xmlns:a="http://schemas.openxmlformats.org/drawingml/2006/main" name="2_默认设计模板">
  <a:themeElements>
    <a:clrScheme name="">
      <a:dk1>
        <a:srgbClr val="C2C1C1"/>
      </a:dk1>
      <a:lt1>
        <a:srgbClr val="21A3D0"/>
      </a:lt1>
      <a:dk2>
        <a:srgbClr val="4D4D4D"/>
      </a:dk2>
      <a:lt2>
        <a:srgbClr val="999999"/>
      </a:lt2>
      <a:accent1>
        <a:srgbClr val="21A3D0"/>
      </a:accent1>
      <a:accent2>
        <a:srgbClr val="333333"/>
      </a:accent2>
      <a:accent3>
        <a:srgbClr val="B2B2B2"/>
      </a:accent3>
      <a:accent4>
        <a:srgbClr val="1B8BB1"/>
      </a:accent4>
      <a:accent5>
        <a:srgbClr val="ABCEE4"/>
      </a:accent5>
      <a:accent6>
        <a:srgbClr val="2D2D2D"/>
      </a:accent6>
      <a:hlink>
        <a:srgbClr val="FFFFFF"/>
      </a:hlink>
      <a:folHlink>
        <a:srgbClr val="DEDEDD"/>
      </a:folHlink>
    </a:clrScheme>
    <a:fontScheme name="2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21A3D0"/>
      </a:lt1>
      <a:dk2>
        <a:srgbClr val="2B2E30"/>
      </a:dk2>
      <a:lt2>
        <a:srgbClr val="21A3D0"/>
      </a:lt2>
      <a:accent1>
        <a:srgbClr val="2B2E30"/>
      </a:accent1>
      <a:accent2>
        <a:srgbClr val="21A3D0"/>
      </a:accent2>
      <a:accent3>
        <a:srgbClr val="ABCEE4"/>
      </a:accent3>
      <a:accent4>
        <a:srgbClr val="000000"/>
      </a:accent4>
      <a:accent5>
        <a:srgbClr val="ACADAD"/>
      </a:accent5>
      <a:accent6>
        <a:srgbClr val="1D93BC"/>
      </a:accent6>
      <a:hlink>
        <a:srgbClr val="21A3D0"/>
      </a:hlink>
      <a:folHlink>
        <a:srgbClr val="2B2E30"/>
      </a:folHlink>
    </a:clrScheme>
    <a:fontScheme name="1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默认设计模板">
  <a:themeElements>
    <a:clrScheme name="">
      <a:dk1>
        <a:srgbClr val="C2C1C1"/>
      </a:dk1>
      <a:lt1>
        <a:srgbClr val="21A3D0"/>
      </a:lt1>
      <a:dk2>
        <a:srgbClr val="4D4D4D"/>
      </a:dk2>
      <a:lt2>
        <a:srgbClr val="999999"/>
      </a:lt2>
      <a:accent1>
        <a:srgbClr val="21A3D0"/>
      </a:accent1>
      <a:accent2>
        <a:srgbClr val="333333"/>
      </a:accent2>
      <a:accent3>
        <a:srgbClr val="B2B2B2"/>
      </a:accent3>
      <a:accent4>
        <a:srgbClr val="1B8BB1"/>
      </a:accent4>
      <a:accent5>
        <a:srgbClr val="ABCEE4"/>
      </a:accent5>
      <a:accent6>
        <a:srgbClr val="2D2D2D"/>
      </a:accent6>
      <a:hlink>
        <a:srgbClr val="FFFFFF"/>
      </a:hlink>
      <a:folHlink>
        <a:srgbClr val="DEDEDD"/>
      </a:folHlink>
    </a:clrScheme>
    <a:fontScheme name="3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默认设计模板">
  <a:themeElements>
    <a:clrScheme name="">
      <a:dk1>
        <a:srgbClr val="C2C1C1"/>
      </a:dk1>
      <a:lt1>
        <a:srgbClr val="21A3D0"/>
      </a:lt1>
      <a:dk2>
        <a:srgbClr val="4D4D4D"/>
      </a:dk2>
      <a:lt2>
        <a:srgbClr val="999999"/>
      </a:lt2>
      <a:accent1>
        <a:srgbClr val="21A3D0"/>
      </a:accent1>
      <a:accent2>
        <a:srgbClr val="333333"/>
      </a:accent2>
      <a:accent3>
        <a:srgbClr val="B2B2B2"/>
      </a:accent3>
      <a:accent4>
        <a:srgbClr val="1B8BB1"/>
      </a:accent4>
      <a:accent5>
        <a:srgbClr val="ABCEE4"/>
      </a:accent5>
      <a:accent6>
        <a:srgbClr val="2D2D2D"/>
      </a:accent6>
      <a:hlink>
        <a:srgbClr val="FFFFFF"/>
      </a:hlink>
      <a:folHlink>
        <a:srgbClr val="DEDEDD"/>
      </a:folHlink>
    </a:clrScheme>
    <a:fontScheme name="4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默认设计模板">
  <a:themeElements>
    <a:clrScheme name="">
      <a:dk1>
        <a:srgbClr val="C2C1C1"/>
      </a:dk1>
      <a:lt1>
        <a:srgbClr val="21A3D0"/>
      </a:lt1>
      <a:dk2>
        <a:srgbClr val="4D4D4D"/>
      </a:dk2>
      <a:lt2>
        <a:srgbClr val="999999"/>
      </a:lt2>
      <a:accent1>
        <a:srgbClr val="21A3D0"/>
      </a:accent1>
      <a:accent2>
        <a:srgbClr val="333333"/>
      </a:accent2>
      <a:accent3>
        <a:srgbClr val="B2B2B2"/>
      </a:accent3>
      <a:accent4>
        <a:srgbClr val="1B8BB1"/>
      </a:accent4>
      <a:accent5>
        <a:srgbClr val="ABCEE4"/>
      </a:accent5>
      <a:accent6>
        <a:srgbClr val="2D2D2D"/>
      </a:accent6>
      <a:hlink>
        <a:srgbClr val="FFFFFF"/>
      </a:hlink>
      <a:folHlink>
        <a:srgbClr val="DEDEDD"/>
      </a:folHlink>
    </a:clrScheme>
    <a:fontScheme name="6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默认设计模板">
  <a:themeElements>
    <a:clrScheme name="">
      <a:dk1>
        <a:srgbClr val="C2C1C1"/>
      </a:dk1>
      <a:lt1>
        <a:srgbClr val="21A3D0"/>
      </a:lt1>
      <a:dk2>
        <a:srgbClr val="4D4D4D"/>
      </a:dk2>
      <a:lt2>
        <a:srgbClr val="999999"/>
      </a:lt2>
      <a:accent1>
        <a:srgbClr val="21A3D0"/>
      </a:accent1>
      <a:accent2>
        <a:srgbClr val="333333"/>
      </a:accent2>
      <a:accent3>
        <a:srgbClr val="B2B2B2"/>
      </a:accent3>
      <a:accent4>
        <a:srgbClr val="1B8BB1"/>
      </a:accent4>
      <a:accent5>
        <a:srgbClr val="ABCEE4"/>
      </a:accent5>
      <a:accent6>
        <a:srgbClr val="2D2D2D"/>
      </a:accent6>
      <a:hlink>
        <a:srgbClr val="FFFFFF"/>
      </a:hlink>
      <a:folHlink>
        <a:srgbClr val="DEDEDD"/>
      </a:folHlink>
    </a:clrScheme>
    <a:fontScheme name="7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8_默认设计模板">
  <a:themeElements>
    <a:clrScheme name="">
      <a:dk1>
        <a:srgbClr val="000000"/>
      </a:dk1>
      <a:lt1>
        <a:srgbClr val="21A3D0"/>
      </a:lt1>
      <a:dk2>
        <a:srgbClr val="2B2E30"/>
      </a:dk2>
      <a:lt2>
        <a:srgbClr val="21A3D0"/>
      </a:lt2>
      <a:accent1>
        <a:srgbClr val="2B2E30"/>
      </a:accent1>
      <a:accent2>
        <a:srgbClr val="21A3D0"/>
      </a:accent2>
      <a:accent3>
        <a:srgbClr val="ABCEE4"/>
      </a:accent3>
      <a:accent4>
        <a:srgbClr val="000000"/>
      </a:accent4>
      <a:accent5>
        <a:srgbClr val="ACADAD"/>
      </a:accent5>
      <a:accent6>
        <a:srgbClr val="1D93BC"/>
      </a:accent6>
      <a:hlink>
        <a:srgbClr val="21A3D0"/>
      </a:hlink>
      <a:folHlink>
        <a:srgbClr val="2B2E30"/>
      </a:folHlink>
    </a:clrScheme>
    <a:fontScheme name="8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8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4570</TotalTime>
  <Pages>0</Pages>
  <Words>1203</Words>
  <Characters>0</Characters>
  <Application>Microsoft Office PowerPoint</Application>
  <DocSecurity>0</DocSecurity>
  <PresentationFormat>自定义</PresentationFormat>
  <Lines>0</Lines>
  <Paragraphs>139</Paragraphs>
  <Slides>12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7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2_默认设计模板</vt:lpstr>
      <vt:lpstr>1_默认设计模板</vt:lpstr>
      <vt:lpstr>3_默认设计模板</vt:lpstr>
      <vt:lpstr>4_默认设计模板</vt:lpstr>
      <vt:lpstr>6_默认设计模板</vt:lpstr>
      <vt:lpstr>7_默认设计模板</vt:lpstr>
      <vt:lpstr>8_默认设计模板</vt:lpstr>
      <vt:lpstr>卷积神经网络-调优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报告完毕  感谢聆听</vt:lpstr>
    </vt:vector>
  </TitlesOfParts>
  <Manager/>
  <Company>http://www.ypppt.com/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请单击输入论文题目</dc:title>
  <dc:subject/>
  <dc:creator>优品PPT</dc:creator>
  <cp:keywords>http:/www.ypppt.com</cp:keywords>
  <dc:description>http://www.ypppt.com/</dc:description>
  <cp:lastModifiedBy>casia2</cp:lastModifiedBy>
  <cp:revision>617</cp:revision>
  <dcterms:created xsi:type="dcterms:W3CDTF">2013-01-25T01:44:32Z</dcterms:created>
  <dcterms:modified xsi:type="dcterms:W3CDTF">2019-05-31T03:32:23Z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2052-9.1.0.4555</vt:lpwstr>
  </property>
</Properties>
</file>