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7" r:id="rId3"/>
    <p:sldId id="266" r:id="rId4"/>
    <p:sldId id="258" r:id="rId5"/>
    <p:sldId id="259" r:id="rId6"/>
    <p:sldId id="260" r:id="rId7"/>
    <p:sldId id="265" r:id="rId8"/>
    <p:sldId id="261" r:id="rId9"/>
    <p:sldId id="262" r:id="rId10"/>
    <p:sldId id="263" r:id="rId11"/>
    <p:sldId id="264" r:id="rId12"/>
    <p:sldId id="267" r:id="rId13"/>
    <p:sldId id="284" r:id="rId14"/>
    <p:sldId id="268" r:id="rId15"/>
    <p:sldId id="285" r:id="rId16"/>
    <p:sldId id="269" r:id="rId17"/>
    <p:sldId id="270" r:id="rId18"/>
    <p:sldId id="271" r:id="rId19"/>
    <p:sldId id="272" r:id="rId20"/>
    <p:sldId id="286" r:id="rId21"/>
    <p:sldId id="273" r:id="rId22"/>
    <p:sldId id="287" r:id="rId23"/>
    <p:sldId id="288" r:id="rId24"/>
    <p:sldId id="275" r:id="rId25"/>
    <p:sldId id="274" r:id="rId26"/>
    <p:sldId id="276" r:id="rId27"/>
    <p:sldId id="289" r:id="rId28"/>
    <p:sldId id="277" r:id="rId29"/>
    <p:sldId id="278" r:id="rId30"/>
    <p:sldId id="279" r:id="rId31"/>
    <p:sldId id="281" r:id="rId32"/>
    <p:sldId id="280" r:id="rId33"/>
    <p:sldId id="283"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46"/>
    <p:restoredTop sz="94623"/>
  </p:normalViewPr>
  <p:slideViewPr>
    <p:cSldViewPr snapToGrid="0" snapToObjects="1">
      <p:cViewPr>
        <p:scale>
          <a:sx n="93" d="100"/>
          <a:sy n="93" d="100"/>
        </p:scale>
        <p:origin x="-184"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6/15/17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6/15/17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6/15/17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6/15/17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6/15/17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6/15/17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6/15/17</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6/15/17</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6/15/17</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II. Basic operations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17825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Examples</a:t>
            </a:r>
            <a:endParaRPr lang="en-US" dirty="0"/>
          </a:p>
        </p:txBody>
      </p:sp>
      <p:sp>
        <p:nvSpPr>
          <p:cNvPr id="3" name="Content Placeholder 2"/>
          <p:cNvSpPr>
            <a:spLocks noGrp="1"/>
          </p:cNvSpPr>
          <p:nvPr>
            <p:ph idx="1"/>
          </p:nvPr>
        </p:nvSpPr>
        <p:spPr>
          <a:xfrm>
            <a:off x="2128838" y="2476679"/>
            <a:ext cx="6399956" cy="3798615"/>
          </a:xfrm>
        </p:spPr>
        <p:txBody>
          <a:bodyPr>
            <a:noAutofit/>
          </a:bodyPr>
          <a:lstStyle/>
          <a:p>
            <a:pPr marL="0" indent="0">
              <a:buNone/>
            </a:pPr>
            <a:r>
              <a:rPr lang="en-US" sz="2400" dirty="0" smtClean="0"/>
              <a:t>if </a:t>
            </a:r>
            <a:r>
              <a:rPr lang="en-US" sz="2400" dirty="0"/>
              <a:t>(</a:t>
            </a:r>
            <a:r>
              <a:rPr lang="en-US" sz="2400" dirty="0" err="1"/>
              <a:t>num</a:t>
            </a:r>
            <a:r>
              <a:rPr lang="en-US" sz="2400" dirty="0"/>
              <a:t> == 3</a:t>
            </a:r>
            <a:r>
              <a:rPr lang="en-US" sz="2400" dirty="0" smtClean="0"/>
              <a:t>):</a:t>
            </a:r>
          </a:p>
          <a:p>
            <a:pPr marL="0" indent="0">
              <a:buNone/>
            </a:pPr>
            <a:r>
              <a:rPr lang="en-US" sz="2400" dirty="0"/>
              <a:t>	</a:t>
            </a:r>
            <a:r>
              <a:rPr lang="en-US" sz="2400" dirty="0" smtClean="0"/>
              <a:t>print </a:t>
            </a:r>
            <a:r>
              <a:rPr lang="en-US" sz="2400" dirty="0"/>
              <a:t>(“equals three</a:t>
            </a:r>
            <a:r>
              <a:rPr lang="en-US" sz="2400" dirty="0" smtClean="0"/>
              <a:t>”)</a:t>
            </a:r>
          </a:p>
          <a:p>
            <a:pPr marL="0" indent="0">
              <a:buNone/>
            </a:pPr>
            <a:r>
              <a:rPr lang="en-US" sz="2400" dirty="0" smtClean="0"/>
              <a:t>else </a:t>
            </a:r>
            <a:r>
              <a:rPr lang="en-US" sz="2400" dirty="0"/>
              <a:t>if (</a:t>
            </a:r>
            <a:r>
              <a:rPr lang="en-US" sz="2400" dirty="0" err="1"/>
              <a:t>num</a:t>
            </a:r>
            <a:r>
              <a:rPr lang="en-US" sz="2400" dirty="0"/>
              <a:t> &gt; 3):</a:t>
            </a:r>
          </a:p>
          <a:p>
            <a:pPr marL="0" indent="0">
              <a:buNone/>
            </a:pPr>
            <a:r>
              <a:rPr lang="en-US" sz="2400" dirty="0"/>
              <a:t>	</a:t>
            </a:r>
            <a:r>
              <a:rPr lang="en-US" sz="2400" dirty="0" smtClean="0"/>
              <a:t>print </a:t>
            </a:r>
            <a:r>
              <a:rPr lang="en-US" sz="2400" dirty="0"/>
              <a:t>(“larger than three</a:t>
            </a:r>
            <a:r>
              <a:rPr lang="en-US" sz="2400" dirty="0" smtClean="0"/>
              <a:t>”)</a:t>
            </a:r>
          </a:p>
          <a:p>
            <a:pPr marL="0" indent="0">
              <a:buNone/>
            </a:pPr>
            <a:r>
              <a:rPr lang="en-US" sz="2400" dirty="0" smtClean="0"/>
              <a:t>else</a:t>
            </a:r>
            <a:r>
              <a:rPr lang="en-US" sz="2400" dirty="0"/>
              <a:t>:</a:t>
            </a:r>
          </a:p>
          <a:p>
            <a:pPr marL="0" indent="0">
              <a:buNone/>
            </a:pPr>
            <a:r>
              <a:rPr lang="en-US" sz="2400" dirty="0"/>
              <a:t>	</a:t>
            </a:r>
            <a:r>
              <a:rPr lang="en-US" sz="2400" dirty="0" smtClean="0"/>
              <a:t>print </a:t>
            </a:r>
            <a:r>
              <a:rPr lang="en-US" sz="2400" dirty="0"/>
              <a:t>(“smaller than three”)</a:t>
            </a:r>
          </a:p>
          <a:p>
            <a:endParaRPr lang="en-US" sz="2400" dirty="0"/>
          </a:p>
        </p:txBody>
      </p:sp>
      <p:sp>
        <p:nvSpPr>
          <p:cNvPr id="6" name="Rectangle 5"/>
          <p:cNvSpPr/>
          <p:nvPr/>
        </p:nvSpPr>
        <p:spPr>
          <a:xfrm>
            <a:off x="8272464" y="3367445"/>
            <a:ext cx="1688400" cy="1200329"/>
          </a:xfrm>
          <a:prstGeom prst="rect">
            <a:avLst/>
          </a:prstGeom>
        </p:spPr>
        <p:txBody>
          <a:bodyPr wrap="square">
            <a:spAutoFit/>
          </a:bodyPr>
          <a:lstStyle/>
          <a:p>
            <a:pPr marL="342900" indent="-342900">
              <a:buFont typeface="Arial" charset="0"/>
              <a:buChar char="•"/>
            </a:pPr>
            <a:r>
              <a:rPr lang="en-US" sz="2400" dirty="0" err="1" smtClean="0"/>
              <a:t>num</a:t>
            </a:r>
            <a:r>
              <a:rPr lang="en-US" sz="2400" dirty="0" smtClean="0"/>
              <a:t> = 2?</a:t>
            </a:r>
          </a:p>
          <a:p>
            <a:pPr marL="342900" indent="-342900">
              <a:buFont typeface="Arial" charset="0"/>
              <a:buChar char="•"/>
            </a:pPr>
            <a:r>
              <a:rPr lang="en-US" sz="2400" dirty="0" err="1"/>
              <a:t>n</a:t>
            </a:r>
            <a:r>
              <a:rPr lang="en-US" sz="2400" dirty="0" err="1" smtClean="0"/>
              <a:t>um</a:t>
            </a:r>
            <a:r>
              <a:rPr lang="en-US" sz="2400" dirty="0" smtClean="0"/>
              <a:t> = 5? </a:t>
            </a:r>
          </a:p>
          <a:p>
            <a:pPr marL="342900" indent="-342900">
              <a:buFont typeface="Arial" charset="0"/>
              <a:buChar char="•"/>
            </a:pPr>
            <a:r>
              <a:rPr lang="en-US" sz="2400" dirty="0" err="1"/>
              <a:t>n</a:t>
            </a:r>
            <a:r>
              <a:rPr lang="en-US" sz="2400" dirty="0" err="1" smtClean="0"/>
              <a:t>um</a:t>
            </a:r>
            <a:r>
              <a:rPr lang="en-US" sz="2400" dirty="0" smtClean="0"/>
              <a:t> = 3?</a:t>
            </a:r>
            <a:endParaRPr lang="en-US" sz="2400" dirty="0"/>
          </a:p>
        </p:txBody>
      </p:sp>
    </p:spTree>
    <p:extLst>
      <p:ext uri="{BB962C8B-B14F-4D97-AF65-F5344CB8AC3E}">
        <p14:creationId xmlns:p14="http://schemas.microsoft.com/office/powerpoint/2010/main" val="580589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Examples</a:t>
            </a:r>
            <a:endParaRPr lang="en-US" dirty="0"/>
          </a:p>
        </p:txBody>
      </p:sp>
      <p:sp>
        <p:nvSpPr>
          <p:cNvPr id="3" name="Content Placeholder 2"/>
          <p:cNvSpPr>
            <a:spLocks noGrp="1"/>
          </p:cNvSpPr>
          <p:nvPr>
            <p:ph idx="1"/>
          </p:nvPr>
        </p:nvSpPr>
        <p:spPr>
          <a:xfrm>
            <a:off x="1869186" y="2652331"/>
            <a:ext cx="4612577" cy="3101983"/>
          </a:xfrm>
        </p:spPr>
        <p:txBody>
          <a:bodyPr>
            <a:normAutofit/>
          </a:bodyPr>
          <a:lstStyle/>
          <a:p>
            <a:pPr marL="0" indent="0">
              <a:buNone/>
            </a:pPr>
            <a:r>
              <a:rPr lang="en-US" sz="2400" dirty="0" smtClean="0"/>
              <a:t>if username == “John96” and password == “beetle”:</a:t>
            </a:r>
            <a:endParaRPr lang="en-US" sz="2400" dirty="0"/>
          </a:p>
          <a:p>
            <a:pPr marL="0" indent="0">
              <a:buNone/>
            </a:pPr>
            <a:r>
              <a:rPr lang="en-US" sz="2400" dirty="0"/>
              <a:t>	</a:t>
            </a:r>
            <a:r>
              <a:rPr lang="en-US" sz="2400" dirty="0" smtClean="0"/>
              <a:t>print (“Access Granted”)</a:t>
            </a:r>
            <a:endParaRPr lang="en-US" sz="2400" dirty="0"/>
          </a:p>
          <a:p>
            <a:pPr marL="0" indent="0">
              <a:buNone/>
            </a:pPr>
            <a:r>
              <a:rPr lang="en-US" sz="2400" dirty="0" smtClean="0"/>
              <a:t>else:</a:t>
            </a:r>
          </a:p>
          <a:p>
            <a:pPr marL="0" indent="0">
              <a:buNone/>
            </a:pPr>
            <a:r>
              <a:rPr lang="en-US" sz="2400" dirty="0" smtClean="0"/>
              <a:t>	print (“Access Denied”)</a:t>
            </a:r>
            <a:endParaRPr lang="en-US" sz="2400" dirty="0"/>
          </a:p>
        </p:txBody>
      </p:sp>
      <p:sp>
        <p:nvSpPr>
          <p:cNvPr id="6" name="Rectangle 5"/>
          <p:cNvSpPr/>
          <p:nvPr/>
        </p:nvSpPr>
        <p:spPr>
          <a:xfrm>
            <a:off x="6987612" y="2652331"/>
            <a:ext cx="3256526" cy="2308324"/>
          </a:xfrm>
          <a:prstGeom prst="rect">
            <a:avLst/>
          </a:prstGeom>
        </p:spPr>
        <p:txBody>
          <a:bodyPr wrap="square">
            <a:spAutoFit/>
          </a:bodyPr>
          <a:lstStyle/>
          <a:p>
            <a:pPr marL="342900" indent="-342900">
              <a:buFont typeface="Arial" charset="0"/>
              <a:buChar char="•"/>
            </a:pPr>
            <a:r>
              <a:rPr lang="en-US" sz="2400" dirty="0"/>
              <a:t>u</a:t>
            </a:r>
            <a:r>
              <a:rPr lang="en-US" sz="2400" dirty="0" smtClean="0"/>
              <a:t>sername = “John96”, password = “beetle”?</a:t>
            </a:r>
          </a:p>
          <a:p>
            <a:pPr marL="342900" indent="-342900">
              <a:buFont typeface="Arial" charset="0"/>
              <a:buChar char="•"/>
            </a:pPr>
            <a:r>
              <a:rPr lang="en-US" sz="2400" dirty="0" smtClean="0"/>
              <a:t>Username = “John96”, password = “bee”?</a:t>
            </a:r>
          </a:p>
          <a:p>
            <a:pPr marL="342900" indent="-342900">
              <a:buFont typeface="Arial" charset="0"/>
              <a:buChar char="•"/>
            </a:pPr>
            <a:r>
              <a:rPr lang="en-US" sz="2400" dirty="0" err="1"/>
              <a:t>exampleTwo</a:t>
            </a:r>
            <a:r>
              <a:rPr lang="en-US" sz="2400" dirty="0" smtClean="0"/>
              <a:t>(“Adam95”, “beetle”)?</a:t>
            </a:r>
            <a:endParaRPr lang="en-US" sz="2400" dirty="0"/>
          </a:p>
        </p:txBody>
      </p:sp>
    </p:spTree>
    <p:extLst>
      <p:ext uri="{BB962C8B-B14F-4D97-AF65-F5344CB8AC3E}">
        <p14:creationId xmlns:p14="http://schemas.microsoft.com/office/powerpoint/2010/main" val="1394358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Write your own</a:t>
            </a:r>
            <a:endParaRPr lang="en-US" dirty="0"/>
          </a:p>
        </p:txBody>
      </p:sp>
      <p:sp>
        <p:nvSpPr>
          <p:cNvPr id="5" name="Rectangle 4"/>
          <p:cNvSpPr/>
          <p:nvPr/>
        </p:nvSpPr>
        <p:spPr>
          <a:xfrm>
            <a:off x="1003649" y="2472148"/>
            <a:ext cx="7863260" cy="2862322"/>
          </a:xfrm>
          <a:prstGeom prst="rect">
            <a:avLst/>
          </a:prstGeom>
        </p:spPr>
        <p:txBody>
          <a:bodyPr wrap="square">
            <a:spAutoFit/>
          </a:bodyPr>
          <a:lstStyle/>
          <a:p>
            <a:pPr marL="742950" indent="-742950">
              <a:buFont typeface="+mj-lt"/>
              <a:buAutoNum type="arabicPeriod"/>
            </a:pPr>
            <a:r>
              <a:rPr lang="en-US" sz="3600" dirty="0" smtClean="0"/>
              <a:t>Write a series of if statements that does the following: </a:t>
            </a:r>
          </a:p>
          <a:p>
            <a:pPr marL="1200150" lvl="1" indent="-742950">
              <a:buFont typeface="Arial" charset="0"/>
              <a:buChar char="•"/>
            </a:pPr>
            <a:r>
              <a:rPr lang="en-US" sz="3600" dirty="0" smtClean="0"/>
              <a:t>If the number is odd, print “Odd”</a:t>
            </a:r>
          </a:p>
          <a:p>
            <a:pPr marL="1200150" lvl="1" indent="-742950">
              <a:buFont typeface="Arial" charset="0"/>
              <a:buChar char="•"/>
            </a:pPr>
            <a:r>
              <a:rPr lang="en-US" sz="3600" dirty="0" smtClean="0"/>
              <a:t>If the number is even, print “Even”</a:t>
            </a:r>
          </a:p>
          <a:p>
            <a:pPr marL="1200150" lvl="1" indent="-742950">
              <a:buFont typeface="Arial" charset="0"/>
              <a:buChar char="•"/>
            </a:pPr>
            <a:r>
              <a:rPr lang="en-US" sz="3600" dirty="0" smtClean="0"/>
              <a:t>If it’s neither, print “Neither”</a:t>
            </a:r>
          </a:p>
        </p:txBody>
      </p:sp>
      <p:sp>
        <p:nvSpPr>
          <p:cNvPr id="8" name="Content Placeholder 2"/>
          <p:cNvSpPr txBox="1">
            <a:spLocks/>
          </p:cNvSpPr>
          <p:nvPr/>
        </p:nvSpPr>
        <p:spPr>
          <a:xfrm>
            <a:off x="9151889" y="2866595"/>
            <a:ext cx="3309052" cy="432311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sz="2400" dirty="0" smtClean="0"/>
              <a:t>&gt;&gt;&gt; </a:t>
            </a:r>
            <a:r>
              <a:rPr lang="en-US" sz="2400" dirty="0" err="1" smtClean="0"/>
              <a:t>num</a:t>
            </a:r>
            <a:r>
              <a:rPr lang="en-US" sz="2400" dirty="0" smtClean="0"/>
              <a:t> = 5</a:t>
            </a:r>
          </a:p>
          <a:p>
            <a:pPr marL="0" indent="0">
              <a:buFont typeface="Arial" panose="020B0604020202020204" pitchFamily="34" charset="0"/>
              <a:buNone/>
            </a:pPr>
            <a:r>
              <a:rPr lang="en-US" sz="2400" dirty="0" smtClean="0"/>
              <a:t>Odd</a:t>
            </a:r>
          </a:p>
          <a:p>
            <a:pPr marL="0" indent="0">
              <a:buFont typeface="Arial" panose="020B0604020202020204" pitchFamily="34" charset="0"/>
              <a:buNone/>
            </a:pPr>
            <a:r>
              <a:rPr lang="en-US" sz="2400" dirty="0" smtClean="0"/>
              <a:t>&gt;&gt;&gt; </a:t>
            </a:r>
            <a:r>
              <a:rPr lang="en-US" sz="2400" dirty="0" err="1" smtClean="0"/>
              <a:t>num</a:t>
            </a:r>
            <a:r>
              <a:rPr lang="en-US" sz="2400" dirty="0" smtClean="0"/>
              <a:t> = 6</a:t>
            </a:r>
            <a:endParaRPr lang="en-US" dirty="0"/>
          </a:p>
          <a:p>
            <a:pPr marL="0" indent="0">
              <a:buFont typeface="Arial" panose="020B0604020202020204" pitchFamily="34" charset="0"/>
              <a:buNone/>
            </a:pPr>
            <a:r>
              <a:rPr lang="en-US" sz="2400" dirty="0" smtClean="0"/>
              <a:t>Even</a:t>
            </a:r>
            <a:br>
              <a:rPr lang="en-US" sz="2400" dirty="0" smtClean="0"/>
            </a:br>
            <a:r>
              <a:rPr lang="en-US" sz="2400" dirty="0" smtClean="0"/>
              <a:t>&gt;&gt;&gt; </a:t>
            </a:r>
            <a:r>
              <a:rPr lang="en-US" sz="2400" dirty="0" err="1" smtClean="0"/>
              <a:t>num</a:t>
            </a:r>
            <a:r>
              <a:rPr lang="en-US" sz="2400" dirty="0" smtClean="0"/>
              <a:t> = 5.2</a:t>
            </a:r>
          </a:p>
          <a:p>
            <a:pPr marL="0" indent="0">
              <a:buFont typeface="Arial" panose="020B0604020202020204" pitchFamily="34" charset="0"/>
              <a:buNone/>
            </a:pPr>
            <a:endParaRPr lang="en-US" sz="2400" dirty="0" smtClean="0"/>
          </a:p>
        </p:txBody>
      </p:sp>
    </p:spTree>
    <p:extLst>
      <p:ext uri="{BB962C8B-B14F-4D97-AF65-F5344CB8AC3E}">
        <p14:creationId xmlns:p14="http://schemas.microsoft.com/office/powerpoint/2010/main" val="1672523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WRITE YOUR OWN (solution)</a:t>
            </a:r>
            <a:endParaRPr lang="en-US" dirty="0"/>
          </a:p>
        </p:txBody>
      </p:sp>
      <p:sp>
        <p:nvSpPr>
          <p:cNvPr id="4" name="Content Placeholder 2"/>
          <p:cNvSpPr txBox="1">
            <a:spLocks/>
          </p:cNvSpPr>
          <p:nvPr/>
        </p:nvSpPr>
        <p:spPr>
          <a:xfrm>
            <a:off x="4159624" y="2316028"/>
            <a:ext cx="7002088" cy="4138561"/>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sz="3600" dirty="0" smtClean="0"/>
              <a:t>if num%2 == 1:</a:t>
            </a:r>
          </a:p>
          <a:p>
            <a:pPr marL="0" indent="0">
              <a:buFont typeface="Arial"/>
              <a:buNone/>
            </a:pPr>
            <a:r>
              <a:rPr lang="en-US" sz="3600" dirty="0"/>
              <a:t>	</a:t>
            </a:r>
            <a:r>
              <a:rPr lang="en-US" sz="3600" dirty="0" smtClean="0"/>
              <a:t>print</a:t>
            </a:r>
            <a:r>
              <a:rPr lang="en-US" sz="3600" dirty="0" smtClean="0"/>
              <a:t> “Odd”</a:t>
            </a:r>
          </a:p>
          <a:p>
            <a:pPr marL="0" indent="0">
              <a:buFont typeface="Arial"/>
              <a:buNone/>
            </a:pPr>
            <a:r>
              <a:rPr lang="en-US" sz="3600" dirty="0" err="1" smtClean="0"/>
              <a:t>elif</a:t>
            </a:r>
            <a:r>
              <a:rPr lang="en-US" sz="3600" dirty="0" smtClean="0"/>
              <a:t> num%2 == 0:</a:t>
            </a:r>
          </a:p>
          <a:p>
            <a:pPr marL="0" indent="0">
              <a:buFont typeface="Arial"/>
              <a:buNone/>
            </a:pPr>
            <a:r>
              <a:rPr lang="en-US" sz="3600" dirty="0"/>
              <a:t>	</a:t>
            </a:r>
            <a:r>
              <a:rPr lang="en-US" sz="3600" dirty="0" smtClean="0"/>
              <a:t>print “Even”</a:t>
            </a:r>
          </a:p>
          <a:p>
            <a:pPr marL="0" indent="0">
              <a:buFont typeface="Arial"/>
              <a:buNone/>
            </a:pPr>
            <a:r>
              <a:rPr lang="en-US" sz="3600" dirty="0"/>
              <a:t>e</a:t>
            </a:r>
            <a:r>
              <a:rPr lang="en-US" sz="3600" dirty="0" smtClean="0"/>
              <a:t>lse:</a:t>
            </a:r>
          </a:p>
          <a:p>
            <a:pPr marL="0" indent="0">
              <a:buFont typeface="Arial"/>
              <a:buNone/>
            </a:pPr>
            <a:r>
              <a:rPr lang="en-US" sz="3600" dirty="0" smtClean="0"/>
              <a:t>	print “Neither”</a:t>
            </a:r>
          </a:p>
        </p:txBody>
      </p:sp>
    </p:spTree>
    <p:extLst>
      <p:ext uri="{BB962C8B-B14F-4D97-AF65-F5344CB8AC3E}">
        <p14:creationId xmlns:p14="http://schemas.microsoft.com/office/powerpoint/2010/main" val="2012061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Write your own</a:t>
            </a:r>
            <a:endParaRPr lang="en-US" dirty="0"/>
          </a:p>
        </p:txBody>
      </p:sp>
      <p:sp>
        <p:nvSpPr>
          <p:cNvPr id="5" name="Rectangle 4"/>
          <p:cNvSpPr/>
          <p:nvPr/>
        </p:nvSpPr>
        <p:spPr>
          <a:xfrm>
            <a:off x="680139" y="2451604"/>
            <a:ext cx="10831721" cy="3231654"/>
          </a:xfrm>
          <a:prstGeom prst="rect">
            <a:avLst/>
          </a:prstGeom>
        </p:spPr>
        <p:txBody>
          <a:bodyPr wrap="square">
            <a:spAutoFit/>
          </a:bodyPr>
          <a:lstStyle/>
          <a:p>
            <a:r>
              <a:rPr lang="en-US" sz="3600" dirty="0" smtClean="0"/>
              <a:t>2. 	Write a series of code that checks whether a player qualifies for the Women’s 48-55kg wrestling Olympics. </a:t>
            </a:r>
          </a:p>
          <a:p>
            <a:pPr marL="1200150" lvl="1" indent="-742950">
              <a:buFont typeface="Arial" charset="0"/>
              <a:buChar char="•"/>
            </a:pPr>
            <a:r>
              <a:rPr lang="en-US" sz="3600" dirty="0" smtClean="0"/>
              <a:t>If the player is over 55kg, print “Too Heavy”</a:t>
            </a:r>
          </a:p>
          <a:p>
            <a:pPr marL="1200150" lvl="1" indent="-742950">
              <a:buFont typeface="Arial" charset="0"/>
              <a:buChar char="•"/>
            </a:pPr>
            <a:r>
              <a:rPr lang="en-US" sz="3600" dirty="0" smtClean="0"/>
              <a:t>If the player is under 48kg, print “Too light”</a:t>
            </a:r>
          </a:p>
          <a:p>
            <a:pPr marL="1200150" lvl="1" indent="-742950">
              <a:buFont typeface="Arial" charset="0"/>
              <a:buChar char="•"/>
            </a:pPr>
            <a:r>
              <a:rPr lang="en-US" sz="3600" dirty="0" smtClean="0"/>
              <a:t>If the player is between 48-55kg, print “Qualifies!”</a:t>
            </a:r>
          </a:p>
          <a:p>
            <a:pPr marL="742950" indent="-742950">
              <a:buFont typeface="Arial" charset="0"/>
              <a:buChar char="•"/>
            </a:pPr>
            <a:endParaRPr lang="en-US" sz="2400" dirty="0"/>
          </a:p>
        </p:txBody>
      </p:sp>
      <p:pic>
        <p:nvPicPr>
          <p:cNvPr id="4" name="Picture 3"/>
          <p:cNvPicPr>
            <a:picLocks noChangeAspect="1"/>
          </p:cNvPicPr>
          <p:nvPr/>
        </p:nvPicPr>
        <p:blipFill rotWithShape="1">
          <a:blip r:embed="rId2"/>
          <a:srcRect l="29259" r="24210"/>
          <a:stretch/>
        </p:blipFill>
        <p:spPr>
          <a:xfrm>
            <a:off x="9279125" y="666500"/>
            <a:ext cx="1363477" cy="1648277"/>
          </a:xfrm>
          <a:prstGeom prst="rect">
            <a:avLst/>
          </a:prstGeom>
        </p:spPr>
      </p:pic>
      <p:sp>
        <p:nvSpPr>
          <p:cNvPr id="6" name="Rectangle 5"/>
          <p:cNvSpPr/>
          <p:nvPr/>
        </p:nvSpPr>
        <p:spPr>
          <a:xfrm>
            <a:off x="1165412" y="5381285"/>
            <a:ext cx="6096000" cy="1200329"/>
          </a:xfrm>
          <a:prstGeom prst="rect">
            <a:avLst/>
          </a:prstGeom>
        </p:spPr>
        <p:txBody>
          <a:bodyPr>
            <a:spAutoFit/>
          </a:bodyPr>
          <a:lstStyle/>
          <a:p>
            <a:r>
              <a:rPr lang="en-US" dirty="0"/>
              <a:t>&gt;&gt;&gt; </a:t>
            </a:r>
            <a:r>
              <a:rPr lang="en-US" dirty="0" smtClean="0"/>
              <a:t>weight = 55.6</a:t>
            </a:r>
          </a:p>
          <a:p>
            <a:r>
              <a:rPr lang="en-US" dirty="0" smtClean="0"/>
              <a:t>Too Heavy</a:t>
            </a:r>
          </a:p>
          <a:p>
            <a:r>
              <a:rPr lang="en-US" dirty="0" smtClean="0"/>
              <a:t>&gt;&gt;&gt; weight =  50.3</a:t>
            </a:r>
          </a:p>
          <a:p>
            <a:r>
              <a:rPr lang="en-US" dirty="0" smtClean="0"/>
              <a:t>Qualifies!</a:t>
            </a:r>
            <a:endParaRPr lang="en-US" dirty="0"/>
          </a:p>
        </p:txBody>
      </p:sp>
    </p:spTree>
    <p:extLst>
      <p:ext uri="{BB962C8B-B14F-4D97-AF65-F5344CB8AC3E}">
        <p14:creationId xmlns:p14="http://schemas.microsoft.com/office/powerpoint/2010/main" val="134569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WRITE YOUR OWN (solution)</a:t>
            </a:r>
            <a:endParaRPr lang="en-US" dirty="0"/>
          </a:p>
        </p:txBody>
      </p:sp>
      <p:sp>
        <p:nvSpPr>
          <p:cNvPr id="4" name="Content Placeholder 2"/>
          <p:cNvSpPr txBox="1">
            <a:spLocks/>
          </p:cNvSpPr>
          <p:nvPr/>
        </p:nvSpPr>
        <p:spPr>
          <a:xfrm>
            <a:off x="3765176" y="2316028"/>
            <a:ext cx="7396536" cy="4138561"/>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sz="3600" dirty="0" smtClean="0"/>
              <a:t>if weight &gt;55:</a:t>
            </a:r>
          </a:p>
          <a:p>
            <a:pPr marL="0" indent="0">
              <a:buFont typeface="Arial"/>
              <a:buNone/>
            </a:pPr>
            <a:r>
              <a:rPr lang="en-US" sz="3600" dirty="0"/>
              <a:t>	</a:t>
            </a:r>
            <a:r>
              <a:rPr lang="en-US" sz="3600" dirty="0" smtClean="0"/>
              <a:t>	print “Too Heavy”</a:t>
            </a:r>
          </a:p>
          <a:p>
            <a:pPr marL="0" indent="0">
              <a:buFont typeface="Arial"/>
              <a:buNone/>
            </a:pPr>
            <a:r>
              <a:rPr lang="en-US" sz="3600" dirty="0" smtClean="0"/>
              <a:t>else if weight &lt; 48:</a:t>
            </a:r>
          </a:p>
          <a:p>
            <a:pPr marL="0" indent="0">
              <a:buFont typeface="Arial"/>
              <a:buNone/>
            </a:pPr>
            <a:r>
              <a:rPr lang="en-US" sz="3600" dirty="0"/>
              <a:t>	</a:t>
            </a:r>
            <a:r>
              <a:rPr lang="en-US" sz="3600" dirty="0" smtClean="0"/>
              <a:t>	print “Too light!”</a:t>
            </a:r>
          </a:p>
          <a:p>
            <a:pPr marL="0" indent="0">
              <a:buFont typeface="Arial"/>
              <a:buNone/>
            </a:pPr>
            <a:r>
              <a:rPr lang="en-US" sz="3600" dirty="0" smtClean="0"/>
              <a:t>else:</a:t>
            </a:r>
          </a:p>
          <a:p>
            <a:pPr marL="0" indent="0">
              <a:buFont typeface="Arial"/>
              <a:buNone/>
            </a:pPr>
            <a:r>
              <a:rPr lang="en-US" sz="3600" dirty="0"/>
              <a:t>	</a:t>
            </a:r>
            <a:r>
              <a:rPr lang="en-US" sz="3600" dirty="0" smtClean="0"/>
              <a:t>	print “Qualifies!”</a:t>
            </a:r>
          </a:p>
        </p:txBody>
      </p:sp>
    </p:spTree>
    <p:extLst>
      <p:ext uri="{BB962C8B-B14F-4D97-AF65-F5344CB8AC3E}">
        <p14:creationId xmlns:p14="http://schemas.microsoft.com/office/powerpoint/2010/main" val="24062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extLst>
              <p:ext uri="{D42A27DB-BD31-4B8C-83A1-F6EECF244321}">
                <p14:modId xmlns:p14="http://schemas.microsoft.com/office/powerpoint/2010/main" val="1251618914"/>
              </p:ext>
            </p:extLst>
          </p:nvPr>
        </p:nvGraphicFramePr>
        <p:xfrm>
          <a:off x="814388" y="762003"/>
          <a:ext cx="10515601" cy="5695949"/>
        </p:xfrm>
        <a:graphic>
          <a:graphicData uri="http://schemas.openxmlformats.org/drawingml/2006/table">
            <a:tbl>
              <a:tblPr firstRow="1" bandRow="1">
                <a:tableStyleId>{5C22544A-7EE6-4342-B048-85BDC9FD1C3A}</a:tableStyleId>
              </a:tblPr>
              <a:tblGrid>
                <a:gridCol w="4170479"/>
                <a:gridCol w="3448434"/>
                <a:gridCol w="2896688"/>
              </a:tblGrid>
              <a:tr h="813707">
                <a:tc>
                  <a:txBody>
                    <a:bodyPr/>
                    <a:lstStyle/>
                    <a:p>
                      <a:r>
                        <a:rPr lang="en-US" dirty="0" smtClean="0"/>
                        <a:t>Comparators</a:t>
                      </a:r>
                      <a:endParaRPr lang="en-US" dirty="0"/>
                    </a:p>
                  </a:txBody>
                  <a:tcPr/>
                </a:tc>
                <a:tc>
                  <a:txBody>
                    <a:bodyPr/>
                    <a:lstStyle/>
                    <a:p>
                      <a:r>
                        <a:rPr lang="en-US" dirty="0" smtClean="0"/>
                        <a:t>Operators</a:t>
                      </a:r>
                      <a:endParaRPr lang="en-US" dirty="0"/>
                    </a:p>
                  </a:txBody>
                  <a:tcPr/>
                </a:tc>
                <a:tc>
                  <a:txBody>
                    <a:bodyPr/>
                    <a:lstStyle/>
                    <a:p>
                      <a:r>
                        <a:rPr lang="en-US" dirty="0" smtClean="0"/>
                        <a:t>Logic</a:t>
                      </a:r>
                      <a:endParaRPr lang="en-US" dirty="0"/>
                    </a:p>
                  </a:txBody>
                  <a:tcPr/>
                </a:tc>
              </a:tr>
              <a:tr h="813707">
                <a:tc>
                  <a:txBody>
                    <a:bodyPr/>
                    <a:lstStyle/>
                    <a:p>
                      <a:r>
                        <a:rPr lang="en-US" dirty="0" smtClean="0"/>
                        <a:t>&lt;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a:t>
                      </a:r>
                    </a:p>
                  </a:txBody>
                  <a:tcPr/>
                </a:tc>
              </a:tr>
              <a:tr h="813707">
                <a:tc>
                  <a:txBody>
                    <a:bodyPr/>
                    <a:lstStyle/>
                    <a:p>
                      <a:r>
                        <a:rPr lang="en-US" dirty="0" smtClean="0"/>
                        <a:t>&gt;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or</a:t>
                      </a:r>
                    </a:p>
                  </a:txBody>
                  <a:tcPr/>
                </a:tc>
              </a:tr>
              <a:tr h="813707">
                <a:tc>
                  <a:txBody>
                    <a:bodyPr/>
                    <a:lstStyle/>
                    <a:p>
                      <a:r>
                        <a:rPr lang="en-US" dirty="0" smtClean="0"/>
                        <a:t>&lt;=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a:t>
                      </a:r>
                    </a:p>
                  </a:txBody>
                  <a:tcPr/>
                </a:tc>
              </a:tr>
              <a:tr h="813707">
                <a:tc>
                  <a:txBody>
                    <a:bodyPr/>
                    <a:lstStyle/>
                    <a:p>
                      <a:r>
                        <a:rPr lang="en-US" dirty="0" smtClean="0"/>
                        <a:t>&gt;=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a:t>
                      </a:r>
                      <a:endParaRPr lang="en-US" dirty="0" smtClean="0"/>
                    </a:p>
                  </a:txBody>
                  <a:tcPr/>
                </a:tc>
              </a:tr>
              <a:tr h="813707">
                <a:tc>
                  <a:txBody>
                    <a:bodyPr/>
                    <a:lstStyle/>
                    <a:p>
                      <a:r>
                        <a:rPr lang="en-US" dirty="0" smtClean="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else</a:t>
                      </a:r>
                      <a:r>
                        <a:rPr lang="en-US" baseline="0" dirty="0" smtClean="0"/>
                        <a:t> if</a:t>
                      </a:r>
                      <a:endParaRPr lang="en-US" dirty="0" smtClean="0"/>
                    </a:p>
                  </a:txBody>
                  <a:tcPr/>
                </a:tc>
              </a:tr>
              <a:tr h="813707">
                <a:tc>
                  <a:txBody>
                    <a:bodyPr/>
                    <a:lstStyle/>
                    <a:p>
                      <a:r>
                        <a:rPr lang="en-US" dirty="0" smtClean="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else</a:t>
                      </a:r>
                      <a:endParaRPr lang="en-US" dirty="0" smtClean="0"/>
                    </a:p>
                  </a:txBody>
                  <a:tcPr/>
                </a:tc>
              </a:tr>
            </a:tbl>
          </a:graphicData>
        </a:graphic>
      </p:graphicFrame>
    </p:spTree>
    <p:extLst>
      <p:ext uri="{BB962C8B-B14F-4D97-AF65-F5344CB8AC3E}">
        <p14:creationId xmlns:p14="http://schemas.microsoft.com/office/powerpoint/2010/main" val="262757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pic>
        <p:nvPicPr>
          <p:cNvPr id="5" name="Picture 4"/>
          <p:cNvPicPr>
            <a:picLocks noChangeAspect="1"/>
          </p:cNvPicPr>
          <p:nvPr/>
        </p:nvPicPr>
        <p:blipFill>
          <a:blip r:embed="rId2"/>
          <a:stretch>
            <a:fillRect/>
          </a:stretch>
        </p:blipFill>
        <p:spPr>
          <a:xfrm>
            <a:off x="4241720" y="2349440"/>
            <a:ext cx="3708559" cy="4245324"/>
          </a:xfrm>
          <a:prstGeom prst="rect">
            <a:avLst/>
          </a:prstGeom>
        </p:spPr>
      </p:pic>
    </p:spTree>
    <p:extLst>
      <p:ext uri="{BB962C8B-B14F-4D97-AF65-F5344CB8AC3E}">
        <p14:creationId xmlns:p14="http://schemas.microsoft.com/office/powerpoint/2010/main" val="1671531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sp>
        <p:nvSpPr>
          <p:cNvPr id="3" name="Content Placeholder 2"/>
          <p:cNvSpPr>
            <a:spLocks noGrp="1"/>
          </p:cNvSpPr>
          <p:nvPr>
            <p:ph idx="1"/>
          </p:nvPr>
        </p:nvSpPr>
        <p:spPr/>
        <p:txBody>
          <a:bodyPr/>
          <a:lstStyle/>
          <a:p>
            <a:endParaRPr lang="en-US"/>
          </a:p>
        </p:txBody>
      </p:sp>
      <p:graphicFrame>
        <p:nvGraphicFramePr>
          <p:cNvPr id="4" name="Content Placeholder 4"/>
          <p:cNvGraphicFramePr>
            <a:graphicFrameLocks/>
          </p:cNvGraphicFramePr>
          <p:nvPr>
            <p:extLst>
              <p:ext uri="{D42A27DB-BD31-4B8C-83A1-F6EECF244321}">
                <p14:modId xmlns:p14="http://schemas.microsoft.com/office/powerpoint/2010/main" val="464421017"/>
              </p:ext>
            </p:extLst>
          </p:nvPr>
        </p:nvGraphicFramePr>
        <p:xfrm>
          <a:off x="2231136" y="2638044"/>
          <a:ext cx="7731128" cy="3101984"/>
        </p:xfrm>
        <a:graphic>
          <a:graphicData uri="http://schemas.openxmlformats.org/drawingml/2006/table">
            <a:tbl>
              <a:tblPr firstRow="1" bandRow="1">
                <a:tableStyleId>{5C22544A-7EE6-4342-B048-85BDC9FD1C3A}</a:tableStyleId>
              </a:tblPr>
              <a:tblGrid>
                <a:gridCol w="1617850"/>
                <a:gridCol w="6113278"/>
              </a:tblGrid>
              <a:tr h="677884">
                <a:tc>
                  <a:txBody>
                    <a:bodyPr/>
                    <a:lstStyle/>
                    <a:p>
                      <a:r>
                        <a:rPr lang="en-US" dirty="0" smtClean="0"/>
                        <a:t>Name</a:t>
                      </a:r>
                      <a:endParaRPr lang="en-US" dirty="0"/>
                    </a:p>
                  </a:txBody>
                  <a:tcPr/>
                </a:tc>
                <a:tc>
                  <a:txBody>
                    <a:bodyPr/>
                    <a:lstStyle/>
                    <a:p>
                      <a:r>
                        <a:rPr lang="en-US" dirty="0" smtClean="0"/>
                        <a:t>Description</a:t>
                      </a:r>
                      <a:endParaRPr lang="en-US" dirty="0"/>
                    </a:p>
                  </a:txBody>
                  <a:tcPr/>
                </a:tc>
              </a:tr>
              <a:tr h="1212050">
                <a:tc>
                  <a:txBody>
                    <a:bodyPr/>
                    <a:lstStyle/>
                    <a:p>
                      <a:r>
                        <a:rPr lang="en-US" dirty="0" smtClean="0"/>
                        <a:t>For</a:t>
                      </a:r>
                      <a:r>
                        <a:rPr lang="en-US" baseline="0" dirty="0" smtClean="0"/>
                        <a:t> Loop</a:t>
                      </a:r>
                      <a:endParaRPr lang="en-US" dirty="0"/>
                    </a:p>
                  </a:txBody>
                  <a:tcPr/>
                </a:tc>
                <a:tc>
                  <a:txBody>
                    <a:bodyPr/>
                    <a:lstStyle/>
                    <a:p>
                      <a:r>
                        <a:rPr lang="en-US" dirty="0" smtClean="0"/>
                        <a:t>Executes</a:t>
                      </a:r>
                      <a:r>
                        <a:rPr lang="en-US" baseline="0" dirty="0" smtClean="0"/>
                        <a:t> loop foe each instance in statement</a:t>
                      </a:r>
                      <a:endParaRPr lang="en-US" dirty="0"/>
                    </a:p>
                  </a:txBody>
                  <a:tcPr/>
                </a:tc>
              </a:tr>
              <a:tr h="1212050">
                <a:tc>
                  <a:txBody>
                    <a:bodyPr/>
                    <a:lstStyle/>
                    <a:p>
                      <a:r>
                        <a:rPr lang="en-US" dirty="0" smtClean="0"/>
                        <a:t>While Loop</a:t>
                      </a:r>
                      <a:endParaRPr lang="en-US" dirty="0"/>
                    </a:p>
                  </a:txBody>
                  <a:tcPr/>
                </a:tc>
                <a:tc>
                  <a:txBody>
                    <a:bodyPr/>
                    <a:lstStyle/>
                    <a:p>
                      <a:r>
                        <a:rPr lang="en-US" dirty="0" smtClean="0"/>
                        <a:t>Executes loop</a:t>
                      </a:r>
                      <a:r>
                        <a:rPr lang="en-US" baseline="0" dirty="0" smtClean="0"/>
                        <a:t> while condition is true</a:t>
                      </a:r>
                      <a:endParaRPr lang="en-US" dirty="0"/>
                    </a:p>
                  </a:txBody>
                  <a:tcPr/>
                </a:tc>
              </a:tr>
            </a:tbl>
          </a:graphicData>
        </a:graphic>
      </p:graphicFrame>
    </p:spTree>
    <p:extLst>
      <p:ext uri="{BB962C8B-B14F-4D97-AF65-F5344CB8AC3E}">
        <p14:creationId xmlns:p14="http://schemas.microsoft.com/office/powerpoint/2010/main" val="282764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a:t>
            </a:r>
            <a:endParaRPr lang="en-US" dirty="0"/>
          </a:p>
        </p:txBody>
      </p:sp>
      <p:sp>
        <p:nvSpPr>
          <p:cNvPr id="5" name="Rectangle 4"/>
          <p:cNvSpPr/>
          <p:nvPr/>
        </p:nvSpPr>
        <p:spPr>
          <a:xfrm>
            <a:off x="4221128" y="2618968"/>
            <a:ext cx="3749744" cy="1446550"/>
          </a:xfrm>
          <a:prstGeom prst="rect">
            <a:avLst/>
          </a:prstGeom>
        </p:spPr>
        <p:txBody>
          <a:bodyPr wrap="none">
            <a:spAutoFit/>
          </a:bodyPr>
          <a:lstStyle/>
          <a:p>
            <a:r>
              <a:rPr lang="en-US" sz="4400" dirty="0" smtClean="0">
                <a:solidFill>
                  <a:srgbClr val="FFC000"/>
                </a:solidFill>
              </a:rPr>
              <a:t>for</a:t>
            </a:r>
            <a:r>
              <a:rPr lang="en-US" sz="4400" dirty="0" smtClean="0"/>
              <a:t> x</a:t>
            </a:r>
            <a:r>
              <a:rPr lang="en-US" sz="4400" dirty="0" smtClean="0">
                <a:solidFill>
                  <a:srgbClr val="FF0000"/>
                </a:solidFill>
              </a:rPr>
              <a:t> </a:t>
            </a:r>
            <a:r>
              <a:rPr lang="en-US" sz="4400" dirty="0" smtClean="0">
                <a:solidFill>
                  <a:srgbClr val="FFC000"/>
                </a:solidFill>
              </a:rPr>
              <a:t>in</a:t>
            </a:r>
            <a:r>
              <a:rPr lang="en-US" sz="4400" dirty="0" smtClean="0"/>
              <a:t> y:</a:t>
            </a:r>
          </a:p>
          <a:p>
            <a:r>
              <a:rPr lang="en-US" sz="4400" dirty="0"/>
              <a:t>	</a:t>
            </a:r>
            <a:r>
              <a:rPr lang="en-US" sz="4400" dirty="0" smtClean="0"/>
              <a:t>do something</a:t>
            </a:r>
            <a:endParaRPr lang="en-US" sz="4400" dirty="0"/>
          </a:p>
        </p:txBody>
      </p:sp>
      <p:sp>
        <p:nvSpPr>
          <p:cNvPr id="10" name="Rectangle 9"/>
          <p:cNvSpPr/>
          <p:nvPr/>
        </p:nvSpPr>
        <p:spPr>
          <a:xfrm>
            <a:off x="4489632" y="4787119"/>
            <a:ext cx="3157922" cy="461665"/>
          </a:xfrm>
          <a:prstGeom prst="rect">
            <a:avLst/>
          </a:prstGeom>
        </p:spPr>
        <p:txBody>
          <a:bodyPr wrap="square">
            <a:spAutoFit/>
          </a:bodyPr>
          <a:lstStyle/>
          <a:p>
            <a:pPr algn="ctr"/>
            <a:r>
              <a:rPr lang="en-US" sz="2400" dirty="0" smtClean="0"/>
              <a:t>[ “a”,  “b”,  “c”, “d”,  “e”]</a:t>
            </a:r>
            <a:endParaRPr lang="en-US" sz="2400" dirty="0"/>
          </a:p>
        </p:txBody>
      </p:sp>
      <p:sp>
        <p:nvSpPr>
          <p:cNvPr id="11" name="Left Brace 10"/>
          <p:cNvSpPr/>
          <p:nvPr/>
        </p:nvSpPr>
        <p:spPr>
          <a:xfrm rot="5400000">
            <a:off x="5941041" y="3293055"/>
            <a:ext cx="183805" cy="2871790"/>
          </a:xfrm>
          <a:prstGeom prst="leftBrace">
            <a:avLst>
              <a:gd name="adj1" fmla="val 8333"/>
              <a:gd name="adj2" fmla="val 49502"/>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angle 11"/>
          <p:cNvSpPr/>
          <p:nvPr/>
        </p:nvSpPr>
        <p:spPr>
          <a:xfrm>
            <a:off x="4480955" y="4309461"/>
            <a:ext cx="3103975" cy="369332"/>
          </a:xfrm>
          <a:prstGeom prst="rect">
            <a:avLst/>
          </a:prstGeom>
        </p:spPr>
        <p:txBody>
          <a:bodyPr wrap="square">
            <a:spAutoFit/>
          </a:bodyPr>
          <a:lstStyle/>
          <a:p>
            <a:pPr algn="ctr"/>
            <a:r>
              <a:rPr lang="en-US" dirty="0" smtClean="0"/>
              <a:t>y parameter</a:t>
            </a:r>
            <a:endParaRPr lang="en-US" dirty="0"/>
          </a:p>
        </p:txBody>
      </p:sp>
      <p:sp>
        <p:nvSpPr>
          <p:cNvPr id="13" name="Circular Arrow 12"/>
          <p:cNvSpPr/>
          <p:nvPr/>
        </p:nvSpPr>
        <p:spPr>
          <a:xfrm flipV="1">
            <a:off x="4878100" y="4807790"/>
            <a:ext cx="598169" cy="783107"/>
          </a:xfrm>
          <a:prstGeom prst="circularArrow">
            <a:avLst>
              <a:gd name="adj1" fmla="val 3500"/>
              <a:gd name="adj2" fmla="val 1142319"/>
              <a:gd name="adj3" fmla="val 20310253"/>
              <a:gd name="adj4" fmla="val 11225244"/>
              <a:gd name="adj5" fmla="val 81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ircular Arrow 13"/>
          <p:cNvSpPr/>
          <p:nvPr/>
        </p:nvSpPr>
        <p:spPr>
          <a:xfrm flipV="1">
            <a:off x="5501546" y="4813263"/>
            <a:ext cx="571167" cy="771913"/>
          </a:xfrm>
          <a:prstGeom prst="circularArrow">
            <a:avLst>
              <a:gd name="adj1" fmla="val 3500"/>
              <a:gd name="adj2" fmla="val 1142319"/>
              <a:gd name="adj3" fmla="val 20310253"/>
              <a:gd name="adj4" fmla="val 11225244"/>
              <a:gd name="adj5" fmla="val 81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ircular Arrow 14"/>
          <p:cNvSpPr/>
          <p:nvPr/>
        </p:nvSpPr>
        <p:spPr>
          <a:xfrm flipV="1">
            <a:off x="6089713" y="4807666"/>
            <a:ext cx="577049" cy="783107"/>
          </a:xfrm>
          <a:prstGeom prst="circularArrow">
            <a:avLst>
              <a:gd name="adj1" fmla="val 3500"/>
              <a:gd name="adj2" fmla="val 1142319"/>
              <a:gd name="adj3" fmla="val 20310253"/>
              <a:gd name="adj4" fmla="val 11225244"/>
              <a:gd name="adj5" fmla="val 81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ircular Arrow 15"/>
          <p:cNvSpPr/>
          <p:nvPr/>
        </p:nvSpPr>
        <p:spPr>
          <a:xfrm flipV="1">
            <a:off x="6690220" y="4813263"/>
            <a:ext cx="567022" cy="783107"/>
          </a:xfrm>
          <a:prstGeom prst="circularArrow">
            <a:avLst>
              <a:gd name="adj1" fmla="val 3500"/>
              <a:gd name="adj2" fmla="val 1142319"/>
              <a:gd name="adj3" fmla="val 20310253"/>
              <a:gd name="adj4" fmla="val 11225244"/>
              <a:gd name="adj5" fmla="val 81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a:off x="7284269" y="4985799"/>
            <a:ext cx="1373205" cy="923330"/>
          </a:xfrm>
          <a:prstGeom prst="rect">
            <a:avLst/>
          </a:prstGeom>
        </p:spPr>
        <p:txBody>
          <a:bodyPr wrap="square">
            <a:spAutoFit/>
          </a:bodyPr>
          <a:lstStyle/>
          <a:p>
            <a:pPr algn="ctr"/>
            <a:r>
              <a:rPr lang="en-US" dirty="0"/>
              <a:t>l</a:t>
            </a:r>
            <a:r>
              <a:rPr lang="en-US" dirty="0" smtClean="0"/>
              <a:t>oop through all x parameters </a:t>
            </a:r>
            <a:endParaRPr lang="en-US" dirty="0"/>
          </a:p>
        </p:txBody>
      </p:sp>
      <p:cxnSp>
        <p:nvCxnSpPr>
          <p:cNvPr id="19" name="Straight Arrow Connector 18"/>
          <p:cNvCxnSpPr/>
          <p:nvPr/>
        </p:nvCxnSpPr>
        <p:spPr>
          <a:xfrm>
            <a:off x="4884038" y="5219094"/>
            <a:ext cx="0" cy="62681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p:cNvCxnSpPr/>
          <p:nvPr/>
        </p:nvCxnSpPr>
        <p:spPr>
          <a:xfrm>
            <a:off x="5503352" y="5219633"/>
            <a:ext cx="0" cy="62681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p:cNvCxnSpPr/>
          <p:nvPr/>
        </p:nvCxnSpPr>
        <p:spPr>
          <a:xfrm>
            <a:off x="6094006" y="5219094"/>
            <a:ext cx="0" cy="62681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p:cNvCxnSpPr/>
          <p:nvPr/>
        </p:nvCxnSpPr>
        <p:spPr>
          <a:xfrm>
            <a:off x="6690220" y="5219094"/>
            <a:ext cx="0" cy="62681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3" name="Rectangle 22"/>
          <p:cNvSpPr/>
          <p:nvPr/>
        </p:nvSpPr>
        <p:spPr>
          <a:xfrm>
            <a:off x="4364864" y="5845910"/>
            <a:ext cx="3103975" cy="369332"/>
          </a:xfrm>
          <a:prstGeom prst="rect">
            <a:avLst/>
          </a:prstGeom>
        </p:spPr>
        <p:txBody>
          <a:bodyPr wrap="square">
            <a:spAutoFit/>
          </a:bodyPr>
          <a:lstStyle/>
          <a:p>
            <a:pPr algn="ctr"/>
            <a:r>
              <a:rPr lang="en-US" smtClean="0"/>
              <a:t>for each x, do something</a:t>
            </a:r>
            <a:endParaRPr lang="en-US" dirty="0"/>
          </a:p>
        </p:txBody>
      </p:sp>
    </p:spTree>
    <p:extLst>
      <p:ext uri="{BB962C8B-B14F-4D97-AF65-F5344CB8AC3E}">
        <p14:creationId xmlns:p14="http://schemas.microsoft.com/office/powerpoint/2010/main" val="703068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878952899"/>
              </p:ext>
            </p:extLst>
          </p:nvPr>
        </p:nvGraphicFramePr>
        <p:xfrm>
          <a:off x="2229736" y="2438400"/>
          <a:ext cx="7731128" cy="3805240"/>
        </p:xfrm>
        <a:graphic>
          <a:graphicData uri="http://schemas.openxmlformats.org/drawingml/2006/table">
            <a:tbl>
              <a:tblPr firstRow="1" bandRow="1">
                <a:tableStyleId>{5C22544A-7EE6-4342-B048-85BDC9FD1C3A}</a:tableStyleId>
              </a:tblPr>
              <a:tblGrid>
                <a:gridCol w="1627187"/>
                <a:gridCol w="3332771"/>
                <a:gridCol w="2771170"/>
              </a:tblGrid>
              <a:tr h="761048">
                <a:tc>
                  <a:txBody>
                    <a:bodyPr/>
                    <a:lstStyle/>
                    <a:p>
                      <a:r>
                        <a:rPr lang="en-US" dirty="0" smtClean="0"/>
                        <a:t>Name</a:t>
                      </a:r>
                      <a:endParaRPr lang="en-US" dirty="0"/>
                    </a:p>
                  </a:txBody>
                  <a:tcPr/>
                </a:tc>
                <a:tc>
                  <a:txBody>
                    <a:bodyPr/>
                    <a:lstStyle/>
                    <a:p>
                      <a:r>
                        <a:rPr lang="en-US" dirty="0" smtClean="0"/>
                        <a:t>Description</a:t>
                      </a:r>
                      <a:endParaRPr lang="en-US" dirty="0"/>
                    </a:p>
                  </a:txBody>
                  <a:tcPr/>
                </a:tc>
                <a:tc>
                  <a:txBody>
                    <a:bodyPr/>
                    <a:lstStyle/>
                    <a:p>
                      <a:r>
                        <a:rPr lang="en-US" dirty="0" smtClean="0"/>
                        <a:t>Example</a:t>
                      </a:r>
                      <a:endParaRPr lang="en-US" dirty="0"/>
                    </a:p>
                  </a:txBody>
                  <a:tcPr/>
                </a:tc>
              </a:tr>
              <a:tr h="761048">
                <a:tc>
                  <a:txBody>
                    <a:bodyPr/>
                    <a:lstStyle/>
                    <a:p>
                      <a:r>
                        <a:rPr lang="en-US" dirty="0" err="1" smtClean="0"/>
                        <a:t>int</a:t>
                      </a:r>
                      <a:r>
                        <a:rPr lang="en-US" dirty="0" smtClean="0"/>
                        <a:t> (Integer)</a:t>
                      </a:r>
                      <a:endParaRPr lang="en-US" dirty="0"/>
                    </a:p>
                  </a:txBody>
                  <a:tcPr/>
                </a:tc>
                <a:tc>
                  <a:txBody>
                    <a:bodyPr/>
                    <a:lstStyle/>
                    <a:p>
                      <a:r>
                        <a:rPr lang="en-US" dirty="0" smtClean="0"/>
                        <a:t>Non-decimal</a:t>
                      </a:r>
                      <a:r>
                        <a:rPr lang="en-US" baseline="0" dirty="0" smtClean="0"/>
                        <a:t> numbers</a:t>
                      </a:r>
                      <a:endParaRPr lang="en-US" dirty="0"/>
                    </a:p>
                  </a:txBody>
                  <a:tcPr/>
                </a:tc>
                <a:tc>
                  <a:txBody>
                    <a:bodyPr/>
                    <a:lstStyle/>
                    <a:p>
                      <a:r>
                        <a:rPr lang="en-US" dirty="0" smtClean="0"/>
                        <a:t>3, 5, -15</a:t>
                      </a:r>
                      <a:endParaRPr lang="en-US" dirty="0"/>
                    </a:p>
                  </a:txBody>
                  <a:tcPr/>
                </a:tc>
              </a:tr>
              <a:tr h="761048">
                <a:tc>
                  <a:txBody>
                    <a:bodyPr/>
                    <a:lstStyle/>
                    <a:p>
                      <a:r>
                        <a:rPr lang="en-US" dirty="0" smtClean="0"/>
                        <a:t>float (Float)</a:t>
                      </a:r>
                      <a:endParaRPr lang="en-US" dirty="0"/>
                    </a:p>
                  </a:txBody>
                  <a:tcPr/>
                </a:tc>
                <a:tc>
                  <a:txBody>
                    <a:bodyPr/>
                    <a:lstStyle/>
                    <a:p>
                      <a:r>
                        <a:rPr lang="en-US" dirty="0" smtClean="0"/>
                        <a:t>Decimal numbers</a:t>
                      </a:r>
                      <a:endParaRPr lang="en-US" dirty="0"/>
                    </a:p>
                  </a:txBody>
                  <a:tcPr/>
                </a:tc>
                <a:tc>
                  <a:txBody>
                    <a:bodyPr/>
                    <a:lstStyle/>
                    <a:p>
                      <a:r>
                        <a:rPr lang="en-US" dirty="0" smtClean="0"/>
                        <a:t>4.8,</a:t>
                      </a:r>
                      <a:r>
                        <a:rPr lang="en-US" baseline="0" dirty="0" smtClean="0"/>
                        <a:t> 159.9999, 3.0</a:t>
                      </a:r>
                      <a:endParaRPr lang="en-US" dirty="0"/>
                    </a:p>
                  </a:txBody>
                  <a:tcPr/>
                </a:tc>
              </a:tr>
              <a:tr h="761048">
                <a:tc>
                  <a:txBody>
                    <a:bodyPr/>
                    <a:lstStyle/>
                    <a:p>
                      <a:r>
                        <a:rPr lang="en-US" dirty="0" err="1" smtClean="0"/>
                        <a:t>str</a:t>
                      </a:r>
                      <a:r>
                        <a:rPr lang="en-US" baseline="0" dirty="0" smtClean="0"/>
                        <a:t> (String)</a:t>
                      </a:r>
                      <a:endParaRPr lang="en-US" dirty="0"/>
                    </a:p>
                  </a:txBody>
                  <a:tcPr/>
                </a:tc>
                <a:tc>
                  <a:txBody>
                    <a:bodyPr/>
                    <a:lstStyle/>
                    <a:p>
                      <a:r>
                        <a:rPr lang="en-US" dirty="0" smtClean="0"/>
                        <a:t>Text, enclosed by “ ”</a:t>
                      </a:r>
                      <a:r>
                        <a:rPr lang="en-US" baseline="0" dirty="0" smtClean="0"/>
                        <a:t> (Green in IDLE)</a:t>
                      </a:r>
                      <a:endParaRPr lang="en-US" dirty="0"/>
                    </a:p>
                  </a:txBody>
                  <a:tcPr/>
                </a:tc>
                <a:tc>
                  <a:txBody>
                    <a:bodyPr/>
                    <a:lstStyle/>
                    <a:p>
                      <a:r>
                        <a:rPr lang="en-US" dirty="0" smtClean="0">
                          <a:solidFill>
                            <a:srgbClr val="00B050"/>
                          </a:solidFill>
                        </a:rPr>
                        <a:t>“123”</a:t>
                      </a:r>
                      <a:r>
                        <a:rPr lang="en-US" dirty="0" smtClean="0">
                          <a:solidFill>
                            <a:schemeClr val="tx1"/>
                          </a:solidFill>
                        </a:rPr>
                        <a:t>,</a:t>
                      </a:r>
                      <a:r>
                        <a:rPr lang="en-US" dirty="0" smtClean="0">
                          <a:solidFill>
                            <a:srgbClr val="00B050"/>
                          </a:solidFill>
                        </a:rPr>
                        <a:t> “Hello”</a:t>
                      </a:r>
                      <a:endParaRPr lang="en-US" dirty="0">
                        <a:solidFill>
                          <a:srgbClr val="00B050"/>
                        </a:solidFill>
                      </a:endParaRPr>
                    </a:p>
                  </a:txBody>
                  <a:tcPr/>
                </a:tc>
              </a:tr>
              <a:tr h="761048">
                <a:tc>
                  <a:txBody>
                    <a:bodyPr/>
                    <a:lstStyle/>
                    <a:p>
                      <a:r>
                        <a:rPr lang="en-US" dirty="0" smtClean="0"/>
                        <a:t>list (List)</a:t>
                      </a:r>
                      <a:endParaRPr lang="en-US" dirty="0"/>
                    </a:p>
                  </a:txBody>
                  <a:tcPr/>
                </a:tc>
                <a:tc>
                  <a:txBody>
                    <a:bodyPr/>
                    <a:lstStyle/>
                    <a:p>
                      <a:r>
                        <a:rPr lang="en-US" dirty="0" smtClean="0"/>
                        <a:t>List of individual</a:t>
                      </a:r>
                      <a:r>
                        <a:rPr lang="en-US" baseline="0" dirty="0" smtClean="0"/>
                        <a:t> variable types, enclosed by [] and separated by</a:t>
                      </a:r>
                      <a:endParaRPr lang="en-US" dirty="0"/>
                    </a:p>
                  </a:txBody>
                  <a:tcPr/>
                </a:tc>
                <a:tc>
                  <a:txBody>
                    <a:bodyPr/>
                    <a:lstStyle/>
                    <a:p>
                      <a:r>
                        <a:rPr lang="en-US" dirty="0" smtClean="0"/>
                        <a:t>[1,</a:t>
                      </a:r>
                      <a:r>
                        <a:rPr lang="en-US" baseline="0" dirty="0" smtClean="0"/>
                        <a:t> 2, 3]</a:t>
                      </a:r>
                    </a:p>
                    <a:p>
                      <a:r>
                        <a:rPr lang="en-US" baseline="0" dirty="0" smtClean="0"/>
                        <a:t>[“hello”, 45, “hi”, 5.44]</a:t>
                      </a:r>
                      <a:endParaRPr lang="en-US" dirty="0"/>
                    </a:p>
                  </a:txBody>
                  <a:tcPr/>
                </a:tc>
              </a:tr>
            </a:tbl>
          </a:graphicData>
        </a:graphic>
      </p:graphicFrame>
    </p:spTree>
    <p:extLst>
      <p:ext uri="{BB962C8B-B14F-4D97-AF65-F5344CB8AC3E}">
        <p14:creationId xmlns:p14="http://schemas.microsoft.com/office/powerpoint/2010/main" val="1993657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a:t>
            </a:r>
            <a:endParaRPr lang="en-US" dirty="0"/>
          </a:p>
        </p:txBody>
      </p:sp>
      <p:sp>
        <p:nvSpPr>
          <p:cNvPr id="9" name="Rectangle 8"/>
          <p:cNvSpPr/>
          <p:nvPr/>
        </p:nvSpPr>
        <p:spPr>
          <a:xfrm>
            <a:off x="2231136" y="2700569"/>
            <a:ext cx="7729728" cy="1077218"/>
          </a:xfrm>
          <a:prstGeom prst="rect">
            <a:avLst/>
          </a:prstGeom>
        </p:spPr>
        <p:txBody>
          <a:bodyPr wrap="square">
            <a:spAutoFit/>
          </a:bodyPr>
          <a:lstStyle/>
          <a:p>
            <a:r>
              <a:rPr lang="en-US" sz="3200" b="1" dirty="0" smtClean="0"/>
              <a:t>range()</a:t>
            </a:r>
            <a:r>
              <a:rPr lang="en-US" sz="3200" dirty="0" smtClean="0"/>
              <a:t> </a:t>
            </a:r>
            <a:r>
              <a:rPr lang="mr-IN" sz="3200" dirty="0" smtClean="0"/>
              <a:t>–</a:t>
            </a:r>
            <a:r>
              <a:rPr lang="en-US" sz="3200" dirty="0" smtClean="0"/>
              <a:t> Used for integers to indicate a “range of numbers”</a:t>
            </a:r>
          </a:p>
        </p:txBody>
      </p:sp>
      <p:graphicFrame>
        <p:nvGraphicFramePr>
          <p:cNvPr id="8" name="Content Placeholder 4"/>
          <p:cNvGraphicFramePr>
            <a:graphicFrameLocks/>
          </p:cNvGraphicFramePr>
          <p:nvPr>
            <p:extLst>
              <p:ext uri="{D42A27DB-BD31-4B8C-83A1-F6EECF244321}">
                <p14:modId xmlns:p14="http://schemas.microsoft.com/office/powerpoint/2010/main" val="1240124804"/>
              </p:ext>
            </p:extLst>
          </p:nvPr>
        </p:nvGraphicFramePr>
        <p:xfrm>
          <a:off x="2229736" y="4050419"/>
          <a:ext cx="7731130" cy="2468880"/>
        </p:xfrm>
        <a:graphic>
          <a:graphicData uri="http://schemas.openxmlformats.org/drawingml/2006/table">
            <a:tbl>
              <a:tblPr firstRow="1" bandRow="1">
                <a:tableStyleId>{5C22544A-7EE6-4342-B048-85BDC9FD1C3A}</a:tableStyleId>
              </a:tblPr>
              <a:tblGrid>
                <a:gridCol w="1913639"/>
                <a:gridCol w="3214688"/>
                <a:gridCol w="2602803"/>
              </a:tblGrid>
              <a:tr h="339738">
                <a:tc>
                  <a:txBody>
                    <a:bodyPr/>
                    <a:lstStyle/>
                    <a:p>
                      <a:r>
                        <a:rPr lang="en-US" dirty="0" smtClean="0"/>
                        <a:t>Format</a:t>
                      </a:r>
                      <a:endParaRPr lang="en-US" dirty="0"/>
                    </a:p>
                  </a:txBody>
                  <a:tcPr/>
                </a:tc>
                <a:tc>
                  <a:txBody>
                    <a:bodyPr/>
                    <a:lstStyle/>
                    <a:p>
                      <a:r>
                        <a:rPr lang="en-US" dirty="0" smtClean="0"/>
                        <a:t>Description</a:t>
                      </a:r>
                      <a:endParaRPr lang="en-US" dirty="0"/>
                    </a:p>
                  </a:txBody>
                  <a:tcPr/>
                </a:tc>
                <a:tc>
                  <a:txBody>
                    <a:bodyPr/>
                    <a:lstStyle/>
                    <a:p>
                      <a:r>
                        <a:rPr lang="en-US" dirty="0" smtClean="0"/>
                        <a:t>Example</a:t>
                      </a:r>
                      <a:endParaRPr lang="en-US" dirty="0"/>
                    </a:p>
                  </a:txBody>
                  <a:tcPr/>
                </a:tc>
              </a:tr>
              <a:tr h="849345">
                <a:tc>
                  <a:txBody>
                    <a:bodyPr/>
                    <a:lstStyle/>
                    <a:p>
                      <a:r>
                        <a:rPr lang="en-US" dirty="0" smtClean="0"/>
                        <a:t>range(stop)</a:t>
                      </a:r>
                      <a:endParaRPr lang="en-US" dirty="0"/>
                    </a:p>
                  </a:txBody>
                  <a:tcPr/>
                </a:tc>
                <a:tc>
                  <a:txBody>
                    <a:bodyPr/>
                    <a:lstStyle/>
                    <a:p>
                      <a:r>
                        <a:rPr lang="en-US" dirty="0" smtClean="0"/>
                        <a:t>Range</a:t>
                      </a:r>
                      <a:r>
                        <a:rPr lang="en-US" baseline="0" dirty="0" smtClean="0"/>
                        <a:t> of integers from 0 up to but not including the stop number.</a:t>
                      </a:r>
                      <a:endParaRPr lang="en-US" dirty="0"/>
                    </a:p>
                  </a:txBody>
                  <a:tcPr/>
                </a:tc>
                <a:tc>
                  <a:txBody>
                    <a:bodyPr/>
                    <a:lstStyle/>
                    <a:p>
                      <a:pPr marL="0" indent="0">
                        <a:buFont typeface="Arial" panose="020B0604020202020204" pitchFamily="34" charset="0"/>
                        <a:buNone/>
                      </a:pPr>
                      <a:r>
                        <a:rPr lang="en-US" sz="1800" b="0" dirty="0" smtClean="0"/>
                        <a:t>range(3)</a:t>
                      </a:r>
                      <a:r>
                        <a:rPr lang="en-US" sz="1800" b="0" baseline="0" dirty="0" smtClean="0"/>
                        <a:t> = 0, 1, 2</a:t>
                      </a:r>
                      <a:endParaRPr lang="en-US" sz="1800" b="0" dirty="0" smtClean="0"/>
                    </a:p>
                  </a:txBody>
                  <a:tcPr/>
                </a:tc>
              </a:tr>
              <a:tr h="1104148">
                <a:tc>
                  <a:txBody>
                    <a:bodyPr/>
                    <a:lstStyle/>
                    <a:p>
                      <a:r>
                        <a:rPr lang="en-US" dirty="0" smtClean="0"/>
                        <a:t>range(start, stop)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Range</a:t>
                      </a:r>
                      <a:r>
                        <a:rPr lang="en-US" baseline="0" dirty="0" smtClean="0"/>
                        <a:t> of integers from start number up to but not including the stop number.</a:t>
                      </a:r>
                      <a:endParaRPr lang="en-US" dirty="0" smtClean="0"/>
                    </a:p>
                    <a:p>
                      <a:endParaRPr lang="en-US" dirty="0"/>
                    </a:p>
                  </a:txBody>
                  <a:tcPr/>
                </a:tc>
                <a:tc>
                  <a:txBody>
                    <a:bodyPr/>
                    <a:lstStyle/>
                    <a:p>
                      <a:pPr marL="0" indent="0">
                        <a:buFont typeface="Arial" panose="020B0604020202020204" pitchFamily="34" charset="0"/>
                        <a:buNone/>
                      </a:pPr>
                      <a:r>
                        <a:rPr lang="en-US" sz="1800" dirty="0" smtClean="0"/>
                        <a:t>range(3,</a:t>
                      </a:r>
                      <a:r>
                        <a:rPr lang="en-US" sz="1800" baseline="0" dirty="0" smtClean="0"/>
                        <a:t> 8) = 3, 4, 5,6, 7</a:t>
                      </a:r>
                      <a:endParaRPr lang="en-US" sz="1800" dirty="0" smtClean="0"/>
                    </a:p>
                  </a:txBody>
                  <a:tcPr/>
                </a:tc>
              </a:tr>
            </a:tbl>
          </a:graphicData>
        </a:graphic>
      </p:graphicFrame>
    </p:spTree>
    <p:extLst>
      <p:ext uri="{BB962C8B-B14F-4D97-AF65-F5344CB8AC3E}">
        <p14:creationId xmlns:p14="http://schemas.microsoft.com/office/powerpoint/2010/main" val="1561076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loops</a:t>
            </a:r>
            <a:endParaRPr lang="en-US" dirty="0"/>
          </a:p>
        </p:txBody>
      </p:sp>
      <p:sp>
        <p:nvSpPr>
          <p:cNvPr id="4" name="Content Placeholder 2"/>
          <p:cNvSpPr txBox="1">
            <a:spLocks/>
          </p:cNvSpPr>
          <p:nvPr/>
        </p:nvSpPr>
        <p:spPr>
          <a:xfrm>
            <a:off x="569468" y="2691316"/>
            <a:ext cx="3617468" cy="128526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sz="2400" dirty="0"/>
          </a:p>
        </p:txBody>
      </p:sp>
      <p:sp>
        <p:nvSpPr>
          <p:cNvPr id="7" name="Content Placeholder 2"/>
          <p:cNvSpPr txBox="1">
            <a:spLocks/>
          </p:cNvSpPr>
          <p:nvPr/>
        </p:nvSpPr>
        <p:spPr>
          <a:xfrm>
            <a:off x="569468" y="3976578"/>
            <a:ext cx="4957064" cy="128526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sz="2400" dirty="0"/>
          </a:p>
        </p:txBody>
      </p:sp>
      <p:sp>
        <p:nvSpPr>
          <p:cNvPr id="8" name="Content Placeholder 2"/>
          <p:cNvSpPr txBox="1">
            <a:spLocks/>
          </p:cNvSpPr>
          <p:nvPr/>
        </p:nvSpPr>
        <p:spPr>
          <a:xfrm>
            <a:off x="569468" y="5209956"/>
            <a:ext cx="6426755" cy="128526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sz="2400" dirty="0"/>
          </a:p>
        </p:txBody>
      </p:sp>
      <p:graphicFrame>
        <p:nvGraphicFramePr>
          <p:cNvPr id="9" name="Content Placeholder 4"/>
          <p:cNvGraphicFramePr>
            <a:graphicFrameLocks/>
          </p:cNvGraphicFramePr>
          <p:nvPr>
            <p:extLst>
              <p:ext uri="{D42A27DB-BD31-4B8C-83A1-F6EECF244321}">
                <p14:modId xmlns:p14="http://schemas.microsoft.com/office/powerpoint/2010/main" val="1999008626"/>
              </p:ext>
            </p:extLst>
          </p:nvPr>
        </p:nvGraphicFramePr>
        <p:xfrm>
          <a:off x="2231136" y="2315761"/>
          <a:ext cx="7731128" cy="4049233"/>
        </p:xfrm>
        <a:graphic>
          <a:graphicData uri="http://schemas.openxmlformats.org/drawingml/2006/table">
            <a:tbl>
              <a:tblPr firstRow="1" bandRow="1">
                <a:tableStyleId>{5C22544A-7EE6-4342-B048-85BDC9FD1C3A}</a:tableStyleId>
              </a:tblPr>
              <a:tblGrid>
                <a:gridCol w="1193382"/>
                <a:gridCol w="4213411"/>
                <a:gridCol w="2324335"/>
              </a:tblGrid>
              <a:tr h="599641">
                <a:tc>
                  <a:txBody>
                    <a:bodyPr/>
                    <a:lstStyle/>
                    <a:p>
                      <a:r>
                        <a:rPr lang="en-US" dirty="0" smtClean="0"/>
                        <a:t>Variable</a:t>
                      </a:r>
                      <a:endParaRPr lang="en-US" dirty="0"/>
                    </a:p>
                  </a:txBody>
                  <a:tcPr/>
                </a:tc>
                <a:tc>
                  <a:txBody>
                    <a:bodyPr/>
                    <a:lstStyle/>
                    <a:p>
                      <a:r>
                        <a:rPr lang="en-US" dirty="0" smtClean="0"/>
                        <a:t>Example</a:t>
                      </a:r>
                      <a:endParaRPr lang="en-US" dirty="0"/>
                    </a:p>
                  </a:txBody>
                  <a:tcPr/>
                </a:tc>
                <a:tc>
                  <a:txBody>
                    <a:bodyPr/>
                    <a:lstStyle/>
                    <a:p>
                      <a:r>
                        <a:rPr lang="en-US" dirty="0" smtClean="0"/>
                        <a:t>Result</a:t>
                      </a:r>
                      <a:endParaRPr lang="en-US" dirty="0"/>
                    </a:p>
                  </a:txBody>
                  <a:tcPr/>
                </a:tc>
              </a:tr>
              <a:tr h="1072152">
                <a:tc>
                  <a:txBody>
                    <a:bodyPr/>
                    <a:lstStyle/>
                    <a:p>
                      <a:r>
                        <a:rPr lang="en-US" smtClean="0"/>
                        <a:t>int</a:t>
                      </a:r>
                      <a:endParaRPr lang="en-US" dirty="0"/>
                    </a:p>
                  </a:txBody>
                  <a:tcPr/>
                </a:tc>
                <a:tc>
                  <a:txBody>
                    <a:bodyPr/>
                    <a:lstStyle/>
                    <a:p>
                      <a:pPr marL="0" indent="0">
                        <a:buFont typeface="Arial" panose="020B0604020202020204" pitchFamily="34" charset="0"/>
                        <a:buNone/>
                      </a:pPr>
                      <a:r>
                        <a:rPr lang="en-US" sz="1800" dirty="0" smtClean="0"/>
                        <a:t>&gt;&gt;&gt; for </a:t>
                      </a:r>
                      <a:r>
                        <a:rPr lang="en-US" sz="1800" dirty="0" err="1" smtClean="0"/>
                        <a:t>num</a:t>
                      </a:r>
                      <a:r>
                        <a:rPr lang="en-US" sz="1800" dirty="0" smtClean="0"/>
                        <a:t> in </a:t>
                      </a:r>
                      <a:r>
                        <a:rPr lang="en-US" sz="1800" b="1" dirty="0" smtClean="0"/>
                        <a:t>range(3)</a:t>
                      </a:r>
                      <a:r>
                        <a:rPr lang="en-US" sz="1800" dirty="0" smtClean="0"/>
                        <a:t>:</a:t>
                      </a:r>
                    </a:p>
                    <a:p>
                      <a:pPr marL="0" indent="0">
                        <a:buFont typeface="Arial" panose="020B0604020202020204" pitchFamily="34" charset="0"/>
                        <a:buNone/>
                      </a:pPr>
                      <a:r>
                        <a:rPr lang="en-US" sz="1800" dirty="0" smtClean="0"/>
                        <a:t>	print (</a:t>
                      </a:r>
                      <a:r>
                        <a:rPr lang="en-US" sz="1800" dirty="0" err="1" smtClean="0"/>
                        <a:t>num</a:t>
                      </a:r>
                      <a:r>
                        <a:rPr lang="en-US" sz="1800" dirty="0" smtClean="0"/>
                        <a:t>)</a:t>
                      </a:r>
                    </a:p>
                  </a:txBody>
                  <a:tcPr/>
                </a:tc>
                <a:tc>
                  <a:txBody>
                    <a:bodyPr/>
                    <a:lstStyle/>
                    <a:p>
                      <a:pPr marL="0" indent="0">
                        <a:buFont typeface="Arial" panose="020B0604020202020204" pitchFamily="34" charset="0"/>
                        <a:buNone/>
                      </a:pPr>
                      <a:r>
                        <a:rPr lang="en-US" sz="1800" dirty="0" smtClean="0"/>
                        <a:t>0</a:t>
                      </a:r>
                    </a:p>
                    <a:p>
                      <a:pPr marL="0" indent="0">
                        <a:buFont typeface="Arial" panose="020B0604020202020204" pitchFamily="34" charset="0"/>
                        <a:buNone/>
                      </a:pPr>
                      <a:r>
                        <a:rPr lang="en-US" sz="1800" dirty="0" smtClean="0"/>
                        <a:t>1</a:t>
                      </a:r>
                    </a:p>
                    <a:p>
                      <a:pPr marL="0" indent="0">
                        <a:buFont typeface="Arial" panose="020B0604020202020204" pitchFamily="34" charset="0"/>
                        <a:buNone/>
                      </a:pPr>
                      <a:r>
                        <a:rPr lang="en-US" sz="1800" dirty="0" smtClean="0"/>
                        <a:t>2</a:t>
                      </a:r>
                    </a:p>
                  </a:txBody>
                  <a:tcPr/>
                </a:tc>
              </a:tr>
              <a:tr h="1072152">
                <a:tc>
                  <a:txBody>
                    <a:bodyPr/>
                    <a:lstStyle/>
                    <a:p>
                      <a:r>
                        <a:rPr lang="en-US" smtClean="0"/>
                        <a:t>String</a:t>
                      </a:r>
                      <a:endParaRPr lang="en-US" dirty="0"/>
                    </a:p>
                  </a:txBody>
                  <a:tcPr/>
                </a:tc>
                <a:tc>
                  <a:txBody>
                    <a:bodyPr/>
                    <a:lstStyle/>
                    <a:p>
                      <a:pPr marL="0" indent="0">
                        <a:buFont typeface="Arial" panose="020B0604020202020204" pitchFamily="34" charset="0"/>
                        <a:buNone/>
                      </a:pPr>
                      <a:r>
                        <a:rPr lang="en-US" sz="1800" dirty="0" smtClean="0"/>
                        <a:t>&gt;&gt;&gt; for letter in “word”:</a:t>
                      </a:r>
                    </a:p>
                    <a:p>
                      <a:pPr marL="0" indent="0">
                        <a:buFont typeface="Arial" panose="020B0604020202020204" pitchFamily="34" charset="0"/>
                        <a:buNone/>
                      </a:pPr>
                      <a:r>
                        <a:rPr lang="en-US" sz="1800" dirty="0" smtClean="0"/>
                        <a:t>	print (letter)</a:t>
                      </a:r>
                    </a:p>
                  </a:txBody>
                  <a:tcPr/>
                </a:tc>
                <a:tc>
                  <a:txBody>
                    <a:bodyPr/>
                    <a:lstStyle/>
                    <a:p>
                      <a:pPr marL="0" indent="0">
                        <a:buFont typeface="Arial" panose="020B0604020202020204" pitchFamily="34" charset="0"/>
                        <a:buNone/>
                      </a:pPr>
                      <a:r>
                        <a:rPr lang="en-US" sz="1800" dirty="0" smtClean="0"/>
                        <a:t>w</a:t>
                      </a:r>
                    </a:p>
                    <a:p>
                      <a:pPr marL="0" indent="0">
                        <a:buFont typeface="Arial" panose="020B0604020202020204" pitchFamily="34" charset="0"/>
                        <a:buNone/>
                      </a:pPr>
                      <a:r>
                        <a:rPr lang="en-US" sz="1800" dirty="0" smtClean="0"/>
                        <a:t>o</a:t>
                      </a:r>
                    </a:p>
                    <a:p>
                      <a:pPr marL="0" indent="0">
                        <a:buFont typeface="Arial" panose="020B0604020202020204" pitchFamily="34" charset="0"/>
                        <a:buNone/>
                      </a:pPr>
                      <a:r>
                        <a:rPr lang="en-US" sz="1800" dirty="0" smtClean="0"/>
                        <a:t>r</a:t>
                      </a:r>
                    </a:p>
                    <a:p>
                      <a:pPr marL="0" indent="0">
                        <a:buFont typeface="Arial" panose="020B0604020202020204" pitchFamily="34" charset="0"/>
                        <a:buNone/>
                      </a:pPr>
                      <a:r>
                        <a:rPr lang="en-US" sz="1800" dirty="0" smtClean="0"/>
                        <a:t>d</a:t>
                      </a:r>
                    </a:p>
                  </a:txBody>
                  <a:tcPr/>
                </a:tc>
              </a:tr>
              <a:tr h="1072152">
                <a:tc>
                  <a:txBody>
                    <a:bodyPr/>
                    <a:lstStyle/>
                    <a:p>
                      <a:r>
                        <a:rPr lang="en-US" dirty="0" smtClean="0"/>
                        <a:t>list</a:t>
                      </a:r>
                      <a:endParaRPr lang="en-US" dirty="0"/>
                    </a:p>
                  </a:txBody>
                  <a:tcPr/>
                </a:tc>
                <a:tc>
                  <a:txBody>
                    <a:bodyPr/>
                    <a:lstStyle/>
                    <a:p>
                      <a:pPr marL="0" indent="0">
                        <a:buFont typeface="Arial" panose="020B0604020202020204" pitchFamily="34" charset="0"/>
                        <a:buNone/>
                      </a:pPr>
                      <a:r>
                        <a:rPr lang="en-US" sz="1800" dirty="0" smtClean="0"/>
                        <a:t>&gt;&gt;&gt; for element in [“this”, “is”, “a”, “list”]:</a:t>
                      </a:r>
                    </a:p>
                    <a:p>
                      <a:pPr marL="0" indent="0">
                        <a:buFont typeface="Arial" panose="020B0604020202020204" pitchFamily="34" charset="0"/>
                        <a:buNone/>
                      </a:pPr>
                      <a:r>
                        <a:rPr lang="en-US" sz="1800" dirty="0" smtClean="0"/>
                        <a:t>	print (element)</a:t>
                      </a:r>
                    </a:p>
                  </a:txBody>
                  <a:tcPr/>
                </a:tc>
                <a:tc>
                  <a:txBody>
                    <a:bodyPr/>
                    <a:lstStyle/>
                    <a:p>
                      <a:pPr marL="0" indent="0">
                        <a:buFont typeface="Arial" panose="020B0604020202020204" pitchFamily="34" charset="0"/>
                        <a:buNone/>
                      </a:pPr>
                      <a:r>
                        <a:rPr lang="en-US" sz="1800" dirty="0" smtClean="0"/>
                        <a:t>this</a:t>
                      </a:r>
                    </a:p>
                    <a:p>
                      <a:pPr marL="0" indent="0">
                        <a:buFont typeface="Arial" panose="020B0604020202020204" pitchFamily="34" charset="0"/>
                        <a:buNone/>
                      </a:pPr>
                      <a:r>
                        <a:rPr lang="en-US" sz="1800" dirty="0" smtClean="0"/>
                        <a:t>is</a:t>
                      </a:r>
                    </a:p>
                    <a:p>
                      <a:pPr marL="0" indent="0">
                        <a:buFont typeface="Arial" panose="020B0604020202020204" pitchFamily="34" charset="0"/>
                        <a:buNone/>
                      </a:pPr>
                      <a:r>
                        <a:rPr lang="en-US" sz="1800" dirty="0" smtClean="0"/>
                        <a:t>a</a:t>
                      </a:r>
                    </a:p>
                    <a:p>
                      <a:pPr marL="0" indent="0">
                        <a:buFont typeface="Arial" panose="020B0604020202020204" pitchFamily="34" charset="0"/>
                        <a:buNone/>
                      </a:pPr>
                      <a:r>
                        <a:rPr lang="en-US" sz="1800" dirty="0" smtClean="0"/>
                        <a:t>list</a:t>
                      </a:r>
                    </a:p>
                  </a:txBody>
                  <a:tcPr/>
                </a:tc>
              </a:tr>
            </a:tbl>
          </a:graphicData>
        </a:graphic>
      </p:graphicFrame>
    </p:spTree>
    <p:extLst>
      <p:ext uri="{BB962C8B-B14F-4D97-AF65-F5344CB8AC3E}">
        <p14:creationId xmlns:p14="http://schemas.microsoft.com/office/powerpoint/2010/main" val="179243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loops </a:t>
            </a:r>
            <a:r>
              <a:rPr lang="mr-IN" dirty="0" smtClean="0"/>
              <a:t>–</a:t>
            </a:r>
            <a:r>
              <a:rPr lang="en-US" dirty="0" smtClean="0"/>
              <a:t> counting</a:t>
            </a:r>
            <a:endParaRPr lang="en-US" dirty="0"/>
          </a:p>
        </p:txBody>
      </p:sp>
      <p:sp>
        <p:nvSpPr>
          <p:cNvPr id="4" name="Content Placeholder 2"/>
          <p:cNvSpPr txBox="1">
            <a:spLocks/>
          </p:cNvSpPr>
          <p:nvPr/>
        </p:nvSpPr>
        <p:spPr>
          <a:xfrm>
            <a:off x="569468" y="2691316"/>
            <a:ext cx="3617468" cy="128526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sz="2400" dirty="0"/>
          </a:p>
        </p:txBody>
      </p:sp>
      <p:sp>
        <p:nvSpPr>
          <p:cNvPr id="7" name="Content Placeholder 2"/>
          <p:cNvSpPr txBox="1">
            <a:spLocks/>
          </p:cNvSpPr>
          <p:nvPr/>
        </p:nvSpPr>
        <p:spPr>
          <a:xfrm>
            <a:off x="569468" y="3976578"/>
            <a:ext cx="4957064" cy="128526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sz="2400" dirty="0"/>
          </a:p>
        </p:txBody>
      </p:sp>
      <p:sp>
        <p:nvSpPr>
          <p:cNvPr id="10" name="Rectangle 9"/>
          <p:cNvSpPr/>
          <p:nvPr/>
        </p:nvSpPr>
        <p:spPr>
          <a:xfrm>
            <a:off x="2231136" y="2469608"/>
            <a:ext cx="7729728" cy="2862322"/>
          </a:xfrm>
          <a:prstGeom prst="rect">
            <a:avLst/>
          </a:prstGeom>
        </p:spPr>
        <p:txBody>
          <a:bodyPr wrap="square">
            <a:spAutoFit/>
          </a:bodyPr>
          <a:lstStyle/>
          <a:p>
            <a:r>
              <a:rPr lang="en-US" sz="3600" dirty="0"/>
              <a:t>c</a:t>
            </a:r>
            <a:r>
              <a:rPr lang="en-US" sz="3600" dirty="0" smtClean="0"/>
              <a:t>ount = 0</a:t>
            </a:r>
          </a:p>
          <a:p>
            <a:r>
              <a:rPr lang="en-US" sz="3600" dirty="0" smtClean="0">
                <a:solidFill>
                  <a:srgbClr val="FFC000"/>
                </a:solidFill>
              </a:rPr>
              <a:t>for</a:t>
            </a:r>
            <a:r>
              <a:rPr lang="en-US" sz="3600" dirty="0" smtClean="0"/>
              <a:t> x</a:t>
            </a:r>
            <a:r>
              <a:rPr lang="en-US" sz="3600" dirty="0" smtClean="0">
                <a:solidFill>
                  <a:srgbClr val="FF0000"/>
                </a:solidFill>
              </a:rPr>
              <a:t> </a:t>
            </a:r>
            <a:r>
              <a:rPr lang="en-US" sz="3600" dirty="0" smtClean="0">
                <a:solidFill>
                  <a:srgbClr val="FFC000"/>
                </a:solidFill>
              </a:rPr>
              <a:t>in</a:t>
            </a:r>
            <a:r>
              <a:rPr lang="en-US" sz="3600" dirty="0" smtClean="0"/>
              <a:t> y:</a:t>
            </a:r>
          </a:p>
          <a:p>
            <a:r>
              <a:rPr lang="en-US" sz="3600" dirty="0"/>
              <a:t>	</a:t>
            </a:r>
            <a:r>
              <a:rPr lang="en-US" sz="3600" dirty="0" smtClean="0"/>
              <a:t>```optional if statement to check 	certain conditions for x```  </a:t>
            </a:r>
          </a:p>
          <a:p>
            <a:r>
              <a:rPr lang="en-US" sz="3600" dirty="0"/>
              <a:t>	</a:t>
            </a:r>
            <a:r>
              <a:rPr lang="en-US" sz="3600" dirty="0" smtClean="0"/>
              <a:t>count += 1</a:t>
            </a:r>
          </a:p>
        </p:txBody>
      </p:sp>
      <p:sp>
        <p:nvSpPr>
          <p:cNvPr id="11" name="Rectangle 10"/>
          <p:cNvSpPr/>
          <p:nvPr/>
        </p:nvSpPr>
        <p:spPr>
          <a:xfrm>
            <a:off x="2231136" y="5522260"/>
            <a:ext cx="7729728" cy="646331"/>
          </a:xfrm>
          <a:prstGeom prst="rect">
            <a:avLst/>
          </a:prstGeom>
        </p:spPr>
        <p:txBody>
          <a:bodyPr wrap="square">
            <a:spAutoFit/>
          </a:bodyPr>
          <a:lstStyle/>
          <a:p>
            <a:pPr algn="ctr"/>
            <a:r>
              <a:rPr lang="en-US" dirty="0" err="1" smtClean="0"/>
              <a:t>Eg</a:t>
            </a:r>
            <a:r>
              <a:rPr lang="en-US" dirty="0" smtClean="0"/>
              <a:t>. Counting all words in a list that start with a certain prefix, counting all the numbers in a list that is divisible by a certain number.</a:t>
            </a:r>
            <a:endParaRPr lang="en-US" dirty="0"/>
          </a:p>
        </p:txBody>
      </p:sp>
    </p:spTree>
    <p:extLst>
      <p:ext uri="{BB962C8B-B14F-4D97-AF65-F5344CB8AC3E}">
        <p14:creationId xmlns:p14="http://schemas.microsoft.com/office/powerpoint/2010/main" val="1252243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loops </a:t>
            </a:r>
            <a:r>
              <a:rPr lang="mr-IN" dirty="0" smtClean="0"/>
              <a:t>–</a:t>
            </a:r>
            <a:r>
              <a:rPr lang="en-US" dirty="0" smtClean="0"/>
              <a:t> summing</a:t>
            </a:r>
            <a:endParaRPr lang="en-US" dirty="0"/>
          </a:p>
        </p:txBody>
      </p:sp>
      <p:sp>
        <p:nvSpPr>
          <p:cNvPr id="4" name="Content Placeholder 2"/>
          <p:cNvSpPr txBox="1">
            <a:spLocks/>
          </p:cNvSpPr>
          <p:nvPr/>
        </p:nvSpPr>
        <p:spPr>
          <a:xfrm>
            <a:off x="569468" y="2691316"/>
            <a:ext cx="3617468" cy="128526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sz="2400" dirty="0"/>
          </a:p>
        </p:txBody>
      </p:sp>
      <p:sp>
        <p:nvSpPr>
          <p:cNvPr id="7" name="Content Placeholder 2"/>
          <p:cNvSpPr txBox="1">
            <a:spLocks/>
          </p:cNvSpPr>
          <p:nvPr/>
        </p:nvSpPr>
        <p:spPr>
          <a:xfrm>
            <a:off x="569468" y="3976578"/>
            <a:ext cx="4957064" cy="128526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sz="2400" dirty="0"/>
          </a:p>
        </p:txBody>
      </p:sp>
      <p:sp>
        <p:nvSpPr>
          <p:cNvPr id="10" name="Rectangle 9"/>
          <p:cNvSpPr/>
          <p:nvPr/>
        </p:nvSpPr>
        <p:spPr>
          <a:xfrm>
            <a:off x="2231136" y="2469608"/>
            <a:ext cx="7729728" cy="2862322"/>
          </a:xfrm>
          <a:prstGeom prst="rect">
            <a:avLst/>
          </a:prstGeom>
        </p:spPr>
        <p:txBody>
          <a:bodyPr wrap="square">
            <a:spAutoFit/>
          </a:bodyPr>
          <a:lstStyle/>
          <a:p>
            <a:r>
              <a:rPr lang="en-US" sz="3600" dirty="0" smtClean="0"/>
              <a:t>sum = 0</a:t>
            </a:r>
          </a:p>
          <a:p>
            <a:r>
              <a:rPr lang="en-US" sz="3600" dirty="0" smtClean="0">
                <a:solidFill>
                  <a:srgbClr val="FFC000"/>
                </a:solidFill>
              </a:rPr>
              <a:t>for</a:t>
            </a:r>
            <a:r>
              <a:rPr lang="en-US" sz="3600" dirty="0" smtClean="0"/>
              <a:t> x</a:t>
            </a:r>
            <a:r>
              <a:rPr lang="en-US" sz="3600" dirty="0" smtClean="0">
                <a:solidFill>
                  <a:srgbClr val="FF0000"/>
                </a:solidFill>
              </a:rPr>
              <a:t> </a:t>
            </a:r>
            <a:r>
              <a:rPr lang="en-US" sz="3600" dirty="0" smtClean="0">
                <a:solidFill>
                  <a:srgbClr val="FFC000"/>
                </a:solidFill>
              </a:rPr>
              <a:t>in</a:t>
            </a:r>
            <a:r>
              <a:rPr lang="en-US" sz="3600" dirty="0" smtClean="0"/>
              <a:t> y:</a:t>
            </a:r>
          </a:p>
          <a:p>
            <a:r>
              <a:rPr lang="en-US" sz="3600" dirty="0"/>
              <a:t>	</a:t>
            </a:r>
            <a:r>
              <a:rPr lang="en-US" sz="3600" dirty="0" smtClean="0"/>
              <a:t>```optional if statement to check 	certain conditions for x```  </a:t>
            </a:r>
          </a:p>
          <a:p>
            <a:r>
              <a:rPr lang="en-US" sz="3600" dirty="0"/>
              <a:t>	</a:t>
            </a:r>
            <a:r>
              <a:rPr lang="en-US" sz="3600" dirty="0" smtClean="0"/>
              <a:t>sum += x</a:t>
            </a:r>
          </a:p>
        </p:txBody>
      </p:sp>
      <p:sp>
        <p:nvSpPr>
          <p:cNvPr id="11" name="Rectangle 10"/>
          <p:cNvSpPr/>
          <p:nvPr/>
        </p:nvSpPr>
        <p:spPr>
          <a:xfrm>
            <a:off x="2231136" y="5522260"/>
            <a:ext cx="7729728" cy="369332"/>
          </a:xfrm>
          <a:prstGeom prst="rect">
            <a:avLst/>
          </a:prstGeom>
        </p:spPr>
        <p:txBody>
          <a:bodyPr wrap="square">
            <a:spAutoFit/>
          </a:bodyPr>
          <a:lstStyle/>
          <a:p>
            <a:pPr algn="ctr"/>
            <a:r>
              <a:rPr lang="en-US" dirty="0" err="1" smtClean="0"/>
              <a:t>Eg</a:t>
            </a:r>
            <a:r>
              <a:rPr lang="en-US" dirty="0" smtClean="0"/>
              <a:t>. Summing all the numbers in a list that are divisible by a certain number</a:t>
            </a:r>
            <a:endParaRPr lang="en-US" dirty="0"/>
          </a:p>
        </p:txBody>
      </p:sp>
    </p:spTree>
    <p:extLst>
      <p:ext uri="{BB962C8B-B14F-4D97-AF65-F5344CB8AC3E}">
        <p14:creationId xmlns:p14="http://schemas.microsoft.com/office/powerpoint/2010/main" val="1629517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ight Triangle 30"/>
          <p:cNvSpPr/>
          <p:nvPr/>
        </p:nvSpPr>
        <p:spPr>
          <a:xfrm rot="10800000">
            <a:off x="8542225" y="3882337"/>
            <a:ext cx="1647472" cy="2447459"/>
          </a:xfrm>
          <a:prstGeom prst="rtTriangle">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while loop</a:t>
            </a:r>
            <a:endParaRPr lang="en-US" dirty="0"/>
          </a:p>
        </p:txBody>
      </p:sp>
      <p:sp>
        <p:nvSpPr>
          <p:cNvPr id="5" name="Rectangle 4"/>
          <p:cNvSpPr/>
          <p:nvPr/>
        </p:nvSpPr>
        <p:spPr>
          <a:xfrm>
            <a:off x="2231136" y="2502197"/>
            <a:ext cx="3825086" cy="2123658"/>
          </a:xfrm>
          <a:prstGeom prst="rect">
            <a:avLst/>
          </a:prstGeom>
        </p:spPr>
        <p:txBody>
          <a:bodyPr wrap="none">
            <a:spAutoFit/>
          </a:bodyPr>
          <a:lstStyle/>
          <a:p>
            <a:r>
              <a:rPr lang="en-US" sz="4400" dirty="0" smtClean="0">
                <a:solidFill>
                  <a:srgbClr val="FFC000"/>
                </a:solidFill>
              </a:rPr>
              <a:t>while</a:t>
            </a:r>
            <a:r>
              <a:rPr lang="en-US" sz="4400" dirty="0" smtClean="0"/>
              <a:t> condition:</a:t>
            </a:r>
          </a:p>
          <a:p>
            <a:r>
              <a:rPr lang="en-US" sz="4400" dirty="0"/>
              <a:t>	</a:t>
            </a:r>
            <a:r>
              <a:rPr lang="en-US" sz="4400" dirty="0" smtClean="0"/>
              <a:t>do something</a:t>
            </a:r>
          </a:p>
          <a:p>
            <a:r>
              <a:rPr lang="en-US" sz="4400" dirty="0"/>
              <a:t>	</a:t>
            </a:r>
            <a:r>
              <a:rPr lang="en-US" sz="4400" dirty="0" smtClean="0"/>
              <a:t>step</a:t>
            </a:r>
            <a:endParaRPr lang="en-US" sz="4400" dirty="0"/>
          </a:p>
        </p:txBody>
      </p:sp>
      <p:sp>
        <p:nvSpPr>
          <p:cNvPr id="7" name="Rectangle 6"/>
          <p:cNvSpPr/>
          <p:nvPr/>
        </p:nvSpPr>
        <p:spPr>
          <a:xfrm>
            <a:off x="6678649" y="2361975"/>
            <a:ext cx="3157922" cy="461665"/>
          </a:xfrm>
          <a:prstGeom prst="rect">
            <a:avLst/>
          </a:prstGeom>
        </p:spPr>
        <p:txBody>
          <a:bodyPr wrap="square">
            <a:spAutoFit/>
          </a:bodyPr>
          <a:lstStyle/>
          <a:p>
            <a:pPr algn="ctr"/>
            <a:r>
              <a:rPr lang="en-US" sz="2400" dirty="0"/>
              <a:t>i</a:t>
            </a:r>
            <a:r>
              <a:rPr lang="en-US" sz="2400" dirty="0" smtClean="0"/>
              <a:t>nitial statement</a:t>
            </a:r>
            <a:endParaRPr lang="en-US" sz="2400" dirty="0"/>
          </a:p>
        </p:txBody>
      </p:sp>
      <p:cxnSp>
        <p:nvCxnSpPr>
          <p:cNvPr id="11" name="Straight Arrow Connector 10"/>
          <p:cNvCxnSpPr/>
          <p:nvPr/>
        </p:nvCxnSpPr>
        <p:spPr>
          <a:xfrm>
            <a:off x="8244358" y="2850144"/>
            <a:ext cx="0" cy="436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678649" y="3327686"/>
            <a:ext cx="3157922" cy="461665"/>
          </a:xfrm>
          <a:prstGeom prst="rect">
            <a:avLst/>
          </a:prstGeom>
        </p:spPr>
        <p:txBody>
          <a:bodyPr wrap="square">
            <a:spAutoFit/>
          </a:bodyPr>
          <a:lstStyle/>
          <a:p>
            <a:pPr algn="ctr"/>
            <a:r>
              <a:rPr lang="en-US" sz="2400" dirty="0"/>
              <a:t>c</a:t>
            </a:r>
            <a:r>
              <a:rPr lang="en-US" sz="2400" dirty="0" smtClean="0"/>
              <a:t>heck condition</a:t>
            </a:r>
            <a:endParaRPr lang="en-US" sz="2400" dirty="0"/>
          </a:p>
        </p:txBody>
      </p:sp>
      <p:cxnSp>
        <p:nvCxnSpPr>
          <p:cNvPr id="13" name="Straight Arrow Connector 12"/>
          <p:cNvCxnSpPr/>
          <p:nvPr/>
        </p:nvCxnSpPr>
        <p:spPr>
          <a:xfrm flipH="1">
            <a:off x="7865215" y="3840664"/>
            <a:ext cx="392397" cy="600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864178" y="4344710"/>
            <a:ext cx="1478064" cy="830997"/>
          </a:xfrm>
          <a:prstGeom prst="rect">
            <a:avLst/>
          </a:prstGeom>
        </p:spPr>
        <p:txBody>
          <a:bodyPr wrap="square">
            <a:spAutoFit/>
          </a:bodyPr>
          <a:lstStyle/>
          <a:p>
            <a:pPr algn="ctr"/>
            <a:r>
              <a:rPr lang="en-US" sz="2400" dirty="0"/>
              <a:t>c</a:t>
            </a:r>
            <a:r>
              <a:rPr lang="en-US" sz="2400" dirty="0" smtClean="0"/>
              <a:t>ondition is </a:t>
            </a:r>
            <a:r>
              <a:rPr lang="en-US" sz="2400" b="1" dirty="0" smtClean="0"/>
              <a:t>false</a:t>
            </a:r>
            <a:endParaRPr lang="en-US" sz="2400" b="1" dirty="0"/>
          </a:p>
        </p:txBody>
      </p:sp>
      <p:cxnSp>
        <p:nvCxnSpPr>
          <p:cNvPr id="19" name="Straight Arrow Connector 18"/>
          <p:cNvCxnSpPr/>
          <p:nvPr/>
        </p:nvCxnSpPr>
        <p:spPr>
          <a:xfrm flipH="1">
            <a:off x="6911008" y="5227020"/>
            <a:ext cx="319559" cy="452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184320" y="5660703"/>
            <a:ext cx="3157922" cy="461665"/>
          </a:xfrm>
          <a:prstGeom prst="rect">
            <a:avLst/>
          </a:prstGeom>
        </p:spPr>
        <p:txBody>
          <a:bodyPr wrap="square">
            <a:spAutoFit/>
          </a:bodyPr>
          <a:lstStyle/>
          <a:p>
            <a:pPr algn="ctr"/>
            <a:r>
              <a:rPr lang="en-US" sz="2400" dirty="0" smtClean="0"/>
              <a:t>exit</a:t>
            </a:r>
            <a:endParaRPr lang="en-US" sz="2400" dirty="0"/>
          </a:p>
        </p:txBody>
      </p:sp>
      <p:cxnSp>
        <p:nvCxnSpPr>
          <p:cNvPr id="21" name="Straight Arrow Connector 20"/>
          <p:cNvCxnSpPr/>
          <p:nvPr/>
        </p:nvCxnSpPr>
        <p:spPr>
          <a:xfrm>
            <a:off x="8257610" y="3829588"/>
            <a:ext cx="357001" cy="611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8283360" y="4333634"/>
            <a:ext cx="1478064" cy="830997"/>
          </a:xfrm>
          <a:prstGeom prst="rect">
            <a:avLst/>
          </a:prstGeom>
        </p:spPr>
        <p:txBody>
          <a:bodyPr wrap="square">
            <a:spAutoFit/>
          </a:bodyPr>
          <a:lstStyle/>
          <a:p>
            <a:pPr algn="ctr"/>
            <a:r>
              <a:rPr lang="en-US" sz="2400" dirty="0"/>
              <a:t>c</a:t>
            </a:r>
            <a:r>
              <a:rPr lang="en-US" sz="2400" dirty="0" smtClean="0"/>
              <a:t>ondition is </a:t>
            </a:r>
            <a:r>
              <a:rPr lang="en-US" sz="2400" b="1" dirty="0" smtClean="0"/>
              <a:t>true</a:t>
            </a:r>
            <a:endParaRPr lang="en-US" sz="2400" b="1" dirty="0"/>
          </a:p>
        </p:txBody>
      </p:sp>
      <p:sp>
        <p:nvSpPr>
          <p:cNvPr id="25" name="Rectangle 24"/>
          <p:cNvSpPr/>
          <p:nvPr/>
        </p:nvSpPr>
        <p:spPr>
          <a:xfrm>
            <a:off x="7599920" y="5412667"/>
            <a:ext cx="3157922" cy="461665"/>
          </a:xfrm>
          <a:prstGeom prst="rect">
            <a:avLst/>
          </a:prstGeom>
        </p:spPr>
        <p:txBody>
          <a:bodyPr wrap="square">
            <a:spAutoFit/>
          </a:bodyPr>
          <a:lstStyle/>
          <a:p>
            <a:pPr algn="ctr"/>
            <a:r>
              <a:rPr lang="en-US" sz="2400" dirty="0" smtClean="0"/>
              <a:t>do something</a:t>
            </a:r>
            <a:endParaRPr lang="en-US" sz="2400" dirty="0"/>
          </a:p>
        </p:txBody>
      </p:sp>
      <p:cxnSp>
        <p:nvCxnSpPr>
          <p:cNvPr id="26" name="Straight Arrow Connector 25"/>
          <p:cNvCxnSpPr/>
          <p:nvPr/>
        </p:nvCxnSpPr>
        <p:spPr>
          <a:xfrm>
            <a:off x="9048896" y="5138127"/>
            <a:ext cx="254130" cy="361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8362123" y="6107789"/>
            <a:ext cx="3157922" cy="461665"/>
          </a:xfrm>
          <a:prstGeom prst="rect">
            <a:avLst/>
          </a:prstGeom>
        </p:spPr>
        <p:txBody>
          <a:bodyPr wrap="square">
            <a:spAutoFit/>
          </a:bodyPr>
          <a:lstStyle/>
          <a:p>
            <a:pPr algn="ctr"/>
            <a:r>
              <a:rPr lang="en-US" sz="2400" dirty="0" smtClean="0"/>
              <a:t>step (alter statement)</a:t>
            </a:r>
          </a:p>
        </p:txBody>
      </p:sp>
      <p:cxnSp>
        <p:nvCxnSpPr>
          <p:cNvPr id="30" name="Straight Arrow Connector 29"/>
          <p:cNvCxnSpPr/>
          <p:nvPr/>
        </p:nvCxnSpPr>
        <p:spPr>
          <a:xfrm>
            <a:off x="9538758" y="5876409"/>
            <a:ext cx="198184" cy="272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8715049" y="3894499"/>
            <a:ext cx="1711176" cy="461665"/>
          </a:xfrm>
          <a:prstGeom prst="rect">
            <a:avLst/>
          </a:prstGeom>
        </p:spPr>
        <p:txBody>
          <a:bodyPr wrap="square">
            <a:spAutoFit/>
          </a:bodyPr>
          <a:lstStyle/>
          <a:p>
            <a:pPr algn="ctr"/>
            <a:r>
              <a:rPr lang="en-US" sz="2400" b="1" dirty="0" smtClean="0"/>
              <a:t>LOOP</a:t>
            </a:r>
            <a:endParaRPr lang="en-US" sz="2400" b="1" dirty="0"/>
          </a:p>
        </p:txBody>
      </p:sp>
      <p:sp>
        <p:nvSpPr>
          <p:cNvPr id="38" name="Bent Arrow 37"/>
          <p:cNvSpPr/>
          <p:nvPr/>
        </p:nvSpPr>
        <p:spPr>
          <a:xfrm flipH="1">
            <a:off x="9400662" y="3546087"/>
            <a:ext cx="1121774" cy="2603067"/>
          </a:xfrm>
          <a:prstGeom prst="bentArrow">
            <a:avLst>
              <a:gd name="adj1" fmla="val 824"/>
              <a:gd name="adj2" fmla="val 3389"/>
              <a:gd name="adj3" fmla="val 4331"/>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65419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a:t>
            </a:r>
            <a:endParaRPr lang="en-US" dirty="0"/>
          </a:p>
        </p:txBody>
      </p:sp>
      <p:sp>
        <p:nvSpPr>
          <p:cNvPr id="4" name="Content Placeholder 2"/>
          <p:cNvSpPr txBox="1">
            <a:spLocks/>
          </p:cNvSpPr>
          <p:nvPr/>
        </p:nvSpPr>
        <p:spPr>
          <a:xfrm>
            <a:off x="569468" y="2691316"/>
            <a:ext cx="3617468" cy="128526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sz="2400" dirty="0"/>
          </a:p>
        </p:txBody>
      </p:sp>
      <p:sp>
        <p:nvSpPr>
          <p:cNvPr id="3" name="Rectangle 2"/>
          <p:cNvSpPr/>
          <p:nvPr/>
        </p:nvSpPr>
        <p:spPr>
          <a:xfrm>
            <a:off x="1873912" y="2822416"/>
            <a:ext cx="4348958" cy="2308324"/>
          </a:xfrm>
          <a:prstGeom prst="rect">
            <a:avLst/>
          </a:prstGeom>
        </p:spPr>
        <p:txBody>
          <a:bodyPr wrap="square">
            <a:spAutoFit/>
          </a:bodyPr>
          <a:lstStyle/>
          <a:p>
            <a:r>
              <a:rPr lang="en-US" sz="3600" dirty="0" smtClean="0"/>
              <a:t>&gt;&gt;&gt; counter = 0</a:t>
            </a:r>
          </a:p>
          <a:p>
            <a:r>
              <a:rPr lang="en-US" sz="3600" dirty="0"/>
              <a:t>	</a:t>
            </a:r>
            <a:r>
              <a:rPr lang="en-US" sz="3600" dirty="0" smtClean="0"/>
              <a:t>while (counter &lt;5)</a:t>
            </a:r>
          </a:p>
          <a:p>
            <a:r>
              <a:rPr lang="en-US" sz="3600" dirty="0"/>
              <a:t>	</a:t>
            </a:r>
            <a:r>
              <a:rPr lang="en-US" sz="3600" dirty="0" smtClean="0"/>
              <a:t>	print (“count”)</a:t>
            </a:r>
          </a:p>
          <a:p>
            <a:r>
              <a:rPr lang="en-US" sz="3600" dirty="0"/>
              <a:t>	</a:t>
            </a:r>
            <a:r>
              <a:rPr lang="en-US" sz="3600" dirty="0" smtClean="0"/>
              <a:t>	counter += 1 </a:t>
            </a:r>
            <a:endParaRPr lang="en-US" sz="3600" dirty="0"/>
          </a:p>
        </p:txBody>
      </p:sp>
      <p:sp>
        <p:nvSpPr>
          <p:cNvPr id="10" name="Rectangle 9"/>
          <p:cNvSpPr/>
          <p:nvPr/>
        </p:nvSpPr>
        <p:spPr>
          <a:xfrm>
            <a:off x="6499352" y="2822416"/>
            <a:ext cx="4554071" cy="2308324"/>
          </a:xfrm>
          <a:prstGeom prst="rect">
            <a:avLst/>
          </a:prstGeom>
        </p:spPr>
        <p:txBody>
          <a:bodyPr wrap="square">
            <a:spAutoFit/>
          </a:bodyPr>
          <a:lstStyle/>
          <a:p>
            <a:r>
              <a:rPr lang="en-US" sz="3600" dirty="0" smtClean="0"/>
              <a:t>&gt;&gt;&gt; counter = 0</a:t>
            </a:r>
          </a:p>
          <a:p>
            <a:r>
              <a:rPr lang="en-US" sz="3600" dirty="0"/>
              <a:t>	</a:t>
            </a:r>
            <a:r>
              <a:rPr lang="en-US" sz="3600" dirty="0" smtClean="0"/>
              <a:t>while (counter &lt;5)</a:t>
            </a:r>
          </a:p>
          <a:p>
            <a:r>
              <a:rPr lang="en-US" sz="3600" dirty="0"/>
              <a:t>	</a:t>
            </a:r>
            <a:r>
              <a:rPr lang="en-US" sz="3600" dirty="0" smtClean="0"/>
              <a:t>	print (“count”)</a:t>
            </a:r>
          </a:p>
          <a:p>
            <a:r>
              <a:rPr lang="en-US" sz="3600" dirty="0"/>
              <a:t>	</a:t>
            </a:r>
            <a:r>
              <a:rPr lang="en-US" sz="3600" dirty="0" smtClean="0"/>
              <a:t>	counter -= 1 </a:t>
            </a:r>
            <a:endParaRPr lang="en-US" sz="3600" dirty="0"/>
          </a:p>
        </p:txBody>
      </p:sp>
    </p:spTree>
    <p:extLst>
      <p:ext uri="{BB962C8B-B14F-4D97-AF65-F5344CB8AC3E}">
        <p14:creationId xmlns:p14="http://schemas.microsoft.com/office/powerpoint/2010/main" val="1974354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 (steps)</a:t>
            </a:r>
            <a:endParaRPr lang="en-US" dirty="0"/>
          </a:p>
        </p:txBody>
      </p:sp>
      <p:graphicFrame>
        <p:nvGraphicFramePr>
          <p:cNvPr id="4" name="Content Placeholder 4"/>
          <p:cNvGraphicFramePr>
            <a:graphicFrameLocks/>
          </p:cNvGraphicFramePr>
          <p:nvPr>
            <p:extLst>
              <p:ext uri="{D42A27DB-BD31-4B8C-83A1-F6EECF244321}">
                <p14:modId xmlns:p14="http://schemas.microsoft.com/office/powerpoint/2010/main" val="1175943872"/>
              </p:ext>
            </p:extLst>
          </p:nvPr>
        </p:nvGraphicFramePr>
        <p:xfrm>
          <a:off x="2231136" y="2638044"/>
          <a:ext cx="7731128" cy="3416392"/>
        </p:xfrm>
        <a:graphic>
          <a:graphicData uri="http://schemas.openxmlformats.org/drawingml/2006/table">
            <a:tbl>
              <a:tblPr firstRow="1" bandRow="1">
                <a:tableStyleId>{5C22544A-7EE6-4342-B048-85BDC9FD1C3A}</a:tableStyleId>
              </a:tblPr>
              <a:tblGrid>
                <a:gridCol w="1617850"/>
                <a:gridCol w="6113278"/>
              </a:tblGrid>
              <a:tr h="746592">
                <a:tc>
                  <a:txBody>
                    <a:bodyPr/>
                    <a:lstStyle/>
                    <a:p>
                      <a:r>
                        <a:rPr lang="en-US" dirty="0" smtClean="0"/>
                        <a:t>Step</a:t>
                      </a:r>
                      <a:endParaRPr lang="en-US" dirty="0"/>
                    </a:p>
                  </a:txBody>
                  <a:tcPr/>
                </a:tc>
                <a:tc>
                  <a:txBody>
                    <a:bodyPr/>
                    <a:lstStyle/>
                    <a:p>
                      <a:r>
                        <a:rPr lang="en-US" dirty="0" smtClean="0"/>
                        <a:t>Equivalence</a:t>
                      </a:r>
                      <a:endParaRPr lang="en-US" dirty="0"/>
                    </a:p>
                  </a:txBody>
                  <a:tcPr/>
                </a:tc>
              </a:tr>
              <a:tr h="1334900">
                <a:tc>
                  <a:txBody>
                    <a:bodyPr/>
                    <a:lstStyle/>
                    <a:p>
                      <a:r>
                        <a:rPr lang="en-US" dirty="0" smtClean="0"/>
                        <a:t>+= </a:t>
                      </a:r>
                      <a:endParaRPr lang="en-US" dirty="0"/>
                    </a:p>
                  </a:txBody>
                  <a:tcPr/>
                </a:tc>
                <a:tc>
                  <a:txBody>
                    <a:bodyPr/>
                    <a:lstStyle/>
                    <a:p>
                      <a:r>
                        <a:rPr lang="en-US" dirty="0" err="1" smtClean="0"/>
                        <a:t>num</a:t>
                      </a:r>
                      <a:r>
                        <a:rPr lang="en-US" baseline="0" dirty="0" smtClean="0"/>
                        <a:t> += 1</a:t>
                      </a:r>
                    </a:p>
                    <a:p>
                      <a:r>
                        <a:rPr lang="en-US" baseline="0" dirty="0" err="1" smtClean="0"/>
                        <a:t>num</a:t>
                      </a:r>
                      <a:r>
                        <a:rPr lang="en-US" baseline="0" dirty="0" smtClean="0"/>
                        <a:t> = </a:t>
                      </a:r>
                      <a:r>
                        <a:rPr lang="en-US" baseline="0" dirty="0" err="1" smtClean="0"/>
                        <a:t>num</a:t>
                      </a:r>
                      <a:r>
                        <a:rPr lang="en-US" baseline="0" dirty="0" smtClean="0"/>
                        <a:t> + 1</a:t>
                      </a:r>
                    </a:p>
                  </a:txBody>
                  <a:tcPr/>
                </a:tc>
              </a:tr>
              <a:tr h="1334900">
                <a:tc>
                  <a:txBody>
                    <a:bodyPr/>
                    <a:lstStyle/>
                    <a:p>
                      <a:r>
                        <a:rPr lang="en-US" dirty="0" smtClean="0"/>
                        <a:t>-=</a:t>
                      </a:r>
                      <a:endParaRPr lang="en-US" dirty="0"/>
                    </a:p>
                  </a:txBody>
                  <a:tcPr/>
                </a:tc>
                <a:tc>
                  <a:txBody>
                    <a:bodyPr/>
                    <a:lstStyle/>
                    <a:p>
                      <a:r>
                        <a:rPr lang="en-US" dirty="0" err="1" smtClean="0"/>
                        <a:t>num</a:t>
                      </a:r>
                      <a:r>
                        <a:rPr lang="en-US" baseline="0" dirty="0" smtClean="0"/>
                        <a:t> -= 3</a:t>
                      </a:r>
                    </a:p>
                    <a:p>
                      <a:r>
                        <a:rPr lang="en-US" baseline="0" dirty="0" err="1" smtClean="0"/>
                        <a:t>num</a:t>
                      </a:r>
                      <a:r>
                        <a:rPr lang="en-US" baseline="0" dirty="0" smtClean="0"/>
                        <a:t> = </a:t>
                      </a:r>
                      <a:r>
                        <a:rPr lang="en-US" baseline="0" dirty="0" err="1" smtClean="0"/>
                        <a:t>num</a:t>
                      </a:r>
                      <a:r>
                        <a:rPr lang="en-US" baseline="0" dirty="0" smtClean="0"/>
                        <a:t> - 3 </a:t>
                      </a:r>
                      <a:endParaRPr lang="en-US" dirty="0"/>
                    </a:p>
                  </a:txBody>
                  <a:tcPr/>
                </a:tc>
              </a:tr>
            </a:tbl>
          </a:graphicData>
        </a:graphic>
      </p:graphicFrame>
    </p:spTree>
    <p:extLst>
      <p:ext uri="{BB962C8B-B14F-4D97-AF65-F5344CB8AC3E}">
        <p14:creationId xmlns:p14="http://schemas.microsoft.com/office/powerpoint/2010/main" val="394118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 (steps)</a:t>
            </a:r>
            <a:endParaRPr lang="en-US" dirty="0"/>
          </a:p>
        </p:txBody>
      </p:sp>
      <p:sp>
        <p:nvSpPr>
          <p:cNvPr id="3" name="TextBox 2"/>
          <p:cNvSpPr txBox="1"/>
          <p:nvPr/>
        </p:nvSpPr>
        <p:spPr>
          <a:xfrm>
            <a:off x="2231136" y="2590800"/>
            <a:ext cx="7729728" cy="3416320"/>
          </a:xfrm>
          <a:prstGeom prst="rect">
            <a:avLst/>
          </a:prstGeom>
          <a:noFill/>
        </p:spPr>
        <p:txBody>
          <a:bodyPr wrap="square" rtlCol="0">
            <a:spAutoFit/>
          </a:bodyPr>
          <a:lstStyle/>
          <a:p>
            <a:r>
              <a:rPr lang="en-US" dirty="0" smtClean="0"/>
              <a:t>Q: What if the first instance of my condition is false?</a:t>
            </a:r>
          </a:p>
          <a:p>
            <a:r>
              <a:rPr lang="en-US" dirty="0" smtClean="0"/>
              <a:t>A: Then you don’t run through the while loop at all! In a sense, the while loop also acts like an “if” statement, which checks whether conditions </a:t>
            </a:r>
            <a:r>
              <a:rPr lang="en-US" dirty="0" err="1" smtClean="0"/>
              <a:t>everytime</a:t>
            </a:r>
            <a:r>
              <a:rPr lang="en-US" dirty="0" smtClean="0"/>
              <a:t> the loop is called.</a:t>
            </a:r>
          </a:p>
          <a:p>
            <a:r>
              <a:rPr lang="en-US" dirty="0" smtClean="0"/>
              <a:t>Q: What if I don’t have a step in my while loop?</a:t>
            </a:r>
          </a:p>
          <a:p>
            <a:r>
              <a:rPr lang="en-US" dirty="0" smtClean="0"/>
              <a:t>A: Then your condition will either always be true or always be false. This also means that you either never run through your while loop, or you will be stuck in the while loop forever.</a:t>
            </a:r>
          </a:p>
          <a:p>
            <a:r>
              <a:rPr lang="en-US" dirty="0" smtClean="0"/>
              <a:t>Q: So what if my condition is always true (with or without steps) and I’m stuck in the while loop forever?</a:t>
            </a:r>
          </a:p>
          <a:p>
            <a:r>
              <a:rPr lang="en-US" dirty="0" smtClean="0"/>
              <a:t>A: Then you have made an </a:t>
            </a:r>
            <a:r>
              <a:rPr lang="en-US" b="1" dirty="0" smtClean="0"/>
              <a:t>infinite loop. Never have an infinite loop! </a:t>
            </a:r>
            <a:r>
              <a:rPr lang="en-US" dirty="0" smtClean="0"/>
              <a:t>Your computer will run forever.</a:t>
            </a:r>
            <a:endParaRPr lang="en-US" dirty="0"/>
          </a:p>
        </p:txBody>
      </p:sp>
    </p:spTree>
    <p:extLst>
      <p:ext uri="{BB962C8B-B14F-4D97-AF65-F5344CB8AC3E}">
        <p14:creationId xmlns:p14="http://schemas.microsoft.com/office/powerpoint/2010/main" val="6138258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Examples</a:t>
            </a:r>
            <a:endParaRPr lang="en-US" dirty="0"/>
          </a:p>
        </p:txBody>
      </p:sp>
      <p:sp>
        <p:nvSpPr>
          <p:cNvPr id="3" name="Content Placeholder 2"/>
          <p:cNvSpPr>
            <a:spLocks noGrp="1"/>
          </p:cNvSpPr>
          <p:nvPr>
            <p:ph idx="1"/>
          </p:nvPr>
        </p:nvSpPr>
        <p:spPr>
          <a:xfrm>
            <a:off x="2231136" y="2387032"/>
            <a:ext cx="4987082" cy="3101983"/>
          </a:xfrm>
        </p:spPr>
        <p:txBody>
          <a:bodyPr>
            <a:noAutofit/>
          </a:bodyPr>
          <a:lstStyle/>
          <a:p>
            <a:pPr marL="0" indent="0">
              <a:buNone/>
            </a:pPr>
            <a:r>
              <a:rPr lang="en-US" sz="3600" dirty="0" smtClean="0"/>
              <a:t>for </a:t>
            </a:r>
            <a:r>
              <a:rPr lang="en-US" sz="3600" dirty="0" err="1" smtClean="0"/>
              <a:t>num</a:t>
            </a:r>
            <a:r>
              <a:rPr lang="en-US" sz="3600" dirty="0" smtClean="0"/>
              <a:t> in list:</a:t>
            </a:r>
          </a:p>
          <a:p>
            <a:pPr marL="0" indent="0">
              <a:buNone/>
            </a:pPr>
            <a:r>
              <a:rPr lang="en-US" sz="3600" dirty="0"/>
              <a:t>	</a:t>
            </a:r>
            <a:r>
              <a:rPr lang="en-US" sz="3600" dirty="0" smtClean="0"/>
              <a:t>if (</a:t>
            </a:r>
            <a:r>
              <a:rPr lang="en-US" sz="3600" dirty="0" err="1" smtClean="0"/>
              <a:t>num</a:t>
            </a:r>
            <a:r>
              <a:rPr lang="en-US" sz="3600" dirty="0" smtClean="0"/>
              <a:t> &lt; 3):</a:t>
            </a:r>
          </a:p>
          <a:p>
            <a:pPr marL="0" indent="0">
              <a:buNone/>
            </a:pPr>
            <a:r>
              <a:rPr lang="en-US" sz="3600" dirty="0"/>
              <a:t>	</a:t>
            </a:r>
            <a:r>
              <a:rPr lang="en-US" sz="3600" dirty="0" smtClean="0"/>
              <a:t>	print (“small”)</a:t>
            </a:r>
          </a:p>
          <a:p>
            <a:pPr marL="0" indent="0">
              <a:buNone/>
            </a:pPr>
            <a:r>
              <a:rPr lang="en-US" sz="3600" dirty="0"/>
              <a:t>	</a:t>
            </a:r>
            <a:r>
              <a:rPr lang="en-US" sz="3600" dirty="0" smtClean="0"/>
              <a:t>else:</a:t>
            </a:r>
          </a:p>
          <a:p>
            <a:pPr marL="0" indent="0">
              <a:buNone/>
            </a:pPr>
            <a:r>
              <a:rPr lang="en-US" sz="3600" dirty="0"/>
              <a:t>	</a:t>
            </a:r>
            <a:r>
              <a:rPr lang="en-US" sz="3600" dirty="0" smtClean="0"/>
              <a:t>	print (“big”)</a:t>
            </a:r>
          </a:p>
        </p:txBody>
      </p:sp>
      <p:sp>
        <p:nvSpPr>
          <p:cNvPr id="5" name="Rectangle 4"/>
          <p:cNvSpPr/>
          <p:nvPr/>
        </p:nvSpPr>
        <p:spPr>
          <a:xfrm>
            <a:off x="7218218" y="4891638"/>
            <a:ext cx="3089009" cy="830997"/>
          </a:xfrm>
          <a:prstGeom prst="rect">
            <a:avLst/>
          </a:prstGeom>
        </p:spPr>
        <p:txBody>
          <a:bodyPr wrap="square">
            <a:spAutoFit/>
          </a:bodyPr>
          <a:lstStyle/>
          <a:p>
            <a:pPr algn="ctr"/>
            <a:r>
              <a:rPr lang="en-US" sz="2400" dirty="0" smtClean="0"/>
              <a:t>list = [1, 2, 3, 4, 5]?</a:t>
            </a:r>
          </a:p>
          <a:p>
            <a:pPr algn="ctr"/>
            <a:r>
              <a:rPr lang="en-US" sz="2400" dirty="0"/>
              <a:t>l</a:t>
            </a:r>
            <a:r>
              <a:rPr lang="en-US" sz="2400" dirty="0" smtClean="0"/>
              <a:t>ist = [3, 3, 3]? </a:t>
            </a:r>
            <a:endParaRPr lang="en-US" sz="2400" dirty="0"/>
          </a:p>
        </p:txBody>
      </p:sp>
    </p:spTree>
    <p:extLst>
      <p:ext uri="{BB962C8B-B14F-4D97-AF65-F5344CB8AC3E}">
        <p14:creationId xmlns:p14="http://schemas.microsoft.com/office/powerpoint/2010/main" val="18861178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Examples</a:t>
            </a:r>
            <a:endParaRPr lang="en-US" dirty="0"/>
          </a:p>
        </p:txBody>
      </p:sp>
      <p:sp>
        <p:nvSpPr>
          <p:cNvPr id="3" name="Content Placeholder 2"/>
          <p:cNvSpPr>
            <a:spLocks noGrp="1"/>
          </p:cNvSpPr>
          <p:nvPr>
            <p:ph idx="1"/>
          </p:nvPr>
        </p:nvSpPr>
        <p:spPr>
          <a:xfrm>
            <a:off x="2231136" y="2638045"/>
            <a:ext cx="4987082" cy="2141774"/>
          </a:xfrm>
        </p:spPr>
        <p:txBody>
          <a:bodyPr>
            <a:normAutofit/>
          </a:bodyPr>
          <a:lstStyle/>
          <a:p>
            <a:pPr marL="0" indent="0">
              <a:buNone/>
            </a:pPr>
            <a:r>
              <a:rPr lang="en-US" sz="3600" dirty="0" smtClean="0"/>
              <a:t>while counter &lt; 10:</a:t>
            </a:r>
          </a:p>
          <a:p>
            <a:pPr marL="0" indent="0">
              <a:buNone/>
            </a:pPr>
            <a:r>
              <a:rPr lang="en-US" sz="3600" dirty="0"/>
              <a:t>	</a:t>
            </a:r>
            <a:r>
              <a:rPr lang="en-US" sz="3600" dirty="0" smtClean="0"/>
              <a:t>print (“not yet”)</a:t>
            </a:r>
          </a:p>
          <a:p>
            <a:pPr marL="0" indent="0">
              <a:buNone/>
            </a:pPr>
            <a:r>
              <a:rPr lang="en-US" sz="3600" dirty="0"/>
              <a:t>	</a:t>
            </a:r>
            <a:r>
              <a:rPr lang="en-US" sz="3600" dirty="0" smtClean="0"/>
              <a:t>counter += 2</a:t>
            </a:r>
          </a:p>
        </p:txBody>
      </p:sp>
      <p:sp>
        <p:nvSpPr>
          <p:cNvPr id="4" name="Rectangle 3"/>
          <p:cNvSpPr/>
          <p:nvPr/>
        </p:nvSpPr>
        <p:spPr>
          <a:xfrm>
            <a:off x="7578436" y="2638045"/>
            <a:ext cx="3089009" cy="1200329"/>
          </a:xfrm>
          <a:prstGeom prst="rect">
            <a:avLst/>
          </a:prstGeom>
        </p:spPr>
        <p:txBody>
          <a:bodyPr wrap="square">
            <a:spAutoFit/>
          </a:bodyPr>
          <a:lstStyle/>
          <a:p>
            <a:pPr algn="ctr"/>
            <a:r>
              <a:rPr lang="en-US" sz="2400" dirty="0"/>
              <a:t>c</a:t>
            </a:r>
            <a:r>
              <a:rPr lang="en-US" sz="2400" dirty="0" smtClean="0"/>
              <a:t>ounter = 3?</a:t>
            </a:r>
          </a:p>
          <a:p>
            <a:pPr algn="ctr"/>
            <a:r>
              <a:rPr lang="en-US" sz="2400" dirty="0" smtClean="0"/>
              <a:t>counter = 8?</a:t>
            </a:r>
          </a:p>
          <a:p>
            <a:pPr algn="ctr"/>
            <a:r>
              <a:rPr lang="en-US" sz="2400" dirty="0"/>
              <a:t>c</a:t>
            </a:r>
            <a:r>
              <a:rPr lang="en-US" sz="2400" dirty="0" smtClean="0"/>
              <a:t>ounter = 13? </a:t>
            </a:r>
            <a:endParaRPr lang="en-US" sz="2400" dirty="0"/>
          </a:p>
        </p:txBody>
      </p:sp>
    </p:spTree>
    <p:extLst>
      <p:ext uri="{BB962C8B-B14F-4D97-AF65-F5344CB8AC3E}">
        <p14:creationId xmlns:p14="http://schemas.microsoft.com/office/powerpoint/2010/main" val="509910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a:xfrm>
            <a:off x="2231136" y="4071939"/>
            <a:ext cx="7729728" cy="1939552"/>
          </a:xfrm>
        </p:spPr>
        <p:txBody>
          <a:bodyPr numCol="2">
            <a:normAutofit/>
          </a:bodyPr>
          <a:lstStyle/>
          <a:p>
            <a:pPr marL="0" indent="0">
              <a:buNone/>
            </a:pPr>
            <a:r>
              <a:rPr lang="en-US" sz="2400" dirty="0"/>
              <a:t>&gt;&gt;&gt; </a:t>
            </a:r>
            <a:r>
              <a:rPr lang="en-US" sz="2400" dirty="0" smtClean="0"/>
              <a:t>print(type(123))</a:t>
            </a:r>
          </a:p>
          <a:p>
            <a:pPr marL="0" indent="0">
              <a:buNone/>
            </a:pPr>
            <a:r>
              <a:rPr lang="en-US" sz="2400" dirty="0" smtClean="0"/>
              <a:t>&lt;class ‘</a:t>
            </a:r>
            <a:r>
              <a:rPr lang="en-US" sz="2400" dirty="0" err="1" smtClean="0"/>
              <a:t>int</a:t>
            </a:r>
            <a:r>
              <a:rPr lang="en-US" sz="2400" dirty="0" smtClean="0"/>
              <a:t>’&gt;</a:t>
            </a:r>
          </a:p>
          <a:p>
            <a:pPr marL="0" indent="0">
              <a:buNone/>
            </a:pPr>
            <a:r>
              <a:rPr lang="en-US" sz="2400" dirty="0" smtClean="0"/>
              <a:t>&gt;&gt;&gt; print(type(“123”))</a:t>
            </a:r>
            <a:br>
              <a:rPr lang="en-US" sz="2400" dirty="0" smtClean="0"/>
            </a:br>
            <a:r>
              <a:rPr lang="en-US" sz="2400" dirty="0" smtClean="0"/>
              <a:t>&lt;class ‘</a:t>
            </a:r>
            <a:r>
              <a:rPr lang="en-US" sz="2400" dirty="0" err="1" smtClean="0"/>
              <a:t>str</a:t>
            </a:r>
            <a:r>
              <a:rPr lang="en-US" sz="2400" dirty="0" smtClean="0"/>
              <a:t>’&gt;</a:t>
            </a:r>
          </a:p>
          <a:p>
            <a:pPr marL="0" indent="0">
              <a:buNone/>
            </a:pPr>
            <a:r>
              <a:rPr lang="en-US" sz="2400" dirty="0" smtClean="0"/>
              <a:t>&gt;&gt;&gt; print(type(123.0))</a:t>
            </a:r>
          </a:p>
          <a:p>
            <a:pPr marL="0" indent="0">
              <a:buNone/>
            </a:pPr>
            <a:r>
              <a:rPr lang="en-US" sz="2400" dirty="0" smtClean="0"/>
              <a:t>&lt;class ‘float’&gt;</a:t>
            </a:r>
          </a:p>
          <a:p>
            <a:pPr marL="0" indent="0">
              <a:buNone/>
            </a:pPr>
            <a:r>
              <a:rPr lang="en-US" sz="2400" dirty="0" smtClean="0"/>
              <a:t>&gt;&gt;&gt; print(type([1,2,3]))</a:t>
            </a:r>
            <a:endParaRPr lang="en-US" dirty="0" smtClean="0"/>
          </a:p>
          <a:p>
            <a:pPr marL="0" indent="0">
              <a:buNone/>
            </a:pPr>
            <a:r>
              <a:rPr lang="en-US" sz="2400" dirty="0" smtClean="0"/>
              <a:t>&lt;class ‘list’&gt;</a:t>
            </a:r>
            <a:endParaRPr lang="en-US" sz="2400" dirty="0"/>
          </a:p>
        </p:txBody>
      </p:sp>
      <p:sp>
        <p:nvSpPr>
          <p:cNvPr id="6" name="Rectangle 5"/>
          <p:cNvSpPr/>
          <p:nvPr/>
        </p:nvSpPr>
        <p:spPr>
          <a:xfrm>
            <a:off x="5327200" y="2592223"/>
            <a:ext cx="1537600" cy="769441"/>
          </a:xfrm>
          <a:prstGeom prst="rect">
            <a:avLst/>
          </a:prstGeom>
        </p:spPr>
        <p:txBody>
          <a:bodyPr wrap="none">
            <a:spAutoFit/>
          </a:bodyPr>
          <a:lstStyle/>
          <a:p>
            <a:r>
              <a:rPr lang="en-US" sz="4400" dirty="0"/>
              <a:t>t</a:t>
            </a:r>
            <a:r>
              <a:rPr lang="en-US" sz="4400" dirty="0" smtClean="0"/>
              <a:t>ype()</a:t>
            </a:r>
            <a:endParaRPr lang="en-US" sz="4400" dirty="0"/>
          </a:p>
        </p:txBody>
      </p:sp>
    </p:spTree>
    <p:extLst>
      <p:ext uri="{BB962C8B-B14F-4D97-AF65-F5344CB8AC3E}">
        <p14:creationId xmlns:p14="http://schemas.microsoft.com/office/powerpoint/2010/main" val="864210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Write your own</a:t>
            </a:r>
            <a:endParaRPr lang="en-US" dirty="0"/>
          </a:p>
        </p:txBody>
      </p:sp>
      <p:sp>
        <p:nvSpPr>
          <p:cNvPr id="3" name="Content Placeholder 2"/>
          <p:cNvSpPr>
            <a:spLocks noGrp="1"/>
          </p:cNvSpPr>
          <p:nvPr>
            <p:ph idx="1"/>
          </p:nvPr>
        </p:nvSpPr>
        <p:spPr>
          <a:xfrm>
            <a:off x="2231136" y="2576921"/>
            <a:ext cx="4247902" cy="3655179"/>
          </a:xfrm>
        </p:spPr>
        <p:txBody>
          <a:bodyPr>
            <a:normAutofit lnSpcReduction="10000"/>
          </a:bodyPr>
          <a:lstStyle/>
          <a:p>
            <a:pPr marL="0" indent="0">
              <a:buNone/>
            </a:pPr>
            <a:r>
              <a:rPr lang="en-US" sz="3600" dirty="0" smtClean="0"/>
              <a:t>1.Write a series of code that loops through all the letters in a word, only printing out vowels in that given word. (Hint: for loop)</a:t>
            </a:r>
            <a:endParaRPr lang="en-US" sz="3600" dirty="0"/>
          </a:p>
        </p:txBody>
      </p:sp>
      <p:sp>
        <p:nvSpPr>
          <p:cNvPr id="6" name="Content Placeholder 2"/>
          <p:cNvSpPr txBox="1">
            <a:spLocks/>
          </p:cNvSpPr>
          <p:nvPr/>
        </p:nvSpPr>
        <p:spPr>
          <a:xfrm>
            <a:off x="7000361" y="2673903"/>
            <a:ext cx="3309052" cy="432311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sz="2400" dirty="0" smtClean="0"/>
              <a:t>&gt;&gt;&gt; word = ”sloth”</a:t>
            </a:r>
          </a:p>
          <a:p>
            <a:pPr marL="0" indent="0">
              <a:buFont typeface="Arial" panose="020B0604020202020204" pitchFamily="34" charset="0"/>
              <a:buNone/>
            </a:pPr>
            <a:r>
              <a:rPr lang="en-US" sz="2400" dirty="0"/>
              <a:t>o</a:t>
            </a:r>
            <a:endParaRPr lang="en-US" sz="2400" dirty="0" smtClean="0"/>
          </a:p>
          <a:p>
            <a:pPr marL="0" indent="0">
              <a:buFont typeface="Arial" panose="020B0604020202020204" pitchFamily="34" charset="0"/>
              <a:buNone/>
            </a:pPr>
            <a:r>
              <a:rPr lang="en-US" sz="2400" dirty="0" smtClean="0"/>
              <a:t>&gt;&gt;&gt; word = “banana”</a:t>
            </a:r>
            <a:endParaRPr lang="en-US" dirty="0"/>
          </a:p>
          <a:p>
            <a:pPr marL="0" indent="0">
              <a:buFont typeface="Arial" panose="020B0604020202020204" pitchFamily="34" charset="0"/>
              <a:buNone/>
            </a:pPr>
            <a:r>
              <a:rPr lang="en-US" sz="2400" dirty="0"/>
              <a:t>a</a:t>
            </a:r>
            <a:r>
              <a:rPr lang="en-US" sz="2400" dirty="0" smtClean="0"/>
              <a:t> </a:t>
            </a:r>
          </a:p>
          <a:p>
            <a:pPr marL="0" indent="0">
              <a:buFont typeface="Arial" panose="020B0604020202020204" pitchFamily="34" charset="0"/>
              <a:buNone/>
            </a:pPr>
            <a:r>
              <a:rPr lang="en-US" sz="2400" dirty="0"/>
              <a:t>a</a:t>
            </a:r>
            <a:endParaRPr lang="en-US" sz="2400" dirty="0" smtClean="0"/>
          </a:p>
          <a:p>
            <a:pPr marL="0" indent="0">
              <a:buFont typeface="Arial" panose="020B0604020202020204" pitchFamily="34" charset="0"/>
              <a:buNone/>
            </a:pPr>
            <a:r>
              <a:rPr lang="en-US" sz="2400" dirty="0" smtClean="0"/>
              <a:t>a</a:t>
            </a:r>
          </a:p>
        </p:txBody>
      </p:sp>
    </p:spTree>
    <p:extLst>
      <p:ext uri="{BB962C8B-B14F-4D97-AF65-F5344CB8AC3E}">
        <p14:creationId xmlns:p14="http://schemas.microsoft.com/office/powerpoint/2010/main" val="12434690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WRITE YOUR OWN (solution)</a:t>
            </a:r>
            <a:endParaRPr lang="en-US" dirty="0"/>
          </a:p>
        </p:txBody>
      </p:sp>
      <p:sp>
        <p:nvSpPr>
          <p:cNvPr id="4" name="Content Placeholder 2"/>
          <p:cNvSpPr txBox="1">
            <a:spLocks/>
          </p:cNvSpPr>
          <p:nvPr/>
        </p:nvSpPr>
        <p:spPr>
          <a:xfrm>
            <a:off x="1030287" y="2316028"/>
            <a:ext cx="10131425" cy="4138561"/>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sz="3600" dirty="0" smtClean="0"/>
              <a:t>f</a:t>
            </a:r>
            <a:r>
              <a:rPr lang="en-US" sz="3600" dirty="0" smtClean="0"/>
              <a:t>or letter in word:</a:t>
            </a:r>
          </a:p>
          <a:p>
            <a:pPr marL="0" indent="0">
              <a:buFont typeface="Arial"/>
              <a:buNone/>
            </a:pPr>
            <a:r>
              <a:rPr lang="en-US" sz="3600" dirty="0"/>
              <a:t>	</a:t>
            </a:r>
            <a:r>
              <a:rPr lang="en-US" sz="3600" dirty="0" smtClean="0"/>
              <a:t>	if letter == ‘a’ or letter == ‘e’ or letter == ‘</a:t>
            </a:r>
            <a:r>
              <a:rPr lang="en-US" sz="3600" dirty="0" err="1" smtClean="0"/>
              <a:t>i</a:t>
            </a:r>
            <a:r>
              <a:rPr lang="en-US" sz="3600" dirty="0" smtClean="0"/>
              <a:t>’ or 		letter == ‘o’ or letter == ‘u’:</a:t>
            </a:r>
          </a:p>
          <a:p>
            <a:pPr marL="0" indent="0">
              <a:buFont typeface="Arial"/>
              <a:buNone/>
            </a:pPr>
            <a:r>
              <a:rPr lang="en-US" sz="3600" dirty="0"/>
              <a:t>	</a:t>
            </a:r>
            <a:r>
              <a:rPr lang="en-US" sz="3600" dirty="0" smtClean="0"/>
              <a:t>		 print letter</a:t>
            </a:r>
            <a:endParaRPr lang="en-US" sz="3600" dirty="0" smtClean="0"/>
          </a:p>
        </p:txBody>
      </p:sp>
    </p:spTree>
    <p:extLst>
      <p:ext uri="{BB962C8B-B14F-4D97-AF65-F5344CB8AC3E}">
        <p14:creationId xmlns:p14="http://schemas.microsoft.com/office/powerpoint/2010/main" val="779959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Write your own</a:t>
            </a:r>
            <a:endParaRPr lang="en-US" dirty="0"/>
          </a:p>
        </p:txBody>
      </p:sp>
      <p:sp>
        <p:nvSpPr>
          <p:cNvPr id="3" name="Content Placeholder 2"/>
          <p:cNvSpPr>
            <a:spLocks noGrp="1"/>
          </p:cNvSpPr>
          <p:nvPr>
            <p:ph idx="1"/>
          </p:nvPr>
        </p:nvSpPr>
        <p:spPr>
          <a:xfrm>
            <a:off x="1316737" y="2559658"/>
            <a:ext cx="6213617" cy="3758015"/>
          </a:xfrm>
        </p:spPr>
        <p:txBody>
          <a:bodyPr>
            <a:normAutofit fontScale="77500" lnSpcReduction="20000"/>
          </a:bodyPr>
          <a:lstStyle/>
          <a:p>
            <a:pPr marL="0" indent="0">
              <a:buNone/>
            </a:pPr>
            <a:r>
              <a:rPr lang="en-US" sz="3600" dirty="0" smtClean="0"/>
              <a:t>2. Write a series of code that simulates a rocket blast-off given a certain starting number.</a:t>
            </a:r>
          </a:p>
          <a:p>
            <a:pPr lvl="3"/>
            <a:r>
              <a:rPr lang="en-US" sz="3400" dirty="0" smtClean="0"/>
              <a:t>While the number is larger than 0: </a:t>
            </a:r>
          </a:p>
          <a:p>
            <a:pPr lvl="5"/>
            <a:r>
              <a:rPr lang="en-US" sz="3400" dirty="0" smtClean="0"/>
              <a:t>print the number, </a:t>
            </a:r>
          </a:p>
          <a:p>
            <a:pPr lvl="5"/>
            <a:r>
              <a:rPr lang="en-US" sz="3400" dirty="0" smtClean="0"/>
              <a:t>subtract the number by 1</a:t>
            </a:r>
          </a:p>
          <a:p>
            <a:pPr lvl="3"/>
            <a:r>
              <a:rPr lang="en-US" sz="3400" dirty="0" smtClean="0"/>
              <a:t>When the number is equals or smaller than 0, print “blastoff!”</a:t>
            </a:r>
          </a:p>
          <a:p>
            <a:pPr marL="0" indent="0">
              <a:buNone/>
            </a:pPr>
            <a:r>
              <a:rPr lang="en-US" sz="3600" dirty="0" smtClean="0"/>
              <a:t>(Hint: while loop)</a:t>
            </a:r>
            <a:endParaRPr lang="en-US" sz="3600" dirty="0"/>
          </a:p>
        </p:txBody>
      </p:sp>
      <p:sp>
        <p:nvSpPr>
          <p:cNvPr id="5" name="Content Placeholder 2"/>
          <p:cNvSpPr txBox="1">
            <a:spLocks/>
          </p:cNvSpPr>
          <p:nvPr/>
        </p:nvSpPr>
        <p:spPr>
          <a:xfrm>
            <a:off x="7878901" y="2534888"/>
            <a:ext cx="3309052" cy="432311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sz="2400" dirty="0" smtClean="0"/>
              <a:t>&gt;&gt;&gt; number = -1</a:t>
            </a:r>
          </a:p>
          <a:p>
            <a:pPr marL="0" indent="0">
              <a:buFont typeface="Arial" panose="020B0604020202020204" pitchFamily="34" charset="0"/>
              <a:buNone/>
            </a:pPr>
            <a:r>
              <a:rPr lang="en-US" sz="2400" dirty="0" smtClean="0"/>
              <a:t>blastoff!</a:t>
            </a:r>
          </a:p>
          <a:p>
            <a:pPr marL="0" indent="0">
              <a:buFont typeface="Arial" panose="020B0604020202020204" pitchFamily="34" charset="0"/>
              <a:buNone/>
            </a:pPr>
            <a:r>
              <a:rPr lang="en-US" sz="2400" dirty="0" smtClean="0"/>
              <a:t>&gt;&gt;&gt; number = 3</a:t>
            </a:r>
            <a:endParaRPr lang="en-US" dirty="0"/>
          </a:p>
          <a:p>
            <a:pPr marL="0" indent="0">
              <a:buFont typeface="Arial" panose="020B0604020202020204" pitchFamily="34" charset="0"/>
              <a:buNone/>
            </a:pPr>
            <a:r>
              <a:rPr lang="en-US" sz="2400" dirty="0" smtClean="0"/>
              <a:t>3</a:t>
            </a:r>
          </a:p>
          <a:p>
            <a:pPr marL="0" indent="0">
              <a:buFont typeface="Arial" panose="020B0604020202020204" pitchFamily="34" charset="0"/>
              <a:buNone/>
            </a:pPr>
            <a:r>
              <a:rPr lang="en-US" sz="2400" dirty="0" smtClean="0"/>
              <a:t>2</a:t>
            </a:r>
          </a:p>
          <a:p>
            <a:pPr marL="0" indent="0">
              <a:buFont typeface="Arial" panose="020B0604020202020204" pitchFamily="34" charset="0"/>
              <a:buNone/>
            </a:pPr>
            <a:r>
              <a:rPr lang="en-US" sz="2400" dirty="0" smtClean="0"/>
              <a:t>1</a:t>
            </a:r>
          </a:p>
          <a:p>
            <a:pPr marL="0" indent="0">
              <a:buFont typeface="Arial" panose="020B0604020202020204" pitchFamily="34" charset="0"/>
              <a:buNone/>
            </a:pPr>
            <a:r>
              <a:rPr lang="en-US" sz="2400" dirty="0"/>
              <a:t>b</a:t>
            </a:r>
            <a:r>
              <a:rPr lang="en-US" sz="2400" dirty="0" smtClean="0"/>
              <a:t>lastoff!</a:t>
            </a:r>
          </a:p>
        </p:txBody>
      </p:sp>
    </p:spTree>
    <p:extLst>
      <p:ext uri="{BB962C8B-B14F-4D97-AF65-F5344CB8AC3E}">
        <p14:creationId xmlns:p14="http://schemas.microsoft.com/office/powerpoint/2010/main" val="19163955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WRITE YOUR OWN (solution)</a:t>
            </a:r>
            <a:endParaRPr lang="en-US" dirty="0"/>
          </a:p>
        </p:txBody>
      </p:sp>
      <p:sp>
        <p:nvSpPr>
          <p:cNvPr id="4" name="Content Placeholder 2"/>
          <p:cNvSpPr txBox="1">
            <a:spLocks/>
          </p:cNvSpPr>
          <p:nvPr/>
        </p:nvSpPr>
        <p:spPr>
          <a:xfrm>
            <a:off x="4722851" y="2153412"/>
            <a:ext cx="4796772" cy="4138561"/>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sz="3600" dirty="0" smtClean="0"/>
              <a:t>while </a:t>
            </a:r>
            <a:r>
              <a:rPr lang="en-US" sz="3600" dirty="0" err="1" smtClean="0"/>
              <a:t>num</a:t>
            </a:r>
            <a:r>
              <a:rPr lang="en-US" sz="3600" dirty="0" smtClean="0"/>
              <a:t> &gt;0:</a:t>
            </a:r>
          </a:p>
          <a:p>
            <a:pPr marL="0" indent="0">
              <a:buFont typeface="Arial"/>
              <a:buNone/>
            </a:pPr>
            <a:r>
              <a:rPr lang="en-US" sz="3600" dirty="0"/>
              <a:t>	</a:t>
            </a:r>
            <a:r>
              <a:rPr lang="en-US" sz="3600" dirty="0" smtClean="0"/>
              <a:t>	print (</a:t>
            </a:r>
            <a:r>
              <a:rPr lang="en-US" sz="3600" dirty="0" err="1" smtClean="0"/>
              <a:t>num</a:t>
            </a:r>
            <a:r>
              <a:rPr lang="en-US" sz="3600" dirty="0" smtClean="0"/>
              <a:t>)</a:t>
            </a:r>
          </a:p>
          <a:p>
            <a:pPr marL="0" indent="0">
              <a:buFont typeface="Arial"/>
              <a:buNone/>
            </a:pPr>
            <a:r>
              <a:rPr lang="en-US" sz="3600" dirty="0"/>
              <a:t>	</a:t>
            </a:r>
            <a:r>
              <a:rPr lang="en-US" sz="3600" dirty="0" smtClean="0"/>
              <a:t>	</a:t>
            </a:r>
            <a:r>
              <a:rPr lang="en-US" sz="3600" dirty="0" err="1" smtClean="0"/>
              <a:t>num</a:t>
            </a:r>
            <a:r>
              <a:rPr lang="en-US" sz="3600" dirty="0" smtClean="0"/>
              <a:t> -= 1</a:t>
            </a:r>
          </a:p>
          <a:p>
            <a:pPr marL="0" indent="0">
              <a:buFont typeface="Arial"/>
              <a:buNone/>
            </a:pPr>
            <a:r>
              <a:rPr lang="en-US" sz="3600" dirty="0" smtClean="0"/>
              <a:t>print (“blastoff!”)</a:t>
            </a:r>
          </a:p>
        </p:txBody>
      </p:sp>
    </p:spTree>
    <p:extLst>
      <p:ext uri="{BB962C8B-B14F-4D97-AF65-F5344CB8AC3E}">
        <p14:creationId xmlns:p14="http://schemas.microsoft.com/office/powerpoint/2010/main" val="1223798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1810256"/>
              </p:ext>
            </p:extLst>
          </p:nvPr>
        </p:nvGraphicFramePr>
        <p:xfrm>
          <a:off x="2230437" y="2438401"/>
          <a:ext cx="7731127" cy="3879710"/>
        </p:xfrm>
        <a:graphic>
          <a:graphicData uri="http://schemas.openxmlformats.org/drawingml/2006/table">
            <a:tbl>
              <a:tblPr firstRow="1" bandRow="1">
                <a:tableStyleId>{5C22544A-7EE6-4342-B048-85BDC9FD1C3A}</a:tableStyleId>
              </a:tblPr>
              <a:tblGrid>
                <a:gridCol w="1312862"/>
                <a:gridCol w="1500189"/>
                <a:gridCol w="1157287"/>
                <a:gridCol w="1228725"/>
                <a:gridCol w="2532064"/>
              </a:tblGrid>
              <a:tr h="862190">
                <a:tc>
                  <a:txBody>
                    <a:bodyPr/>
                    <a:lstStyle/>
                    <a:p>
                      <a:r>
                        <a:rPr lang="en-US" dirty="0" smtClean="0"/>
                        <a:t>Operator</a:t>
                      </a:r>
                      <a:endParaRPr lang="en-US" dirty="0"/>
                    </a:p>
                  </a:txBody>
                  <a:tcPr/>
                </a:tc>
                <a:tc>
                  <a:txBody>
                    <a:bodyPr/>
                    <a:lstStyle/>
                    <a:p>
                      <a:r>
                        <a:rPr lang="en-US" dirty="0" smtClean="0"/>
                        <a:t>Description</a:t>
                      </a:r>
                      <a:endParaRPr lang="en-US" dirty="0"/>
                    </a:p>
                  </a:txBody>
                  <a:tcPr/>
                </a:tc>
                <a:tc>
                  <a:txBody>
                    <a:bodyPr/>
                    <a:lstStyle/>
                    <a:p>
                      <a:r>
                        <a:rPr lang="en-US" dirty="0" err="1" smtClean="0"/>
                        <a:t>Int</a:t>
                      </a:r>
                      <a:r>
                        <a:rPr lang="en-US" dirty="0" smtClean="0"/>
                        <a:t>/float</a:t>
                      </a:r>
                      <a:endParaRPr lang="en-US" dirty="0"/>
                    </a:p>
                  </a:txBody>
                  <a:tcPr/>
                </a:tc>
                <a:tc>
                  <a:txBody>
                    <a:bodyPr/>
                    <a:lstStyle/>
                    <a:p>
                      <a:r>
                        <a:rPr lang="en-US" dirty="0" smtClean="0"/>
                        <a:t>String</a:t>
                      </a:r>
                      <a:endParaRPr lang="en-US" dirty="0"/>
                    </a:p>
                  </a:txBody>
                  <a:tcPr/>
                </a:tc>
                <a:tc>
                  <a:txBody>
                    <a:bodyPr/>
                    <a:lstStyle/>
                    <a:p>
                      <a:r>
                        <a:rPr lang="en-US" dirty="0" smtClean="0"/>
                        <a:t>Example</a:t>
                      </a:r>
                      <a:endParaRPr lang="en-US" dirty="0"/>
                    </a:p>
                  </a:txBody>
                  <a:tcPr/>
                </a:tc>
              </a:tr>
              <a:tr h="1075793">
                <a:tc>
                  <a:txBody>
                    <a:bodyPr/>
                    <a:lstStyle/>
                    <a:p>
                      <a:r>
                        <a:rPr lang="en-US" dirty="0" smtClean="0"/>
                        <a:t>+ </a:t>
                      </a:r>
                      <a:endParaRPr lang="en-US" dirty="0"/>
                    </a:p>
                  </a:txBody>
                  <a:tcPr/>
                </a:tc>
                <a:tc>
                  <a:txBody>
                    <a:bodyPr/>
                    <a:lstStyle/>
                    <a:p>
                      <a:r>
                        <a:rPr lang="en-US" dirty="0" smtClean="0"/>
                        <a:t>Addition</a:t>
                      </a:r>
                      <a:endParaRPr lang="en-US" dirty="0"/>
                    </a:p>
                  </a:txBody>
                  <a:tcPr/>
                </a:tc>
                <a:tc>
                  <a:txBody>
                    <a:bodyPr/>
                    <a:lstStyle/>
                    <a:p>
                      <a:r>
                        <a:rPr lang="en-US" dirty="0" smtClean="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c>
                  <a:txBody>
                    <a:bodyPr/>
                    <a:lstStyle/>
                    <a:p>
                      <a:r>
                        <a:rPr lang="en-US" dirty="0" smtClean="0"/>
                        <a:t>&gt;&gt;&gt; 3+9</a:t>
                      </a:r>
                    </a:p>
                    <a:p>
                      <a:r>
                        <a:rPr lang="en-US" dirty="0" smtClean="0"/>
                        <a:t>12</a:t>
                      </a:r>
                    </a:p>
                    <a:p>
                      <a:r>
                        <a:rPr lang="en-US" dirty="0" smtClean="0"/>
                        <a:t>&gt;&gt;&gt; “hello ”+”world”</a:t>
                      </a:r>
                    </a:p>
                    <a:p>
                      <a:r>
                        <a:rPr lang="en-US" dirty="0" smtClean="0"/>
                        <a:t>hello world</a:t>
                      </a:r>
                      <a:endParaRPr lang="en-US" dirty="0"/>
                    </a:p>
                  </a:txBody>
                  <a:tcPr/>
                </a:tc>
              </a:tr>
              <a:tr h="597039">
                <a:tc>
                  <a:txBody>
                    <a:bodyPr/>
                    <a:lstStyle/>
                    <a:p>
                      <a:r>
                        <a:rPr lang="en-US" dirty="0" smtClean="0"/>
                        <a:t>-</a:t>
                      </a:r>
                      <a:endParaRPr lang="en-US" dirty="0"/>
                    </a:p>
                  </a:txBody>
                  <a:tcPr/>
                </a:tc>
                <a:tc>
                  <a:txBody>
                    <a:bodyPr/>
                    <a:lstStyle/>
                    <a:p>
                      <a:r>
                        <a:rPr lang="en-US" dirty="0" smtClean="0"/>
                        <a:t>Subtraction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c>
                  <a:txBody>
                    <a:bodyPr/>
                    <a:lstStyle/>
                    <a:p>
                      <a:r>
                        <a:rPr lang="en-US" dirty="0" smtClean="0"/>
                        <a:t>×</a:t>
                      </a:r>
                      <a:endParaRPr lang="en-US" dirty="0"/>
                    </a:p>
                  </a:txBody>
                  <a:tcPr/>
                </a:tc>
                <a:tc>
                  <a:txBody>
                    <a:bodyPr/>
                    <a:lstStyle/>
                    <a:p>
                      <a:r>
                        <a:rPr lang="en-US" dirty="0" smtClean="0"/>
                        <a:t>&gt;&gt;&gt;19-4</a:t>
                      </a:r>
                    </a:p>
                    <a:p>
                      <a:r>
                        <a:rPr lang="en-US" dirty="0" smtClean="0"/>
                        <a:t>15</a:t>
                      </a:r>
                      <a:endParaRPr lang="en-US" dirty="0"/>
                    </a:p>
                  </a:txBody>
                  <a:tcPr/>
                </a:tc>
              </a:tr>
              <a:tr h="862190">
                <a:tc>
                  <a:txBody>
                    <a:bodyPr/>
                    <a:lstStyle/>
                    <a:p>
                      <a:r>
                        <a:rPr lang="en-US" dirty="0" smtClean="0"/>
                        <a:t>*</a:t>
                      </a:r>
                      <a:endParaRPr lang="en-US" dirty="0"/>
                    </a:p>
                  </a:txBody>
                  <a:tcPr/>
                </a:tc>
                <a:tc>
                  <a:txBody>
                    <a:bodyPr/>
                    <a:lstStyle/>
                    <a:p>
                      <a:r>
                        <a:rPr lang="en-US" dirty="0" smtClean="0"/>
                        <a:t>Multiplication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c>
                  <a:txBody>
                    <a:bodyPr/>
                    <a:lstStyle/>
                    <a:p>
                      <a:r>
                        <a:rPr lang="en-US" dirty="0" smtClean="0"/>
                        <a:t>&gt;&gt;&gt; 3*9</a:t>
                      </a:r>
                    </a:p>
                    <a:p>
                      <a:r>
                        <a:rPr lang="en-US" dirty="0" smtClean="0"/>
                        <a:t>27</a:t>
                      </a:r>
                    </a:p>
                    <a:p>
                      <a:r>
                        <a:rPr lang="en-US" dirty="0" smtClean="0"/>
                        <a:t>&gt;&gt;&gt; “hello”*3</a:t>
                      </a:r>
                    </a:p>
                    <a:p>
                      <a:r>
                        <a:rPr lang="en-US" dirty="0" err="1" smtClean="0"/>
                        <a:t>hellohellohello</a:t>
                      </a:r>
                      <a:endParaRPr lang="en-US" dirty="0"/>
                    </a:p>
                  </a:txBody>
                  <a:tcPr/>
                </a:tc>
              </a:tr>
            </a:tbl>
          </a:graphicData>
        </a:graphic>
      </p:graphicFrame>
    </p:spTree>
    <p:extLst>
      <p:ext uri="{BB962C8B-B14F-4D97-AF65-F5344CB8AC3E}">
        <p14:creationId xmlns:p14="http://schemas.microsoft.com/office/powerpoint/2010/main" val="1167191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10717342"/>
              </p:ext>
            </p:extLst>
          </p:nvPr>
        </p:nvGraphicFramePr>
        <p:xfrm>
          <a:off x="2229733" y="2566987"/>
          <a:ext cx="7731131" cy="3853815"/>
        </p:xfrm>
        <a:graphic>
          <a:graphicData uri="http://schemas.openxmlformats.org/drawingml/2006/table">
            <a:tbl>
              <a:tblPr firstRow="1" bandRow="1">
                <a:tableStyleId>{5C22544A-7EE6-4342-B048-85BDC9FD1C3A}</a:tableStyleId>
              </a:tblPr>
              <a:tblGrid>
                <a:gridCol w="1384300"/>
                <a:gridCol w="1708153"/>
                <a:gridCol w="1249359"/>
                <a:gridCol w="1371600"/>
                <a:gridCol w="2017719"/>
              </a:tblGrid>
              <a:tr h="632847">
                <a:tc>
                  <a:txBody>
                    <a:bodyPr/>
                    <a:lstStyle/>
                    <a:p>
                      <a:r>
                        <a:rPr lang="en-US" dirty="0" smtClean="0"/>
                        <a:t>Operator</a:t>
                      </a:r>
                      <a:endParaRPr lang="en-US" dirty="0"/>
                    </a:p>
                  </a:txBody>
                  <a:tcPr/>
                </a:tc>
                <a:tc>
                  <a:txBody>
                    <a:bodyPr/>
                    <a:lstStyle/>
                    <a:p>
                      <a:r>
                        <a:rPr lang="en-US" dirty="0" smtClean="0"/>
                        <a:t>Description</a:t>
                      </a:r>
                      <a:endParaRPr lang="en-US" dirty="0"/>
                    </a:p>
                  </a:txBody>
                  <a:tcPr/>
                </a:tc>
                <a:tc>
                  <a:txBody>
                    <a:bodyPr/>
                    <a:lstStyle/>
                    <a:p>
                      <a:r>
                        <a:rPr lang="en-US" dirty="0" err="1" smtClean="0"/>
                        <a:t>Int</a:t>
                      </a:r>
                      <a:r>
                        <a:rPr lang="en-US" dirty="0" smtClean="0"/>
                        <a:t>/float</a:t>
                      </a:r>
                      <a:endParaRPr lang="en-US" dirty="0"/>
                    </a:p>
                  </a:txBody>
                  <a:tcPr/>
                </a:tc>
                <a:tc>
                  <a:txBody>
                    <a:bodyPr/>
                    <a:lstStyle/>
                    <a:p>
                      <a:r>
                        <a:rPr lang="en-US" dirty="0" smtClean="0"/>
                        <a:t>String</a:t>
                      </a:r>
                      <a:endParaRPr lang="en-US" dirty="0"/>
                    </a:p>
                  </a:txBody>
                  <a:tcPr/>
                </a:tc>
                <a:tc>
                  <a:txBody>
                    <a:bodyPr/>
                    <a:lstStyle/>
                    <a:p>
                      <a:r>
                        <a:rPr lang="en-US" dirty="0" smtClean="0"/>
                        <a:t>Example</a:t>
                      </a:r>
                      <a:endParaRPr lang="en-US" dirty="0"/>
                    </a:p>
                  </a:txBody>
                  <a:tcPr/>
                </a:tc>
              </a:tr>
              <a:tr h="843528">
                <a:tc>
                  <a:txBody>
                    <a:bodyPr/>
                    <a:lstStyle/>
                    <a:p>
                      <a:r>
                        <a:rPr lang="en-US" dirty="0" smtClean="0"/>
                        <a:t>**</a:t>
                      </a:r>
                      <a:endParaRPr lang="en-US" dirty="0"/>
                    </a:p>
                  </a:txBody>
                  <a:tcPr/>
                </a:tc>
                <a:tc>
                  <a:txBody>
                    <a:bodyPr/>
                    <a:lstStyle/>
                    <a:p>
                      <a:r>
                        <a:rPr lang="en-US" dirty="0" smtClean="0"/>
                        <a:t>Exponent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&gt;&gt;&gt; 4**3</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64</a:t>
                      </a:r>
                      <a:endParaRPr lang="en-US" dirty="0" smtClean="0"/>
                    </a:p>
                  </a:txBody>
                  <a:tcPr/>
                </a:tc>
              </a:tr>
              <a:tr h="632847">
                <a:tc>
                  <a:txBody>
                    <a:bodyPr/>
                    <a:lstStyle/>
                    <a:p>
                      <a:r>
                        <a:rPr lang="en-US" dirty="0" smtClean="0"/>
                        <a:t>/</a:t>
                      </a:r>
                      <a:endParaRPr lang="en-US" dirty="0"/>
                    </a:p>
                  </a:txBody>
                  <a:tcPr/>
                </a:tc>
                <a:tc>
                  <a:txBody>
                    <a:bodyPr/>
                    <a:lstStyle/>
                    <a:p>
                      <a:r>
                        <a:rPr lang="en-US" dirty="0" smtClean="0"/>
                        <a:t>Division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&gt;&gt;&gt; 12/3</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&gt;&gt;&gt; 13/3</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4.333333333333</a:t>
                      </a:r>
                      <a:endParaRPr lang="en-US" dirty="0" smtClean="0"/>
                    </a:p>
                  </a:txBody>
                  <a:tcPr/>
                </a:tc>
              </a:tr>
              <a:tr h="632847">
                <a:tc>
                  <a:txBody>
                    <a:bodyPr/>
                    <a:lstStyle/>
                    <a:p>
                      <a:r>
                        <a:rPr lang="en-US" dirty="0" smtClean="0"/>
                        <a:t>%</a:t>
                      </a:r>
                      <a:endParaRPr lang="en-US" dirty="0"/>
                    </a:p>
                  </a:txBody>
                  <a:tcPr/>
                </a:tc>
                <a:tc>
                  <a:txBody>
                    <a:bodyPr/>
                    <a:lstStyle/>
                    <a:p>
                      <a:r>
                        <a:rPr lang="en-US" dirty="0" smtClean="0"/>
                        <a:t>Modulus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&gt;&gt;&gt; 12%3</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&gt;&gt;&gt; 13%3</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a:t>
                      </a:r>
                      <a:endParaRPr lang="en-US" dirty="0" smtClean="0"/>
                    </a:p>
                  </a:txBody>
                  <a:tcPr/>
                </a:tc>
              </a:tr>
            </a:tbl>
          </a:graphicData>
        </a:graphic>
      </p:graphicFrame>
    </p:spTree>
    <p:extLst>
      <p:ext uri="{BB962C8B-B14F-4D97-AF65-F5344CB8AC3E}">
        <p14:creationId xmlns:p14="http://schemas.microsoft.com/office/powerpoint/2010/main" val="343000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Comparators (float/</a:t>
            </a:r>
            <a:r>
              <a:rPr lang="en-US" dirty="0" err="1" smtClean="0"/>
              <a:t>int</a:t>
            </a:r>
            <a:r>
              <a:rPr lang="en-US" dirty="0" smtClean="0"/>
              <a:t>)</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1818875815"/>
              </p:ext>
            </p:extLst>
          </p:nvPr>
        </p:nvGraphicFramePr>
        <p:xfrm>
          <a:off x="2229732" y="2381250"/>
          <a:ext cx="7731132" cy="4314593"/>
        </p:xfrm>
        <a:graphic>
          <a:graphicData uri="http://schemas.openxmlformats.org/drawingml/2006/table">
            <a:tbl>
              <a:tblPr firstRow="1" bandRow="1">
                <a:tableStyleId>{5C22544A-7EE6-4342-B048-85BDC9FD1C3A}</a:tableStyleId>
              </a:tblPr>
              <a:tblGrid>
                <a:gridCol w="3883380"/>
                <a:gridCol w="3847752"/>
              </a:tblGrid>
              <a:tr h="474113">
                <a:tc>
                  <a:txBody>
                    <a:bodyPr/>
                    <a:lstStyle/>
                    <a:p>
                      <a:r>
                        <a:rPr lang="en-US" dirty="0" smtClean="0"/>
                        <a:t>Comparator</a:t>
                      </a:r>
                      <a:endParaRPr lang="en-US" dirty="0"/>
                    </a:p>
                  </a:txBody>
                  <a:tcPr/>
                </a:tc>
                <a:tc>
                  <a:txBody>
                    <a:bodyPr/>
                    <a:lstStyle/>
                    <a:p>
                      <a:r>
                        <a:rPr lang="en-US" dirty="0" smtClean="0"/>
                        <a:t>Example</a:t>
                      </a:r>
                      <a:endParaRPr lang="en-US" dirty="0"/>
                    </a:p>
                  </a:txBody>
                  <a:tcPr/>
                </a:tc>
              </a:tr>
              <a:tr h="473624">
                <a:tc>
                  <a:txBody>
                    <a:bodyPr/>
                    <a:lstStyle/>
                    <a:p>
                      <a:r>
                        <a:rPr lang="en-US" dirty="0" smtClean="0"/>
                        <a:t>&gt;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&gt;&gt;&gt; 5&gt;3</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True</a:t>
                      </a:r>
                      <a:endParaRPr lang="en-US" dirty="0" smtClean="0"/>
                    </a:p>
                  </a:txBody>
                  <a:tcPr/>
                </a:tc>
              </a:tr>
              <a:tr h="474113">
                <a:tc>
                  <a:txBody>
                    <a:bodyPr/>
                    <a:lstStyle/>
                    <a:p>
                      <a:r>
                        <a:rPr lang="en-US" dirty="0" smtClean="0"/>
                        <a:t>&lt;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&gt;&gt;&gt;</a:t>
                      </a:r>
                      <a:r>
                        <a:rPr lang="en-US" baseline="0" dirty="0" smtClean="0"/>
                        <a:t> 5&lt;3</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False</a:t>
                      </a:r>
                      <a:endParaRPr lang="en-US" dirty="0" smtClean="0"/>
                    </a:p>
                  </a:txBody>
                  <a:tcPr/>
                </a:tc>
              </a:tr>
              <a:tr h="474113">
                <a:tc>
                  <a:txBody>
                    <a:bodyPr/>
                    <a:lstStyle/>
                    <a:p>
                      <a:r>
                        <a:rPr lang="en-US" dirty="0" smtClean="0"/>
                        <a:t>&gt;=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&gt;&gt;&gt;</a:t>
                      </a:r>
                      <a:r>
                        <a:rPr lang="en-US" baseline="0" dirty="0" smtClean="0"/>
                        <a:t> 3&gt;=3</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True</a:t>
                      </a:r>
                      <a:endParaRPr lang="en-US" dirty="0" smtClean="0"/>
                    </a:p>
                  </a:txBody>
                  <a:tcPr/>
                </a:tc>
              </a:tr>
              <a:tr h="474113">
                <a:tc>
                  <a:txBody>
                    <a:bodyPr/>
                    <a:lstStyle/>
                    <a:p>
                      <a:r>
                        <a:rPr lang="en-US" dirty="0" smtClean="0"/>
                        <a:t>&lt;=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&gt;&gt;&gt; 4&lt;=5</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True</a:t>
                      </a:r>
                      <a:endParaRPr lang="en-US" dirty="0" smtClean="0"/>
                    </a:p>
                  </a:txBody>
                  <a:tcPr/>
                </a:tc>
              </a:tr>
              <a:tr h="474113">
                <a:tc>
                  <a:txBody>
                    <a:bodyPr/>
                    <a:lstStyle/>
                    <a:p>
                      <a:r>
                        <a:rPr lang="en-US" dirty="0" smtClean="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&gt;&gt;&gt;</a:t>
                      </a:r>
                      <a:r>
                        <a:rPr lang="en-US" baseline="0" dirty="0" smtClean="0"/>
                        <a:t> 3.3 == 3.3</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True</a:t>
                      </a:r>
                      <a:endParaRPr lang="en-US" dirty="0" smtClean="0"/>
                    </a:p>
                  </a:txBody>
                  <a:tcPr/>
                </a:tc>
              </a:tr>
              <a:tr h="474113">
                <a:tc>
                  <a:txBody>
                    <a:bodyPr/>
                    <a:lstStyle/>
                    <a:p>
                      <a:r>
                        <a:rPr lang="en-US" dirty="0" smtClean="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&gt;&gt;&gt; 3.3 != 3.3</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False</a:t>
                      </a:r>
                      <a:endParaRPr lang="en-US" dirty="0" smtClean="0"/>
                    </a:p>
                  </a:txBody>
                  <a:tcPr/>
                </a:tc>
              </a:tr>
            </a:tbl>
          </a:graphicData>
        </a:graphic>
      </p:graphicFrame>
      <p:sp>
        <p:nvSpPr>
          <p:cNvPr id="5" name="Rectangle 4"/>
          <p:cNvSpPr/>
          <p:nvPr/>
        </p:nvSpPr>
        <p:spPr>
          <a:xfrm>
            <a:off x="3753022" y="503027"/>
            <a:ext cx="4684552" cy="461665"/>
          </a:xfrm>
          <a:prstGeom prst="rect">
            <a:avLst/>
          </a:prstGeom>
        </p:spPr>
        <p:txBody>
          <a:bodyPr wrap="none">
            <a:spAutoFit/>
          </a:bodyPr>
          <a:lstStyle/>
          <a:p>
            <a:r>
              <a:rPr lang="en-US" sz="2400" dirty="0" smtClean="0"/>
              <a:t>Compares </a:t>
            </a:r>
            <a:r>
              <a:rPr lang="en-US" sz="2400" b="1" dirty="0" smtClean="0"/>
              <a:t>values</a:t>
            </a:r>
            <a:r>
              <a:rPr lang="en-US" sz="2400" dirty="0" smtClean="0"/>
              <a:t> of floats/integers</a:t>
            </a:r>
            <a:endParaRPr lang="en-US" sz="2400" dirty="0"/>
          </a:p>
        </p:txBody>
      </p:sp>
    </p:spTree>
    <p:extLst>
      <p:ext uri="{BB962C8B-B14F-4D97-AF65-F5344CB8AC3E}">
        <p14:creationId xmlns:p14="http://schemas.microsoft.com/office/powerpoint/2010/main" val="304524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Comparators (String)</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886872031"/>
              </p:ext>
            </p:extLst>
          </p:nvPr>
        </p:nvGraphicFramePr>
        <p:xfrm>
          <a:off x="2229732" y="2386013"/>
          <a:ext cx="7731132" cy="3838647"/>
        </p:xfrm>
        <a:graphic>
          <a:graphicData uri="http://schemas.openxmlformats.org/drawingml/2006/table">
            <a:tbl>
              <a:tblPr firstRow="1" bandRow="1">
                <a:tableStyleId>{5C22544A-7EE6-4342-B048-85BDC9FD1C3A}</a:tableStyleId>
              </a:tblPr>
              <a:tblGrid>
                <a:gridCol w="3883380"/>
                <a:gridCol w="3847752"/>
              </a:tblGrid>
              <a:tr h="586517">
                <a:tc>
                  <a:txBody>
                    <a:bodyPr/>
                    <a:lstStyle/>
                    <a:p>
                      <a:r>
                        <a:rPr lang="en-US" dirty="0" smtClean="0"/>
                        <a:t>Comparator</a:t>
                      </a:r>
                      <a:endParaRPr lang="en-US" dirty="0"/>
                    </a:p>
                  </a:txBody>
                  <a:tcPr/>
                </a:tc>
                <a:tc>
                  <a:txBody>
                    <a:bodyPr/>
                    <a:lstStyle/>
                    <a:p>
                      <a:r>
                        <a:rPr lang="en-US" dirty="0" smtClean="0"/>
                        <a:t>Example</a:t>
                      </a:r>
                      <a:endParaRPr lang="en-US" dirty="0"/>
                    </a:p>
                  </a:txBody>
                  <a:tcPr/>
                </a:tc>
              </a:tr>
              <a:tr h="791832">
                <a:tc>
                  <a:txBody>
                    <a:bodyPr/>
                    <a:lstStyle/>
                    <a:p>
                      <a:r>
                        <a:rPr lang="en-US" dirty="0" smtClean="0"/>
                        <a:t>&gt;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&gt;&gt;&gt; “apple” &gt; “apricot”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False</a:t>
                      </a:r>
                      <a:endParaRPr lang="en-US" dirty="0" smtClean="0"/>
                    </a:p>
                  </a:txBody>
                  <a:tcPr/>
                </a:tc>
              </a:tr>
              <a:tr h="791832">
                <a:tc>
                  <a:txBody>
                    <a:bodyPr/>
                    <a:lstStyle/>
                    <a:p>
                      <a:r>
                        <a:rPr lang="en-US" dirty="0" smtClean="0"/>
                        <a:t>&lt;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&gt;&gt;&gt;</a:t>
                      </a:r>
                      <a:r>
                        <a:rPr lang="en-US" baseline="0" dirty="0" smtClean="0"/>
                        <a:t> ”apple” &gt; “Apple”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True</a:t>
                      </a:r>
                      <a:endParaRPr lang="en-US" dirty="0" smtClean="0"/>
                    </a:p>
                  </a:txBody>
                  <a:tcPr/>
                </a:tc>
              </a:tr>
              <a:tr h="876634">
                <a:tc>
                  <a:txBody>
                    <a:bodyPr/>
                    <a:lstStyle/>
                    <a:p>
                      <a:r>
                        <a:rPr lang="en-US" dirty="0" smtClean="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&gt;&gt;&gt;</a:t>
                      </a:r>
                      <a:r>
                        <a:rPr lang="en-US" baseline="0" dirty="0" smtClean="0"/>
                        <a:t> “apple” == ”apple”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True</a:t>
                      </a:r>
                      <a:endParaRPr lang="en-US" dirty="0" smtClean="0"/>
                    </a:p>
                  </a:txBody>
                  <a:tcPr/>
                </a:tc>
              </a:tr>
              <a:tr h="791832">
                <a:tc>
                  <a:txBody>
                    <a:bodyPr/>
                    <a:lstStyle/>
                    <a:p>
                      <a:r>
                        <a:rPr lang="en-US" dirty="0" smtClean="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&gt;&gt;&gt; </a:t>
                      </a:r>
                      <a:r>
                        <a:rPr lang="en-US" baseline="0" dirty="0" smtClean="0"/>
                        <a:t>“apple” != ”apple”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False</a:t>
                      </a:r>
                      <a:endParaRPr lang="en-US" dirty="0" smtClean="0"/>
                    </a:p>
                  </a:txBody>
                  <a:tcPr/>
                </a:tc>
              </a:tr>
            </a:tbl>
          </a:graphicData>
        </a:graphic>
      </p:graphicFrame>
      <p:sp>
        <p:nvSpPr>
          <p:cNvPr id="5" name="Rectangle 4"/>
          <p:cNvSpPr/>
          <p:nvPr/>
        </p:nvSpPr>
        <p:spPr>
          <a:xfrm>
            <a:off x="3390647" y="503027"/>
            <a:ext cx="5409301" cy="461665"/>
          </a:xfrm>
          <a:prstGeom prst="rect">
            <a:avLst/>
          </a:prstGeom>
        </p:spPr>
        <p:txBody>
          <a:bodyPr wrap="none">
            <a:spAutoFit/>
          </a:bodyPr>
          <a:lstStyle/>
          <a:p>
            <a:r>
              <a:rPr lang="en-US" sz="2400" dirty="0" smtClean="0"/>
              <a:t>Compares </a:t>
            </a:r>
            <a:r>
              <a:rPr lang="en-US" sz="2400" b="1" dirty="0" smtClean="0"/>
              <a:t>alphabetical order</a:t>
            </a:r>
            <a:r>
              <a:rPr lang="en-US" sz="2400" dirty="0" smtClean="0"/>
              <a:t> </a:t>
            </a:r>
            <a:r>
              <a:rPr lang="en-US" sz="2400" smtClean="0"/>
              <a:t>of strings</a:t>
            </a:r>
            <a:endParaRPr lang="en-US" sz="2400" dirty="0"/>
          </a:p>
        </p:txBody>
      </p:sp>
    </p:spTree>
    <p:extLst>
      <p:ext uri="{BB962C8B-B14F-4D97-AF65-F5344CB8AC3E}">
        <p14:creationId xmlns:p14="http://schemas.microsoft.com/office/powerpoint/2010/main" val="2015687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1584836201"/>
              </p:ext>
            </p:extLst>
          </p:nvPr>
        </p:nvGraphicFramePr>
        <p:xfrm>
          <a:off x="2229732" y="2638044"/>
          <a:ext cx="7731132" cy="3101982"/>
        </p:xfrm>
        <a:graphic>
          <a:graphicData uri="http://schemas.openxmlformats.org/drawingml/2006/table">
            <a:tbl>
              <a:tblPr firstRow="1" bandRow="1">
                <a:tableStyleId>{5C22544A-7EE6-4342-B048-85BDC9FD1C3A}</a:tableStyleId>
              </a:tblPr>
              <a:tblGrid>
                <a:gridCol w="3883380"/>
                <a:gridCol w="3847752"/>
              </a:tblGrid>
              <a:tr h="614232">
                <a:tc>
                  <a:txBody>
                    <a:bodyPr/>
                    <a:lstStyle/>
                    <a:p>
                      <a:r>
                        <a:rPr lang="en-US" dirty="0" smtClean="0"/>
                        <a:t>Logic</a:t>
                      </a:r>
                      <a:endParaRPr lang="en-US" dirty="0"/>
                    </a:p>
                  </a:txBody>
                  <a:tcPr/>
                </a:tc>
                <a:tc>
                  <a:txBody>
                    <a:bodyPr/>
                    <a:lstStyle/>
                    <a:p>
                      <a:r>
                        <a:rPr lang="en-US" dirty="0" smtClean="0"/>
                        <a:t>Example</a:t>
                      </a:r>
                      <a:endParaRPr lang="en-US" dirty="0"/>
                    </a:p>
                  </a:txBody>
                  <a:tcPr/>
                </a:tc>
              </a:tr>
              <a:tr h="829250">
                <a:tc>
                  <a:txBody>
                    <a:bodyPr/>
                    <a:lstStyle/>
                    <a:p>
                      <a:r>
                        <a:rPr lang="en-US" dirty="0" smtClean="0"/>
                        <a:t>and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&gt;&gt;&gt; 5&gt;3</a:t>
                      </a:r>
                      <a:r>
                        <a:rPr lang="en-US" baseline="0" dirty="0" smtClean="0"/>
                        <a:t> and 5&lt;3</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False</a:t>
                      </a:r>
                      <a:endParaRPr lang="en-US" dirty="0" smtClean="0"/>
                    </a:p>
                  </a:txBody>
                  <a:tcPr/>
                </a:tc>
              </a:tr>
              <a:tr h="829250">
                <a:tc>
                  <a:txBody>
                    <a:bodyPr/>
                    <a:lstStyle/>
                    <a:p>
                      <a:r>
                        <a:rPr lang="en-US" dirty="0" smtClean="0"/>
                        <a:t>or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&gt;&gt;&gt;</a:t>
                      </a:r>
                      <a:r>
                        <a:rPr lang="en-US" baseline="0" dirty="0" smtClean="0"/>
                        <a:t> 5&lt;3 or 5&lt;3</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True</a:t>
                      </a:r>
                      <a:endParaRPr lang="en-US" dirty="0" smtClean="0"/>
                    </a:p>
                  </a:txBody>
                  <a:tcPr/>
                </a:tc>
              </a:tr>
              <a:tr h="829250">
                <a:tc>
                  <a:txBody>
                    <a:bodyPr/>
                    <a:lstStyle/>
                    <a:p>
                      <a:r>
                        <a:rPr lang="en-US" dirty="0" smtClean="0"/>
                        <a:t>not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&gt;&gt;&gt;</a:t>
                      </a:r>
                      <a:r>
                        <a:rPr lang="en-US" baseline="0" dirty="0" smtClean="0"/>
                        <a:t> not 5&gt;3</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False</a:t>
                      </a:r>
                      <a:endParaRPr lang="en-US" dirty="0" smtClean="0"/>
                    </a:p>
                  </a:txBody>
                  <a:tcPr/>
                </a:tc>
              </a:tr>
            </a:tbl>
          </a:graphicData>
        </a:graphic>
      </p:graphicFrame>
    </p:spTree>
    <p:extLst>
      <p:ext uri="{BB962C8B-B14F-4D97-AF65-F5344CB8AC3E}">
        <p14:creationId xmlns:p14="http://schemas.microsoft.com/office/powerpoint/2010/main" val="1314686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57989"/>
              </p:ext>
            </p:extLst>
          </p:nvPr>
        </p:nvGraphicFramePr>
        <p:xfrm>
          <a:off x="2229732" y="2624138"/>
          <a:ext cx="7731133" cy="3205162"/>
        </p:xfrm>
        <a:graphic>
          <a:graphicData uri="http://schemas.openxmlformats.org/drawingml/2006/table">
            <a:tbl>
              <a:tblPr firstRow="1" bandRow="1">
                <a:tableStyleId>{5C22544A-7EE6-4342-B048-85BDC9FD1C3A}</a:tableStyleId>
              </a:tblPr>
              <a:tblGrid>
                <a:gridCol w="2956631"/>
                <a:gridCol w="4774502"/>
              </a:tblGrid>
              <a:tr h="791636">
                <a:tc>
                  <a:txBody>
                    <a:bodyPr/>
                    <a:lstStyle/>
                    <a:p>
                      <a:r>
                        <a:rPr lang="en-US" dirty="0" smtClean="0"/>
                        <a:t>Logic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Example</a:t>
                      </a:r>
                      <a:endParaRPr lang="en-US" dirty="0" smtClean="0"/>
                    </a:p>
                  </a:txBody>
                  <a:tcPr/>
                </a:tc>
              </a:tr>
              <a:tr h="791636">
                <a:tc>
                  <a:txBody>
                    <a:bodyPr/>
                    <a:lstStyle/>
                    <a:p>
                      <a:r>
                        <a:rPr lang="en-US" dirty="0" smtClean="0"/>
                        <a:t>if</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&gt;&gt;&gt; </a:t>
                      </a:r>
                      <a:r>
                        <a:rPr lang="en-US" dirty="0" smtClean="0"/>
                        <a:t>if (</a:t>
                      </a:r>
                      <a:r>
                        <a:rPr lang="en-US" dirty="0" err="1" smtClean="0"/>
                        <a:t>num</a:t>
                      </a:r>
                      <a:r>
                        <a:rPr lang="en-US" dirty="0" smtClean="0"/>
                        <a:t> == 3):</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print (“equals three”)</a:t>
                      </a:r>
                      <a:endParaRPr lang="en-US" dirty="0" smtClean="0"/>
                    </a:p>
                  </a:txBody>
                  <a:tcPr/>
                </a:tc>
              </a:tr>
              <a:tr h="810945">
                <a:tc>
                  <a:txBody>
                    <a:bodyPr/>
                    <a:lstStyle/>
                    <a:p>
                      <a:r>
                        <a:rPr lang="en-US" dirty="0" err="1" smtClean="0"/>
                        <a:t>elif</a:t>
                      </a:r>
                      <a:r>
                        <a:rPr lang="en-US" baseline="0" dirty="0" smtClean="0"/>
                        <a:t> (else if)</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&gt;&gt;&gt;</a:t>
                      </a:r>
                      <a:r>
                        <a:rPr lang="en-US" baseline="0" dirty="0" smtClean="0"/>
                        <a:t> </a:t>
                      </a:r>
                      <a:r>
                        <a:rPr lang="en-US" baseline="0" dirty="0" err="1" smtClean="0"/>
                        <a:t>elif</a:t>
                      </a:r>
                      <a:r>
                        <a:rPr lang="en-US" baseline="0" dirty="0" smtClean="0"/>
                        <a:t> (</a:t>
                      </a:r>
                      <a:r>
                        <a:rPr lang="en-US" baseline="0" dirty="0" err="1" smtClean="0"/>
                        <a:t>num</a:t>
                      </a:r>
                      <a:r>
                        <a:rPr lang="en-US" baseline="0" dirty="0" smtClean="0"/>
                        <a:t> &gt; 3):</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print (“larger</a:t>
                      </a:r>
                      <a:r>
                        <a:rPr lang="en-US" baseline="0" dirty="0" smtClean="0"/>
                        <a:t> than three”)</a:t>
                      </a:r>
                      <a:endParaRPr lang="en-US" dirty="0" smtClean="0"/>
                    </a:p>
                  </a:txBody>
                  <a:tcPr/>
                </a:tc>
              </a:tr>
              <a:tr h="810945">
                <a:tc>
                  <a:txBody>
                    <a:bodyPr/>
                    <a:lstStyle/>
                    <a:p>
                      <a:r>
                        <a:rPr lang="en-US" dirty="0" smtClean="0"/>
                        <a:t>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&gt;&gt;&gt; </a:t>
                      </a:r>
                      <a:r>
                        <a:rPr lang="en-US" dirty="0" smtClean="0"/>
                        <a:t>else: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print (“smaller</a:t>
                      </a:r>
                      <a:r>
                        <a:rPr lang="en-US" baseline="0" dirty="0" smtClean="0"/>
                        <a:t> than three”)</a:t>
                      </a:r>
                      <a:endParaRPr lang="en-US" dirty="0" smtClean="0"/>
                    </a:p>
                  </a:txBody>
                  <a:tcPr/>
                </a:tc>
              </a:tr>
            </a:tbl>
          </a:graphicData>
        </a:graphic>
      </p:graphicFrame>
    </p:spTree>
    <p:extLst>
      <p:ext uri="{BB962C8B-B14F-4D97-AF65-F5344CB8AC3E}">
        <p14:creationId xmlns:p14="http://schemas.microsoft.com/office/powerpoint/2010/main" val="2178195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9699</TotalTime>
  <Words>1189</Words>
  <Application>Microsoft Macintosh PowerPoint</Application>
  <PresentationFormat>Widescreen</PresentationFormat>
  <Paragraphs>361</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Gill Sans MT</vt:lpstr>
      <vt:lpstr>Mangal</vt:lpstr>
      <vt:lpstr>Arial</vt:lpstr>
      <vt:lpstr>Parcel</vt:lpstr>
      <vt:lpstr>II. Basic operations</vt:lpstr>
      <vt:lpstr>VARIABLEs</vt:lpstr>
      <vt:lpstr>VARIABLES</vt:lpstr>
      <vt:lpstr>Operators</vt:lpstr>
      <vt:lpstr>operators</vt:lpstr>
      <vt:lpstr>Comparators (float/int)</vt:lpstr>
      <vt:lpstr>Comparators (String)</vt:lpstr>
      <vt:lpstr>Logic</vt:lpstr>
      <vt:lpstr>logic</vt:lpstr>
      <vt:lpstr>1. Examples</vt:lpstr>
      <vt:lpstr>2. Examples</vt:lpstr>
      <vt:lpstr>1. Write your own</vt:lpstr>
      <vt:lpstr>1. WRITE YOUR OWN (solution)</vt:lpstr>
      <vt:lpstr>2. Write your own</vt:lpstr>
      <vt:lpstr>2. WRITE YOUR OWN (solution)</vt:lpstr>
      <vt:lpstr>PowerPoint Presentation</vt:lpstr>
      <vt:lpstr>loops</vt:lpstr>
      <vt:lpstr>loops</vt:lpstr>
      <vt:lpstr>For loop</vt:lpstr>
      <vt:lpstr>For loop</vt:lpstr>
      <vt:lpstr>For loops</vt:lpstr>
      <vt:lpstr>For loops – counting</vt:lpstr>
      <vt:lpstr>For loops – summing</vt:lpstr>
      <vt:lpstr>while loop</vt:lpstr>
      <vt:lpstr>While Loop</vt:lpstr>
      <vt:lpstr>While loop (steps)</vt:lpstr>
      <vt:lpstr>While loop (steps)</vt:lpstr>
      <vt:lpstr>1. Examples</vt:lpstr>
      <vt:lpstr>2. Examples</vt:lpstr>
      <vt:lpstr>1. Write your own</vt:lpstr>
      <vt:lpstr>1. WRITE YOUR OWN (solution)</vt:lpstr>
      <vt:lpstr>2. Write your own</vt:lpstr>
      <vt:lpstr>2. WRITE YOUR OWN (solution)</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II. Basic operations</dc:title>
  <dc:creator>Jie Cai</dc:creator>
  <cp:lastModifiedBy>Jie Cai</cp:lastModifiedBy>
  <cp:revision>62</cp:revision>
  <dcterms:created xsi:type="dcterms:W3CDTF">2017-06-15T09:13:33Z</dcterms:created>
  <dcterms:modified xsi:type="dcterms:W3CDTF">2017-06-22T02:52:47Z</dcterms:modified>
</cp:coreProperties>
</file>