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77" r:id="rId9"/>
    <p:sldId id="278" r:id="rId10"/>
    <p:sldId id="261" r:id="rId11"/>
    <p:sldId id="262" r:id="rId12"/>
    <p:sldId id="264" r:id="rId13"/>
    <p:sldId id="267" r:id="rId14"/>
    <p:sldId id="268" r:id="rId15"/>
    <p:sldId id="273" r:id="rId16"/>
    <p:sldId id="274" r:id="rId17"/>
    <p:sldId id="269" r:id="rId18"/>
    <p:sldId id="275" r:id="rId19"/>
    <p:sldId id="270" r:id="rId20"/>
    <p:sldId id="271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9"/>
    <p:restoredTop sz="94649"/>
  </p:normalViewPr>
  <p:slideViewPr>
    <p:cSldViewPr snapToGrid="0" snapToObjects="1">
      <p:cViewPr>
        <p:scale>
          <a:sx n="87" d="100"/>
          <a:sy n="87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7CD-2052-B540-A4FA-3D01B40ED11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5D4-CA5B-374D-9AA2-AFD0E184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8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C05D4-CA5B-374D-9AA2-AFD0E18422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III. Define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60095"/>
              </p:ext>
            </p:extLst>
          </p:nvPr>
        </p:nvGraphicFramePr>
        <p:xfrm>
          <a:off x="2230438" y="2638425"/>
          <a:ext cx="7730427" cy="277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50"/>
                <a:gridCol w="5031677"/>
              </a:tblGrid>
              <a:tr h="694135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4135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Larger, more abstract function. Runs</a:t>
                      </a:r>
                      <a:r>
                        <a:rPr lang="en-US" baseline="0" dirty="0" smtClean="0"/>
                        <a:t> series of other more specific functions within a program.</a:t>
                      </a:r>
                      <a:endParaRPr lang="en-US" dirty="0"/>
                    </a:p>
                  </a:txBody>
                  <a:tcPr/>
                </a:tc>
              </a:tr>
              <a:tr h="694135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function that returns some</a:t>
                      </a:r>
                      <a:r>
                        <a:rPr lang="en-US" baseline="0" dirty="0" smtClean="0"/>
                        <a:t> sort of result</a:t>
                      </a:r>
                      <a:endParaRPr lang="en-US" dirty="0"/>
                    </a:p>
                  </a:txBody>
                  <a:tcPr/>
                </a:tc>
              </a:tr>
              <a:tr h="694135">
                <a:tc>
                  <a:txBody>
                    <a:bodyPr/>
                    <a:lstStyle/>
                    <a:p>
                      <a:r>
                        <a:rPr lang="en-US" dirty="0" smtClean="0"/>
                        <a:t>Null/Print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function that doesn’t return anything,</a:t>
                      </a:r>
                      <a:r>
                        <a:rPr lang="en-US" baseline="0" dirty="0" smtClean="0"/>
                        <a:t> but prints the immediate result instead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5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895218"/>
            <a:ext cx="7729728" cy="31626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srgbClr val="FFC000"/>
                </a:solidFill>
              </a:rPr>
              <a:t>d</a:t>
            </a:r>
            <a:r>
              <a:rPr lang="en-US" sz="2400" dirty="0" err="1" smtClean="0">
                <a:solidFill>
                  <a:srgbClr val="FFC000"/>
                </a:solidFill>
              </a:rPr>
              <a:t>ef</a:t>
            </a:r>
            <a:r>
              <a:rPr lang="en-US" sz="2400" dirty="0" smtClean="0"/>
              <a:t> main(a, b):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functionThree</a:t>
            </a:r>
            <a:r>
              <a:rPr lang="en-US" sz="2400" dirty="0" smtClean="0"/>
              <a:t>(b)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main(”hello”, “world”)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259148" y="4119559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82262" y="3909958"/>
            <a:ext cx="232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series of other functions with parameters from main.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259148" y="5401834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2263" y="5159324"/>
            <a:ext cx="232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Called once with arguments to run all functions.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259148" y="3193178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82263" y="2777679"/>
            <a:ext cx="257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 in main should apply to individual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functions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2880931"/>
            <a:ext cx="7729728" cy="31626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(a):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```return function```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shout = </a:t>
            </a:r>
            <a:r>
              <a:rPr lang="en-US" sz="2400" dirty="0" err="1" smtClean="0"/>
              <a:t>a.upper</a:t>
            </a:r>
            <a:r>
              <a:rPr lang="en-US" sz="2400" dirty="0" smtClean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return a + “!!!”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59148" y="3187115"/>
            <a:ext cx="870314" cy="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82263" y="2551239"/>
            <a:ext cx="294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any function, passes in as many/little parameters as it requires.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259148" y="3994800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2263" y="3614901"/>
            <a:ext cx="304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as many/little intermediate steps as function requires.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259148" y="4611026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2263" y="4401564"/>
            <a:ext cx="31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Ultimately, </a:t>
            </a:r>
            <a:r>
              <a:rPr lang="en-US" b="1" dirty="0" smtClean="0"/>
              <a:t>returns something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93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Null/print functions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2880931"/>
            <a:ext cx="7729728" cy="31626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(a):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```print function```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shout = </a:t>
            </a:r>
            <a:r>
              <a:rPr lang="en-US" sz="2400" dirty="0" err="1" smtClean="0"/>
              <a:t>a.upper</a:t>
            </a:r>
            <a:r>
              <a:rPr lang="en-US" sz="2400" dirty="0" smtClean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print 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	print (“shouted: 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print (shout)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59148" y="3187115"/>
            <a:ext cx="870314" cy="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82263" y="2551239"/>
            <a:ext cx="294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any function, passes in as many/little parameters as it requires.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259148" y="3994800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2263" y="3614901"/>
            <a:ext cx="304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as many/little intermediate steps as function requires.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259148" y="4611026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2263" y="4401564"/>
            <a:ext cx="31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Contains print statements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59148" y="5626083"/>
            <a:ext cx="870314" cy="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2263" y="5416621"/>
            <a:ext cx="31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Doesn’t return anything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06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Null/print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728" y="2619834"/>
            <a:ext cx="8924544" cy="23013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Return Functions </a:t>
            </a:r>
            <a:r>
              <a:rPr lang="mr-IN" sz="2400" dirty="0" smtClean="0"/>
              <a:t>–</a:t>
            </a:r>
            <a:r>
              <a:rPr lang="en-US" sz="2400" dirty="0" smtClean="0"/>
              <a:t> alter/do something with function’s parameters and output something, usually for later use in other helper functions or for the main function. Return statements can also print.</a:t>
            </a:r>
          </a:p>
          <a:p>
            <a:r>
              <a:rPr lang="en-US" sz="2400" b="1" dirty="0" smtClean="0"/>
              <a:t>Null/print Functions </a:t>
            </a:r>
            <a:r>
              <a:rPr lang="mr-IN" sz="2400" dirty="0" smtClean="0"/>
              <a:t>–</a:t>
            </a:r>
            <a:r>
              <a:rPr lang="en-US" sz="2400" dirty="0" smtClean="0"/>
              <a:t> Doesn’t alter the function’s parameters, since it’s not returning anything new!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231136" y="4921135"/>
            <a:ext cx="7999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Generally, use return functions and stay away from null functions.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681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</a:t>
            </a:r>
            <a:r>
              <a:rPr lang="en-US" dirty="0" err="1" smtClean="0"/>
              <a:t>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7859" y="2527068"/>
            <a:ext cx="5008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Yes, you can have functions inside functions! </a:t>
            </a:r>
            <a:endParaRPr lang="en-US" sz="3600" dirty="0" smtClean="0"/>
          </a:p>
          <a:p>
            <a:r>
              <a:rPr lang="en-US" sz="3600" b="1" dirty="0" smtClean="0"/>
              <a:t>This is especially the case for more complicated functions.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39593" y="2527068"/>
            <a:ext cx="3934691" cy="375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morning(person):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wakeUp</a:t>
            </a:r>
            <a:r>
              <a:rPr lang="en-US" sz="2400" dirty="0" smtClean="0"/>
              <a:t>(person)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combHair</a:t>
            </a:r>
            <a:r>
              <a:rPr lang="en-US" sz="2400" dirty="0" smtClean="0"/>
              <a:t>(person)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washFace</a:t>
            </a:r>
            <a:r>
              <a:rPr lang="en-US" sz="2400" dirty="0" smtClean="0"/>
              <a:t>(person)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eatBreakfast</a:t>
            </a:r>
            <a:r>
              <a:rPr lang="en-US" sz="2400" dirty="0" smtClean="0"/>
              <a:t>(person)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brushTeeth</a:t>
            </a:r>
            <a:r>
              <a:rPr lang="en-US" sz="2400" dirty="0" smtClean="0"/>
              <a:t>(person)</a:t>
            </a:r>
          </a:p>
        </p:txBody>
      </p:sp>
    </p:spTree>
    <p:extLst>
      <p:ext uri="{BB962C8B-B14F-4D97-AF65-F5344CB8AC3E}">
        <p14:creationId xmlns:p14="http://schemas.microsoft.com/office/powerpoint/2010/main" val="207750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</a:t>
            </a:r>
            <a:r>
              <a:rPr lang="en-US" dirty="0" err="1" smtClean="0"/>
              <a:t>ception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2458" y="2560319"/>
            <a:ext cx="3934691" cy="375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morning(person):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wakeUp</a:t>
            </a:r>
            <a:r>
              <a:rPr lang="en-US" sz="2400" dirty="0" smtClean="0"/>
              <a:t>(person)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combHair</a:t>
            </a:r>
            <a:r>
              <a:rPr lang="en-US" sz="2400" dirty="0" smtClean="0"/>
              <a:t>(person)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washFace</a:t>
            </a:r>
            <a:r>
              <a:rPr lang="en-US" sz="2400" dirty="0" smtClean="0"/>
              <a:t>(person)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eatBreakfast</a:t>
            </a:r>
            <a:r>
              <a:rPr lang="en-US" sz="2400" dirty="0" smtClean="0"/>
              <a:t>(person)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brushTeeth</a:t>
            </a:r>
            <a:r>
              <a:rPr lang="en-US" sz="2400" dirty="0" smtClean="0"/>
              <a:t>(person)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</a:t>
            </a:r>
            <a:r>
              <a:rPr lang="en-US" sz="2400" dirty="0" smtClean="0"/>
              <a:t>orning(“</a:t>
            </a:r>
            <a:r>
              <a:rPr lang="en-US" sz="2400" dirty="0" err="1" smtClean="0"/>
              <a:t>Jie</a:t>
            </a:r>
            <a:r>
              <a:rPr lang="en-US" sz="2400" dirty="0" smtClean="0"/>
              <a:t>”)</a:t>
            </a:r>
          </a:p>
        </p:txBody>
      </p:sp>
      <p:sp>
        <p:nvSpPr>
          <p:cNvPr id="13" name="U-Turn Arrow 12"/>
          <p:cNvSpPr/>
          <p:nvPr/>
        </p:nvSpPr>
        <p:spPr>
          <a:xfrm rot="16200000">
            <a:off x="340822" y="3333405"/>
            <a:ext cx="3458097" cy="1579420"/>
          </a:xfrm>
          <a:prstGeom prst="uturnArrow">
            <a:avLst>
              <a:gd name="adj1" fmla="val 5921"/>
              <a:gd name="adj2" fmla="val 25000"/>
              <a:gd name="adj3" fmla="val 27369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766560" y="4573587"/>
            <a:ext cx="1529540" cy="391779"/>
          </a:xfrm>
          <a:prstGeom prst="rightArrow">
            <a:avLst>
              <a:gd name="adj1" fmla="val 20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555544" y="3591630"/>
            <a:ext cx="1740555" cy="390060"/>
          </a:xfrm>
          <a:prstGeom prst="rightArrow">
            <a:avLst>
              <a:gd name="adj1" fmla="val 20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555544" y="4083468"/>
            <a:ext cx="1740556" cy="378774"/>
          </a:xfrm>
          <a:prstGeom prst="rightArrow">
            <a:avLst>
              <a:gd name="adj1" fmla="val 20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654018" y="5076711"/>
            <a:ext cx="1642082" cy="367488"/>
          </a:xfrm>
          <a:prstGeom prst="rightArrow">
            <a:avLst>
              <a:gd name="adj1" fmla="val 20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367546" y="3112797"/>
            <a:ext cx="1928554" cy="390060"/>
          </a:xfrm>
          <a:prstGeom prst="rightArrow">
            <a:avLst>
              <a:gd name="adj1" fmla="val 20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34732" y="3610066"/>
            <a:ext cx="2166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Each of these individual functions in morning() will be carried </a:t>
            </a:r>
            <a:r>
              <a:rPr lang="en-US" i="1" smtClean="0"/>
              <a:t>out individually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126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58648"/>
            <a:ext cx="7729728" cy="4002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(a):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functionThree</a:t>
            </a:r>
            <a:r>
              <a:rPr lang="en-US" sz="2400" dirty="0" smtClean="0"/>
              <a:t>(a)</a:t>
            </a: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(a):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print a</a:t>
            </a: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functionThree</a:t>
            </a:r>
            <a:r>
              <a:rPr lang="en-US" sz="2400" dirty="0" smtClean="0"/>
              <a:t>(c):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c*3</a:t>
            </a: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main(b):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(b)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(b)</a:t>
            </a:r>
          </a:p>
          <a:p>
            <a:pPr marL="0" indent="0">
              <a:buNone/>
            </a:pPr>
            <a:r>
              <a:rPr lang="en-US" sz="2400" dirty="0" smtClean="0"/>
              <a:t>main(“hello”)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207312" y="2522348"/>
            <a:ext cx="870314" cy="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94912" y="2295213"/>
            <a:ext cx="294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Return, nested function</a:t>
            </a:r>
          </a:p>
          <a:p>
            <a:r>
              <a:rPr lang="en-US" dirty="0" smtClean="0"/>
              <a:t>Parameters: 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07312" y="3352147"/>
            <a:ext cx="870314" cy="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94912" y="3068720"/>
            <a:ext cx="294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Print function</a:t>
            </a:r>
          </a:p>
          <a:p>
            <a:r>
              <a:rPr lang="en-US" dirty="0" smtClean="0"/>
              <a:t>Parameters: 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69350" y="4935179"/>
            <a:ext cx="870314" cy="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4912" y="4505143"/>
            <a:ext cx="422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function</a:t>
            </a:r>
          </a:p>
          <a:p>
            <a:r>
              <a:rPr lang="en-US" dirty="0" smtClean="0"/>
              <a:t>Parameters: b </a:t>
            </a:r>
          </a:p>
          <a:p>
            <a:r>
              <a:rPr lang="en-US" i="1" dirty="0" smtClean="0"/>
              <a:t>Calls </a:t>
            </a:r>
            <a:r>
              <a:rPr lang="en-US" i="1" dirty="0" err="1" smtClean="0"/>
              <a:t>functionOne</a:t>
            </a:r>
            <a:r>
              <a:rPr lang="en-US" i="1" dirty="0" smtClean="0"/>
              <a:t> and </a:t>
            </a:r>
            <a:r>
              <a:rPr lang="en-US" i="1" dirty="0" err="1" smtClean="0"/>
              <a:t>functionTwo</a:t>
            </a:r>
            <a:r>
              <a:rPr lang="en-US" i="1" dirty="0" smtClean="0"/>
              <a:t> with the given parameter b.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4912" y="5770769"/>
            <a:ext cx="4600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Calls </a:t>
            </a:r>
            <a:r>
              <a:rPr lang="en-US" i="1" dirty="0" smtClean="0"/>
              <a:t>main function with the given argument “hello”, main function will then call individual functions.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9350" y="6184299"/>
            <a:ext cx="870314" cy="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94912" y="3795377"/>
            <a:ext cx="1879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Return function</a:t>
            </a:r>
          </a:p>
          <a:p>
            <a:r>
              <a:rPr lang="en-US" dirty="0" smtClean="0"/>
              <a:t>Parameters: 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70197" y="4135983"/>
            <a:ext cx="870314" cy="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6200000">
            <a:off x="2404792" y="2795529"/>
            <a:ext cx="2966337" cy="2064438"/>
          </a:xfrm>
          <a:prstGeom prst="uturnArrow">
            <a:avLst>
              <a:gd name="adj1" fmla="val 3013"/>
              <a:gd name="adj2" fmla="val 7353"/>
              <a:gd name="adj3" fmla="val 7882"/>
              <a:gd name="adj4" fmla="val 43750"/>
              <a:gd name="adj5" fmla="val 55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37433" y="2344579"/>
            <a:ext cx="7729728" cy="4002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(a):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return </a:t>
            </a:r>
            <a:r>
              <a:rPr lang="en-US" sz="2400" dirty="0" err="1" smtClean="0"/>
              <a:t>functionThree</a:t>
            </a:r>
            <a:r>
              <a:rPr lang="en-US" sz="2400" dirty="0" smtClean="0"/>
              <a:t>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(a):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print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functionThree</a:t>
            </a:r>
            <a:r>
              <a:rPr lang="en-US" sz="2400" dirty="0" smtClean="0"/>
              <a:t>(c):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return c*3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main(b):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main(“hello”)</a:t>
            </a:r>
          </a:p>
        </p:txBody>
      </p:sp>
      <p:sp>
        <p:nvSpPr>
          <p:cNvPr id="12" name="U-Turn Arrow 11"/>
          <p:cNvSpPr/>
          <p:nvPr/>
        </p:nvSpPr>
        <p:spPr>
          <a:xfrm rot="16200000">
            <a:off x="2461851" y="4572002"/>
            <a:ext cx="1420835" cy="1674057"/>
          </a:xfrm>
          <a:prstGeom prst="uturnArrow">
            <a:avLst>
              <a:gd name="adj1" fmla="val 7069"/>
              <a:gd name="adj2" fmla="val 12987"/>
              <a:gd name="adj3" fmla="val 1516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/>
          <p:cNvSpPr/>
          <p:nvPr/>
        </p:nvSpPr>
        <p:spPr>
          <a:xfrm rot="16200000">
            <a:off x="2725526" y="3520527"/>
            <a:ext cx="2564020" cy="1825289"/>
          </a:xfrm>
          <a:prstGeom prst="uturnArrow">
            <a:avLst>
              <a:gd name="adj1" fmla="val 3013"/>
              <a:gd name="adj2" fmla="val 7353"/>
              <a:gd name="adj3" fmla="val 7882"/>
              <a:gd name="adj4" fmla="val 43750"/>
              <a:gd name="adj5" fmla="val 49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8" name="U-Turn Arrow 17"/>
          <p:cNvSpPr/>
          <p:nvPr/>
        </p:nvSpPr>
        <p:spPr>
          <a:xfrm rot="8001950">
            <a:off x="6428049" y="3461107"/>
            <a:ext cx="1152123" cy="677011"/>
          </a:xfrm>
          <a:prstGeom prst="uturnArrow">
            <a:avLst>
              <a:gd name="adj1" fmla="val 3013"/>
              <a:gd name="adj2" fmla="val 7353"/>
              <a:gd name="adj3" fmla="val 7882"/>
              <a:gd name="adj4" fmla="val 43750"/>
              <a:gd name="adj5" fmla="val 55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2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Example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742" y="2375688"/>
            <a:ext cx="5688122" cy="439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(word):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word*3</a:t>
            </a: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(a):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word + “!!!!!!”</a:t>
            </a: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main(a, b):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(a)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(b)</a:t>
            </a:r>
          </a:p>
          <a:p>
            <a:pPr marL="0" indent="0">
              <a:buNone/>
            </a:pPr>
            <a:r>
              <a:rPr lang="en-US" sz="2400" dirty="0" smtClean="0"/>
              <a:t>main(“hello”, “world”)</a:t>
            </a:r>
          </a:p>
          <a:p>
            <a:pPr marL="0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ain (“sweet”, ”dreams”)</a:t>
            </a:r>
          </a:p>
        </p:txBody>
      </p:sp>
    </p:spTree>
    <p:extLst>
      <p:ext uri="{BB962C8B-B14F-4D97-AF65-F5344CB8AC3E}">
        <p14:creationId xmlns:p14="http://schemas.microsoft.com/office/powerpoint/2010/main" val="32748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3250450"/>
            <a:ext cx="7729728" cy="200248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A block of code that does some sort of action, and can be used repeatedly for different inputs.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367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Example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506" y="2277687"/>
            <a:ext cx="9423309" cy="45803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</a:t>
            </a:r>
            <a:r>
              <a:rPr lang="en-US" sz="2400" dirty="0" err="1" smtClean="0"/>
              <a:t>num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num</a:t>
            </a:r>
            <a:r>
              <a:rPr lang="en-US" sz="2400" dirty="0" smtClean="0"/>
              <a:t>*2</a:t>
            </a: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(num1, num2):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num2 &gt; num1: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return “latter”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 if num1 &gt; num2: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return “first”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return “equal”</a:t>
            </a: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main(a, b):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 = </a:t>
            </a:r>
            <a:r>
              <a:rPr lang="en-US" sz="2400" dirty="0" err="1" smtClean="0"/>
              <a:t>functionOne</a:t>
            </a:r>
            <a:r>
              <a:rPr lang="en-US" sz="2400" dirty="0" smtClean="0"/>
              <a:t>(b)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(a, b)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functionTwo</a:t>
            </a:r>
            <a:r>
              <a:rPr lang="en-US" sz="2400" dirty="0" smtClean="0"/>
              <a:t>(a, c)</a:t>
            </a:r>
          </a:p>
          <a:p>
            <a:pPr marL="0" indent="0">
              <a:buNone/>
            </a:pPr>
            <a:r>
              <a:rPr lang="en-US" sz="2400" dirty="0" smtClean="0"/>
              <a:t>main(123, 82)</a:t>
            </a:r>
          </a:p>
          <a:p>
            <a:pPr marL="0" indent="0">
              <a:buNone/>
            </a:pPr>
            <a:r>
              <a:rPr lang="en-US" sz="2400" dirty="0" smtClean="0"/>
              <a:t>main (48, 3)</a:t>
            </a:r>
          </a:p>
        </p:txBody>
      </p:sp>
    </p:spTree>
    <p:extLst>
      <p:ext uri="{BB962C8B-B14F-4D97-AF65-F5344CB8AC3E}">
        <p14:creationId xmlns:p14="http://schemas.microsoft.com/office/powerpoint/2010/main" val="53794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Write your own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4994" y="2153412"/>
            <a:ext cx="5988350" cy="4138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vowels(word):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	for letter in word: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if letter == ‘a’ or letter == ‘e’ or letter 		== ‘</a:t>
            </a:r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’ or letter == ‘o’ or letter == ‘u’: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  <a:r>
              <a:rPr lang="en-US" sz="2400" dirty="0" smtClean="0"/>
              <a:t>		 print letter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48272" y="2636794"/>
            <a:ext cx="4591456" cy="36551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1. Remember the </a:t>
            </a:r>
            <a:r>
              <a:rPr lang="en-US" sz="3600" dirty="0" smtClean="0">
                <a:solidFill>
                  <a:srgbClr val="00B0F0"/>
                </a:solidFill>
              </a:rPr>
              <a:t>vowels</a:t>
            </a:r>
            <a:r>
              <a:rPr lang="en-US" sz="3600" dirty="0"/>
              <a:t> </a:t>
            </a:r>
            <a:r>
              <a:rPr lang="en-US" sz="3600" dirty="0" smtClean="0"/>
              <a:t>function? Turn this into a nested function by replacing the blue code with another function, </a:t>
            </a:r>
            <a:r>
              <a:rPr lang="en-US" sz="3600" dirty="0" err="1" smtClean="0">
                <a:solidFill>
                  <a:srgbClr val="00B0F0"/>
                </a:solidFill>
              </a:rPr>
              <a:t>checkLetter</a:t>
            </a:r>
            <a:r>
              <a:rPr lang="en-US" sz="3600" dirty="0" smtClean="0">
                <a:solidFill>
                  <a:srgbClr val="00B0F0"/>
                </a:solidFill>
              </a:rPr>
              <a:t>()</a:t>
            </a:r>
            <a:r>
              <a:rPr lang="en-US" sz="3600" dirty="0" smtClean="0">
                <a:solidFill>
                  <a:schemeClr val="tx1"/>
                </a:solidFill>
              </a:rPr>
              <a:t>, which should conduct the same if statement as the original function.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2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WRITE YOUR OWN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6503" y="2153412"/>
            <a:ext cx="91989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2. Create your own series of functions that resemble a favorite daily activity of yours (</a:t>
            </a:r>
            <a:r>
              <a:rPr lang="en-US" sz="3600" dirty="0" err="1" smtClean="0"/>
              <a:t>eg</a:t>
            </a:r>
            <a:r>
              <a:rPr lang="en-US" sz="3600" dirty="0" smtClean="0"/>
              <a:t>. dinner, going to bed, working out).</a:t>
            </a:r>
          </a:p>
          <a:p>
            <a:r>
              <a:rPr lang="en-US" sz="3600" dirty="0" smtClean="0"/>
              <a:t>It must have: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A main function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At least one nested function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At least one return function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Two calls to the main function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749751" y="3852153"/>
            <a:ext cx="3059627" cy="268483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Make sure you can explain the logic of your functions and how they would be carried out when someone runs </a:t>
            </a:r>
            <a:r>
              <a:rPr lang="en-US" sz="2400" smtClean="0"/>
              <a:t>your function.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16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099" y="3790950"/>
            <a:ext cx="10131425" cy="2315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solidFill>
                  <a:srgbClr val="FFC000"/>
                </a:solidFill>
              </a:rPr>
              <a:t>def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triple </a:t>
            </a:r>
            <a:r>
              <a:rPr lang="en-US" sz="3600" dirty="0" smtClean="0"/>
              <a:t>(</a:t>
            </a:r>
            <a:r>
              <a:rPr lang="en-US" sz="3600" dirty="0" err="1" smtClean="0"/>
              <a:t>num</a:t>
            </a:r>
            <a:r>
              <a:rPr lang="en-US" sz="3600" dirty="0" smtClean="0"/>
              <a:t>):</a:t>
            </a:r>
          </a:p>
          <a:p>
            <a:pPr marL="457200" lvl="1" indent="0" algn="ctr"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return</a:t>
            </a:r>
            <a:r>
              <a:rPr lang="en-US" sz="3600" dirty="0" smtClean="0"/>
              <a:t> </a:t>
            </a:r>
            <a:r>
              <a:rPr lang="en-US" sz="3600" dirty="0" err="1" smtClean="0"/>
              <a:t>num</a:t>
            </a:r>
            <a:r>
              <a:rPr lang="en-US" sz="3600" dirty="0" smtClean="0"/>
              <a:t>*3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469493" y="2557943"/>
            <a:ext cx="185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 indicates a function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58459" y="2557942"/>
            <a:ext cx="136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name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58763" y="2557941"/>
            <a:ext cx="17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parameters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08403" y="3492814"/>
            <a:ext cx="536308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67176" y="3492814"/>
            <a:ext cx="650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12365" y="3489482"/>
            <a:ext cx="537798" cy="301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342" y="3619498"/>
            <a:ext cx="6699099" cy="275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solidFill>
                  <a:srgbClr val="FFC000"/>
                </a:solidFill>
              </a:rPr>
              <a:t>def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name </a:t>
            </a:r>
            <a:r>
              <a:rPr lang="en-US" sz="3600" dirty="0" smtClean="0"/>
              <a:t>(parameters):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```optional description```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do something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(optional: return something)</a:t>
            </a:r>
          </a:p>
          <a:p>
            <a:pPr marL="457200" lvl="1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6909" y="2386491"/>
            <a:ext cx="27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Keyword </a:t>
            </a:r>
            <a:r>
              <a:rPr lang="en-US" sz="2400" dirty="0" err="1" smtClean="0"/>
              <a:t>def</a:t>
            </a:r>
            <a:r>
              <a:rPr lang="en-US" sz="2400" dirty="0" smtClean="0"/>
              <a:t> indicates a function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01134" y="2386490"/>
            <a:ext cx="136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name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01438" y="2386489"/>
            <a:ext cx="312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Function parameters/arguments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1078" y="3321362"/>
            <a:ext cx="536308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09851" y="3321362"/>
            <a:ext cx="650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59780" y="3318030"/>
            <a:ext cx="537798" cy="301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50812" y="3318030"/>
            <a:ext cx="179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always start with colon, and its contents </a:t>
            </a:r>
            <a:r>
              <a:rPr lang="en-US" sz="2400" smtClean="0"/>
              <a:t>are indented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58100" y="3922643"/>
            <a:ext cx="942561" cy="6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Parameters/arguments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566606"/>
            <a:ext cx="8572499" cy="117671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Parameters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Variable(s) in function declarations</a:t>
            </a:r>
          </a:p>
          <a:p>
            <a:r>
              <a:rPr lang="en-US" sz="2400" b="1" dirty="0" smtClean="0"/>
              <a:t>Arguments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ACTUAL values of variables passed into functions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71725" y="3935167"/>
            <a:ext cx="3843337" cy="2014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addition(num1, num2):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400" dirty="0" smtClean="0"/>
              <a:t>	return num1 + num2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400" dirty="0" smtClean="0"/>
              <a:t>&gt;&gt;&gt; addition(4, 14)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400" dirty="0" smtClean="0"/>
              <a:t>18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ClrTx/>
              <a:buFontTx/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5062" y="5025710"/>
            <a:ext cx="3645789" cy="92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400" b="1" dirty="0" smtClean="0"/>
              <a:t>Parameters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num1, num2</a:t>
            </a:r>
            <a:endParaRPr lang="en-US" sz="2400" dirty="0"/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400" b="1" dirty="0" smtClean="0"/>
              <a:t>Arguments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4, 14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ClrTx/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0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Parameters/arguments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98" y="2580894"/>
            <a:ext cx="8470202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Q: How many parameters can I have for my function?</a:t>
            </a:r>
          </a:p>
          <a:p>
            <a:pPr marL="0" indent="0">
              <a:buNone/>
            </a:pPr>
            <a:r>
              <a:rPr lang="en-US" sz="2400" dirty="0" smtClean="0"/>
              <a:t>A:  As many or as little as you need. They can also be of different types.</a:t>
            </a:r>
          </a:p>
          <a:p>
            <a:pPr marL="0" indent="0">
              <a:buNone/>
            </a:pPr>
            <a:r>
              <a:rPr lang="en-US" sz="2400" dirty="0" smtClean="0"/>
              <a:t>Q: How many arguments can I have for my function?</a:t>
            </a:r>
          </a:p>
          <a:p>
            <a:pPr marL="0" indent="0">
              <a:buNone/>
            </a:pPr>
            <a:r>
              <a:rPr lang="en-US" sz="2400" dirty="0" smtClean="0"/>
              <a:t>A: As little as the number of parameters that are required, as many as the number of parameters that a function allows. This specific number depends on the function, and </a:t>
            </a:r>
            <a:r>
              <a:rPr lang="en-US" sz="2400" b="1" dirty="0" smtClean="0"/>
              <a:t>passing an incorrect number of arguments into a function will cause an error.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329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Parameters/arguments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98" y="2580894"/>
            <a:ext cx="8470202" cy="3101983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smtClean="0"/>
              <a:t>hmm(</a:t>
            </a:r>
            <a:r>
              <a:rPr lang="en-US" sz="2400" dirty="0" err="1" smtClean="0"/>
              <a:t>a,b,c</a:t>
            </a:r>
            <a:r>
              <a:rPr lang="en-US" sz="2400" dirty="0" smtClean="0"/>
              <a:t>):</a:t>
            </a: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return a + b + c</a:t>
            </a:r>
            <a:endParaRPr lang="en-US" sz="24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276662"/>
              </p:ext>
            </p:extLst>
          </p:nvPr>
        </p:nvGraphicFramePr>
        <p:xfrm>
          <a:off x="2045398" y="3814763"/>
          <a:ext cx="7915466" cy="212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349"/>
                <a:gridCol w="5152117"/>
              </a:tblGrid>
              <a:tr h="53220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532209">
                <a:tc>
                  <a:txBody>
                    <a:bodyPr/>
                    <a:lstStyle/>
                    <a:p>
                      <a:r>
                        <a:rPr lang="en-US" dirty="0" smtClean="0"/>
                        <a:t>hmm(1,2)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not</a:t>
                      </a:r>
                      <a:r>
                        <a:rPr lang="en-US" baseline="0" dirty="0" smtClean="0"/>
                        <a:t> enough arguments</a:t>
                      </a:r>
                      <a:endParaRPr lang="en-US" dirty="0"/>
                    </a:p>
                  </a:txBody>
                  <a:tcPr/>
                </a:tc>
              </a:tr>
              <a:tr h="532209">
                <a:tc>
                  <a:txBody>
                    <a:bodyPr/>
                    <a:lstStyle/>
                    <a:p>
                      <a:r>
                        <a:rPr lang="en-US" dirty="0" smtClean="0"/>
                        <a:t>hmm(1,2,3)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32209">
                <a:tc>
                  <a:txBody>
                    <a:bodyPr/>
                    <a:lstStyle/>
                    <a:p>
                      <a:r>
                        <a:rPr lang="en-US" dirty="0" smtClean="0"/>
                        <a:t>hmm(1,2,3,4)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too many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Turning code into functions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0" y="3059385"/>
            <a:ext cx="6399956" cy="3798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def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equalsThree</a:t>
            </a:r>
            <a:r>
              <a:rPr lang="en-US" sz="2400" dirty="0" smtClean="0"/>
              <a:t>(</a:t>
            </a:r>
            <a:r>
              <a:rPr lang="en-US" sz="2400" dirty="0" err="1" smtClean="0"/>
              <a:t>num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 smtClean="0"/>
              <a:t>	if 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 == 3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(“equals three</a:t>
            </a:r>
            <a:r>
              <a:rPr lang="en-US" sz="2400" dirty="0" smtClean="0"/>
              <a:t>”)</a:t>
            </a:r>
          </a:p>
          <a:p>
            <a:pPr marL="0" indent="0">
              <a:buNone/>
            </a:pPr>
            <a:r>
              <a:rPr lang="en-US" sz="2400" dirty="0" smtClean="0"/>
              <a:t>	else </a:t>
            </a:r>
            <a:r>
              <a:rPr lang="en-US" sz="2400" dirty="0"/>
              <a:t>if (</a:t>
            </a:r>
            <a:r>
              <a:rPr lang="en-US" sz="2400" dirty="0" err="1"/>
              <a:t>num</a:t>
            </a:r>
            <a:r>
              <a:rPr lang="en-US" sz="2400" dirty="0"/>
              <a:t> &gt; 3):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(“larger than three</a:t>
            </a:r>
            <a:r>
              <a:rPr lang="en-US" sz="2400" dirty="0" smtClean="0"/>
              <a:t>”)</a:t>
            </a:r>
          </a:p>
          <a:p>
            <a:pPr marL="0" indent="0">
              <a:buNone/>
            </a:pPr>
            <a:r>
              <a:rPr lang="en-US" sz="2400" dirty="0" smtClean="0"/>
              <a:t>	else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(“smaller than three”)</a:t>
            </a:r>
          </a:p>
          <a:p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9374" y="2735543"/>
            <a:ext cx="6399956" cy="3798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if (</a:t>
            </a:r>
            <a:r>
              <a:rPr lang="en-US" sz="2400" dirty="0" err="1" smtClean="0"/>
              <a:t>num</a:t>
            </a:r>
            <a:r>
              <a:rPr lang="en-US" sz="2400" dirty="0" smtClean="0"/>
              <a:t> == 3):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print (“equals three”)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else if (</a:t>
            </a:r>
            <a:r>
              <a:rPr lang="en-US" sz="2400" dirty="0" err="1" smtClean="0"/>
              <a:t>num</a:t>
            </a:r>
            <a:r>
              <a:rPr lang="en-US" sz="2400" dirty="0" smtClean="0"/>
              <a:t> &gt; 3):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print (“larger than three”)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print (“smaller than three”)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92428" y="2148613"/>
            <a:ext cx="200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</a:t>
            </a:r>
            <a:r>
              <a:rPr lang="en-US" dirty="0" err="1" smtClean="0"/>
              <a:t>def</a:t>
            </a:r>
            <a:r>
              <a:rPr lang="en-US" dirty="0" smtClean="0"/>
              <a:t> indicates a function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2514" y="2363503"/>
            <a:ext cx="17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13623" y="2390180"/>
            <a:ext cx="31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parameter(s)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60411" y="2762844"/>
            <a:ext cx="536308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19184" y="2762844"/>
            <a:ext cx="650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669113" y="2794944"/>
            <a:ext cx="1589546" cy="266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8938013" y="2794945"/>
            <a:ext cx="2641292" cy="1031985"/>
          </a:xfrm>
          <a:prstGeom prst="bentConnector3">
            <a:avLst>
              <a:gd name="adj1" fmla="val -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9396339" y="3826929"/>
            <a:ext cx="2182966" cy="1019605"/>
          </a:xfrm>
          <a:prstGeom prst="bentConnector3">
            <a:avLst>
              <a:gd name="adj1" fmla="val 3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/>
          <p:cNvSpPr/>
          <p:nvPr/>
        </p:nvSpPr>
        <p:spPr>
          <a:xfrm>
            <a:off x="6682153" y="3638808"/>
            <a:ext cx="204145" cy="28953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327548" y="4644408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smtClean="0"/>
              <a:t>do something”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8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92709" y="3059385"/>
            <a:ext cx="6399956" cy="3798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def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equalsThree</a:t>
            </a:r>
            <a:r>
              <a:rPr lang="en-US" sz="2400" dirty="0" smtClean="0"/>
              <a:t>(</a:t>
            </a:r>
            <a:r>
              <a:rPr lang="en-US" sz="2400" dirty="0" err="1" smtClean="0"/>
              <a:t>num</a:t>
            </a:r>
            <a:r>
              <a:rPr lang="en-US" sz="2400" dirty="0" smtClean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if (</a:t>
            </a:r>
            <a:r>
              <a:rPr lang="en-US" sz="2400" dirty="0" err="1" smtClean="0"/>
              <a:t>num</a:t>
            </a:r>
            <a:r>
              <a:rPr lang="en-US" sz="2400" dirty="0" smtClean="0"/>
              <a:t> == 3):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/>
              <a:t> (“equals three”)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else if (</a:t>
            </a:r>
            <a:r>
              <a:rPr lang="en-US" sz="2400" dirty="0" err="1" smtClean="0"/>
              <a:t>num</a:t>
            </a:r>
            <a:r>
              <a:rPr lang="en-US" sz="2400" dirty="0" smtClean="0"/>
              <a:t> &gt; 3):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/>
              <a:t> (“larger than three”)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/>
              <a:t> (“smaller than three”)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137" y="2148613"/>
            <a:ext cx="200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</a:t>
            </a:r>
            <a:r>
              <a:rPr lang="en-US" dirty="0" err="1" smtClean="0"/>
              <a:t>def</a:t>
            </a:r>
            <a:r>
              <a:rPr lang="en-US" dirty="0" smtClean="0"/>
              <a:t> indicates a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23" y="2363503"/>
            <a:ext cx="17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name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7120" y="2762844"/>
            <a:ext cx="536308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15893" y="2762844"/>
            <a:ext cx="650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65822" y="2794944"/>
            <a:ext cx="1589546" cy="266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4734722" y="2794945"/>
            <a:ext cx="2641292" cy="1031985"/>
          </a:xfrm>
          <a:prstGeom prst="bentConnector3">
            <a:avLst>
              <a:gd name="adj1" fmla="val -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 flipV="1">
            <a:off x="5193048" y="3826929"/>
            <a:ext cx="2182966" cy="1019605"/>
          </a:xfrm>
          <a:prstGeom prst="bentConnector3">
            <a:avLst>
              <a:gd name="adj1" fmla="val 3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ket 11"/>
          <p:cNvSpPr/>
          <p:nvPr/>
        </p:nvSpPr>
        <p:spPr>
          <a:xfrm>
            <a:off x="2478862" y="3638808"/>
            <a:ext cx="204145" cy="28953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124257" y="4644408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smtClean="0"/>
              <a:t>do something”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4069" y="2390375"/>
            <a:ext cx="24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parameter(s)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53794" y="3303487"/>
            <a:ext cx="3314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it’s easy to call this series of steps repeatedly on different numbers since it’s in a function: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equalsThree</a:t>
            </a:r>
            <a:r>
              <a:rPr lang="en-US" sz="2400" dirty="0" smtClean="0"/>
              <a:t>(5)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/>
              <a:t>e</a:t>
            </a:r>
            <a:r>
              <a:rPr lang="en-US" sz="2400" dirty="0" err="1" smtClean="0"/>
              <a:t>qualsThree</a:t>
            </a:r>
            <a:r>
              <a:rPr lang="en-US" sz="2400" dirty="0" smtClean="0"/>
              <a:t>(300)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equalsThree</a:t>
            </a:r>
            <a:r>
              <a:rPr lang="en-US" sz="2400" dirty="0" smtClean="0"/>
              <a:t>(3.0)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251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5778</TotalTime>
  <Words>766</Words>
  <Application>Microsoft Macintosh PowerPoint</Application>
  <PresentationFormat>Widescreen</PresentationFormat>
  <Paragraphs>222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Gill Sans MT</vt:lpstr>
      <vt:lpstr>Mangal</vt:lpstr>
      <vt:lpstr>Arial</vt:lpstr>
      <vt:lpstr>Parcel</vt:lpstr>
      <vt:lpstr>III. Define Functions</vt:lpstr>
      <vt:lpstr>What is a function?</vt:lpstr>
      <vt:lpstr>Simple functions</vt:lpstr>
      <vt:lpstr>Function skeleton</vt:lpstr>
      <vt:lpstr>Parameters/arguments</vt:lpstr>
      <vt:lpstr>Parameters/arguments</vt:lpstr>
      <vt:lpstr>Parameters/arguments</vt:lpstr>
      <vt:lpstr>1. Turning code into functions</vt:lpstr>
      <vt:lpstr>PowerPoint Presentation</vt:lpstr>
      <vt:lpstr>Types of functions</vt:lpstr>
      <vt:lpstr>Main functions</vt:lpstr>
      <vt:lpstr>Return functions</vt:lpstr>
      <vt:lpstr>Null/print functions</vt:lpstr>
      <vt:lpstr>Null/print functions</vt:lpstr>
      <vt:lpstr>Function-ception?</vt:lpstr>
      <vt:lpstr>Function-ception</vt:lpstr>
      <vt:lpstr>Putting it all together</vt:lpstr>
      <vt:lpstr>Putting it all together</vt:lpstr>
      <vt:lpstr>1. Example function</vt:lpstr>
      <vt:lpstr>II. Example function</vt:lpstr>
      <vt:lpstr>1. Write your own function</vt:lpstr>
      <vt:lpstr>2. WRITE YOUR OWN FUNCTION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III. Define Functions</dc:title>
  <dc:creator>Jie Cai</dc:creator>
  <cp:lastModifiedBy>Jie Cai</cp:lastModifiedBy>
  <cp:revision>38</cp:revision>
  <dcterms:created xsi:type="dcterms:W3CDTF">2017-06-19T03:22:52Z</dcterms:created>
  <dcterms:modified xsi:type="dcterms:W3CDTF">2017-07-01T03:13:09Z</dcterms:modified>
</cp:coreProperties>
</file>