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67" r:id="rId5"/>
    <p:sldId id="259" r:id="rId6"/>
    <p:sldId id="260" r:id="rId7"/>
    <p:sldId id="261" r:id="rId8"/>
    <p:sldId id="262" r:id="rId9"/>
    <p:sldId id="268" r:id="rId10"/>
    <p:sldId id="271" r:id="rId11"/>
    <p:sldId id="264" r:id="rId12"/>
    <p:sldId id="270" r:id="rId13"/>
    <p:sldId id="272" r:id="rId14"/>
    <p:sldId id="273" r:id="rId15"/>
    <p:sldId id="279" r:id="rId16"/>
    <p:sldId id="281" r:id="rId17"/>
    <p:sldId id="265" r:id="rId18"/>
    <p:sldId id="274" r:id="rId19"/>
    <p:sldId id="266" r:id="rId20"/>
    <p:sldId id="275" r:id="rId21"/>
    <p:sldId id="282" r:id="rId22"/>
    <p:sldId id="276" r:id="rId23"/>
    <p:sldId id="277" r:id="rId24"/>
    <p:sldId id="278" r:id="rId25"/>
    <p:sldId id="283" r:id="rId26"/>
    <p:sldId id="284" r:id="rId27"/>
    <p:sldId id="285" r:id="rId28"/>
    <p:sldId id="287"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28"/>
    <p:restoredTop sz="94649"/>
  </p:normalViewPr>
  <p:slideViewPr>
    <p:cSldViewPr snapToGrid="0" snapToObjects="1">
      <p:cViewPr>
        <p:scale>
          <a:sx n="50" d="100"/>
          <a:sy n="50" d="100"/>
        </p:scale>
        <p:origin x="640" y="1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6/22/17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6/22/17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6/22/17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6/22/17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iV</a:t>
            </a:r>
            <a:r>
              <a:rPr lang="en-US" dirty="0" smtClean="0"/>
              <a:t>. File input/output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975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functions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2164174"/>
              </p:ext>
            </p:extLst>
          </p:nvPr>
        </p:nvGraphicFramePr>
        <p:xfrm>
          <a:off x="2230438" y="2638424"/>
          <a:ext cx="7730426" cy="2343404"/>
        </p:xfrm>
        <a:graphic>
          <a:graphicData uri="http://schemas.openxmlformats.org/drawingml/2006/table">
            <a:tbl>
              <a:tblPr firstRow="1" bandRow="1">
                <a:tableStyleId>{5C22544A-7EE6-4342-B048-85BDC9FD1C3A}</a:tableStyleId>
              </a:tblPr>
              <a:tblGrid>
                <a:gridCol w="3154362"/>
                <a:gridCol w="4576064"/>
              </a:tblGrid>
              <a:tr h="585851">
                <a:tc>
                  <a:txBody>
                    <a:bodyPr/>
                    <a:lstStyle/>
                    <a:p>
                      <a:r>
                        <a:rPr lang="en-US" sz="2400" dirty="0" smtClean="0"/>
                        <a:t>Function</a:t>
                      </a:r>
                      <a:endParaRPr lang="en-US" sz="2400" dirty="0"/>
                    </a:p>
                  </a:txBody>
                  <a:tcPr/>
                </a:tc>
                <a:tc>
                  <a:txBody>
                    <a:bodyPr/>
                    <a:lstStyle/>
                    <a:p>
                      <a:r>
                        <a:rPr lang="en-US" sz="2400" dirty="0" smtClean="0"/>
                        <a:t>Description</a:t>
                      </a:r>
                      <a:endParaRPr lang="en-US" sz="2400" dirty="0"/>
                    </a:p>
                  </a:txBody>
                  <a:tcPr/>
                </a:tc>
              </a:tr>
              <a:tr h="585851">
                <a:tc>
                  <a:txBody>
                    <a:bodyPr/>
                    <a:lstStyle/>
                    <a:p>
                      <a:r>
                        <a:rPr lang="en-US" sz="2400" dirty="0" err="1" smtClean="0"/>
                        <a:t>f.closed</a:t>
                      </a:r>
                      <a:endParaRPr lang="en-US" sz="2400" dirty="0"/>
                    </a:p>
                  </a:txBody>
                  <a:tcPr/>
                </a:tc>
                <a:tc>
                  <a:txBody>
                    <a:bodyPr/>
                    <a:lstStyle/>
                    <a:p>
                      <a:r>
                        <a:rPr lang="en-US" sz="2400" dirty="0" smtClean="0"/>
                        <a:t>Returns</a:t>
                      </a:r>
                      <a:r>
                        <a:rPr lang="en-US" sz="2400" baseline="0" dirty="0" smtClean="0"/>
                        <a:t> true if file is closed</a:t>
                      </a:r>
                      <a:endParaRPr lang="en-US" sz="2400" dirty="0"/>
                    </a:p>
                  </a:txBody>
                  <a:tcPr/>
                </a:tc>
              </a:tr>
              <a:tr h="585851">
                <a:tc>
                  <a:txBody>
                    <a:bodyPr/>
                    <a:lstStyle/>
                    <a:p>
                      <a:r>
                        <a:rPr lang="en-US" sz="2400" dirty="0" err="1" smtClean="0"/>
                        <a:t>f.name</a:t>
                      </a:r>
                      <a:endParaRPr lang="en-US" sz="2400" dirty="0"/>
                    </a:p>
                  </a:txBody>
                  <a:tcPr/>
                </a:tc>
                <a:tc>
                  <a:txBody>
                    <a:bodyPr/>
                    <a:lstStyle/>
                    <a:p>
                      <a:r>
                        <a:rPr lang="en-US" sz="2400" dirty="0" smtClean="0"/>
                        <a:t>Returns file name</a:t>
                      </a:r>
                      <a:endParaRPr lang="en-US" sz="2400" dirty="0"/>
                    </a:p>
                  </a:txBody>
                  <a:tcPr/>
                </a:tc>
              </a:tr>
              <a:tr h="585851">
                <a:tc>
                  <a:txBody>
                    <a:bodyPr/>
                    <a:lstStyle/>
                    <a:p>
                      <a:r>
                        <a:rPr lang="en-US" sz="2400" dirty="0" err="1" smtClean="0"/>
                        <a:t>f.mode</a:t>
                      </a:r>
                      <a:endParaRPr lang="en-US" sz="2400" dirty="0"/>
                    </a:p>
                  </a:txBody>
                  <a:tcPr/>
                </a:tc>
                <a:tc>
                  <a:txBody>
                    <a:bodyPr/>
                    <a:lstStyle/>
                    <a:p>
                      <a:r>
                        <a:rPr lang="en-US" sz="2400" dirty="0" smtClean="0"/>
                        <a:t>Returns file mode (r, w, b etc.)</a:t>
                      </a:r>
                      <a:endParaRPr lang="en-US" sz="2400" dirty="0"/>
                    </a:p>
                  </a:txBody>
                  <a:tcPr/>
                </a:tc>
              </a:tr>
            </a:tbl>
          </a:graphicData>
        </a:graphic>
      </p:graphicFrame>
    </p:spTree>
    <p:extLst>
      <p:ext uri="{BB962C8B-B14F-4D97-AF65-F5344CB8AC3E}">
        <p14:creationId xmlns:p14="http://schemas.microsoft.com/office/powerpoint/2010/main" val="1012211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a:t>
            </a:r>
            <a:endParaRPr lang="en-US" dirty="0"/>
          </a:p>
        </p:txBody>
      </p:sp>
      <p:sp>
        <p:nvSpPr>
          <p:cNvPr id="4" name="Content Placeholder 2"/>
          <p:cNvSpPr txBox="1">
            <a:spLocks/>
          </p:cNvSpPr>
          <p:nvPr/>
        </p:nvSpPr>
        <p:spPr>
          <a:xfrm>
            <a:off x="1150454" y="2462450"/>
            <a:ext cx="9891091" cy="3958670"/>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4800" b="1" dirty="0" err="1" smtClean="0"/>
              <a:t>f.read</a:t>
            </a:r>
            <a:r>
              <a:rPr lang="en-US" sz="4800" b="1" dirty="0" smtClean="0"/>
              <a:t> (characters) </a:t>
            </a:r>
            <a:r>
              <a:rPr lang="mr-IN" sz="4800" dirty="0" smtClean="0"/>
              <a:t>–</a:t>
            </a:r>
            <a:r>
              <a:rPr lang="en-US" sz="4800" dirty="0" smtClean="0"/>
              <a:t> Reads a string from the beginning of an open text file. </a:t>
            </a:r>
          </a:p>
          <a:p>
            <a:r>
              <a:rPr lang="en-US" sz="4800" dirty="0"/>
              <a:t>P</a:t>
            </a:r>
            <a:r>
              <a:rPr lang="en-US" sz="4800" dirty="0" smtClean="0"/>
              <a:t>assed </a:t>
            </a:r>
            <a:r>
              <a:rPr lang="en-US" sz="4800" dirty="0"/>
              <a:t>parameter is the number of </a:t>
            </a:r>
            <a:r>
              <a:rPr lang="en-US" sz="4800" dirty="0" smtClean="0"/>
              <a:t>characters to </a:t>
            </a:r>
            <a:r>
              <a:rPr lang="en-US" sz="4800" dirty="0"/>
              <a:t>be read from the opened </a:t>
            </a:r>
            <a:r>
              <a:rPr lang="en-US" sz="4800" dirty="0" smtClean="0"/>
              <a:t>file.</a:t>
            </a:r>
          </a:p>
          <a:p>
            <a:r>
              <a:rPr lang="en-US" sz="4800" dirty="0" smtClean="0"/>
              <a:t>If no parameter is passed, it will read as many characters as possible/the whole file.</a:t>
            </a:r>
            <a:endParaRPr lang="en-US" sz="4800" dirty="0"/>
          </a:p>
        </p:txBody>
      </p:sp>
    </p:spTree>
    <p:extLst>
      <p:ext uri="{BB962C8B-B14F-4D97-AF65-F5344CB8AC3E}">
        <p14:creationId xmlns:p14="http://schemas.microsoft.com/office/powerpoint/2010/main" val="36971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a:t>
            </a:r>
            <a:endParaRPr lang="en-US" dirty="0"/>
          </a:p>
        </p:txBody>
      </p:sp>
      <p:sp>
        <p:nvSpPr>
          <p:cNvPr id="4" name="Content Placeholder 2"/>
          <p:cNvSpPr txBox="1">
            <a:spLocks/>
          </p:cNvSpPr>
          <p:nvPr/>
        </p:nvSpPr>
        <p:spPr>
          <a:xfrm>
            <a:off x="2231136" y="2490811"/>
            <a:ext cx="8190906" cy="3056549"/>
          </a:xfrm>
          <a:prstGeom prst="rect">
            <a:avLst/>
          </a:prstGeom>
        </p:spPr>
        <p:txBody>
          <a:bodyPr vert="horz" lIns="91440" tIns="45720" rIns="91440" bIns="45720" rtlCol="0" anchor="ctr">
            <a:normAutofit fontScale="6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4800" dirty="0" smtClean="0"/>
              <a:t>&gt;&gt;&gt; </a:t>
            </a:r>
            <a:r>
              <a:rPr lang="en-US" sz="4800" dirty="0" err="1" smtClean="0"/>
              <a:t>f.read</a:t>
            </a:r>
            <a:r>
              <a:rPr lang="en-US" sz="4800" dirty="0" smtClean="0"/>
              <a:t>(10)</a:t>
            </a:r>
          </a:p>
          <a:p>
            <a:pPr marL="0" indent="0">
              <a:buNone/>
            </a:pPr>
            <a:r>
              <a:rPr lang="en-US" sz="4800" dirty="0"/>
              <a:t>‘This is </a:t>
            </a:r>
            <a:r>
              <a:rPr lang="en-US" sz="4800" dirty="0" err="1"/>
              <a:t>th</a:t>
            </a:r>
            <a:r>
              <a:rPr lang="en-US" sz="4800" dirty="0"/>
              <a:t>’</a:t>
            </a:r>
          </a:p>
          <a:p>
            <a:pPr marL="0" indent="0">
              <a:buFont typeface="Arial"/>
              <a:buNone/>
            </a:pPr>
            <a:r>
              <a:rPr lang="en-US" sz="4800" dirty="0" smtClean="0"/>
              <a:t>&gt;&gt;&gt; </a:t>
            </a:r>
            <a:r>
              <a:rPr lang="en-US" sz="4800" dirty="0" err="1" smtClean="0"/>
              <a:t>f.read</a:t>
            </a:r>
            <a:r>
              <a:rPr lang="en-US" sz="4800" dirty="0" smtClean="0"/>
              <a:t>()</a:t>
            </a:r>
          </a:p>
          <a:p>
            <a:pPr marL="0" indent="0">
              <a:buFont typeface="Arial"/>
              <a:buNone/>
            </a:pPr>
            <a:r>
              <a:rPr lang="en-US" sz="4800" dirty="0" smtClean="0"/>
              <a:t>‘e entire file in this example\n’</a:t>
            </a:r>
          </a:p>
          <a:p>
            <a:pPr marL="0" indent="0">
              <a:buFont typeface="Arial"/>
              <a:buNone/>
            </a:pPr>
            <a:r>
              <a:rPr lang="en-US" sz="4800" dirty="0" smtClean="0"/>
              <a:t>&gt;&gt;&gt; </a:t>
            </a:r>
            <a:r>
              <a:rPr lang="en-US" sz="4800" dirty="0" err="1" smtClean="0"/>
              <a:t>f.read</a:t>
            </a:r>
            <a:r>
              <a:rPr lang="en-US" sz="4800" dirty="0" smtClean="0"/>
              <a:t>()</a:t>
            </a:r>
          </a:p>
          <a:p>
            <a:pPr marL="0" indent="0">
              <a:buFont typeface="Arial"/>
              <a:buNone/>
            </a:pPr>
            <a:r>
              <a:rPr lang="en-US" sz="4800" dirty="0" smtClean="0"/>
              <a:t>‘’</a:t>
            </a:r>
          </a:p>
        </p:txBody>
      </p:sp>
    </p:spTree>
    <p:extLst>
      <p:ext uri="{BB962C8B-B14F-4D97-AF65-F5344CB8AC3E}">
        <p14:creationId xmlns:p14="http://schemas.microsoft.com/office/powerpoint/2010/main" val="11844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Readline</a:t>
            </a:r>
            <a:r>
              <a:rPr lang="en-US" dirty="0" smtClean="0"/>
              <a:t>()</a:t>
            </a:r>
            <a:endParaRPr lang="en-US" dirty="0"/>
          </a:p>
        </p:txBody>
      </p:sp>
      <p:sp>
        <p:nvSpPr>
          <p:cNvPr id="4" name="Content Placeholder 2"/>
          <p:cNvSpPr txBox="1">
            <a:spLocks/>
          </p:cNvSpPr>
          <p:nvPr/>
        </p:nvSpPr>
        <p:spPr>
          <a:xfrm>
            <a:off x="2101259" y="2462450"/>
            <a:ext cx="7989481" cy="34100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4800" b="1" dirty="0" err="1" smtClean="0"/>
              <a:t>f.readline</a:t>
            </a:r>
            <a:r>
              <a:rPr lang="en-US" sz="4800" b="1" dirty="0" smtClean="0"/>
              <a:t> () </a:t>
            </a:r>
            <a:r>
              <a:rPr lang="mr-IN" sz="4800" dirty="0" smtClean="0"/>
              <a:t>–</a:t>
            </a:r>
            <a:r>
              <a:rPr lang="en-US" sz="4800" dirty="0" smtClean="0"/>
              <a:t> Reads the next line within the file.</a:t>
            </a:r>
            <a:endParaRPr lang="en-US" sz="4800" dirty="0"/>
          </a:p>
        </p:txBody>
      </p:sp>
    </p:spTree>
    <p:extLst>
      <p:ext uri="{BB962C8B-B14F-4D97-AF65-F5344CB8AC3E}">
        <p14:creationId xmlns:p14="http://schemas.microsoft.com/office/powerpoint/2010/main" val="1183252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readline</a:t>
            </a:r>
            <a:r>
              <a:rPr lang="en-US" dirty="0" smtClean="0"/>
              <a:t>()</a:t>
            </a:r>
            <a:endParaRPr lang="en-US" dirty="0"/>
          </a:p>
        </p:txBody>
      </p:sp>
      <p:sp>
        <p:nvSpPr>
          <p:cNvPr id="4" name="Content Placeholder 2"/>
          <p:cNvSpPr txBox="1">
            <a:spLocks/>
          </p:cNvSpPr>
          <p:nvPr/>
        </p:nvSpPr>
        <p:spPr>
          <a:xfrm>
            <a:off x="2231136" y="2490811"/>
            <a:ext cx="8190906" cy="3056549"/>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4800" dirty="0" smtClean="0"/>
              <a:t>&gt;&gt;&gt; </a:t>
            </a:r>
            <a:r>
              <a:rPr lang="en-US" sz="4800" dirty="0" err="1" smtClean="0"/>
              <a:t>f.readline</a:t>
            </a:r>
            <a:r>
              <a:rPr lang="en-US" sz="4800" dirty="0" smtClean="0"/>
              <a:t>()</a:t>
            </a:r>
          </a:p>
          <a:p>
            <a:pPr marL="0" indent="0">
              <a:buFont typeface="Arial"/>
              <a:buNone/>
            </a:pPr>
            <a:r>
              <a:rPr lang="en-US" sz="4800" dirty="0" smtClean="0"/>
              <a:t>‘This is the first line of the file\n’</a:t>
            </a:r>
          </a:p>
          <a:p>
            <a:pPr marL="0" indent="0">
              <a:buFont typeface="Arial"/>
              <a:buNone/>
            </a:pPr>
            <a:r>
              <a:rPr lang="en-US" sz="4800" dirty="0" smtClean="0"/>
              <a:t>&gt;&gt;&gt; </a:t>
            </a:r>
            <a:r>
              <a:rPr lang="en-US" sz="4800" dirty="0" err="1" smtClean="0"/>
              <a:t>f.readline</a:t>
            </a:r>
            <a:r>
              <a:rPr lang="en-US" sz="4800" dirty="0" smtClean="0"/>
              <a:t>()</a:t>
            </a:r>
          </a:p>
          <a:p>
            <a:pPr marL="0" indent="0">
              <a:buFont typeface="Arial"/>
              <a:buNone/>
            </a:pPr>
            <a:r>
              <a:rPr lang="en-US" sz="4800" dirty="0" smtClean="0"/>
              <a:t>‘This is second line of the file\n’</a:t>
            </a:r>
          </a:p>
        </p:txBody>
      </p:sp>
    </p:spTree>
    <p:extLst>
      <p:ext uri="{BB962C8B-B14F-4D97-AF65-F5344CB8AC3E}">
        <p14:creationId xmlns:p14="http://schemas.microsoft.com/office/powerpoint/2010/main" val="1863597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Readlines</a:t>
            </a:r>
            <a:r>
              <a:rPr lang="en-US" dirty="0" smtClean="0"/>
              <a:t>()</a:t>
            </a:r>
            <a:endParaRPr lang="en-US" dirty="0"/>
          </a:p>
        </p:txBody>
      </p:sp>
      <p:sp>
        <p:nvSpPr>
          <p:cNvPr id="4" name="Content Placeholder 2"/>
          <p:cNvSpPr txBox="1">
            <a:spLocks/>
          </p:cNvSpPr>
          <p:nvPr/>
        </p:nvSpPr>
        <p:spPr>
          <a:xfrm>
            <a:off x="2101259" y="2462450"/>
            <a:ext cx="7989481" cy="34100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4800" b="1" dirty="0" err="1" smtClean="0"/>
              <a:t>f.readlines</a:t>
            </a:r>
            <a:r>
              <a:rPr lang="en-US" sz="4800" b="1" dirty="0" smtClean="0"/>
              <a:t> () </a:t>
            </a:r>
            <a:r>
              <a:rPr lang="mr-IN" sz="4800" dirty="0" smtClean="0"/>
              <a:t>–</a:t>
            </a:r>
            <a:r>
              <a:rPr lang="en-US" sz="4800" dirty="0" smtClean="0"/>
              <a:t> returns all lines in file as a list.</a:t>
            </a:r>
            <a:endParaRPr lang="en-US" sz="4800" dirty="0"/>
          </a:p>
        </p:txBody>
      </p:sp>
    </p:spTree>
    <p:extLst>
      <p:ext uri="{BB962C8B-B14F-4D97-AF65-F5344CB8AC3E}">
        <p14:creationId xmlns:p14="http://schemas.microsoft.com/office/powerpoint/2010/main" val="242765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readlines</a:t>
            </a:r>
            <a:r>
              <a:rPr lang="en-US" dirty="0" smtClean="0"/>
              <a:t>()</a:t>
            </a:r>
            <a:endParaRPr lang="en-US" dirty="0"/>
          </a:p>
        </p:txBody>
      </p:sp>
      <p:sp>
        <p:nvSpPr>
          <p:cNvPr id="4" name="Content Placeholder 2"/>
          <p:cNvSpPr txBox="1">
            <a:spLocks/>
          </p:cNvSpPr>
          <p:nvPr/>
        </p:nvSpPr>
        <p:spPr>
          <a:xfrm>
            <a:off x="2231136" y="2490811"/>
            <a:ext cx="8190906" cy="3056549"/>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4800" dirty="0" smtClean="0"/>
              <a:t>&gt;&gt;&gt; </a:t>
            </a:r>
            <a:r>
              <a:rPr lang="en-US" sz="4800" dirty="0" err="1" smtClean="0"/>
              <a:t>f.readlines</a:t>
            </a:r>
            <a:r>
              <a:rPr lang="en-US" sz="4800" dirty="0" smtClean="0"/>
              <a:t>()</a:t>
            </a:r>
          </a:p>
          <a:p>
            <a:pPr marL="0" indent="0">
              <a:buFont typeface="Arial"/>
              <a:buNone/>
            </a:pPr>
            <a:r>
              <a:rPr lang="en-US" sz="4800" dirty="0" smtClean="0"/>
              <a:t>[‘This is the first line of the file\n’, ‘This is second line of the file\n’]</a:t>
            </a:r>
          </a:p>
        </p:txBody>
      </p:sp>
    </p:spTree>
    <p:extLst>
      <p:ext uri="{BB962C8B-B14F-4D97-AF65-F5344CB8AC3E}">
        <p14:creationId xmlns:p14="http://schemas.microsoft.com/office/powerpoint/2010/main" val="1544279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lines</a:t>
            </a:r>
            <a:endParaRPr lang="en-US" dirty="0"/>
          </a:p>
        </p:txBody>
      </p:sp>
      <p:sp>
        <p:nvSpPr>
          <p:cNvPr id="4" name="Content Placeholder 2"/>
          <p:cNvSpPr txBox="1">
            <a:spLocks/>
          </p:cNvSpPr>
          <p:nvPr/>
        </p:nvSpPr>
        <p:spPr>
          <a:xfrm>
            <a:off x="1150454" y="2462450"/>
            <a:ext cx="9891091" cy="190635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4800" b="1" dirty="0" smtClean="0"/>
              <a:t>for line in f:</a:t>
            </a:r>
          </a:p>
          <a:p>
            <a:pPr marL="0" indent="0">
              <a:buNone/>
            </a:pPr>
            <a:r>
              <a:rPr lang="en-US" sz="4800" b="1" dirty="0"/>
              <a:t>	</a:t>
            </a:r>
            <a:r>
              <a:rPr lang="en-US" sz="4800" b="1" dirty="0" smtClean="0"/>
              <a:t>```do something```</a:t>
            </a:r>
            <a:endParaRPr lang="en-US" sz="4800" dirty="0"/>
          </a:p>
        </p:txBody>
      </p:sp>
      <p:sp>
        <p:nvSpPr>
          <p:cNvPr id="5" name="Content Placeholder 2"/>
          <p:cNvSpPr txBox="1">
            <a:spLocks/>
          </p:cNvSpPr>
          <p:nvPr/>
        </p:nvSpPr>
        <p:spPr>
          <a:xfrm>
            <a:off x="1150453" y="4413170"/>
            <a:ext cx="9891091" cy="194699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3600" dirty="0" smtClean="0"/>
              <a:t>Commonly, you can store each line of a file into a new object, such as a list. Or you could simply print each line in the file.</a:t>
            </a:r>
            <a:endParaRPr lang="en-US" sz="3600" dirty="0"/>
          </a:p>
        </p:txBody>
      </p:sp>
    </p:spTree>
    <p:extLst>
      <p:ext uri="{BB962C8B-B14F-4D97-AF65-F5344CB8AC3E}">
        <p14:creationId xmlns:p14="http://schemas.microsoft.com/office/powerpoint/2010/main" val="1396756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lines</a:t>
            </a:r>
            <a:endParaRPr lang="en-US" dirty="0"/>
          </a:p>
        </p:txBody>
      </p:sp>
      <p:sp>
        <p:nvSpPr>
          <p:cNvPr id="4" name="Content Placeholder 2"/>
          <p:cNvSpPr txBox="1">
            <a:spLocks/>
          </p:cNvSpPr>
          <p:nvPr/>
        </p:nvSpPr>
        <p:spPr>
          <a:xfrm>
            <a:off x="3515360" y="2340530"/>
            <a:ext cx="6855625" cy="38164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4800" dirty="0" err="1" smtClean="0"/>
              <a:t>myList</a:t>
            </a:r>
            <a:r>
              <a:rPr lang="en-US" sz="4800" dirty="0" smtClean="0"/>
              <a:t> = []</a:t>
            </a:r>
            <a:endParaRPr lang="en-US" sz="4800" dirty="0" smtClean="0"/>
          </a:p>
          <a:p>
            <a:pPr marL="0" indent="0">
              <a:buNone/>
            </a:pPr>
            <a:r>
              <a:rPr lang="en-US" sz="4800" dirty="0" smtClean="0"/>
              <a:t>for line in f:</a:t>
            </a:r>
          </a:p>
          <a:p>
            <a:pPr marL="0" indent="0">
              <a:buNone/>
            </a:pPr>
            <a:r>
              <a:rPr lang="en-US" sz="4800" dirty="0"/>
              <a:t>	</a:t>
            </a:r>
            <a:r>
              <a:rPr lang="en-US" sz="4800" dirty="0" smtClean="0"/>
              <a:t>print line</a:t>
            </a:r>
          </a:p>
          <a:p>
            <a:pPr marL="0" indent="0">
              <a:buNone/>
            </a:pPr>
            <a:r>
              <a:rPr lang="en-US" sz="4800" dirty="0"/>
              <a:t>	</a:t>
            </a:r>
            <a:r>
              <a:rPr lang="en-US" sz="4800" dirty="0" err="1" smtClean="0"/>
              <a:t>myList.append</a:t>
            </a:r>
            <a:r>
              <a:rPr lang="en-US" sz="4800" dirty="0" smtClean="0"/>
              <a:t>(line)</a:t>
            </a:r>
            <a:endParaRPr lang="en-US" sz="4800" dirty="0"/>
          </a:p>
        </p:txBody>
      </p:sp>
    </p:spTree>
    <p:extLst>
      <p:ext uri="{BB962C8B-B14F-4D97-AF65-F5344CB8AC3E}">
        <p14:creationId xmlns:p14="http://schemas.microsoft.com/office/powerpoint/2010/main" val="197964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a:t>
            </a:r>
            <a:endParaRPr lang="en-US" dirty="0"/>
          </a:p>
        </p:txBody>
      </p:sp>
      <p:sp>
        <p:nvSpPr>
          <p:cNvPr id="4" name="Content Placeholder 2"/>
          <p:cNvSpPr txBox="1">
            <a:spLocks/>
          </p:cNvSpPr>
          <p:nvPr/>
        </p:nvSpPr>
        <p:spPr>
          <a:xfrm>
            <a:off x="851493" y="2750660"/>
            <a:ext cx="10489014" cy="3203100"/>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4800" b="1" dirty="0" err="1" smtClean="0"/>
              <a:t>fileObject.write</a:t>
            </a:r>
            <a:r>
              <a:rPr lang="en-US" sz="4800" b="1" dirty="0" smtClean="0"/>
              <a:t>(string) </a:t>
            </a:r>
            <a:r>
              <a:rPr lang="mr-IN" sz="4800" dirty="0" smtClean="0"/>
              <a:t>–</a:t>
            </a:r>
            <a:r>
              <a:rPr lang="en-US" sz="4800" dirty="0" smtClean="0"/>
              <a:t> writes a string to an open file object. </a:t>
            </a:r>
          </a:p>
          <a:p>
            <a:r>
              <a:rPr lang="en-US" sz="4800" b="1" dirty="0" smtClean="0"/>
              <a:t>The file object must be on writing mode (w).</a:t>
            </a:r>
          </a:p>
          <a:p>
            <a:r>
              <a:rPr lang="en-US" sz="4800" b="1" dirty="0" smtClean="0"/>
              <a:t>This will overwrite the contents in the file.</a:t>
            </a:r>
            <a:endParaRPr lang="en-US" sz="4800" b="1" dirty="0"/>
          </a:p>
        </p:txBody>
      </p:sp>
    </p:spTree>
    <p:extLst>
      <p:ext uri="{BB962C8B-B14F-4D97-AF65-F5344CB8AC3E}">
        <p14:creationId xmlns:p14="http://schemas.microsoft.com/office/powerpoint/2010/main" val="77721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input/output</a:t>
            </a:r>
            <a:endParaRPr lang="en-US" dirty="0"/>
          </a:p>
        </p:txBody>
      </p:sp>
      <p:sp>
        <p:nvSpPr>
          <p:cNvPr id="4" name="Rectangle 3"/>
          <p:cNvSpPr/>
          <p:nvPr/>
        </p:nvSpPr>
        <p:spPr>
          <a:xfrm>
            <a:off x="702373" y="3357562"/>
            <a:ext cx="3057525" cy="1763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Input</a:t>
            </a:r>
          </a:p>
          <a:p>
            <a:pPr algn="ctr"/>
            <a:r>
              <a:rPr lang="en-US" sz="2400" dirty="0" smtClean="0"/>
              <a:t>Reading from a file</a:t>
            </a:r>
            <a:endParaRPr lang="en-US" sz="2400" dirty="0"/>
          </a:p>
        </p:txBody>
      </p:sp>
      <p:sp>
        <p:nvSpPr>
          <p:cNvPr id="5" name="Rectangle 4"/>
          <p:cNvSpPr/>
          <p:nvPr/>
        </p:nvSpPr>
        <p:spPr>
          <a:xfrm>
            <a:off x="4567237" y="3357562"/>
            <a:ext cx="3057525" cy="1763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*do something*</a:t>
            </a:r>
            <a:endParaRPr lang="en-US" sz="2400" dirty="0"/>
          </a:p>
        </p:txBody>
      </p:sp>
      <p:sp>
        <p:nvSpPr>
          <p:cNvPr id="6" name="Rectangle 5"/>
          <p:cNvSpPr/>
          <p:nvPr/>
        </p:nvSpPr>
        <p:spPr>
          <a:xfrm>
            <a:off x="8432101" y="3357561"/>
            <a:ext cx="3057525" cy="176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Output</a:t>
            </a:r>
          </a:p>
          <a:p>
            <a:pPr algn="ctr"/>
            <a:r>
              <a:rPr lang="en-US" sz="2400" dirty="0" smtClean="0"/>
              <a:t>Writing to a file</a:t>
            </a:r>
            <a:endParaRPr lang="en-US" sz="2400" dirty="0"/>
          </a:p>
        </p:txBody>
      </p:sp>
      <p:cxnSp>
        <p:nvCxnSpPr>
          <p:cNvPr id="8" name="Straight Arrow Connector 7"/>
          <p:cNvCxnSpPr>
            <a:stCxn id="4" idx="3"/>
            <a:endCxn id="5" idx="1"/>
          </p:cNvCxnSpPr>
          <p:nvPr/>
        </p:nvCxnSpPr>
        <p:spPr>
          <a:xfrm>
            <a:off x="3759898" y="4239101"/>
            <a:ext cx="80733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1"/>
          </p:cNvCxnSpPr>
          <p:nvPr/>
        </p:nvCxnSpPr>
        <p:spPr>
          <a:xfrm>
            <a:off x="7624762" y="4239101"/>
            <a:ext cx="80733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68666" y="5355848"/>
            <a:ext cx="9460294" cy="646331"/>
          </a:xfrm>
          <a:prstGeom prst="rect">
            <a:avLst/>
          </a:prstGeom>
          <a:noFill/>
        </p:spPr>
        <p:txBody>
          <a:bodyPr wrap="square" rtlCol="0">
            <a:spAutoFit/>
          </a:bodyPr>
          <a:lstStyle/>
          <a:p>
            <a:r>
              <a:rPr lang="en-US" sz="3600" dirty="0" smtClean="0"/>
              <a:t>1. Open                2. Read/write              3. Close </a:t>
            </a:r>
            <a:endParaRPr lang="en-US" sz="3600" dirty="0"/>
          </a:p>
        </p:txBody>
      </p:sp>
    </p:spTree>
    <p:extLst>
      <p:ext uri="{BB962C8B-B14F-4D97-AF65-F5344CB8AC3E}">
        <p14:creationId xmlns:p14="http://schemas.microsoft.com/office/powerpoint/2010/main" val="2095649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a:t>
            </a:r>
            <a:endParaRPr lang="en-US" dirty="0"/>
          </a:p>
        </p:txBody>
      </p:sp>
      <p:sp>
        <p:nvSpPr>
          <p:cNvPr id="4" name="Content Placeholder 2"/>
          <p:cNvSpPr txBox="1">
            <a:spLocks/>
          </p:cNvSpPr>
          <p:nvPr/>
        </p:nvSpPr>
        <p:spPr>
          <a:xfrm>
            <a:off x="1499787" y="2466180"/>
            <a:ext cx="9192426" cy="190635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sz="4800" b="1" dirty="0" err="1" smtClean="0"/>
              <a:t>f.write</a:t>
            </a:r>
            <a:r>
              <a:rPr lang="en-US" sz="4800" b="1" dirty="0" smtClean="0"/>
              <a:t>(“hello\</a:t>
            </a:r>
            <a:r>
              <a:rPr lang="en-US" sz="4800" b="1" dirty="0" err="1" smtClean="0"/>
              <a:t>nworld</a:t>
            </a:r>
            <a:r>
              <a:rPr lang="en-US" sz="4800" b="1" dirty="0" smtClean="0"/>
              <a:t>”)</a:t>
            </a:r>
            <a:endParaRPr lang="en-US" sz="4800" dirty="0"/>
          </a:p>
        </p:txBody>
      </p:sp>
      <p:sp>
        <p:nvSpPr>
          <p:cNvPr id="5" name="Content Placeholder 2"/>
          <p:cNvSpPr txBox="1">
            <a:spLocks/>
          </p:cNvSpPr>
          <p:nvPr/>
        </p:nvSpPr>
        <p:spPr>
          <a:xfrm>
            <a:off x="1217168" y="4372530"/>
            <a:ext cx="9757664" cy="1634730"/>
          </a:xfrm>
          <a:prstGeom prst="rect">
            <a:avLst/>
          </a:prstGeom>
        </p:spPr>
        <p:txBody>
          <a:bodyPr vert="horz" lIns="91440" tIns="45720" rIns="91440" bIns="45720" rtlCol="0" anchor="ctr">
            <a:normAutofit fontScale="550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4800" dirty="0" smtClean="0"/>
              <a:t>Now if you open the file related to f, it will have the following content: </a:t>
            </a:r>
          </a:p>
          <a:p>
            <a:pPr marL="0" indent="0">
              <a:buFont typeface="Arial"/>
              <a:buNone/>
            </a:pPr>
            <a:r>
              <a:rPr lang="en-US" sz="4800" dirty="0"/>
              <a:t>h</a:t>
            </a:r>
            <a:r>
              <a:rPr lang="en-US" sz="4800" dirty="0" smtClean="0"/>
              <a:t>ello</a:t>
            </a:r>
          </a:p>
          <a:p>
            <a:pPr marL="0" indent="0">
              <a:buFont typeface="Arial"/>
              <a:buNone/>
            </a:pPr>
            <a:r>
              <a:rPr lang="en-US" sz="4800" dirty="0" smtClean="0"/>
              <a:t>world </a:t>
            </a:r>
          </a:p>
        </p:txBody>
      </p:sp>
    </p:spTree>
    <p:extLst>
      <p:ext uri="{BB962C8B-B14F-4D97-AF65-F5344CB8AC3E}">
        <p14:creationId xmlns:p14="http://schemas.microsoft.com/office/powerpoint/2010/main" val="1038821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6393764"/>
              </p:ext>
            </p:extLst>
          </p:nvPr>
        </p:nvGraphicFramePr>
        <p:xfrm>
          <a:off x="2230438" y="2638425"/>
          <a:ext cx="7730426" cy="2231771"/>
        </p:xfrm>
        <a:graphic>
          <a:graphicData uri="http://schemas.openxmlformats.org/drawingml/2006/table">
            <a:tbl>
              <a:tblPr firstRow="1" bandRow="1">
                <a:tableStyleId>{5C22544A-7EE6-4342-B048-85BDC9FD1C3A}</a:tableStyleId>
              </a:tblPr>
              <a:tblGrid>
                <a:gridCol w="2747962"/>
                <a:gridCol w="4982464"/>
              </a:tblGrid>
              <a:tr h="585851">
                <a:tc>
                  <a:txBody>
                    <a:bodyPr/>
                    <a:lstStyle/>
                    <a:p>
                      <a:r>
                        <a:rPr lang="en-US" sz="2400" dirty="0" smtClean="0"/>
                        <a:t>Method</a:t>
                      </a:r>
                      <a:endParaRPr lang="en-US" sz="2400" dirty="0"/>
                    </a:p>
                  </a:txBody>
                  <a:tcPr/>
                </a:tc>
                <a:tc>
                  <a:txBody>
                    <a:bodyPr/>
                    <a:lstStyle/>
                    <a:p>
                      <a:r>
                        <a:rPr lang="en-US" sz="2400" dirty="0" smtClean="0"/>
                        <a:t>Description</a:t>
                      </a:r>
                      <a:endParaRPr lang="en-US" sz="2400" dirty="0"/>
                    </a:p>
                  </a:txBody>
                  <a:tcPr/>
                </a:tc>
              </a:tr>
              <a:tr h="585851">
                <a:tc>
                  <a:txBody>
                    <a:bodyPr/>
                    <a:lstStyle/>
                    <a:p>
                      <a:r>
                        <a:rPr lang="en-US" sz="2400" dirty="0" err="1" smtClean="0"/>
                        <a:t>f.seek</a:t>
                      </a:r>
                      <a:r>
                        <a:rPr lang="en-US" sz="2400" dirty="0" smtClean="0"/>
                        <a:t>(position)</a:t>
                      </a:r>
                      <a:endParaRPr lang="en-US" sz="2400" dirty="0"/>
                    </a:p>
                  </a:txBody>
                  <a:tcPr/>
                </a:tc>
                <a:tc>
                  <a:txBody>
                    <a:bodyPr/>
                    <a:lstStyle/>
                    <a:p>
                      <a:r>
                        <a:rPr lang="en-US" sz="2400" dirty="0" smtClean="0"/>
                        <a:t>Sets position</a:t>
                      </a:r>
                      <a:r>
                        <a:rPr lang="en-US" sz="2400" baseline="0" dirty="0" smtClean="0"/>
                        <a:t> (# of characters from the start) within file</a:t>
                      </a:r>
                      <a:endParaRPr lang="en-US" sz="2400" dirty="0"/>
                    </a:p>
                  </a:txBody>
                  <a:tcPr/>
                </a:tc>
              </a:tr>
              <a:tr h="585851">
                <a:tc>
                  <a:txBody>
                    <a:bodyPr/>
                    <a:lstStyle/>
                    <a:p>
                      <a:r>
                        <a:rPr lang="en-US" sz="2400" dirty="0" err="1" smtClean="0"/>
                        <a:t>f.tell</a:t>
                      </a:r>
                      <a:r>
                        <a:rPr lang="en-US" sz="2400" dirty="0" smtClean="0"/>
                        <a:t>()</a:t>
                      </a:r>
                      <a:endParaRPr lang="en-US" sz="2400" dirty="0"/>
                    </a:p>
                  </a:txBody>
                  <a:tcPr/>
                </a:tc>
                <a:tc>
                  <a:txBody>
                    <a:bodyPr/>
                    <a:lstStyle/>
                    <a:p>
                      <a:r>
                        <a:rPr lang="en-US" sz="2400" dirty="0" smtClean="0"/>
                        <a:t>Returns </a:t>
                      </a:r>
                      <a:r>
                        <a:rPr lang="en-US" sz="2400" dirty="0" smtClean="0"/>
                        <a:t>current position</a:t>
                      </a:r>
                      <a:r>
                        <a:rPr lang="en-US" sz="2400" baseline="0" dirty="0" smtClean="0"/>
                        <a:t> (# of characters from the start) within file</a:t>
                      </a:r>
                      <a:endParaRPr lang="en-US" sz="2400" dirty="0"/>
                    </a:p>
                  </a:txBody>
                  <a:tcPr/>
                </a:tc>
              </a:tr>
            </a:tbl>
          </a:graphicData>
        </a:graphic>
      </p:graphicFrame>
    </p:spTree>
    <p:extLst>
      <p:ext uri="{BB962C8B-B14F-4D97-AF65-F5344CB8AC3E}">
        <p14:creationId xmlns:p14="http://schemas.microsoft.com/office/powerpoint/2010/main" val="848025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a:t>
            </a:r>
            <a:endParaRPr lang="en-US" dirty="0"/>
          </a:p>
        </p:txBody>
      </p:sp>
      <p:sp>
        <p:nvSpPr>
          <p:cNvPr id="4" name="Content Placeholder 2"/>
          <p:cNvSpPr txBox="1">
            <a:spLocks/>
          </p:cNvSpPr>
          <p:nvPr/>
        </p:nvSpPr>
        <p:spPr>
          <a:xfrm>
            <a:off x="1499787" y="3075780"/>
            <a:ext cx="9192426" cy="1906350"/>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sz="4800" b="1" dirty="0" err="1" smtClean="0"/>
              <a:t>f.close</a:t>
            </a:r>
            <a:r>
              <a:rPr lang="en-US" sz="4800" b="1" dirty="0" smtClean="0"/>
              <a:t>() - </a:t>
            </a:r>
            <a:r>
              <a:rPr lang="en-US" sz="4800" dirty="0"/>
              <a:t>flushes any unwritten information and closes the file object, after which no more writing can be done.</a:t>
            </a:r>
            <a:endParaRPr lang="en-US" sz="4800" dirty="0"/>
          </a:p>
        </p:txBody>
      </p:sp>
      <p:sp>
        <p:nvSpPr>
          <p:cNvPr id="5" name="Content Placeholder 2"/>
          <p:cNvSpPr txBox="1">
            <a:spLocks/>
          </p:cNvSpPr>
          <p:nvPr/>
        </p:nvSpPr>
        <p:spPr>
          <a:xfrm>
            <a:off x="1217168" y="4372530"/>
            <a:ext cx="9757664" cy="16347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endParaRPr lang="en-US" sz="4800" dirty="0" smtClean="0"/>
          </a:p>
        </p:txBody>
      </p:sp>
    </p:spTree>
    <p:extLst>
      <p:ext uri="{BB962C8B-B14F-4D97-AF65-F5344CB8AC3E}">
        <p14:creationId xmlns:p14="http://schemas.microsoft.com/office/powerpoint/2010/main" val="2100235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4" name="Content Placeholder 2"/>
          <p:cNvSpPr txBox="1">
            <a:spLocks/>
          </p:cNvSpPr>
          <p:nvPr/>
        </p:nvSpPr>
        <p:spPr>
          <a:xfrm>
            <a:off x="2231136" y="2804160"/>
            <a:ext cx="8408330" cy="3203100"/>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4800" dirty="0" smtClean="0"/>
              <a:t>f = open(</a:t>
            </a:r>
            <a:r>
              <a:rPr lang="en-US" sz="4800" dirty="0" err="1" smtClean="0"/>
              <a:t>fileName</a:t>
            </a:r>
            <a:r>
              <a:rPr lang="en-US" sz="4800" dirty="0" smtClean="0"/>
              <a:t>, mode)</a:t>
            </a:r>
          </a:p>
          <a:p>
            <a:pPr marL="0" indent="0">
              <a:buNone/>
            </a:pPr>
            <a:r>
              <a:rPr lang="en-US" sz="4800" dirty="0" smtClean="0"/>
              <a:t>```read functions```</a:t>
            </a:r>
          </a:p>
          <a:p>
            <a:pPr marL="0" indent="0">
              <a:buNone/>
            </a:pPr>
            <a:r>
              <a:rPr lang="en-US" sz="4800" dirty="0" smtClean="0"/>
              <a:t>```write functions```</a:t>
            </a:r>
          </a:p>
          <a:p>
            <a:pPr marL="0" indent="0">
              <a:buNone/>
            </a:pPr>
            <a:r>
              <a:rPr lang="en-US" sz="4800" dirty="0" err="1" smtClean="0"/>
              <a:t>f.close</a:t>
            </a:r>
            <a:r>
              <a:rPr lang="en-US" sz="4800" dirty="0" smtClean="0"/>
              <a:t>()</a:t>
            </a:r>
            <a:endParaRPr lang="en-US" sz="4800" dirty="0"/>
          </a:p>
        </p:txBody>
      </p:sp>
      <p:sp>
        <p:nvSpPr>
          <p:cNvPr id="5" name="Content Placeholder 2"/>
          <p:cNvSpPr txBox="1">
            <a:spLocks/>
          </p:cNvSpPr>
          <p:nvPr/>
        </p:nvSpPr>
        <p:spPr>
          <a:xfrm>
            <a:off x="1217168" y="4372530"/>
            <a:ext cx="9757664" cy="16347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endParaRPr lang="en-US" sz="4800" dirty="0" smtClean="0"/>
          </a:p>
        </p:txBody>
      </p:sp>
    </p:spTree>
    <p:extLst>
      <p:ext uri="{BB962C8B-B14F-4D97-AF65-F5344CB8AC3E}">
        <p14:creationId xmlns:p14="http://schemas.microsoft.com/office/powerpoint/2010/main" val="8004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managers</a:t>
            </a:r>
            <a:endParaRPr lang="en-US" dirty="0"/>
          </a:p>
        </p:txBody>
      </p:sp>
      <p:sp>
        <p:nvSpPr>
          <p:cNvPr id="4" name="Content Placeholder 2"/>
          <p:cNvSpPr txBox="1">
            <a:spLocks/>
          </p:cNvSpPr>
          <p:nvPr/>
        </p:nvSpPr>
        <p:spPr>
          <a:xfrm>
            <a:off x="1891835" y="2316480"/>
            <a:ext cx="8408330" cy="320310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4800" dirty="0" smtClean="0">
                <a:solidFill>
                  <a:srgbClr val="FFC000"/>
                </a:solidFill>
              </a:rPr>
              <a:t>with open </a:t>
            </a:r>
            <a:r>
              <a:rPr lang="en-US" sz="4800" dirty="0" smtClean="0"/>
              <a:t>(</a:t>
            </a:r>
            <a:r>
              <a:rPr lang="en-US" sz="4800" dirty="0" err="1" smtClean="0"/>
              <a:t>fileName</a:t>
            </a:r>
            <a:r>
              <a:rPr lang="en-US" sz="4800" dirty="0" smtClean="0"/>
              <a:t>, mode) </a:t>
            </a:r>
            <a:r>
              <a:rPr lang="en-US" sz="4800" dirty="0" smtClean="0">
                <a:solidFill>
                  <a:srgbClr val="FFC000"/>
                </a:solidFill>
              </a:rPr>
              <a:t>as</a:t>
            </a:r>
            <a:r>
              <a:rPr lang="en-US" sz="4800" dirty="0" smtClean="0"/>
              <a:t> f:</a:t>
            </a:r>
          </a:p>
          <a:p>
            <a:pPr marL="0" indent="0">
              <a:buNone/>
            </a:pPr>
            <a:r>
              <a:rPr lang="en-US" sz="4800" dirty="0"/>
              <a:t>	</a:t>
            </a:r>
            <a:r>
              <a:rPr lang="en-US" sz="4800" dirty="0" smtClean="0">
                <a:solidFill>
                  <a:srgbClr val="00B050"/>
                </a:solidFill>
              </a:rPr>
              <a:t>```do something``` </a:t>
            </a:r>
            <a:endParaRPr lang="en-US" sz="4800" dirty="0">
              <a:solidFill>
                <a:srgbClr val="00B050"/>
              </a:solidFill>
            </a:endParaRPr>
          </a:p>
        </p:txBody>
      </p:sp>
      <p:sp>
        <p:nvSpPr>
          <p:cNvPr id="5" name="Content Placeholder 2"/>
          <p:cNvSpPr txBox="1">
            <a:spLocks/>
          </p:cNvSpPr>
          <p:nvPr/>
        </p:nvSpPr>
        <p:spPr>
          <a:xfrm>
            <a:off x="1217168" y="4372530"/>
            <a:ext cx="9757664" cy="16347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endParaRPr lang="en-US" sz="4800" dirty="0" smtClean="0"/>
          </a:p>
        </p:txBody>
      </p:sp>
      <p:sp>
        <p:nvSpPr>
          <p:cNvPr id="7" name="Content Placeholder 2"/>
          <p:cNvSpPr txBox="1">
            <a:spLocks/>
          </p:cNvSpPr>
          <p:nvPr/>
        </p:nvSpPr>
        <p:spPr>
          <a:xfrm>
            <a:off x="1450848" y="5185908"/>
            <a:ext cx="9757664" cy="1155025"/>
          </a:xfrm>
          <a:prstGeom prst="rect">
            <a:avLst/>
          </a:prstGeom>
        </p:spPr>
        <p:txBody>
          <a:bodyPr vert="horz" lIns="91440" tIns="45720" rIns="91440" bIns="45720" rtlCol="0" anchor="ctr">
            <a:normAutofit fontScale="6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4800" dirty="0" smtClean="0"/>
              <a:t>Better formatting.</a:t>
            </a:r>
          </a:p>
          <a:p>
            <a:r>
              <a:rPr lang="en-US" sz="4800" dirty="0" smtClean="0"/>
              <a:t>Doesn’t require one to manually close a file after opening.</a:t>
            </a:r>
          </a:p>
        </p:txBody>
      </p:sp>
    </p:spTree>
    <p:extLst>
      <p:ext uri="{BB962C8B-B14F-4D97-AF65-F5344CB8AC3E}">
        <p14:creationId xmlns:p14="http://schemas.microsoft.com/office/powerpoint/2010/main" val="678627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(text file)</a:t>
            </a:r>
            <a:endParaRPr lang="en-US" dirty="0"/>
          </a:p>
        </p:txBody>
      </p:sp>
      <p:sp>
        <p:nvSpPr>
          <p:cNvPr id="4" name="Content Placeholder 2"/>
          <p:cNvSpPr txBox="1">
            <a:spLocks/>
          </p:cNvSpPr>
          <p:nvPr/>
        </p:nvSpPr>
        <p:spPr>
          <a:xfrm>
            <a:off x="1554501" y="2804160"/>
            <a:ext cx="9082997" cy="3203100"/>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4800" dirty="0" smtClean="0">
                <a:solidFill>
                  <a:srgbClr val="FFC000"/>
                </a:solidFill>
              </a:rPr>
              <a:t>with open </a:t>
            </a:r>
            <a:r>
              <a:rPr lang="en-US" sz="4800" dirty="0" smtClean="0"/>
              <a:t>(‘</a:t>
            </a:r>
            <a:r>
              <a:rPr lang="en-US" sz="4800" dirty="0" err="1" smtClean="0"/>
              <a:t>test.txt</a:t>
            </a:r>
            <a:r>
              <a:rPr lang="en-US" sz="4800" dirty="0" smtClean="0"/>
              <a:t>’, ‘r’) </a:t>
            </a:r>
            <a:r>
              <a:rPr lang="en-US" sz="4800" dirty="0" smtClean="0">
                <a:solidFill>
                  <a:srgbClr val="FFC000"/>
                </a:solidFill>
              </a:rPr>
              <a:t>as</a:t>
            </a:r>
            <a:r>
              <a:rPr lang="en-US" sz="4800" dirty="0" smtClean="0"/>
              <a:t> </a:t>
            </a:r>
            <a:r>
              <a:rPr lang="en-US" sz="4800" dirty="0" err="1" smtClean="0"/>
              <a:t>rf</a:t>
            </a:r>
            <a:r>
              <a:rPr lang="en-US" sz="4800" dirty="0" smtClean="0"/>
              <a:t>:</a:t>
            </a:r>
          </a:p>
          <a:p>
            <a:pPr marL="0" indent="0">
              <a:buNone/>
            </a:pPr>
            <a:r>
              <a:rPr lang="en-US" sz="4800" dirty="0"/>
              <a:t>	</a:t>
            </a:r>
            <a:r>
              <a:rPr lang="en-US" sz="4800" dirty="0">
                <a:solidFill>
                  <a:srgbClr val="FFC000"/>
                </a:solidFill>
              </a:rPr>
              <a:t>with open </a:t>
            </a:r>
            <a:r>
              <a:rPr lang="en-US" sz="4800" dirty="0" smtClean="0"/>
              <a:t>(‘</a:t>
            </a:r>
            <a:r>
              <a:rPr lang="en-US" sz="4800" dirty="0" err="1" smtClean="0"/>
              <a:t>test_copy.txt</a:t>
            </a:r>
            <a:r>
              <a:rPr lang="en-US" sz="4800" dirty="0"/>
              <a:t>’, </a:t>
            </a:r>
            <a:r>
              <a:rPr lang="en-US" sz="4800" dirty="0" smtClean="0"/>
              <a:t>‘w’) </a:t>
            </a:r>
            <a:r>
              <a:rPr lang="en-US" sz="4800" dirty="0">
                <a:solidFill>
                  <a:srgbClr val="FFC000"/>
                </a:solidFill>
              </a:rPr>
              <a:t>as</a:t>
            </a:r>
            <a:r>
              <a:rPr lang="en-US" sz="4800" dirty="0"/>
              <a:t> </a:t>
            </a:r>
            <a:r>
              <a:rPr lang="en-US" sz="4800" dirty="0" err="1" smtClean="0"/>
              <a:t>wf</a:t>
            </a:r>
            <a:r>
              <a:rPr lang="en-US" sz="4800" dirty="0" smtClean="0"/>
              <a:t>:</a:t>
            </a:r>
          </a:p>
          <a:p>
            <a:pPr marL="0" indent="0">
              <a:buNone/>
            </a:pPr>
            <a:r>
              <a:rPr lang="en-US" sz="4800" dirty="0"/>
              <a:t>	</a:t>
            </a:r>
            <a:r>
              <a:rPr lang="en-US" sz="4800" dirty="0" smtClean="0"/>
              <a:t>	</a:t>
            </a:r>
            <a:r>
              <a:rPr lang="en-US" sz="4800" dirty="0" smtClean="0">
                <a:solidFill>
                  <a:srgbClr val="FFC000"/>
                </a:solidFill>
              </a:rPr>
              <a:t>for</a:t>
            </a:r>
            <a:r>
              <a:rPr lang="en-US" sz="4800" dirty="0" smtClean="0"/>
              <a:t> line </a:t>
            </a:r>
            <a:r>
              <a:rPr lang="en-US" sz="4800" dirty="0" smtClean="0">
                <a:solidFill>
                  <a:srgbClr val="FFC000"/>
                </a:solidFill>
              </a:rPr>
              <a:t>in</a:t>
            </a:r>
            <a:r>
              <a:rPr lang="en-US" sz="4800" dirty="0" smtClean="0"/>
              <a:t> </a:t>
            </a:r>
            <a:r>
              <a:rPr lang="en-US" sz="4800" dirty="0" err="1" smtClean="0"/>
              <a:t>rf</a:t>
            </a:r>
            <a:r>
              <a:rPr lang="en-US" sz="4800" dirty="0" smtClean="0"/>
              <a:t>:</a:t>
            </a:r>
          </a:p>
          <a:p>
            <a:pPr marL="0" indent="0">
              <a:buNone/>
            </a:pPr>
            <a:r>
              <a:rPr lang="en-US" sz="4800" dirty="0"/>
              <a:t>	</a:t>
            </a:r>
            <a:r>
              <a:rPr lang="en-US" sz="4800" dirty="0" smtClean="0"/>
              <a:t>		</a:t>
            </a:r>
            <a:r>
              <a:rPr lang="en-US" sz="4800" dirty="0" err="1" smtClean="0"/>
              <a:t>wf.write</a:t>
            </a:r>
            <a:r>
              <a:rPr lang="en-US" sz="4800" dirty="0" smtClean="0"/>
              <a:t>(line)</a:t>
            </a:r>
            <a:endParaRPr lang="en-US" sz="4800" dirty="0"/>
          </a:p>
          <a:p>
            <a:pPr marL="0" indent="0">
              <a:buNone/>
            </a:pPr>
            <a:endParaRPr lang="en-US" sz="4800" dirty="0">
              <a:solidFill>
                <a:srgbClr val="00B050"/>
              </a:solidFill>
            </a:endParaRPr>
          </a:p>
        </p:txBody>
      </p:sp>
      <p:sp>
        <p:nvSpPr>
          <p:cNvPr id="5" name="Content Placeholder 2"/>
          <p:cNvSpPr txBox="1">
            <a:spLocks/>
          </p:cNvSpPr>
          <p:nvPr/>
        </p:nvSpPr>
        <p:spPr>
          <a:xfrm>
            <a:off x="1217168" y="4372530"/>
            <a:ext cx="9757664" cy="16347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endParaRPr lang="en-US" sz="4800" dirty="0" smtClean="0"/>
          </a:p>
        </p:txBody>
      </p:sp>
    </p:spTree>
    <p:extLst>
      <p:ext uri="{BB962C8B-B14F-4D97-AF65-F5344CB8AC3E}">
        <p14:creationId xmlns:p14="http://schemas.microsoft.com/office/powerpoint/2010/main" val="890112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vs binary</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551" t="288" r="4221" b="3994"/>
          <a:stretch/>
        </p:blipFill>
        <p:spPr>
          <a:xfrm>
            <a:off x="2231135" y="2556518"/>
            <a:ext cx="4217291" cy="36077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103" y="2556517"/>
            <a:ext cx="3607799" cy="3607799"/>
          </a:xfrm>
          <a:prstGeom prst="rect">
            <a:avLst/>
          </a:prstGeom>
        </p:spPr>
      </p:pic>
    </p:spTree>
    <p:extLst>
      <p:ext uri="{BB962C8B-B14F-4D97-AF65-F5344CB8AC3E}">
        <p14:creationId xmlns:p14="http://schemas.microsoft.com/office/powerpoint/2010/main" val="1230784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vs binary</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smtClean="0"/>
              <a:t>Text (ASCII) files are special binary files.</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136" y="3554035"/>
            <a:ext cx="7729728" cy="2378378"/>
          </a:xfrm>
          <a:prstGeom prst="rect">
            <a:avLst/>
          </a:prstGeom>
        </p:spPr>
      </p:pic>
    </p:spTree>
    <p:extLst>
      <p:ext uri="{BB962C8B-B14F-4D97-AF65-F5344CB8AC3E}">
        <p14:creationId xmlns:p14="http://schemas.microsoft.com/office/powerpoint/2010/main" val="1653369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vs binary</a:t>
            </a:r>
            <a:endParaRPr lang="en-US" dirty="0"/>
          </a:p>
        </p:txBody>
      </p:sp>
      <p:sp>
        <p:nvSpPr>
          <p:cNvPr id="4" name="Content Placeholder 2"/>
          <p:cNvSpPr txBox="1">
            <a:spLocks/>
          </p:cNvSpPr>
          <p:nvPr/>
        </p:nvSpPr>
        <p:spPr>
          <a:xfrm>
            <a:off x="973413" y="2307931"/>
            <a:ext cx="10245173" cy="1219698"/>
          </a:xfrm>
          <a:prstGeom prst="rect">
            <a:avLst/>
          </a:prstGeom>
        </p:spPr>
        <p:txBody>
          <a:bodyPr vert="horz" lIns="91440" tIns="45720" rIns="91440" bIns="45720" rtlCol="0" anchor="ctr">
            <a:normAutofit fontScale="6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US" sz="4800" b="1" dirty="0"/>
              <a:t>f</a:t>
            </a:r>
            <a:r>
              <a:rPr lang="en-US" sz="4800" b="1" dirty="0" smtClean="0"/>
              <a:t> = open</a:t>
            </a:r>
            <a:r>
              <a:rPr lang="en-US" sz="4800" b="1" dirty="0" smtClean="0"/>
              <a:t> (file, mode) </a:t>
            </a:r>
            <a:r>
              <a:rPr lang="mr-IN" sz="4800" dirty="0" smtClean="0"/>
              <a:t>–</a:t>
            </a:r>
            <a:r>
              <a:rPr lang="en-US" sz="4800" dirty="0" smtClean="0"/>
              <a:t> Opens a file, usually stored to a variable f. Default mode set to r (reading) if no mode is inputted.</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1967958266"/>
              </p:ext>
            </p:extLst>
          </p:nvPr>
        </p:nvGraphicFramePr>
        <p:xfrm>
          <a:off x="1178560" y="3527629"/>
          <a:ext cx="9834880" cy="2517572"/>
        </p:xfrm>
        <a:graphic>
          <a:graphicData uri="http://schemas.openxmlformats.org/drawingml/2006/table">
            <a:tbl>
              <a:tblPr firstRow="1" bandRow="1">
                <a:tableStyleId>{5C22544A-7EE6-4342-B048-85BDC9FD1C3A}</a:tableStyleId>
              </a:tblPr>
              <a:tblGrid>
                <a:gridCol w="2301240"/>
                <a:gridCol w="3403600"/>
                <a:gridCol w="4130040"/>
              </a:tblGrid>
              <a:tr h="797108">
                <a:tc>
                  <a:txBody>
                    <a:bodyPr/>
                    <a:lstStyle/>
                    <a:p>
                      <a:r>
                        <a:rPr lang="en-US" sz="2400" dirty="0" smtClean="0"/>
                        <a:t>Mode</a:t>
                      </a:r>
                      <a:endParaRPr lang="en-US" sz="2400" dirty="0"/>
                    </a:p>
                  </a:txBody>
                  <a:tcPr/>
                </a:tc>
                <a:tc>
                  <a:txBody>
                    <a:bodyPr/>
                    <a:lstStyle/>
                    <a:p>
                      <a:r>
                        <a:rPr lang="en-US" sz="2400" dirty="0" smtClean="0"/>
                        <a:t>ASCII/Text</a:t>
                      </a:r>
                      <a:endParaRPr lang="en-US" sz="2400" dirty="0"/>
                    </a:p>
                  </a:txBody>
                  <a:tcPr/>
                </a:tc>
                <a:tc>
                  <a:txBody>
                    <a:bodyPr/>
                    <a:lstStyle/>
                    <a:p>
                      <a:r>
                        <a:rPr lang="en-US" sz="2400" dirty="0" smtClean="0"/>
                        <a:t>Binary</a:t>
                      </a:r>
                      <a:endParaRPr lang="en-US" sz="2400" dirty="0"/>
                    </a:p>
                  </a:txBody>
                  <a:tcPr/>
                </a:tc>
              </a:tr>
              <a:tr h="573488">
                <a:tc>
                  <a:txBody>
                    <a:bodyPr/>
                    <a:lstStyle/>
                    <a:p>
                      <a:r>
                        <a:rPr lang="en-US" sz="2400" dirty="0" smtClean="0"/>
                        <a:t>reading</a:t>
                      </a:r>
                      <a:endParaRPr lang="en-US" sz="2400" dirty="0"/>
                    </a:p>
                  </a:txBody>
                  <a:tcPr/>
                </a:tc>
                <a:tc>
                  <a:txBody>
                    <a:bodyPr/>
                    <a:lstStyle/>
                    <a:p>
                      <a:r>
                        <a:rPr lang="en-US" sz="2400" dirty="0" smtClean="0"/>
                        <a:t>‘r’</a:t>
                      </a:r>
                    </a:p>
                  </a:txBody>
                  <a:tcPr/>
                </a:tc>
                <a:tc>
                  <a:txBody>
                    <a:bodyPr/>
                    <a:lstStyle/>
                    <a:p>
                      <a:r>
                        <a:rPr lang="en-US" sz="2400" dirty="0" smtClean="0"/>
                        <a:t>‘</a:t>
                      </a:r>
                      <a:r>
                        <a:rPr lang="en-US" sz="2400" dirty="0" err="1" smtClean="0"/>
                        <a:t>rb</a:t>
                      </a:r>
                      <a:r>
                        <a:rPr lang="en-US" sz="2400" dirty="0" smtClean="0"/>
                        <a:t>’</a:t>
                      </a:r>
                      <a:endParaRPr lang="en-US" sz="2400" dirty="0"/>
                    </a:p>
                  </a:txBody>
                  <a:tcPr/>
                </a:tc>
              </a:tr>
              <a:tr h="573488">
                <a:tc>
                  <a:txBody>
                    <a:bodyPr/>
                    <a:lstStyle/>
                    <a:p>
                      <a:r>
                        <a:rPr lang="en-US" sz="2400" dirty="0" smtClean="0"/>
                        <a:t>writing</a:t>
                      </a:r>
                      <a:endParaRPr lang="en-US" sz="2400" dirty="0"/>
                    </a:p>
                  </a:txBody>
                  <a:tcPr/>
                </a:tc>
                <a:tc>
                  <a:txBody>
                    <a:bodyPr/>
                    <a:lstStyle/>
                    <a:p>
                      <a:r>
                        <a:rPr lang="en-US" sz="2400" dirty="0" smtClean="0"/>
                        <a:t>‘w’</a:t>
                      </a:r>
                      <a:endParaRPr lang="en-US" sz="2400" dirty="0"/>
                    </a:p>
                  </a:txBody>
                  <a:tcPr/>
                </a:tc>
                <a:tc>
                  <a:txBody>
                    <a:bodyPr/>
                    <a:lstStyle/>
                    <a:p>
                      <a:r>
                        <a:rPr lang="en-US" sz="2400" dirty="0" smtClean="0"/>
                        <a:t>‘</a:t>
                      </a:r>
                      <a:r>
                        <a:rPr lang="en-US" sz="2400" dirty="0" err="1" smtClean="0"/>
                        <a:t>wb</a:t>
                      </a:r>
                      <a:r>
                        <a:rPr lang="en-US" sz="2400" dirty="0" smtClean="0"/>
                        <a:t>’</a:t>
                      </a:r>
                      <a:endParaRPr lang="en-US" sz="2400" dirty="0"/>
                    </a:p>
                  </a:txBody>
                  <a:tcPr/>
                </a:tc>
              </a:tr>
              <a:tr h="573488">
                <a:tc>
                  <a:txBody>
                    <a:bodyPr/>
                    <a:lstStyle/>
                    <a:p>
                      <a:r>
                        <a:rPr lang="en-US" sz="2400" dirty="0" smtClean="0"/>
                        <a:t>appending</a:t>
                      </a:r>
                      <a:endParaRPr lang="en-US" sz="2400" dirty="0"/>
                    </a:p>
                  </a:txBody>
                  <a:tcPr/>
                </a:tc>
                <a:tc>
                  <a:txBody>
                    <a:bodyPr/>
                    <a:lstStyle/>
                    <a:p>
                      <a:r>
                        <a:rPr lang="en-US" sz="2400" dirty="0" smtClean="0"/>
                        <a:t>‘a’</a:t>
                      </a:r>
                      <a:endParaRPr lang="en-US" sz="2400" dirty="0"/>
                    </a:p>
                  </a:txBody>
                  <a:tcPr/>
                </a:tc>
                <a:tc>
                  <a:txBody>
                    <a:bodyPr/>
                    <a:lstStyle/>
                    <a:p>
                      <a:r>
                        <a:rPr lang="en-US" sz="2400" dirty="0" smtClean="0"/>
                        <a:t>‘ab’</a:t>
                      </a:r>
                      <a:endParaRPr lang="en-US" sz="2400" dirty="0"/>
                    </a:p>
                  </a:txBody>
                  <a:tcPr/>
                </a:tc>
              </a:tr>
            </a:tbl>
          </a:graphicData>
        </a:graphic>
      </p:graphicFrame>
    </p:spTree>
    <p:extLst>
      <p:ext uri="{BB962C8B-B14F-4D97-AF65-F5344CB8AC3E}">
        <p14:creationId xmlns:p14="http://schemas.microsoft.com/office/powerpoint/2010/main" val="1237345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(binary file)</a:t>
            </a:r>
            <a:endParaRPr lang="en-US" dirty="0"/>
          </a:p>
        </p:txBody>
      </p:sp>
      <p:sp>
        <p:nvSpPr>
          <p:cNvPr id="4" name="Content Placeholder 2"/>
          <p:cNvSpPr txBox="1">
            <a:spLocks/>
          </p:cNvSpPr>
          <p:nvPr/>
        </p:nvSpPr>
        <p:spPr>
          <a:xfrm>
            <a:off x="1554501" y="2804160"/>
            <a:ext cx="9082997" cy="3203100"/>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4800" dirty="0" smtClean="0">
                <a:solidFill>
                  <a:srgbClr val="FFC000"/>
                </a:solidFill>
              </a:rPr>
              <a:t>with open </a:t>
            </a:r>
            <a:r>
              <a:rPr lang="en-US" sz="4800" dirty="0" smtClean="0"/>
              <a:t>(‘</a:t>
            </a:r>
            <a:r>
              <a:rPr lang="en-US" sz="4800" dirty="0" err="1" smtClean="0"/>
              <a:t>test.jpg</a:t>
            </a:r>
            <a:r>
              <a:rPr lang="en-US" sz="4800" dirty="0" smtClean="0"/>
              <a:t>’, ‘</a:t>
            </a:r>
            <a:r>
              <a:rPr lang="en-US" sz="4800" dirty="0" err="1" smtClean="0"/>
              <a:t>rb</a:t>
            </a:r>
            <a:r>
              <a:rPr lang="en-US" sz="4800" dirty="0" smtClean="0"/>
              <a:t>’) </a:t>
            </a:r>
            <a:r>
              <a:rPr lang="en-US" sz="4800" dirty="0" smtClean="0">
                <a:solidFill>
                  <a:srgbClr val="FFC000"/>
                </a:solidFill>
              </a:rPr>
              <a:t>as</a:t>
            </a:r>
            <a:r>
              <a:rPr lang="en-US" sz="4800" dirty="0" smtClean="0"/>
              <a:t> </a:t>
            </a:r>
            <a:r>
              <a:rPr lang="en-US" sz="4800" dirty="0" err="1" smtClean="0"/>
              <a:t>rf</a:t>
            </a:r>
            <a:r>
              <a:rPr lang="en-US" sz="4800" dirty="0" smtClean="0"/>
              <a:t>:</a:t>
            </a:r>
          </a:p>
          <a:p>
            <a:pPr marL="0" indent="0">
              <a:buNone/>
            </a:pPr>
            <a:r>
              <a:rPr lang="en-US" sz="4800" dirty="0"/>
              <a:t>	</a:t>
            </a:r>
            <a:r>
              <a:rPr lang="en-US" sz="4800" dirty="0">
                <a:solidFill>
                  <a:srgbClr val="FFC000"/>
                </a:solidFill>
              </a:rPr>
              <a:t>with open </a:t>
            </a:r>
            <a:r>
              <a:rPr lang="en-US" sz="4800" dirty="0" smtClean="0"/>
              <a:t>(‘</a:t>
            </a:r>
            <a:r>
              <a:rPr lang="en-US" sz="4800" dirty="0" err="1" smtClean="0"/>
              <a:t>test_copy.jpg</a:t>
            </a:r>
            <a:r>
              <a:rPr lang="en-US" sz="4800" dirty="0" smtClean="0"/>
              <a:t>’, ‘</a:t>
            </a:r>
            <a:r>
              <a:rPr lang="en-US" sz="4800" dirty="0" err="1" smtClean="0"/>
              <a:t>wb</a:t>
            </a:r>
            <a:r>
              <a:rPr lang="en-US" sz="4800" dirty="0" smtClean="0"/>
              <a:t>’) </a:t>
            </a:r>
            <a:r>
              <a:rPr lang="en-US" sz="4800" dirty="0">
                <a:solidFill>
                  <a:srgbClr val="FFC000"/>
                </a:solidFill>
              </a:rPr>
              <a:t>as</a:t>
            </a:r>
            <a:r>
              <a:rPr lang="en-US" sz="4800" dirty="0"/>
              <a:t> </a:t>
            </a:r>
            <a:r>
              <a:rPr lang="en-US" sz="4800" dirty="0" err="1" smtClean="0"/>
              <a:t>wf</a:t>
            </a:r>
            <a:r>
              <a:rPr lang="en-US" sz="4800" dirty="0" smtClean="0"/>
              <a:t>:</a:t>
            </a:r>
          </a:p>
          <a:p>
            <a:pPr marL="0" indent="0">
              <a:buNone/>
            </a:pPr>
            <a:r>
              <a:rPr lang="en-US" sz="4800" dirty="0"/>
              <a:t>	</a:t>
            </a:r>
            <a:r>
              <a:rPr lang="en-US" sz="4800" dirty="0" smtClean="0"/>
              <a:t>	</a:t>
            </a:r>
            <a:r>
              <a:rPr lang="en-US" sz="4800" dirty="0" smtClean="0">
                <a:solidFill>
                  <a:srgbClr val="FFC000"/>
                </a:solidFill>
              </a:rPr>
              <a:t>for</a:t>
            </a:r>
            <a:r>
              <a:rPr lang="en-US" sz="4800" dirty="0" smtClean="0"/>
              <a:t> line </a:t>
            </a:r>
            <a:r>
              <a:rPr lang="en-US" sz="4800" dirty="0" smtClean="0">
                <a:solidFill>
                  <a:srgbClr val="FFC000"/>
                </a:solidFill>
              </a:rPr>
              <a:t>in</a:t>
            </a:r>
            <a:r>
              <a:rPr lang="en-US" sz="4800" dirty="0" smtClean="0"/>
              <a:t> </a:t>
            </a:r>
            <a:r>
              <a:rPr lang="en-US" sz="4800" dirty="0" err="1" smtClean="0"/>
              <a:t>rf</a:t>
            </a:r>
            <a:r>
              <a:rPr lang="en-US" sz="4800" dirty="0" smtClean="0"/>
              <a:t>:</a:t>
            </a:r>
          </a:p>
          <a:p>
            <a:pPr marL="0" indent="0">
              <a:buNone/>
            </a:pPr>
            <a:r>
              <a:rPr lang="en-US" sz="4800" dirty="0"/>
              <a:t>	</a:t>
            </a:r>
            <a:r>
              <a:rPr lang="en-US" sz="4800" dirty="0" smtClean="0"/>
              <a:t>		</a:t>
            </a:r>
            <a:r>
              <a:rPr lang="en-US" sz="4800" dirty="0" err="1" smtClean="0"/>
              <a:t>wf.write</a:t>
            </a:r>
            <a:r>
              <a:rPr lang="en-US" sz="4800" dirty="0" smtClean="0"/>
              <a:t>(line)</a:t>
            </a:r>
            <a:endParaRPr lang="en-US" sz="4800" dirty="0"/>
          </a:p>
          <a:p>
            <a:pPr marL="0" indent="0">
              <a:buNone/>
            </a:pPr>
            <a:endParaRPr lang="en-US" sz="4800" dirty="0">
              <a:solidFill>
                <a:srgbClr val="00B050"/>
              </a:solidFill>
            </a:endParaRPr>
          </a:p>
        </p:txBody>
      </p:sp>
      <p:sp>
        <p:nvSpPr>
          <p:cNvPr id="5" name="Content Placeholder 2"/>
          <p:cNvSpPr txBox="1">
            <a:spLocks/>
          </p:cNvSpPr>
          <p:nvPr/>
        </p:nvSpPr>
        <p:spPr>
          <a:xfrm>
            <a:off x="1217168" y="4372530"/>
            <a:ext cx="9757664" cy="16347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endParaRPr lang="en-US" sz="4800" dirty="0" smtClean="0"/>
          </a:p>
        </p:txBody>
      </p:sp>
    </p:spTree>
    <p:extLst>
      <p:ext uri="{BB962C8B-B14F-4D97-AF65-F5344CB8AC3E}">
        <p14:creationId xmlns:p14="http://schemas.microsoft.com/office/powerpoint/2010/main" val="124561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a:t>
            </a:r>
            <a:endParaRPr lang="en-US" dirty="0"/>
          </a:p>
        </p:txBody>
      </p:sp>
      <p:sp>
        <p:nvSpPr>
          <p:cNvPr id="3" name="Rectangle 2"/>
          <p:cNvSpPr/>
          <p:nvPr/>
        </p:nvSpPr>
        <p:spPr>
          <a:xfrm>
            <a:off x="2231136" y="2301165"/>
            <a:ext cx="8063948" cy="369332"/>
          </a:xfrm>
          <a:prstGeom prst="rect">
            <a:avLst/>
          </a:prstGeom>
        </p:spPr>
        <p:txBody>
          <a:bodyPr wrap="square">
            <a:spAutoFit/>
          </a:bodyPr>
          <a:lstStyle/>
          <a:p>
            <a:r>
              <a:rPr lang="en-US">
                <a:solidFill>
                  <a:srgbClr val="000000"/>
                </a:solidFill>
                <a:latin typeface="Verdana" charset="0"/>
              </a:rPr>
              <a:t>The simplest way to produce output is using the </a:t>
            </a:r>
            <a:r>
              <a:rPr lang="en-US" i="1">
                <a:solidFill>
                  <a:srgbClr val="000000"/>
                </a:solidFill>
                <a:latin typeface="Verdana" charset="0"/>
              </a:rPr>
              <a:t>print</a:t>
            </a:r>
            <a:r>
              <a:rPr lang="en-US">
                <a:solidFill>
                  <a:srgbClr val="000000"/>
                </a:solidFill>
                <a:latin typeface="Verdana" charset="0"/>
              </a:rPr>
              <a:t> </a:t>
            </a:r>
            <a:r>
              <a:rPr lang="en-US" smtClean="0">
                <a:solidFill>
                  <a:srgbClr val="000000"/>
                </a:solidFill>
                <a:latin typeface="Verdana" charset="0"/>
              </a:rPr>
              <a:t>statement.</a:t>
            </a:r>
            <a:endParaRPr lang="en-US"/>
          </a:p>
        </p:txBody>
      </p:sp>
      <p:sp>
        <p:nvSpPr>
          <p:cNvPr id="9" name="Content Placeholder 2"/>
          <p:cNvSpPr txBox="1">
            <a:spLocks/>
          </p:cNvSpPr>
          <p:nvPr/>
        </p:nvSpPr>
        <p:spPr>
          <a:xfrm>
            <a:off x="685801" y="4921556"/>
            <a:ext cx="10131425" cy="121969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US" sz="4800" dirty="0"/>
              <a:t>p</a:t>
            </a:r>
            <a:r>
              <a:rPr lang="en-US" sz="4800" dirty="0" smtClean="0"/>
              <a:t>rint (“Hello World!”)</a:t>
            </a:r>
            <a:endParaRPr lang="en-US" sz="4800" dirty="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27310" b="68293"/>
          <a:stretch/>
        </p:blipFill>
        <p:spPr>
          <a:xfrm>
            <a:off x="2361406" y="3187583"/>
            <a:ext cx="7469187" cy="1733973"/>
          </a:xfrm>
          <a:prstGeom prst="rect">
            <a:avLst/>
          </a:prstGeom>
        </p:spPr>
      </p:pic>
    </p:spTree>
    <p:extLst>
      <p:ext uri="{BB962C8B-B14F-4D97-AF65-F5344CB8AC3E}">
        <p14:creationId xmlns:p14="http://schemas.microsoft.com/office/powerpoint/2010/main" val="60971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sequences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054431"/>
              </p:ext>
            </p:extLst>
          </p:nvPr>
        </p:nvGraphicFramePr>
        <p:xfrm>
          <a:off x="599440" y="2397252"/>
          <a:ext cx="10993119" cy="4102278"/>
        </p:xfrm>
        <a:graphic>
          <a:graphicData uri="http://schemas.openxmlformats.org/drawingml/2006/table">
            <a:tbl>
              <a:tblPr firstRow="1" bandRow="1">
                <a:tableStyleId>{5C22544A-7EE6-4342-B048-85BDC9FD1C3A}</a:tableStyleId>
              </a:tblPr>
              <a:tblGrid>
                <a:gridCol w="3190240"/>
                <a:gridCol w="2621280"/>
                <a:gridCol w="5181599"/>
              </a:tblGrid>
              <a:tr h="862419">
                <a:tc>
                  <a:txBody>
                    <a:bodyPr/>
                    <a:lstStyle/>
                    <a:p>
                      <a:r>
                        <a:rPr lang="en-US" sz="2400" dirty="0" smtClean="0"/>
                        <a:t>Escape Sequence</a:t>
                      </a:r>
                      <a:endParaRPr lang="en-US" sz="2400" dirty="0"/>
                    </a:p>
                  </a:txBody>
                  <a:tcPr/>
                </a:tc>
                <a:tc>
                  <a:txBody>
                    <a:bodyPr/>
                    <a:lstStyle/>
                    <a:p>
                      <a:r>
                        <a:rPr lang="en-US" sz="2400" dirty="0" smtClean="0"/>
                        <a:t>Description</a:t>
                      </a:r>
                      <a:endParaRPr lang="en-US" sz="2400" dirty="0"/>
                    </a:p>
                  </a:txBody>
                  <a:tcPr/>
                </a:tc>
                <a:tc>
                  <a:txBody>
                    <a:bodyPr/>
                    <a:lstStyle/>
                    <a:p>
                      <a:r>
                        <a:rPr lang="en-US" sz="2400" dirty="0" smtClean="0"/>
                        <a:t>Example</a:t>
                      </a:r>
                      <a:endParaRPr lang="en-US" sz="2400" dirty="0"/>
                    </a:p>
                  </a:txBody>
                  <a:tcPr/>
                </a:tc>
              </a:tr>
              <a:tr h="969251">
                <a:tc>
                  <a:txBody>
                    <a:bodyPr/>
                    <a:lstStyle/>
                    <a:p>
                      <a:r>
                        <a:rPr lang="en-US" sz="2400" dirty="0" smtClean="0"/>
                        <a:t>\n</a:t>
                      </a:r>
                      <a:endParaRPr lang="en-US" sz="2400" dirty="0"/>
                    </a:p>
                  </a:txBody>
                  <a:tcPr/>
                </a:tc>
                <a:tc>
                  <a:txBody>
                    <a:bodyPr/>
                    <a:lstStyle/>
                    <a:p>
                      <a:r>
                        <a:rPr lang="en-US" sz="2400" dirty="0" smtClean="0"/>
                        <a:t>New line</a:t>
                      </a:r>
                      <a:endParaRPr lang="en-US" sz="2400" dirty="0"/>
                    </a:p>
                  </a:txBody>
                  <a:tcPr/>
                </a:tc>
                <a:tc>
                  <a:txBody>
                    <a:bodyPr/>
                    <a:lstStyle/>
                    <a:p>
                      <a:r>
                        <a:rPr lang="en-US" sz="2400" dirty="0" smtClean="0"/>
                        <a:t>&gt;&gt;&gt;</a:t>
                      </a:r>
                      <a:r>
                        <a:rPr lang="en-US" sz="2400" baseline="0" dirty="0" smtClean="0"/>
                        <a:t> </a:t>
                      </a:r>
                      <a:r>
                        <a:rPr lang="en-US" sz="2400" dirty="0" smtClean="0"/>
                        <a:t>“hello</a:t>
                      </a:r>
                      <a:r>
                        <a:rPr lang="en-US" sz="2400" baseline="0" dirty="0" smtClean="0"/>
                        <a:t>\</a:t>
                      </a:r>
                      <a:r>
                        <a:rPr lang="en-US" sz="2400" baseline="0" dirty="0" err="1" smtClean="0"/>
                        <a:t>nworld</a:t>
                      </a:r>
                      <a:r>
                        <a:rPr lang="en-US" sz="2400" baseline="0" dirty="0" smtClean="0"/>
                        <a:t>”</a:t>
                      </a:r>
                    </a:p>
                    <a:p>
                      <a:r>
                        <a:rPr lang="en-US" sz="2400" baseline="0" dirty="0" smtClean="0"/>
                        <a:t>hello</a:t>
                      </a:r>
                    </a:p>
                    <a:p>
                      <a:r>
                        <a:rPr lang="en-US" sz="2400" baseline="0" dirty="0" smtClean="0"/>
                        <a:t>world</a:t>
                      </a:r>
                      <a:endParaRPr lang="en-US" sz="2400" dirty="0"/>
                    </a:p>
                  </a:txBody>
                  <a:tcPr/>
                </a:tc>
              </a:tr>
              <a:tr h="862419">
                <a:tc>
                  <a:txBody>
                    <a:bodyPr/>
                    <a:lstStyle/>
                    <a:p>
                      <a:r>
                        <a:rPr lang="en-US" sz="2400" dirty="0" smtClean="0"/>
                        <a:t>\t</a:t>
                      </a:r>
                      <a:endParaRPr lang="en-US" sz="2400" dirty="0"/>
                    </a:p>
                  </a:txBody>
                  <a:tcPr/>
                </a:tc>
                <a:tc>
                  <a:txBody>
                    <a:bodyPr/>
                    <a:lstStyle/>
                    <a:p>
                      <a:r>
                        <a:rPr lang="en-US" sz="2400" dirty="0" smtClean="0"/>
                        <a:t>Tab</a:t>
                      </a:r>
                      <a:endParaRPr lang="en-US" sz="2400" dirty="0"/>
                    </a:p>
                  </a:txBody>
                  <a:tcPr/>
                </a:tc>
                <a:tc>
                  <a:txBody>
                    <a:bodyPr/>
                    <a:lstStyle/>
                    <a:p>
                      <a:r>
                        <a:rPr lang="en-US" sz="2400" dirty="0" smtClean="0"/>
                        <a:t>&gt;&gt;&gt; “hello\</a:t>
                      </a:r>
                      <a:r>
                        <a:rPr lang="en-US" sz="2400" dirty="0" err="1" smtClean="0"/>
                        <a:t>tworld</a:t>
                      </a:r>
                      <a:r>
                        <a:rPr lang="en-US" sz="2400" dirty="0" smtClean="0"/>
                        <a:t>”</a:t>
                      </a:r>
                    </a:p>
                    <a:p>
                      <a:r>
                        <a:rPr lang="en-US" sz="2400" dirty="0" smtClean="0"/>
                        <a:t>hello    world</a:t>
                      </a:r>
                      <a:endParaRPr lang="en-US" sz="2400" dirty="0"/>
                    </a:p>
                  </a:txBody>
                  <a:tcPr/>
                </a:tc>
              </a:tr>
              <a:tr h="862419">
                <a:tc>
                  <a:txBody>
                    <a:bodyPr/>
                    <a:lstStyle/>
                    <a:p>
                      <a:r>
                        <a:rPr lang="en-US" sz="2400" dirty="0" smtClean="0"/>
                        <a:t>\\</a:t>
                      </a:r>
                    </a:p>
                    <a:p>
                      <a:r>
                        <a:rPr lang="en-US" sz="2400" dirty="0" smtClean="0"/>
                        <a:t>\’</a:t>
                      </a:r>
                    </a:p>
                    <a:p>
                      <a:r>
                        <a:rPr lang="en-US" sz="2400" dirty="0" smtClean="0"/>
                        <a:t>\”</a:t>
                      </a:r>
                      <a:endParaRPr lang="en-US" sz="2400" dirty="0"/>
                    </a:p>
                  </a:txBody>
                  <a:tcPr/>
                </a:tc>
                <a:tc>
                  <a:txBody>
                    <a:bodyPr/>
                    <a:lstStyle/>
                    <a:p>
                      <a:r>
                        <a:rPr lang="en-US" sz="2400" dirty="0" smtClean="0"/>
                        <a:t>Backslash</a:t>
                      </a:r>
                    </a:p>
                    <a:p>
                      <a:r>
                        <a:rPr lang="en-US" sz="2400" dirty="0" smtClean="0"/>
                        <a:t>Single</a:t>
                      </a:r>
                      <a:r>
                        <a:rPr lang="en-US" sz="2400" baseline="0" dirty="0" smtClean="0"/>
                        <a:t> quote(’)</a:t>
                      </a:r>
                    </a:p>
                    <a:p>
                      <a:r>
                        <a:rPr lang="en-US" sz="2400" baseline="0" dirty="0" smtClean="0"/>
                        <a:t>Double quote (”)</a:t>
                      </a:r>
                      <a:endParaRPr lang="en-US" sz="2400" dirty="0"/>
                    </a:p>
                  </a:txBody>
                  <a:tcPr/>
                </a:tc>
                <a:tc>
                  <a:txBody>
                    <a:bodyPr/>
                    <a:lstStyle/>
                    <a:p>
                      <a:r>
                        <a:rPr lang="en-US" sz="2400" dirty="0" smtClean="0"/>
                        <a:t>&gt;&gt;&gt; ”\\hello\’world\””</a:t>
                      </a:r>
                    </a:p>
                    <a:p>
                      <a:r>
                        <a:rPr lang="en-US" sz="2400" dirty="0" smtClean="0"/>
                        <a:t>\</a:t>
                      </a:r>
                      <a:r>
                        <a:rPr lang="en-US" sz="2400" dirty="0" err="1" smtClean="0"/>
                        <a:t>hello’world</a:t>
                      </a:r>
                      <a:r>
                        <a:rPr lang="en-US" sz="2400" dirty="0" smtClean="0"/>
                        <a:t>”</a:t>
                      </a:r>
                      <a:endParaRPr lang="en-US" sz="2400" dirty="0"/>
                    </a:p>
                  </a:txBody>
                  <a:tcPr/>
                </a:tc>
              </a:tr>
            </a:tbl>
          </a:graphicData>
        </a:graphic>
      </p:graphicFrame>
    </p:spTree>
    <p:extLst>
      <p:ext uri="{BB962C8B-B14F-4D97-AF65-F5344CB8AC3E}">
        <p14:creationId xmlns:p14="http://schemas.microsoft.com/office/powerpoint/2010/main" val="202338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a:t>
            </a:r>
            <a:endParaRPr lang="en-US" dirty="0"/>
          </a:p>
        </p:txBody>
      </p:sp>
      <p:sp>
        <p:nvSpPr>
          <p:cNvPr id="6" name="Content Placeholder 2"/>
          <p:cNvSpPr txBox="1">
            <a:spLocks/>
          </p:cNvSpPr>
          <p:nvPr/>
        </p:nvSpPr>
        <p:spPr>
          <a:xfrm>
            <a:off x="1150454" y="2715068"/>
            <a:ext cx="9891091" cy="1219698"/>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US" sz="4800" b="1" dirty="0" smtClean="0"/>
              <a:t>i</a:t>
            </a:r>
            <a:r>
              <a:rPr lang="en-US" sz="4800" b="1" dirty="0" smtClean="0"/>
              <a:t>nput (comment) </a:t>
            </a:r>
            <a:r>
              <a:rPr lang="mr-IN" sz="4800" dirty="0" smtClean="0"/>
              <a:t>–</a:t>
            </a:r>
            <a:r>
              <a:rPr lang="en-US" sz="4800" dirty="0" smtClean="0"/>
              <a:t> Reads a line from standard input and returns it as a string.</a:t>
            </a:r>
            <a:endParaRPr lang="en-US" sz="4800" dirty="0"/>
          </a:p>
        </p:txBody>
      </p:sp>
      <p:sp>
        <p:nvSpPr>
          <p:cNvPr id="7" name="Content Placeholder 2"/>
          <p:cNvSpPr txBox="1">
            <a:spLocks/>
          </p:cNvSpPr>
          <p:nvPr/>
        </p:nvSpPr>
        <p:spPr>
          <a:xfrm>
            <a:off x="1647410" y="4338460"/>
            <a:ext cx="8927826" cy="206234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400" dirty="0" smtClean="0"/>
              <a:t>&gt;&gt;&gt;</a:t>
            </a:r>
            <a:r>
              <a:rPr lang="en-US" sz="2400" dirty="0" smtClean="0">
                <a:solidFill>
                  <a:srgbClr val="7030A0"/>
                </a:solidFill>
              </a:rPr>
              <a:t>input </a:t>
            </a:r>
            <a:r>
              <a:rPr lang="en-US" sz="2400" dirty="0" smtClean="0"/>
              <a:t>(</a:t>
            </a:r>
            <a:r>
              <a:rPr lang="en-US" sz="2400" dirty="0" smtClean="0">
                <a:solidFill>
                  <a:srgbClr val="00B050"/>
                </a:solidFill>
              </a:rPr>
              <a:t>“Enter input here : ”</a:t>
            </a:r>
            <a:r>
              <a:rPr lang="en-US" sz="2400" dirty="0" smtClean="0"/>
              <a:t>)</a:t>
            </a:r>
            <a:endParaRPr lang="en-US" sz="2400" dirty="0"/>
          </a:p>
          <a:p>
            <a:pPr marL="0" indent="0">
              <a:buFont typeface="Arial"/>
              <a:buNone/>
            </a:pPr>
            <a:r>
              <a:rPr lang="en-US" sz="2400" dirty="0" smtClean="0">
                <a:solidFill>
                  <a:srgbClr val="0070C0"/>
                </a:solidFill>
              </a:rPr>
              <a:t>Enter input here: </a:t>
            </a:r>
            <a:r>
              <a:rPr lang="en-US" sz="2400" dirty="0" smtClean="0"/>
              <a:t>hello there</a:t>
            </a:r>
          </a:p>
          <a:p>
            <a:pPr marL="0" indent="0">
              <a:buFont typeface="Arial"/>
              <a:buNone/>
            </a:pPr>
            <a:r>
              <a:rPr lang="en-US" sz="2400" dirty="0" smtClean="0">
                <a:solidFill>
                  <a:srgbClr val="0070C0"/>
                </a:solidFill>
              </a:rPr>
              <a:t>‘hello there’</a:t>
            </a:r>
          </a:p>
        </p:txBody>
      </p:sp>
    </p:spTree>
    <p:extLst>
      <p:ext uri="{BB962C8B-B14F-4D97-AF65-F5344CB8AC3E}">
        <p14:creationId xmlns:p14="http://schemas.microsoft.com/office/powerpoint/2010/main" val="90674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keyboard input</a:t>
            </a:r>
            <a:endParaRPr lang="en-US" dirty="0"/>
          </a:p>
        </p:txBody>
      </p:sp>
      <p:sp>
        <p:nvSpPr>
          <p:cNvPr id="4" name="Content Placeholder 2"/>
          <p:cNvSpPr txBox="1">
            <a:spLocks/>
          </p:cNvSpPr>
          <p:nvPr/>
        </p:nvSpPr>
        <p:spPr>
          <a:xfrm>
            <a:off x="2231136" y="2631233"/>
            <a:ext cx="7729728" cy="311307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400" dirty="0" smtClean="0"/>
              <a:t>&gt;&gt;&gt;</a:t>
            </a:r>
            <a:r>
              <a:rPr lang="en-US" sz="2400" dirty="0" err="1" smtClean="0">
                <a:solidFill>
                  <a:srgbClr val="7030A0"/>
                </a:solidFill>
              </a:rPr>
              <a:t>str</a:t>
            </a:r>
            <a:r>
              <a:rPr lang="en-US" sz="2400" dirty="0" smtClean="0"/>
              <a:t> = </a:t>
            </a:r>
            <a:r>
              <a:rPr lang="en-US" sz="2400" dirty="0" smtClean="0">
                <a:solidFill>
                  <a:srgbClr val="7030A0"/>
                </a:solidFill>
              </a:rPr>
              <a:t>input </a:t>
            </a:r>
            <a:r>
              <a:rPr lang="en-US" sz="2400" dirty="0" smtClean="0"/>
              <a:t>(</a:t>
            </a:r>
            <a:r>
              <a:rPr lang="en-US" sz="2400" dirty="0" smtClean="0">
                <a:solidFill>
                  <a:srgbClr val="00B050"/>
                </a:solidFill>
              </a:rPr>
              <a:t>“Enter input here : ”</a:t>
            </a:r>
            <a:r>
              <a:rPr lang="en-US" sz="2400" dirty="0" smtClean="0"/>
              <a:t>)</a:t>
            </a:r>
            <a:endParaRPr lang="en-US" sz="2400" dirty="0"/>
          </a:p>
          <a:p>
            <a:pPr marL="0" indent="0">
              <a:buFont typeface="Arial"/>
              <a:buNone/>
            </a:pPr>
            <a:r>
              <a:rPr lang="en-US" sz="2400" dirty="0" smtClean="0">
                <a:solidFill>
                  <a:srgbClr val="0070C0"/>
                </a:solidFill>
              </a:rPr>
              <a:t>Enter input here: </a:t>
            </a:r>
            <a:r>
              <a:rPr lang="en-US" sz="2400" dirty="0" smtClean="0"/>
              <a:t>hello there</a:t>
            </a:r>
          </a:p>
          <a:p>
            <a:pPr marL="0" indent="0">
              <a:buFont typeface="Arial"/>
              <a:buNone/>
            </a:pPr>
            <a:r>
              <a:rPr lang="en-US" sz="2400" dirty="0" smtClean="0"/>
              <a:t>&gt;&gt;&gt; print (</a:t>
            </a:r>
            <a:r>
              <a:rPr lang="en-US" sz="2400" dirty="0" smtClean="0">
                <a:solidFill>
                  <a:srgbClr val="00B050"/>
                </a:solidFill>
              </a:rPr>
              <a:t>“Input was:” </a:t>
            </a:r>
            <a:r>
              <a:rPr lang="en-US" sz="2400" dirty="0" smtClean="0"/>
              <a:t>+ </a:t>
            </a:r>
            <a:r>
              <a:rPr lang="en-US" sz="2400" dirty="0" err="1" smtClean="0">
                <a:solidFill>
                  <a:srgbClr val="7030A0"/>
                </a:solidFill>
              </a:rPr>
              <a:t>str</a:t>
            </a:r>
            <a:r>
              <a:rPr lang="en-US" sz="2400" dirty="0" smtClean="0"/>
              <a:t>)</a:t>
            </a:r>
          </a:p>
          <a:p>
            <a:pPr marL="0" indent="0">
              <a:buFont typeface="Arial"/>
              <a:buNone/>
            </a:pPr>
            <a:r>
              <a:rPr lang="en-US" sz="2400" dirty="0" smtClean="0">
                <a:solidFill>
                  <a:srgbClr val="0070C0"/>
                </a:solidFill>
              </a:rPr>
              <a:t>Input was: hello there</a:t>
            </a:r>
          </a:p>
          <a:p>
            <a:pPr marL="0" indent="0">
              <a:buFont typeface="Arial"/>
              <a:buNone/>
            </a:pPr>
            <a:r>
              <a:rPr lang="en-US" sz="2400" dirty="0" smtClean="0"/>
              <a:t>&gt;&gt;&gt; print (</a:t>
            </a:r>
            <a:r>
              <a:rPr lang="en-US" sz="2400" dirty="0" smtClean="0">
                <a:solidFill>
                  <a:srgbClr val="00B050"/>
                </a:solidFill>
              </a:rPr>
              <a:t>“Input was:”</a:t>
            </a:r>
            <a:r>
              <a:rPr lang="en-US" sz="2400" dirty="0" smtClean="0"/>
              <a:t>,</a:t>
            </a:r>
            <a:r>
              <a:rPr lang="en-US" sz="2400" dirty="0" smtClean="0">
                <a:solidFill>
                  <a:srgbClr val="0070C0"/>
                </a:solidFill>
              </a:rPr>
              <a:t> </a:t>
            </a:r>
            <a:r>
              <a:rPr lang="en-US" sz="2400" dirty="0" err="1" smtClean="0">
                <a:solidFill>
                  <a:srgbClr val="7030A0"/>
                </a:solidFill>
              </a:rPr>
              <a:t>str</a:t>
            </a:r>
            <a:r>
              <a:rPr lang="en-US" sz="2400" dirty="0" smtClean="0"/>
              <a:t>)</a:t>
            </a:r>
          </a:p>
          <a:p>
            <a:pPr marL="0" indent="0">
              <a:buNone/>
            </a:pPr>
            <a:r>
              <a:rPr lang="en-US" sz="2400" dirty="0">
                <a:solidFill>
                  <a:srgbClr val="0070C0"/>
                </a:solidFill>
              </a:rPr>
              <a:t>Input was: hello </a:t>
            </a:r>
            <a:r>
              <a:rPr lang="en-US" sz="2400" dirty="0" smtClean="0">
                <a:solidFill>
                  <a:srgbClr val="0070C0"/>
                </a:solidFill>
              </a:rPr>
              <a:t>there</a:t>
            </a:r>
            <a:endParaRPr lang="en-US" sz="2400" dirty="0">
              <a:solidFill>
                <a:srgbClr val="0070C0"/>
              </a:solidFill>
            </a:endParaRPr>
          </a:p>
        </p:txBody>
      </p:sp>
      <p:cxnSp>
        <p:nvCxnSpPr>
          <p:cNvPr id="5" name="Straight Arrow Connector 4"/>
          <p:cNvCxnSpPr/>
          <p:nvPr/>
        </p:nvCxnSpPr>
        <p:spPr>
          <a:xfrm flipH="1" flipV="1">
            <a:off x="7270362" y="3042608"/>
            <a:ext cx="870314" cy="7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395924" y="2669790"/>
            <a:ext cx="2819472" cy="646331"/>
          </a:xfrm>
          <a:prstGeom prst="rect">
            <a:avLst/>
          </a:prstGeom>
          <a:noFill/>
        </p:spPr>
        <p:txBody>
          <a:bodyPr wrap="square" rtlCol="0">
            <a:spAutoFit/>
          </a:bodyPr>
          <a:lstStyle/>
          <a:p>
            <a:r>
              <a:rPr lang="en-US" dirty="0" smtClean="0"/>
              <a:t>Stores input string as variable called </a:t>
            </a:r>
            <a:r>
              <a:rPr lang="en-US" dirty="0" err="1" smtClean="0"/>
              <a:t>str</a:t>
            </a:r>
            <a:endParaRPr lang="en-US" i="1" dirty="0" smtClean="0"/>
          </a:p>
        </p:txBody>
      </p:sp>
      <p:sp>
        <p:nvSpPr>
          <p:cNvPr id="7" name="Rectangle 6"/>
          <p:cNvSpPr/>
          <p:nvPr/>
        </p:nvSpPr>
        <p:spPr>
          <a:xfrm>
            <a:off x="8395924" y="3329885"/>
            <a:ext cx="2819472" cy="646331"/>
          </a:xfrm>
          <a:prstGeom prst="rect">
            <a:avLst/>
          </a:prstGeom>
        </p:spPr>
        <p:txBody>
          <a:bodyPr wrap="square">
            <a:spAutoFit/>
          </a:bodyPr>
          <a:lstStyle/>
          <a:p>
            <a:r>
              <a:rPr lang="en-US" dirty="0" smtClean="0"/>
              <a:t>User types input (example here is hello there)</a:t>
            </a:r>
            <a:endParaRPr lang="en-US" dirty="0"/>
          </a:p>
        </p:txBody>
      </p:sp>
      <p:cxnSp>
        <p:nvCxnSpPr>
          <p:cNvPr id="8" name="Straight Arrow Connector 7"/>
          <p:cNvCxnSpPr/>
          <p:nvPr/>
        </p:nvCxnSpPr>
        <p:spPr>
          <a:xfrm flipH="1" flipV="1">
            <a:off x="7270362" y="3528109"/>
            <a:ext cx="870314" cy="7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7270362" y="4330749"/>
            <a:ext cx="870314" cy="7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7270362" y="5133389"/>
            <a:ext cx="870314" cy="7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395924" y="4130871"/>
            <a:ext cx="2819472" cy="1754326"/>
          </a:xfrm>
          <a:prstGeom prst="rect">
            <a:avLst/>
          </a:prstGeom>
        </p:spPr>
        <p:txBody>
          <a:bodyPr wrap="square">
            <a:spAutoFit/>
          </a:bodyPr>
          <a:lstStyle/>
          <a:p>
            <a:r>
              <a:rPr lang="en-US" dirty="0" smtClean="0"/>
              <a:t>We can print out the keyboard input (stored as variable </a:t>
            </a:r>
            <a:r>
              <a:rPr lang="en-US" dirty="0" err="1" smtClean="0"/>
              <a:t>str</a:t>
            </a:r>
            <a:r>
              <a:rPr lang="en-US" dirty="0" smtClean="0"/>
              <a:t>) by a print statement. Both print statements here give the same output.</a:t>
            </a:r>
            <a:endParaRPr lang="en-US" dirty="0"/>
          </a:p>
        </p:txBody>
      </p:sp>
    </p:spTree>
    <p:extLst>
      <p:ext uri="{BB962C8B-B14F-4D97-AF65-F5344CB8AC3E}">
        <p14:creationId xmlns:p14="http://schemas.microsoft.com/office/powerpoint/2010/main" val="18724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Examples</a:t>
            </a:r>
            <a:endParaRPr lang="en-US" dirty="0"/>
          </a:p>
        </p:txBody>
      </p:sp>
      <p:sp>
        <p:nvSpPr>
          <p:cNvPr id="4" name="Content Placeholder 2"/>
          <p:cNvSpPr txBox="1">
            <a:spLocks/>
          </p:cNvSpPr>
          <p:nvPr/>
        </p:nvSpPr>
        <p:spPr>
          <a:xfrm>
            <a:off x="2231136" y="2651552"/>
            <a:ext cx="7729728" cy="318028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400" dirty="0" smtClean="0"/>
              <a:t>&gt;&gt;&gt;</a:t>
            </a:r>
            <a:r>
              <a:rPr lang="en-US" sz="2400" dirty="0" smtClean="0">
                <a:solidFill>
                  <a:srgbClr val="7030A0"/>
                </a:solidFill>
              </a:rPr>
              <a:t>order</a:t>
            </a:r>
            <a:r>
              <a:rPr lang="en-US" sz="2400" dirty="0" smtClean="0"/>
              <a:t> = </a:t>
            </a:r>
            <a:r>
              <a:rPr lang="en-US" sz="2400" dirty="0" smtClean="0">
                <a:solidFill>
                  <a:srgbClr val="7030A0"/>
                </a:solidFill>
              </a:rPr>
              <a:t>input </a:t>
            </a:r>
            <a:r>
              <a:rPr lang="en-US" sz="2400" dirty="0" smtClean="0"/>
              <a:t>(</a:t>
            </a:r>
            <a:r>
              <a:rPr lang="en-US" sz="2400" dirty="0" smtClean="0">
                <a:solidFill>
                  <a:srgbClr val="00B050"/>
                </a:solidFill>
              </a:rPr>
              <a:t>“What would you like eat? ”</a:t>
            </a:r>
            <a:r>
              <a:rPr lang="en-US" sz="2400" dirty="0" smtClean="0"/>
              <a:t>)</a:t>
            </a:r>
            <a:endParaRPr lang="en-US" sz="2400" dirty="0"/>
          </a:p>
          <a:p>
            <a:pPr marL="0" indent="0">
              <a:buFont typeface="Arial"/>
              <a:buNone/>
            </a:pPr>
            <a:r>
              <a:rPr lang="en-US" sz="2400" dirty="0" smtClean="0">
                <a:solidFill>
                  <a:srgbClr val="0070C0"/>
                </a:solidFill>
              </a:rPr>
              <a:t>What would you like to eat? </a:t>
            </a:r>
            <a:r>
              <a:rPr lang="en-US" sz="2400" dirty="0" smtClean="0"/>
              <a:t>Cheeseburger and fries</a:t>
            </a:r>
          </a:p>
          <a:p>
            <a:pPr marL="0" indent="0">
              <a:buFont typeface="Arial"/>
              <a:buNone/>
            </a:pPr>
            <a:r>
              <a:rPr lang="en-US" sz="2400" dirty="0" smtClean="0"/>
              <a:t>&gt;&gt;&gt; print (</a:t>
            </a:r>
            <a:r>
              <a:rPr lang="en-US" sz="2400" dirty="0" smtClean="0">
                <a:solidFill>
                  <a:srgbClr val="00B050"/>
                </a:solidFill>
              </a:rPr>
              <a:t>“One order placed for:” </a:t>
            </a:r>
            <a:r>
              <a:rPr lang="en-US" sz="2400" dirty="0" smtClean="0"/>
              <a:t>+ </a:t>
            </a:r>
            <a:r>
              <a:rPr lang="en-US" sz="2400" dirty="0" smtClean="0">
                <a:solidFill>
                  <a:srgbClr val="7030A0"/>
                </a:solidFill>
              </a:rPr>
              <a:t>order</a:t>
            </a:r>
            <a:r>
              <a:rPr lang="en-US" sz="2400" dirty="0" smtClean="0"/>
              <a:t>)</a:t>
            </a:r>
          </a:p>
          <a:p>
            <a:pPr marL="0" indent="0">
              <a:buFont typeface="Arial"/>
              <a:buNone/>
            </a:pPr>
            <a:r>
              <a:rPr lang="en-US" sz="2400" dirty="0" smtClean="0">
                <a:solidFill>
                  <a:srgbClr val="0070C0"/>
                </a:solidFill>
              </a:rPr>
              <a:t>One order placed for: Cheeseburger and fries</a:t>
            </a:r>
          </a:p>
        </p:txBody>
      </p:sp>
    </p:spTree>
    <p:extLst>
      <p:ext uri="{BB962C8B-B14F-4D97-AF65-F5344CB8AC3E}">
        <p14:creationId xmlns:p14="http://schemas.microsoft.com/office/powerpoint/2010/main" val="158834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a:t>
            </a:r>
            <a:endParaRPr lang="en-US" dirty="0"/>
          </a:p>
        </p:txBody>
      </p:sp>
      <p:sp>
        <p:nvSpPr>
          <p:cNvPr id="4" name="Content Placeholder 2"/>
          <p:cNvSpPr txBox="1">
            <a:spLocks/>
          </p:cNvSpPr>
          <p:nvPr/>
        </p:nvSpPr>
        <p:spPr>
          <a:xfrm>
            <a:off x="973413" y="2307931"/>
            <a:ext cx="10245173" cy="1219698"/>
          </a:xfrm>
          <a:prstGeom prst="rect">
            <a:avLst/>
          </a:prstGeom>
        </p:spPr>
        <p:txBody>
          <a:bodyPr vert="horz" lIns="91440" tIns="45720" rIns="91440" bIns="45720" rtlCol="0" anchor="ctr">
            <a:normAutofit fontScale="6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US" sz="4800" b="1" dirty="0"/>
              <a:t>f</a:t>
            </a:r>
            <a:r>
              <a:rPr lang="en-US" sz="4800" b="1" dirty="0" smtClean="0"/>
              <a:t> = open</a:t>
            </a:r>
            <a:r>
              <a:rPr lang="en-US" sz="4800" b="1" dirty="0" smtClean="0"/>
              <a:t> (file, mode) </a:t>
            </a:r>
            <a:r>
              <a:rPr lang="mr-IN" sz="4800" dirty="0" smtClean="0"/>
              <a:t>–</a:t>
            </a:r>
            <a:r>
              <a:rPr lang="en-US" sz="4800" dirty="0" smtClean="0"/>
              <a:t> Opens a file, usually stored to a variable f. Default mode set to r (reading) if no mode is inputted.</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2055634739"/>
              </p:ext>
            </p:extLst>
          </p:nvPr>
        </p:nvGraphicFramePr>
        <p:xfrm>
          <a:off x="1178560" y="3527629"/>
          <a:ext cx="9834880" cy="2925319"/>
        </p:xfrm>
        <a:graphic>
          <a:graphicData uri="http://schemas.openxmlformats.org/drawingml/2006/table">
            <a:tbl>
              <a:tblPr firstRow="1" bandRow="1">
                <a:tableStyleId>{5C22544A-7EE6-4342-B048-85BDC9FD1C3A}</a:tableStyleId>
              </a:tblPr>
              <a:tblGrid>
                <a:gridCol w="3332480"/>
                <a:gridCol w="6502400"/>
              </a:tblGrid>
              <a:tr h="730759">
                <a:tc>
                  <a:txBody>
                    <a:bodyPr/>
                    <a:lstStyle/>
                    <a:p>
                      <a:r>
                        <a:rPr lang="en-US" sz="2400" dirty="0" smtClean="0"/>
                        <a:t>Mode</a:t>
                      </a:r>
                      <a:endParaRPr lang="en-US" sz="2400" dirty="0"/>
                    </a:p>
                  </a:txBody>
                  <a:tcPr/>
                </a:tc>
                <a:tc>
                  <a:txBody>
                    <a:bodyPr/>
                    <a:lstStyle/>
                    <a:p>
                      <a:r>
                        <a:rPr lang="en-US" sz="2400" dirty="0" smtClean="0"/>
                        <a:t>Description</a:t>
                      </a:r>
                      <a:endParaRPr lang="en-US" sz="2400" dirty="0"/>
                    </a:p>
                  </a:txBody>
                  <a:tcPr/>
                </a:tc>
              </a:tr>
              <a:tr h="525752">
                <a:tc>
                  <a:txBody>
                    <a:bodyPr/>
                    <a:lstStyle/>
                    <a:p>
                      <a:r>
                        <a:rPr lang="en-US" sz="2400" dirty="0" smtClean="0"/>
                        <a:t>‘r’</a:t>
                      </a:r>
                    </a:p>
                  </a:txBody>
                  <a:tcPr/>
                </a:tc>
                <a:tc>
                  <a:txBody>
                    <a:bodyPr/>
                    <a:lstStyle/>
                    <a:p>
                      <a:r>
                        <a:rPr lang="en-US" sz="1800" b="0" i="0" kern="1200" dirty="0" smtClean="0">
                          <a:solidFill>
                            <a:schemeClr val="dk1"/>
                          </a:solidFill>
                          <a:effectLst/>
                          <a:latin typeface="+mn-lt"/>
                          <a:ea typeface="+mn-ea"/>
                          <a:cs typeface="+mn-cs"/>
                        </a:rPr>
                        <a:t>Opens a file for </a:t>
                      </a:r>
                      <a:r>
                        <a:rPr lang="en-US" sz="1800" b="1" i="0" kern="1200" dirty="0" smtClean="0">
                          <a:solidFill>
                            <a:schemeClr val="dk1"/>
                          </a:solidFill>
                          <a:effectLst/>
                          <a:latin typeface="+mn-lt"/>
                          <a:ea typeface="+mn-ea"/>
                          <a:cs typeface="+mn-cs"/>
                        </a:rPr>
                        <a:t>reading</a:t>
                      </a:r>
                      <a:r>
                        <a:rPr lang="en-US" sz="1800" b="0" i="0" kern="1200" dirty="0" smtClean="0">
                          <a:solidFill>
                            <a:schemeClr val="dk1"/>
                          </a:solidFill>
                          <a:effectLst/>
                          <a:latin typeface="+mn-lt"/>
                          <a:ea typeface="+mn-ea"/>
                          <a:cs typeface="+mn-cs"/>
                        </a:rPr>
                        <a:t> only. The file pointer is placed at the beginning of the file. This is the default mode.</a:t>
                      </a:r>
                      <a:endParaRPr lang="en-US" sz="2400" dirty="0"/>
                    </a:p>
                  </a:txBody>
                  <a:tcPr/>
                </a:tc>
              </a:tr>
              <a:tr h="525752">
                <a:tc>
                  <a:txBody>
                    <a:bodyPr/>
                    <a:lstStyle/>
                    <a:p>
                      <a:r>
                        <a:rPr lang="en-US" sz="2400" dirty="0" smtClean="0"/>
                        <a:t>‘w’</a:t>
                      </a:r>
                      <a:endParaRPr lang="en-US" sz="2400" dirty="0"/>
                    </a:p>
                  </a:txBody>
                  <a:tcPr/>
                </a:tc>
                <a:tc>
                  <a:txBody>
                    <a:bodyPr/>
                    <a:lstStyle/>
                    <a:p>
                      <a:r>
                        <a:rPr lang="en-US" sz="1800" b="0" i="0" kern="1200" dirty="0" smtClean="0">
                          <a:solidFill>
                            <a:schemeClr val="dk1"/>
                          </a:solidFill>
                          <a:effectLst/>
                          <a:latin typeface="+mn-lt"/>
                          <a:ea typeface="+mn-ea"/>
                          <a:cs typeface="+mn-cs"/>
                        </a:rPr>
                        <a:t>Opens a file for</a:t>
                      </a:r>
                      <a:r>
                        <a:rPr lang="en-US" sz="1800" b="1" i="0" kern="1200" dirty="0" smtClean="0">
                          <a:solidFill>
                            <a:schemeClr val="dk1"/>
                          </a:solidFill>
                          <a:effectLst/>
                          <a:latin typeface="+mn-lt"/>
                          <a:ea typeface="+mn-ea"/>
                          <a:cs typeface="+mn-cs"/>
                        </a:rPr>
                        <a:t> writing </a:t>
                      </a:r>
                      <a:r>
                        <a:rPr lang="en-US" sz="1800" b="0" i="0" kern="1200" dirty="0" smtClean="0">
                          <a:solidFill>
                            <a:schemeClr val="dk1"/>
                          </a:solidFill>
                          <a:effectLst/>
                          <a:latin typeface="+mn-lt"/>
                          <a:ea typeface="+mn-ea"/>
                          <a:cs typeface="+mn-cs"/>
                        </a:rPr>
                        <a:t>only. Overwrites the file if the file exists. If the file does not exist, creates a new file for writing.</a:t>
                      </a:r>
                      <a:endParaRPr lang="en-US" sz="2400" dirty="0"/>
                    </a:p>
                  </a:txBody>
                  <a:tcPr/>
                </a:tc>
              </a:tr>
              <a:tr h="525752">
                <a:tc>
                  <a:txBody>
                    <a:bodyPr/>
                    <a:lstStyle/>
                    <a:p>
                      <a:r>
                        <a:rPr lang="en-US" sz="2400" dirty="0" smtClean="0"/>
                        <a:t>‘a’</a:t>
                      </a:r>
                      <a:endParaRPr lang="en-US" sz="2400" dirty="0"/>
                    </a:p>
                  </a:txBody>
                  <a:tcPr/>
                </a:tc>
                <a:tc>
                  <a:txBody>
                    <a:bodyPr/>
                    <a:lstStyle/>
                    <a:p>
                      <a:r>
                        <a:rPr lang="en-US" sz="1800" b="0" i="0" kern="1200" dirty="0" smtClean="0">
                          <a:solidFill>
                            <a:schemeClr val="dk1"/>
                          </a:solidFill>
                          <a:effectLst/>
                          <a:latin typeface="+mn-lt"/>
                          <a:ea typeface="+mn-ea"/>
                          <a:cs typeface="+mn-cs"/>
                        </a:rPr>
                        <a:t>Opens a file for </a:t>
                      </a:r>
                      <a:r>
                        <a:rPr lang="en-US" sz="1800" b="1" i="0" kern="1200" dirty="0" smtClean="0">
                          <a:solidFill>
                            <a:schemeClr val="dk1"/>
                          </a:solidFill>
                          <a:effectLst/>
                          <a:latin typeface="+mn-lt"/>
                          <a:ea typeface="+mn-ea"/>
                          <a:cs typeface="+mn-cs"/>
                        </a:rPr>
                        <a:t>appending</a:t>
                      </a:r>
                      <a:r>
                        <a:rPr lang="en-US" sz="1800" b="0" i="0" kern="1200" dirty="0" smtClean="0">
                          <a:solidFill>
                            <a:schemeClr val="dk1"/>
                          </a:solidFill>
                          <a:effectLst/>
                          <a:latin typeface="+mn-lt"/>
                          <a:ea typeface="+mn-ea"/>
                          <a:cs typeface="+mn-cs"/>
                        </a:rPr>
                        <a:t>. The file pointer is at the end of the file if the file exists. That is, the file is in the append mode. If the file does not exist, it creates a new file for writing.</a:t>
                      </a:r>
                      <a:endParaRPr lang="en-US" sz="2400" dirty="0"/>
                    </a:p>
                  </a:txBody>
                  <a:tcPr/>
                </a:tc>
              </a:tr>
            </a:tbl>
          </a:graphicData>
        </a:graphic>
      </p:graphicFrame>
    </p:spTree>
    <p:extLst>
      <p:ext uri="{BB962C8B-B14F-4D97-AF65-F5344CB8AC3E}">
        <p14:creationId xmlns:p14="http://schemas.microsoft.com/office/powerpoint/2010/main" val="1454835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a:t>
            </a:r>
            <a:endParaRPr lang="en-US" dirty="0"/>
          </a:p>
        </p:txBody>
      </p:sp>
      <p:sp>
        <p:nvSpPr>
          <p:cNvPr id="4" name="Content Placeholder 2"/>
          <p:cNvSpPr txBox="1">
            <a:spLocks/>
          </p:cNvSpPr>
          <p:nvPr/>
        </p:nvSpPr>
        <p:spPr>
          <a:xfrm>
            <a:off x="2231136" y="2490811"/>
            <a:ext cx="8190906" cy="2365669"/>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4800" dirty="0" smtClean="0"/>
              <a:t>&gt;&gt;&gt; f = open (‘</a:t>
            </a:r>
            <a:r>
              <a:rPr lang="en-US" sz="4800" dirty="0" err="1" smtClean="0"/>
              <a:t>hello.txt</a:t>
            </a:r>
            <a:r>
              <a:rPr lang="en-US" sz="4800" dirty="0" smtClean="0"/>
              <a:t>’)</a:t>
            </a:r>
          </a:p>
          <a:p>
            <a:pPr marL="0" indent="0">
              <a:buFont typeface="Arial"/>
              <a:buNone/>
            </a:pPr>
            <a:r>
              <a:rPr lang="en-US" sz="4800" dirty="0" smtClean="0"/>
              <a:t>&gt;&gt;&gt; f = open</a:t>
            </a:r>
            <a:r>
              <a:rPr lang="en-US" sz="4800" dirty="0" smtClean="0"/>
              <a:t> (</a:t>
            </a:r>
            <a:r>
              <a:rPr lang="en-US" sz="4800" dirty="0" smtClean="0"/>
              <a:t>‘</a:t>
            </a:r>
            <a:r>
              <a:rPr lang="en-US" sz="4800" dirty="0" err="1" smtClean="0"/>
              <a:t>hello.txt</a:t>
            </a:r>
            <a:r>
              <a:rPr lang="en-US" sz="4800" dirty="0" smtClean="0"/>
              <a:t>’, ‘r’)</a:t>
            </a:r>
          </a:p>
          <a:p>
            <a:pPr marL="0" indent="0">
              <a:buFont typeface="Arial"/>
              <a:buNone/>
            </a:pPr>
            <a:r>
              <a:rPr lang="en-US" sz="4800" dirty="0" smtClean="0"/>
              <a:t>&gt;&gt;&gt; f = open (‘/files/</a:t>
            </a:r>
            <a:r>
              <a:rPr lang="en-US" sz="4800" dirty="0" err="1" smtClean="0"/>
              <a:t>test.txt</a:t>
            </a:r>
            <a:r>
              <a:rPr lang="en-US" sz="4800" dirty="0" smtClean="0"/>
              <a:t>’, ‘w’)</a:t>
            </a:r>
            <a:endParaRPr lang="en-US" sz="4800" dirty="0"/>
          </a:p>
        </p:txBody>
      </p:sp>
    </p:spTree>
    <p:extLst>
      <p:ext uri="{BB962C8B-B14F-4D97-AF65-F5344CB8AC3E}">
        <p14:creationId xmlns:p14="http://schemas.microsoft.com/office/powerpoint/2010/main" val="167393969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7352</TotalTime>
  <Words>934</Words>
  <Application>Microsoft Macintosh PowerPoint</Application>
  <PresentationFormat>Widescreen</PresentationFormat>
  <Paragraphs>161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Gill Sans MT</vt:lpstr>
      <vt:lpstr>Mangal</vt:lpstr>
      <vt:lpstr>Verdana</vt:lpstr>
      <vt:lpstr>Arial</vt:lpstr>
      <vt:lpstr>Parcel</vt:lpstr>
      <vt:lpstr>iV. File input/output</vt:lpstr>
      <vt:lpstr>File input/output</vt:lpstr>
      <vt:lpstr>Print()</vt:lpstr>
      <vt:lpstr>Escape sequences</vt:lpstr>
      <vt:lpstr>Input()</vt:lpstr>
      <vt:lpstr>Reading keyboard input</vt:lpstr>
      <vt:lpstr>1. Examples</vt:lpstr>
      <vt:lpstr>Open()</vt:lpstr>
      <vt:lpstr>Open()</vt:lpstr>
      <vt:lpstr>File functions</vt:lpstr>
      <vt:lpstr>Read()</vt:lpstr>
      <vt:lpstr>read()</vt:lpstr>
      <vt:lpstr>Readline()</vt:lpstr>
      <vt:lpstr>readline()</vt:lpstr>
      <vt:lpstr>Readlines()</vt:lpstr>
      <vt:lpstr>readlines()</vt:lpstr>
      <vt:lpstr>Reading lines</vt:lpstr>
      <vt:lpstr>Reading lines</vt:lpstr>
      <vt:lpstr>Write()</vt:lpstr>
      <vt:lpstr>Write()</vt:lpstr>
      <vt:lpstr>PowerPoint Presentation</vt:lpstr>
      <vt:lpstr>CLOSE()</vt:lpstr>
      <vt:lpstr>Putting it all together</vt:lpstr>
      <vt:lpstr>Content managers</vt:lpstr>
      <vt:lpstr>Example (text file)</vt:lpstr>
      <vt:lpstr>Text vs binary</vt:lpstr>
      <vt:lpstr>Text vs binary</vt:lpstr>
      <vt:lpstr>Text vs binary</vt:lpstr>
      <vt:lpstr>Example (binary file)</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 File input/output</dc:title>
  <dc:creator>Jie Cai</dc:creator>
  <cp:lastModifiedBy>Jie Cai</cp:lastModifiedBy>
  <cp:revision>39</cp:revision>
  <dcterms:created xsi:type="dcterms:W3CDTF">2017-06-22T05:51:12Z</dcterms:created>
  <dcterms:modified xsi:type="dcterms:W3CDTF">2017-06-27T08:23:48Z</dcterms:modified>
</cp:coreProperties>
</file>