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8" r:id="rId2"/>
    <p:sldId id="256" r:id="rId3"/>
    <p:sldId id="257" r:id="rId4"/>
    <p:sldId id="259" r:id="rId5"/>
    <p:sldId id="264" r:id="rId6"/>
    <p:sldId id="263" r:id="rId7"/>
    <p:sldId id="261" r:id="rId8"/>
    <p:sldId id="267" r:id="rId9"/>
    <p:sldId id="268" r:id="rId10"/>
    <p:sldId id="265" r:id="rId11"/>
    <p:sldId id="274" r:id="rId12"/>
    <p:sldId id="266"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4"/>
    <p:restoredTop sz="94649"/>
  </p:normalViewPr>
  <p:slideViewPr>
    <p:cSldViewPr snapToGrid="0" snapToObjects="1">
      <p:cViewPr>
        <p:scale>
          <a:sx n="76" d="100"/>
          <a:sy n="76" d="100"/>
        </p:scale>
        <p:origin x="504"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B73E3-3A17-E94E-9104-170938092152}"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96290774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B73E3-3A17-E94E-9104-170938092152}"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62888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B73E3-3A17-E94E-9104-170938092152}"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9194709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B73E3-3A17-E94E-9104-170938092152}"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5365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B73E3-3A17-E94E-9104-170938092152}" type="datetimeFigureOut">
              <a:rPr lang="en-US" smtClean="0"/>
              <a:t>12/17/17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2210819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B73E3-3A17-E94E-9104-170938092152}"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3700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B73E3-3A17-E94E-9104-170938092152}" type="datetimeFigureOut">
              <a:rPr lang="en-US" smtClean="0"/>
              <a:t>12/17/17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92932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B73E3-3A17-E94E-9104-170938092152}" type="datetimeFigureOut">
              <a:rPr lang="en-US" smtClean="0"/>
              <a:t>12/17/17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26299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B73E3-3A17-E94E-9104-170938092152}" type="datetimeFigureOut">
              <a:rPr lang="en-US" smtClean="0"/>
              <a:t>12/17/17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49752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B73E3-3A17-E94E-9104-170938092152}"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37011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B73E3-3A17-E94E-9104-170938092152}" type="datetimeFigureOut">
              <a:rPr lang="en-US" smtClean="0"/>
              <a:t>12/17/17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9EA52-2839-B642-8423-2CB82997DD0D}" type="slidenum">
              <a:rPr lang="en-US" smtClean="0"/>
              <a:t>‹#›</a:t>
            </a:fld>
            <a:endParaRPr lang="en-US"/>
          </a:p>
        </p:txBody>
      </p:sp>
    </p:spTree>
    <p:extLst>
      <p:ext uri="{BB962C8B-B14F-4D97-AF65-F5344CB8AC3E}">
        <p14:creationId xmlns:p14="http://schemas.microsoft.com/office/powerpoint/2010/main" val="13811375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B73E3-3A17-E94E-9104-170938092152}" type="datetimeFigureOut">
              <a:rPr lang="en-US" smtClean="0"/>
              <a:t>12/17/17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9EA52-2839-B642-8423-2CB82997DD0D}" type="slidenum">
              <a:rPr lang="en-US" smtClean="0"/>
              <a:t>‹#›</a:t>
            </a:fld>
            <a:endParaRPr lang="en-US"/>
          </a:p>
        </p:txBody>
      </p:sp>
    </p:spTree>
    <p:extLst>
      <p:ext uri="{BB962C8B-B14F-4D97-AF65-F5344CB8AC3E}">
        <p14:creationId xmlns:p14="http://schemas.microsoft.com/office/powerpoint/2010/main" val="158866109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rawford/pm25-data-for-five-chinese-cit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106387"/>
            <a:ext cx="12192000" cy="2585323"/>
          </a:xfrm>
          <a:prstGeom prst="rect">
            <a:avLst/>
          </a:prstGeom>
          <a:noFill/>
        </p:spPr>
        <p:txBody>
          <a:bodyPr wrap="square" rtlCol="0">
            <a:spAutoFit/>
          </a:bodyPr>
          <a:lstStyle/>
          <a:p>
            <a:pPr algn="ctr"/>
            <a:r>
              <a:rPr lang="en-US" sz="5400" b="1" dirty="0" smtClean="0"/>
              <a:t>NATURAL WEATHER FORCES</a:t>
            </a:r>
          </a:p>
          <a:p>
            <a:pPr algn="ctr"/>
            <a:r>
              <a:rPr lang="en-US" sz="5400" b="1" dirty="0" smtClean="0"/>
              <a:t>&amp;</a:t>
            </a:r>
          </a:p>
          <a:p>
            <a:pPr algn="ctr"/>
            <a:r>
              <a:rPr lang="en-US" sz="5400" b="1" dirty="0" smtClean="0"/>
              <a:t>SHANGHAI AIR POLLUTION</a:t>
            </a:r>
            <a:endParaRPr lang="en-US" sz="5400" b="1" dirty="0"/>
          </a:p>
        </p:txBody>
      </p:sp>
    </p:spTree>
    <p:extLst>
      <p:ext uri="{BB962C8B-B14F-4D97-AF65-F5344CB8AC3E}">
        <p14:creationId xmlns:p14="http://schemas.microsoft.com/office/powerpoint/2010/main" val="1264118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9</a:t>
            </a:r>
            <a:r>
              <a:rPr lang="en-US" dirty="0" smtClean="0"/>
              <a:t>. Other Variables Removed</a:t>
            </a:r>
            <a:endParaRPr lang="en-US" dirty="0"/>
          </a:p>
        </p:txBody>
      </p:sp>
      <p:sp>
        <p:nvSpPr>
          <p:cNvPr id="11" name="Content Placeholder 4"/>
          <p:cNvSpPr>
            <a:spLocks noGrp="1"/>
          </p:cNvSpPr>
          <p:nvPr>
            <p:ph idx="1"/>
          </p:nvPr>
        </p:nvSpPr>
        <p:spPr>
          <a:xfrm>
            <a:off x="253754" y="1219514"/>
            <a:ext cx="11938246" cy="3231899"/>
          </a:xfrm>
        </p:spPr>
        <p:txBody>
          <a:bodyPr>
            <a:normAutofit/>
          </a:bodyPr>
          <a:lstStyle/>
          <a:p>
            <a:pPr marL="0" indent="0">
              <a:buNone/>
            </a:pPr>
            <a:r>
              <a:rPr lang="en-US" sz="2000" u="sng" dirty="0" smtClean="0"/>
              <a:t>Variables removed </a:t>
            </a:r>
            <a:r>
              <a:rPr lang="en-US" sz="2000" dirty="0" smtClean="0"/>
              <a:t>(by logic)</a:t>
            </a:r>
            <a:endParaRPr lang="en-US" sz="2000" dirty="0" smtClean="0"/>
          </a:p>
          <a:p>
            <a:r>
              <a:rPr lang="en-US" sz="1800" dirty="0" smtClean="0"/>
              <a:t>Day </a:t>
            </a:r>
            <a:r>
              <a:rPr lang="mr-IN" sz="1800" dirty="0" smtClean="0"/>
              <a:t>–</a:t>
            </a:r>
            <a:r>
              <a:rPr lang="en-US" sz="1800" dirty="0" smtClean="0"/>
              <a:t> day of the month didn’t have any impact, as expected</a:t>
            </a:r>
          </a:p>
          <a:p>
            <a:r>
              <a:rPr lang="en-US" sz="1800" dirty="0" smtClean="0">
                <a:sym typeface="Wingdings"/>
              </a:rPr>
              <a:t>Season </a:t>
            </a:r>
            <a:r>
              <a:rPr lang="mr-IN" sz="1800" dirty="0" smtClean="0">
                <a:sym typeface="Wingdings"/>
              </a:rPr>
              <a:t>–</a:t>
            </a:r>
            <a:r>
              <a:rPr lang="en-US" sz="1800" dirty="0" smtClean="0">
                <a:sym typeface="Wingdings"/>
              </a:rPr>
              <a:t> because of the similarity between season and months, putting both variables within a regression actually caused errors. A regression with month had more accurate results (since it has more levels) and a higher R^2, so I removed season.</a:t>
            </a:r>
            <a:endParaRPr lang="en-US" sz="2000" dirty="0" smtClean="0">
              <a:sym typeface="Wingdings"/>
            </a:endParaRPr>
          </a:p>
          <a:p>
            <a:pPr marL="0" indent="0">
              <a:buNone/>
            </a:pPr>
            <a:r>
              <a:rPr lang="en-US" sz="2000" u="sng" dirty="0" smtClean="0">
                <a:sym typeface="Wingdings"/>
              </a:rPr>
              <a:t>Removal testing methods</a:t>
            </a:r>
          </a:p>
          <a:p>
            <a:r>
              <a:rPr lang="en-US" sz="1800" dirty="0" smtClean="0"/>
              <a:t>ANOVA (manual) </a:t>
            </a:r>
            <a:r>
              <a:rPr lang="mr-IN" sz="1800" dirty="0" smtClean="0"/>
              <a:t>–</a:t>
            </a:r>
            <a:r>
              <a:rPr lang="en-US" sz="1800" dirty="0" smtClean="0"/>
              <a:t> I tried testing to see if any of the multicollinearity variables could be removed this way. None were </a:t>
            </a:r>
          </a:p>
          <a:p>
            <a:r>
              <a:rPr lang="en-US" sz="1800" dirty="0" smtClean="0"/>
              <a:t>Backward Selection (automatic) </a:t>
            </a:r>
            <a:r>
              <a:rPr lang="mr-IN" sz="1800" dirty="0" smtClean="0"/>
              <a:t>–</a:t>
            </a:r>
            <a:r>
              <a:rPr lang="en-US" sz="1800" dirty="0" smtClean="0"/>
              <a:t> Using R’s built-in backward selection, none of the variables were able to be removed except for the ones I removed due to logic.</a:t>
            </a:r>
            <a:endParaRPr lang="en-US" sz="1800"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877" y="4115902"/>
            <a:ext cx="4311342" cy="269940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200" y="4115902"/>
            <a:ext cx="4368275" cy="2699409"/>
          </a:xfrm>
          <a:prstGeom prst="rect">
            <a:avLst/>
          </a:prstGeom>
        </p:spPr>
      </p:pic>
      <p:sp>
        <p:nvSpPr>
          <p:cNvPr id="8" name="Smiley Face 7"/>
          <p:cNvSpPr/>
          <p:nvPr/>
        </p:nvSpPr>
        <p:spPr>
          <a:xfrm>
            <a:off x="10344748" y="5931243"/>
            <a:ext cx="654908" cy="654908"/>
          </a:xfrm>
          <a:prstGeom prst="smileyFac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0" name="Smiley Face 9"/>
          <p:cNvSpPr/>
          <p:nvPr/>
        </p:nvSpPr>
        <p:spPr>
          <a:xfrm>
            <a:off x="5023021" y="5931243"/>
            <a:ext cx="654908" cy="654908"/>
          </a:xfrm>
          <a:prstGeom prst="smileyFace">
            <a:avLst>
              <a:gd name="adj" fmla="val -465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4443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10</a:t>
            </a:r>
            <a:r>
              <a:rPr lang="en-US" dirty="0" smtClean="0"/>
              <a:t>. Regressions Attempted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703" y="3887823"/>
            <a:ext cx="9367078" cy="26941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703" y="1044896"/>
            <a:ext cx="9367077" cy="2842926"/>
          </a:xfrm>
          <a:prstGeom prst="rect">
            <a:avLst/>
          </a:prstGeom>
        </p:spPr>
      </p:pic>
      <p:sp>
        <p:nvSpPr>
          <p:cNvPr id="7" name="Smiley Face 6"/>
          <p:cNvSpPr/>
          <p:nvPr/>
        </p:nvSpPr>
        <p:spPr>
          <a:xfrm>
            <a:off x="844795" y="4277810"/>
            <a:ext cx="654908" cy="654908"/>
          </a:xfrm>
          <a:prstGeom prst="smileyFac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8240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11. Final Variables</a:t>
            </a:r>
            <a:endParaRPr lang="en-US" dirty="0"/>
          </a:p>
        </p:txBody>
      </p:sp>
      <p:sp>
        <p:nvSpPr>
          <p:cNvPr id="6" name="Content Placeholder 5"/>
          <p:cNvSpPr>
            <a:spLocks noGrp="1"/>
          </p:cNvSpPr>
          <p:nvPr>
            <p:ph idx="1"/>
          </p:nvPr>
        </p:nvSpPr>
        <p:spPr/>
        <p:txBody>
          <a:bodyPr/>
          <a:lstStyle/>
          <a:p>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1090611776"/>
              </p:ext>
            </p:extLst>
          </p:nvPr>
        </p:nvGraphicFramePr>
        <p:xfrm>
          <a:off x="838200" y="1041854"/>
          <a:ext cx="10515600" cy="5358947"/>
        </p:xfrm>
        <a:graphic>
          <a:graphicData uri="http://schemas.openxmlformats.org/drawingml/2006/table">
            <a:tbl>
              <a:tblPr bandRow="1">
                <a:tableStyleId>{F5AB1C69-6EDB-4FF4-983F-18BD219EF322}</a:tableStyleId>
              </a:tblPr>
              <a:tblGrid>
                <a:gridCol w="4991100"/>
                <a:gridCol w="5524500"/>
              </a:tblGrid>
              <a:tr h="787353">
                <a:tc>
                  <a:txBody>
                    <a:bodyPr/>
                    <a:lstStyle/>
                    <a:p>
                      <a:r>
                        <a:rPr lang="en-US" sz="1800" dirty="0" err="1" smtClean="0">
                          <a:solidFill>
                            <a:srgbClr val="0070C0"/>
                          </a:solidFill>
                        </a:rPr>
                        <a:t>Year.n</a:t>
                      </a:r>
                      <a:r>
                        <a:rPr lang="en-US" sz="1800" dirty="0" smtClean="0">
                          <a:solidFill>
                            <a:srgbClr val="0070C0"/>
                          </a:solidFill>
                        </a:rPr>
                        <a:t> </a:t>
                      </a:r>
                      <a:r>
                        <a:rPr lang="mr-IN" sz="1800" dirty="0" smtClean="0">
                          <a:solidFill>
                            <a:schemeClr val="tx1"/>
                          </a:solidFill>
                        </a:rPr>
                        <a:t>–</a:t>
                      </a:r>
                      <a:r>
                        <a:rPr lang="en-US" sz="1800" dirty="0" smtClean="0">
                          <a:solidFill>
                            <a:schemeClr val="tx1"/>
                          </a:solidFill>
                        </a:rPr>
                        <a:t> year, with 2012 as the baseline</a:t>
                      </a:r>
                      <a:endParaRPr lang="en-US" sz="1800" dirty="0">
                        <a:solidFill>
                          <a:schemeClr val="tx1"/>
                        </a:solidFill>
                      </a:endParaRPr>
                    </a:p>
                  </a:txBody>
                  <a:tcPr/>
                </a:tc>
                <a:tc>
                  <a:txBody>
                    <a:bodyPr/>
                    <a:lstStyle/>
                    <a:p>
                      <a:r>
                        <a:rPr lang="en-US" sz="1800" dirty="0" err="1" smtClean="0">
                          <a:solidFill>
                            <a:srgbClr val="0070C0"/>
                          </a:solidFill>
                        </a:rPr>
                        <a:t>HUMI.c</a:t>
                      </a:r>
                      <a:r>
                        <a:rPr lang="en-US" sz="1800" baseline="0" dirty="0" smtClean="0"/>
                        <a:t> </a:t>
                      </a:r>
                      <a:r>
                        <a:rPr lang="mr-IN" sz="1800" baseline="0" dirty="0" smtClean="0"/>
                        <a:t>–</a:t>
                      </a:r>
                      <a:r>
                        <a:rPr lang="en-US" sz="1800" baseline="0" dirty="0" smtClean="0"/>
                        <a:t> Humidity </a:t>
                      </a:r>
                      <a:r>
                        <a:rPr lang="en-US" sz="1800" baseline="0" dirty="0" smtClean="0"/>
                        <a:t>(%), mean centered</a:t>
                      </a:r>
                      <a:endParaRPr lang="en-US" sz="1800" dirty="0"/>
                    </a:p>
                  </a:txBody>
                  <a:tcPr/>
                </a:tc>
              </a:tr>
              <a:tr h="472598">
                <a:tc>
                  <a:txBody>
                    <a:bodyPr/>
                    <a:lstStyle/>
                    <a:p>
                      <a:r>
                        <a:rPr lang="en-US" sz="1800" dirty="0" err="1" smtClean="0">
                          <a:solidFill>
                            <a:srgbClr val="0070C0"/>
                          </a:solidFill>
                        </a:rPr>
                        <a:t>As.factor</a:t>
                      </a:r>
                      <a:r>
                        <a:rPr lang="en-US" sz="1800" dirty="0" smtClean="0">
                          <a:solidFill>
                            <a:srgbClr val="0070C0"/>
                          </a:solidFill>
                        </a:rPr>
                        <a:t>(Month) </a:t>
                      </a:r>
                      <a:r>
                        <a:rPr lang="mr-IN" sz="1800" dirty="0" smtClean="0">
                          <a:solidFill>
                            <a:schemeClr val="tx1"/>
                          </a:solidFill>
                        </a:rPr>
                        <a:t>–</a:t>
                      </a:r>
                      <a:r>
                        <a:rPr lang="en-US" sz="1800" dirty="0" smtClean="0">
                          <a:solidFill>
                            <a:schemeClr val="tx1"/>
                          </a:solidFill>
                        </a:rPr>
                        <a:t> month</a:t>
                      </a:r>
                      <a:r>
                        <a:rPr lang="en-US" sz="1800" baseline="0" dirty="0" smtClean="0">
                          <a:solidFill>
                            <a:schemeClr val="tx1"/>
                          </a:solidFill>
                        </a:rPr>
                        <a:t> as categorical variable</a:t>
                      </a:r>
                      <a:endParaRPr lang="en-US" sz="1800" dirty="0">
                        <a:solidFill>
                          <a:schemeClr val="tx1"/>
                        </a:solidFill>
                      </a:endParaRPr>
                    </a:p>
                  </a:txBody>
                  <a:tcPr/>
                </a:tc>
                <a:tc>
                  <a:txBody>
                    <a:bodyPr/>
                    <a:lstStyle/>
                    <a:p>
                      <a:r>
                        <a:rPr lang="en-US" sz="1800" dirty="0" err="1" smtClean="0">
                          <a:solidFill>
                            <a:srgbClr val="0070C0"/>
                          </a:solidFill>
                        </a:rPr>
                        <a:t>PRES.c</a:t>
                      </a:r>
                      <a:r>
                        <a:rPr lang="en-US" sz="1800" baseline="0" dirty="0" smtClean="0"/>
                        <a:t> </a:t>
                      </a:r>
                      <a:r>
                        <a:rPr lang="mr-IN" sz="1800" baseline="0" dirty="0" smtClean="0"/>
                        <a:t>–</a:t>
                      </a:r>
                      <a:r>
                        <a:rPr lang="en-US" sz="1800" baseline="0" dirty="0" smtClean="0"/>
                        <a:t> Pressure (</a:t>
                      </a:r>
                      <a:r>
                        <a:rPr lang="en-US" sz="1800" baseline="0" dirty="0" err="1" smtClean="0"/>
                        <a:t>hPa</a:t>
                      </a:r>
                      <a:r>
                        <a:rPr lang="en-US" sz="1800" baseline="0" dirty="0" smtClean="0"/>
                        <a:t>), mean centered</a:t>
                      </a:r>
                      <a:endParaRPr lang="en-US" sz="1800" dirty="0"/>
                    </a:p>
                  </a:txBody>
                  <a:tcPr/>
                </a:tc>
              </a:tr>
              <a:tr h="472598">
                <a:tc>
                  <a:txBody>
                    <a:bodyPr/>
                    <a:lstStyle/>
                    <a:p>
                      <a:r>
                        <a:rPr lang="en-US" sz="1800" dirty="0" err="1" smtClean="0">
                          <a:solidFill>
                            <a:srgbClr val="0070C0"/>
                          </a:solidFill>
                        </a:rPr>
                        <a:t>As.factor</a:t>
                      </a:r>
                      <a:r>
                        <a:rPr lang="en-US" sz="1800" dirty="0" smtClean="0">
                          <a:solidFill>
                            <a:srgbClr val="0070C0"/>
                          </a:solidFill>
                        </a:rPr>
                        <a:t>(Hour</a:t>
                      </a:r>
                      <a:r>
                        <a:rPr lang="en-US" sz="1800" dirty="0" smtClean="0">
                          <a:solidFill>
                            <a:srgbClr val="0070C0"/>
                          </a:solidFill>
                        </a:rPr>
                        <a:t>) </a:t>
                      </a:r>
                      <a:r>
                        <a:rPr lang="mr-IN" sz="1800" dirty="0" smtClean="0">
                          <a:solidFill>
                            <a:schemeClr val="tx1"/>
                          </a:solidFill>
                        </a:rPr>
                        <a:t>–</a:t>
                      </a:r>
                      <a:r>
                        <a:rPr lang="en-US" sz="1800" dirty="0" smtClean="0">
                          <a:solidFill>
                            <a:schemeClr val="tx1"/>
                          </a:solidFill>
                        </a:rPr>
                        <a:t> hour</a:t>
                      </a:r>
                      <a:r>
                        <a:rPr lang="en-US" sz="1800" baseline="0" dirty="0" smtClean="0">
                          <a:solidFill>
                            <a:schemeClr val="tx1"/>
                          </a:solidFill>
                        </a:rPr>
                        <a:t> as categorical variable</a:t>
                      </a:r>
                      <a:endParaRPr lang="en-US" sz="1800" dirty="0">
                        <a:solidFill>
                          <a:schemeClr val="tx1"/>
                        </a:solidFill>
                      </a:endParaRPr>
                    </a:p>
                  </a:txBody>
                  <a:tcPr/>
                </a:tc>
                <a:tc>
                  <a:txBody>
                    <a:bodyPr/>
                    <a:lstStyle/>
                    <a:p>
                      <a:r>
                        <a:rPr lang="en-US" sz="1800" dirty="0" err="1" smtClean="0">
                          <a:solidFill>
                            <a:srgbClr val="0070C0"/>
                          </a:solidFill>
                        </a:rPr>
                        <a:t>TEMP.c</a:t>
                      </a:r>
                      <a:r>
                        <a:rPr lang="en-US" sz="1800" dirty="0" smtClean="0"/>
                        <a:t> </a:t>
                      </a:r>
                      <a:r>
                        <a:rPr lang="mr-IN" sz="1800" dirty="0" smtClean="0"/>
                        <a:t>–</a:t>
                      </a:r>
                      <a:r>
                        <a:rPr lang="en-US" sz="1800" dirty="0" smtClean="0"/>
                        <a:t> Temperature</a:t>
                      </a:r>
                      <a:r>
                        <a:rPr lang="en-US" sz="1800" baseline="0" dirty="0" smtClean="0"/>
                        <a:t> (ºC</a:t>
                      </a:r>
                      <a:r>
                        <a:rPr lang="en-US" sz="1800" baseline="0" dirty="0" smtClean="0"/>
                        <a:t>), mean </a:t>
                      </a:r>
                      <a:r>
                        <a:rPr lang="en-US" sz="1800" baseline="0" dirty="0" err="1" smtClean="0"/>
                        <a:t>ceneterd</a:t>
                      </a:r>
                      <a:endParaRPr lang="en-US" sz="1800" dirty="0"/>
                    </a:p>
                  </a:txBody>
                  <a:tcPr/>
                </a:tc>
              </a:tr>
              <a:tr h="1137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PM_US.Post.log</a:t>
                      </a:r>
                      <a:r>
                        <a:rPr lang="en-US" sz="1800" dirty="0" smtClean="0"/>
                        <a:t> - PM2.5 concentration </a:t>
                      </a:r>
                      <a:r>
                        <a:rPr lang="mr-IN" sz="1800" dirty="0" smtClean="0"/>
                        <a:t>(</a:t>
                      </a:r>
                      <a:r>
                        <a:rPr lang="mr-IN" sz="1800" dirty="0" err="1" smtClean="0"/>
                        <a:t>ug</a:t>
                      </a:r>
                      <a:r>
                        <a:rPr lang="mr-IN" sz="1800" dirty="0" smtClean="0"/>
                        <a:t>/m^3)</a:t>
                      </a:r>
                      <a:r>
                        <a:rPr lang="en-US" sz="1800" dirty="0" smtClean="0"/>
                        <a:t> as measured by the US </a:t>
                      </a:r>
                      <a:r>
                        <a:rPr lang="en-US" sz="1800" dirty="0" smtClean="0"/>
                        <a:t>consulate, logged</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As.factor</a:t>
                      </a:r>
                      <a:r>
                        <a:rPr lang="en-US" sz="1800" dirty="0" smtClean="0">
                          <a:solidFill>
                            <a:srgbClr val="0070C0"/>
                          </a:solidFill>
                        </a:rPr>
                        <a:t>(</a:t>
                      </a:r>
                      <a:r>
                        <a:rPr lang="en-US" sz="1800" dirty="0" err="1" smtClean="0">
                          <a:solidFill>
                            <a:srgbClr val="0070C0"/>
                          </a:solidFill>
                        </a:rPr>
                        <a:t>Cbwd</a:t>
                      </a:r>
                      <a:r>
                        <a:rPr lang="en-US" sz="1800" dirty="0" smtClean="0">
                          <a:solidFill>
                            <a:srgbClr val="0070C0"/>
                          </a:solidFill>
                        </a:rPr>
                        <a:t>)</a:t>
                      </a:r>
                      <a:r>
                        <a:rPr lang="en-US" sz="1800" dirty="0" smtClean="0"/>
                        <a:t> </a:t>
                      </a:r>
                      <a:r>
                        <a:rPr lang="mr-IN" sz="1800" dirty="0" smtClean="0"/>
                        <a:t>–</a:t>
                      </a:r>
                      <a:r>
                        <a:rPr lang="en-US" sz="1800" dirty="0" smtClean="0"/>
                        <a:t> Combined Wind Direction (</a:t>
                      </a:r>
                      <a:r>
                        <a:rPr lang="en-US" sz="1800" dirty="0" err="1" smtClean="0"/>
                        <a:t>na</a:t>
                      </a:r>
                      <a:r>
                        <a:rPr lang="en-US" sz="1800" dirty="0" smtClean="0"/>
                        <a:t>, NE, SE, SW, NW)</a:t>
                      </a:r>
                    </a:p>
                  </a:txBody>
                  <a:tcPr/>
                </a:tc>
              </a:tr>
              <a:tr h="787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Rushhour</a:t>
                      </a:r>
                      <a:r>
                        <a:rPr lang="en-US" sz="1800" dirty="0" smtClean="0"/>
                        <a:t> </a:t>
                      </a:r>
                      <a:r>
                        <a:rPr lang="mr-IN" sz="1800" dirty="0" smtClean="0"/>
                        <a:t>–</a:t>
                      </a:r>
                      <a:r>
                        <a:rPr lang="en-US" sz="1800" dirty="0" smtClean="0"/>
                        <a:t> binary variable indicating </a:t>
                      </a:r>
                      <a:r>
                        <a:rPr lang="en-US" sz="1800" dirty="0" err="1" smtClean="0"/>
                        <a:t>rushhour</a:t>
                      </a:r>
                      <a:r>
                        <a:rPr lang="en-US" sz="1800" dirty="0" smtClean="0"/>
                        <a:t> or</a:t>
                      </a:r>
                      <a:r>
                        <a:rPr lang="en-US" sz="1800" baseline="0" dirty="0" smtClean="0"/>
                        <a:t> non-</a:t>
                      </a:r>
                      <a:r>
                        <a:rPr lang="en-US" sz="1800" baseline="0" dirty="0" err="1" smtClean="0"/>
                        <a:t>rushhour</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Iws.log</a:t>
                      </a:r>
                      <a:r>
                        <a:rPr lang="en-US" sz="1800" dirty="0" smtClean="0"/>
                        <a:t> </a:t>
                      </a:r>
                      <a:r>
                        <a:rPr lang="mr-IN" sz="1800" dirty="0" smtClean="0"/>
                        <a:t>–</a:t>
                      </a:r>
                      <a:r>
                        <a:rPr lang="en-US" sz="1800" dirty="0" smtClean="0"/>
                        <a:t> Cumulated wind speed (m/s</a:t>
                      </a:r>
                      <a:r>
                        <a:rPr lang="en-US" sz="1800" dirty="0" smtClean="0"/>
                        <a:t>), logged</a:t>
                      </a:r>
                      <a:endParaRPr lang="en-US" sz="1800" dirty="0" smtClean="0"/>
                    </a:p>
                  </a:txBody>
                  <a:tcPr/>
                </a:tc>
              </a:tr>
              <a:tr h="8860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DEWP.c</a:t>
                      </a:r>
                      <a:r>
                        <a:rPr lang="en-US" sz="1800" baseline="0" dirty="0" smtClean="0"/>
                        <a:t> </a:t>
                      </a:r>
                      <a:r>
                        <a:rPr lang="mr-IN" sz="1800" baseline="0" dirty="0" smtClean="0"/>
                        <a:t>–</a:t>
                      </a:r>
                      <a:r>
                        <a:rPr lang="en-US" sz="1800" baseline="0" dirty="0" smtClean="0"/>
                        <a:t> Dew Point (ºC</a:t>
                      </a:r>
                      <a:r>
                        <a:rPr lang="en-US" sz="1800" baseline="0" dirty="0" smtClean="0"/>
                        <a:t>), </a:t>
                      </a:r>
                      <a:r>
                        <a:rPr lang="en-US" sz="1800" baseline="0" dirty="0" smtClean="0"/>
                        <a:t>mean centered</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Precipitation.log</a:t>
                      </a:r>
                      <a:r>
                        <a:rPr lang="en-US" sz="1800" dirty="0" smtClean="0">
                          <a:solidFill>
                            <a:srgbClr val="0070C0"/>
                          </a:solidFill>
                        </a:rPr>
                        <a:t> </a:t>
                      </a:r>
                      <a:r>
                        <a:rPr lang="en-US" sz="1800" dirty="0" smtClean="0"/>
                        <a:t>-  Hourly Precipitation (mm</a:t>
                      </a:r>
                      <a:r>
                        <a:rPr lang="en-US" sz="1800" dirty="0" smtClean="0"/>
                        <a:t>)</a:t>
                      </a:r>
                      <a:r>
                        <a:rPr lang="en-US" sz="1800" baseline="0" dirty="0" smtClean="0"/>
                        <a:t>, logged</a:t>
                      </a:r>
                      <a:endParaRPr lang="en-US" sz="1800" dirty="0" smtClean="0"/>
                    </a:p>
                  </a:txBody>
                  <a:tcPr/>
                </a:tc>
              </a:tr>
              <a:tr h="815716">
                <a:tc>
                  <a:txBody>
                    <a:bodyPr/>
                    <a:lstStyle/>
                    <a:p>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rgbClr val="0070C0"/>
                          </a:solidFill>
                        </a:rPr>
                        <a:t>Iprec</a:t>
                      </a:r>
                      <a:r>
                        <a:rPr lang="en-US" sz="1800" baseline="0" dirty="0" err="1" smtClean="0">
                          <a:solidFill>
                            <a:srgbClr val="0070C0"/>
                          </a:solidFill>
                        </a:rPr>
                        <a:t>.log</a:t>
                      </a:r>
                      <a:r>
                        <a:rPr lang="en-US" sz="1800" baseline="0" dirty="0" smtClean="0">
                          <a:solidFill>
                            <a:schemeClr val="dk1"/>
                          </a:solidFill>
                        </a:rPr>
                        <a:t> </a:t>
                      </a:r>
                      <a:r>
                        <a:rPr lang="en-US" sz="1800" baseline="0" dirty="0" smtClean="0"/>
                        <a:t>- </a:t>
                      </a:r>
                      <a:r>
                        <a:rPr lang="en-US" sz="1800" dirty="0" smtClean="0"/>
                        <a:t>Cumulated Precipitation (mm),</a:t>
                      </a:r>
                      <a:r>
                        <a:rPr lang="en-US" sz="1800" baseline="0" dirty="0" smtClean="0"/>
                        <a:t> logged</a:t>
                      </a:r>
                      <a:endParaRPr lang="en-US" sz="1800" dirty="0" smtClean="0"/>
                    </a:p>
                  </a:txBody>
                  <a:tcPr/>
                </a:tc>
              </a:tr>
            </a:tbl>
          </a:graphicData>
        </a:graphic>
      </p:graphicFrame>
    </p:spTree>
    <p:extLst>
      <p:ext uri="{BB962C8B-B14F-4D97-AF65-F5344CB8AC3E}">
        <p14:creationId xmlns:p14="http://schemas.microsoft.com/office/powerpoint/2010/main" val="113514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12. Residual Plots</a:t>
            </a:r>
            <a:endParaRPr lang="en-US"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381" y="875453"/>
            <a:ext cx="4952907" cy="279037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370" y="875453"/>
            <a:ext cx="4863548" cy="29903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362" y="3865763"/>
            <a:ext cx="4802023" cy="2935511"/>
          </a:xfrm>
          <a:prstGeom prst="rect">
            <a:avLst/>
          </a:prstGeom>
        </p:spPr>
      </p:pic>
      <p:sp>
        <p:nvSpPr>
          <p:cNvPr id="7" name="Content Placeholder 4"/>
          <p:cNvSpPr txBox="1">
            <a:spLocks/>
          </p:cNvSpPr>
          <p:nvPr/>
        </p:nvSpPr>
        <p:spPr>
          <a:xfrm>
            <a:off x="321733" y="3865763"/>
            <a:ext cx="6144637" cy="27890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smtClean="0">
                <a:sym typeface="Wingdings"/>
              </a:rPr>
              <a:t>Residuals ~ Categorical x variables </a:t>
            </a:r>
            <a:r>
              <a:rPr lang="en-US" sz="2000" dirty="0" smtClean="0">
                <a:sym typeface="Wingdings"/>
              </a:rPr>
              <a:t>= These look great.</a:t>
            </a:r>
          </a:p>
          <a:p>
            <a:r>
              <a:rPr lang="en-US" sz="2000" b="1" dirty="0" smtClean="0">
                <a:sym typeface="Wingdings"/>
              </a:rPr>
              <a:t>Residuals ~ untransformed continuous x variables</a:t>
            </a:r>
            <a:r>
              <a:rPr lang="en-US" sz="2000" dirty="0" smtClean="0">
                <a:sym typeface="Wingdings"/>
              </a:rPr>
              <a:t> = these all seem to have a little hook, but they’re not significant enough, and they look better than the residual plots of the x^2 terms.</a:t>
            </a:r>
            <a:endParaRPr lang="en-US" sz="2000" dirty="0">
              <a:sym typeface="Wingdings"/>
            </a:endParaRPr>
          </a:p>
          <a:p>
            <a:r>
              <a:rPr lang="en-US" sz="2000" b="1" dirty="0">
                <a:sym typeface="Wingdings"/>
              </a:rPr>
              <a:t>Residuals ~ </a:t>
            </a:r>
            <a:r>
              <a:rPr lang="en-US" sz="2000" b="1" dirty="0" smtClean="0">
                <a:sym typeface="Wingdings"/>
              </a:rPr>
              <a:t>logged </a:t>
            </a:r>
            <a:r>
              <a:rPr lang="en-US" sz="2000" b="1" dirty="0">
                <a:sym typeface="Wingdings"/>
              </a:rPr>
              <a:t>continuous x variables</a:t>
            </a:r>
            <a:r>
              <a:rPr lang="en-US" sz="2000" dirty="0">
                <a:sym typeface="Wingdings"/>
              </a:rPr>
              <a:t> = </a:t>
            </a:r>
            <a:r>
              <a:rPr lang="en-US" sz="2000" dirty="0" smtClean="0">
                <a:sym typeface="Wingdings"/>
              </a:rPr>
              <a:t>These seem to have a larger range near the negative values, but this is expected due to the large amount of data at the smaller x-values, which would lead to a larger range of residuals.</a:t>
            </a:r>
            <a:endParaRPr lang="en-US" sz="2000" dirty="0">
              <a:sym typeface="Wingdings"/>
            </a:endParaRPr>
          </a:p>
          <a:p>
            <a:endParaRPr lang="en-US" sz="2000" dirty="0" smtClean="0">
              <a:sym typeface="Wingdings"/>
            </a:endParaRPr>
          </a:p>
        </p:txBody>
      </p:sp>
    </p:spTree>
    <p:extLst>
      <p:ext uri="{BB962C8B-B14F-4D97-AF65-F5344CB8AC3E}">
        <p14:creationId xmlns:p14="http://schemas.microsoft.com/office/powerpoint/2010/main" val="72839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13. Final Regression</a:t>
            </a:r>
            <a:endParaRPr lang="en-US" dirty="0"/>
          </a:p>
        </p:txBody>
      </p:sp>
      <p:sp>
        <p:nvSpPr>
          <p:cNvPr id="6" name="Content Placeholder 5"/>
          <p:cNvSpPr>
            <a:spLocks noGrp="1"/>
          </p:cNvSpPr>
          <p:nvPr>
            <p:ph idx="1"/>
          </p:nvPr>
        </p:nvSpPr>
        <p:spPr>
          <a:xfrm>
            <a:off x="567266" y="1235222"/>
            <a:ext cx="6070601" cy="3878645"/>
          </a:xfrm>
        </p:spPr>
        <p:txBody>
          <a:bodyPr>
            <a:noAutofit/>
          </a:bodyPr>
          <a:lstStyle/>
          <a:p>
            <a:pPr marL="0" indent="0">
              <a:buNone/>
            </a:pPr>
            <a:r>
              <a:rPr lang="en-US" sz="3600" b="1" dirty="0" err="1" smtClean="0">
                <a:solidFill>
                  <a:srgbClr val="FF0000"/>
                </a:solidFill>
              </a:rPr>
              <a:t>regFINAL</a:t>
            </a:r>
            <a:r>
              <a:rPr lang="en-US" sz="3600" b="1" dirty="0" smtClean="0">
                <a:solidFill>
                  <a:srgbClr val="FF0000"/>
                </a:solidFill>
              </a:rPr>
              <a:t> = lm(formula </a:t>
            </a:r>
            <a:r>
              <a:rPr lang="en-US" sz="3600" b="1" dirty="0">
                <a:solidFill>
                  <a:srgbClr val="FF0000"/>
                </a:solidFill>
              </a:rPr>
              <a:t>= </a:t>
            </a:r>
            <a:r>
              <a:rPr lang="en-US" sz="3600" b="1" dirty="0" err="1">
                <a:solidFill>
                  <a:srgbClr val="FF0000"/>
                </a:solidFill>
              </a:rPr>
              <a:t>PM_US.Post.log</a:t>
            </a:r>
            <a:r>
              <a:rPr lang="en-US" sz="3600" b="1" dirty="0">
                <a:solidFill>
                  <a:srgbClr val="FF0000"/>
                </a:solidFill>
              </a:rPr>
              <a:t> ~ </a:t>
            </a:r>
            <a:r>
              <a:rPr lang="en-US" sz="3600" b="1" dirty="0" err="1">
                <a:solidFill>
                  <a:srgbClr val="FF0000"/>
                </a:solidFill>
              </a:rPr>
              <a:t>year.n</a:t>
            </a:r>
            <a:r>
              <a:rPr lang="en-US" sz="3600" b="1" dirty="0">
                <a:solidFill>
                  <a:srgbClr val="FF0000"/>
                </a:solidFill>
              </a:rPr>
              <a:t> + </a:t>
            </a:r>
            <a:r>
              <a:rPr lang="en-US" sz="3600" b="1" dirty="0" err="1">
                <a:solidFill>
                  <a:srgbClr val="FF0000"/>
                </a:solidFill>
              </a:rPr>
              <a:t>as.factor</a:t>
            </a:r>
            <a:r>
              <a:rPr lang="en-US" sz="3600" b="1" dirty="0">
                <a:solidFill>
                  <a:srgbClr val="FF0000"/>
                </a:solidFill>
              </a:rPr>
              <a:t>(month) + </a:t>
            </a:r>
            <a:r>
              <a:rPr lang="en-US" sz="3600" b="1" dirty="0" err="1">
                <a:solidFill>
                  <a:srgbClr val="FF0000"/>
                </a:solidFill>
              </a:rPr>
              <a:t>rushhour</a:t>
            </a:r>
            <a:r>
              <a:rPr lang="en-US" sz="3600" b="1" dirty="0">
                <a:solidFill>
                  <a:srgbClr val="FF0000"/>
                </a:solidFill>
              </a:rPr>
              <a:t> + </a:t>
            </a:r>
            <a:r>
              <a:rPr lang="en-US" sz="3600" b="1" dirty="0" err="1">
                <a:solidFill>
                  <a:srgbClr val="FF0000"/>
                </a:solidFill>
              </a:rPr>
              <a:t>DEWP.c</a:t>
            </a:r>
            <a:r>
              <a:rPr lang="en-US" sz="3600" b="1" dirty="0">
                <a:solidFill>
                  <a:srgbClr val="FF0000"/>
                </a:solidFill>
              </a:rPr>
              <a:t> + </a:t>
            </a:r>
            <a:r>
              <a:rPr lang="en-US" sz="3600" b="1" dirty="0" err="1">
                <a:solidFill>
                  <a:srgbClr val="FF0000"/>
                </a:solidFill>
              </a:rPr>
              <a:t>HUMI.c</a:t>
            </a:r>
            <a:r>
              <a:rPr lang="en-US" sz="3600" b="1" dirty="0">
                <a:solidFill>
                  <a:srgbClr val="FF0000"/>
                </a:solidFill>
              </a:rPr>
              <a:t> + </a:t>
            </a:r>
            <a:r>
              <a:rPr lang="en-US" sz="3600" b="1" dirty="0" err="1">
                <a:solidFill>
                  <a:srgbClr val="FF0000"/>
                </a:solidFill>
              </a:rPr>
              <a:t>PRES.c</a:t>
            </a:r>
            <a:r>
              <a:rPr lang="en-US" sz="3600" b="1" dirty="0">
                <a:solidFill>
                  <a:srgbClr val="FF0000"/>
                </a:solidFill>
              </a:rPr>
              <a:t> + </a:t>
            </a:r>
            <a:r>
              <a:rPr lang="en-US" sz="3600" b="1" dirty="0" err="1">
                <a:solidFill>
                  <a:srgbClr val="FF0000"/>
                </a:solidFill>
              </a:rPr>
              <a:t>TEMP.c</a:t>
            </a:r>
            <a:r>
              <a:rPr lang="en-US" sz="3600" b="1" dirty="0">
                <a:solidFill>
                  <a:srgbClr val="FF0000"/>
                </a:solidFill>
              </a:rPr>
              <a:t> + </a:t>
            </a:r>
            <a:r>
              <a:rPr lang="en-US" sz="3600" b="1" dirty="0" err="1">
                <a:solidFill>
                  <a:srgbClr val="FF0000"/>
                </a:solidFill>
              </a:rPr>
              <a:t>as.factor</a:t>
            </a:r>
            <a:r>
              <a:rPr lang="en-US" sz="3600" b="1" dirty="0">
                <a:solidFill>
                  <a:srgbClr val="FF0000"/>
                </a:solidFill>
              </a:rPr>
              <a:t>(</a:t>
            </a:r>
            <a:r>
              <a:rPr lang="en-US" sz="3600" b="1" dirty="0" err="1">
                <a:solidFill>
                  <a:srgbClr val="FF0000"/>
                </a:solidFill>
              </a:rPr>
              <a:t>cbwd</a:t>
            </a:r>
            <a:r>
              <a:rPr lang="en-US" sz="3600" b="1" dirty="0">
                <a:solidFill>
                  <a:srgbClr val="FF0000"/>
                </a:solidFill>
              </a:rPr>
              <a:t>) + </a:t>
            </a:r>
            <a:r>
              <a:rPr lang="en-US" sz="3600" b="1" dirty="0" err="1">
                <a:solidFill>
                  <a:srgbClr val="FF0000"/>
                </a:solidFill>
              </a:rPr>
              <a:t>Iws.log</a:t>
            </a:r>
            <a:r>
              <a:rPr lang="en-US" sz="3600" b="1" dirty="0">
                <a:solidFill>
                  <a:srgbClr val="FF0000"/>
                </a:solidFill>
              </a:rPr>
              <a:t> + </a:t>
            </a:r>
            <a:r>
              <a:rPr lang="en-US" sz="3600" b="1" dirty="0" err="1">
                <a:solidFill>
                  <a:srgbClr val="FF0000"/>
                </a:solidFill>
              </a:rPr>
              <a:t>precipitation.log</a:t>
            </a:r>
            <a:r>
              <a:rPr lang="en-US" sz="3600" b="1" dirty="0">
                <a:solidFill>
                  <a:srgbClr val="FF0000"/>
                </a:solidFill>
              </a:rPr>
              <a:t> + </a:t>
            </a:r>
            <a:r>
              <a:rPr lang="en-US" sz="3600" b="1" dirty="0" err="1">
                <a:solidFill>
                  <a:srgbClr val="FF0000"/>
                </a:solidFill>
              </a:rPr>
              <a:t>Iprec.log</a:t>
            </a:r>
            <a:r>
              <a:rPr lang="en-US" sz="3600" b="1" dirty="0">
                <a:solidFill>
                  <a:srgbClr val="FF0000"/>
                </a:solidFill>
              </a:rPr>
              <a:t>, data = </a:t>
            </a:r>
            <a:r>
              <a:rPr lang="en-US" sz="3600" b="1" dirty="0" err="1">
                <a:solidFill>
                  <a:srgbClr val="FF0000"/>
                </a:solidFill>
              </a:rPr>
              <a:t>df</a:t>
            </a:r>
            <a:r>
              <a:rPr lang="en-US" sz="3600" b="1" dirty="0">
                <a:solidFill>
                  <a:srgbClr val="FF0000"/>
                </a:solid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266" y="934720"/>
            <a:ext cx="4792134" cy="5772570"/>
          </a:xfrm>
          <a:prstGeom prst="rect">
            <a:avLst/>
          </a:prstGeom>
        </p:spPr>
      </p:pic>
      <p:sp>
        <p:nvSpPr>
          <p:cNvPr id="3" name="TextBox 2"/>
          <p:cNvSpPr txBox="1"/>
          <p:nvPr/>
        </p:nvSpPr>
        <p:spPr>
          <a:xfrm>
            <a:off x="567266" y="5113867"/>
            <a:ext cx="5867401" cy="1477328"/>
          </a:xfrm>
          <a:prstGeom prst="rect">
            <a:avLst/>
          </a:prstGeom>
          <a:noFill/>
        </p:spPr>
        <p:txBody>
          <a:bodyPr wrap="square" rtlCol="0">
            <a:spAutoFit/>
          </a:bodyPr>
          <a:lstStyle/>
          <a:p>
            <a:r>
              <a:rPr lang="en-US" dirty="0" smtClean="0"/>
              <a:t>Variable transformations include the following:</a:t>
            </a:r>
          </a:p>
          <a:p>
            <a:pPr marL="285750" indent="-285750">
              <a:buFont typeface="Arial" charset="0"/>
              <a:buChar char="•"/>
            </a:pPr>
            <a:r>
              <a:rPr lang="en-US" dirty="0" smtClean="0"/>
              <a:t>log y</a:t>
            </a:r>
          </a:p>
          <a:p>
            <a:pPr marL="285750" indent="-285750">
              <a:buFont typeface="Arial" charset="0"/>
              <a:buChar char="•"/>
            </a:pPr>
            <a:r>
              <a:rPr lang="en-US" dirty="0" smtClean="0"/>
              <a:t>continuous to categorical x</a:t>
            </a:r>
          </a:p>
          <a:p>
            <a:pPr marL="285750" indent="-285750">
              <a:buFont typeface="Arial" charset="0"/>
              <a:buChar char="•"/>
            </a:pPr>
            <a:r>
              <a:rPr lang="en-US" dirty="0" smtClean="0"/>
              <a:t>Mean-centered x</a:t>
            </a:r>
          </a:p>
          <a:p>
            <a:pPr marL="285750" indent="-285750">
              <a:buFont typeface="Arial" charset="0"/>
              <a:buChar char="•"/>
            </a:pPr>
            <a:r>
              <a:rPr lang="en-US" dirty="0" smtClean="0"/>
              <a:t>Log x </a:t>
            </a:r>
            <a:endParaRPr lang="en-US" dirty="0"/>
          </a:p>
        </p:txBody>
      </p:sp>
    </p:spTree>
    <p:extLst>
      <p:ext uri="{BB962C8B-B14F-4D97-AF65-F5344CB8AC3E}">
        <p14:creationId xmlns:p14="http://schemas.microsoft.com/office/powerpoint/2010/main" val="83110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14. </a:t>
            </a:r>
            <a:r>
              <a:rPr lang="en-US" smtClean="0"/>
              <a:t>Variable Interpretations (selected)</a:t>
            </a:r>
            <a:endParaRPr lang="en-US"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11968278"/>
              </p:ext>
            </p:extLst>
          </p:nvPr>
        </p:nvGraphicFramePr>
        <p:xfrm>
          <a:off x="0" y="843492"/>
          <a:ext cx="12192000" cy="6053139"/>
        </p:xfrm>
        <a:graphic>
          <a:graphicData uri="http://schemas.openxmlformats.org/drawingml/2006/table">
            <a:tbl>
              <a:tblPr firstRow="1" bandRow="1">
                <a:tableStyleId>{5C22544A-7EE6-4342-B048-85BDC9FD1C3A}</a:tableStyleId>
              </a:tblPr>
              <a:tblGrid>
                <a:gridCol w="2362199"/>
                <a:gridCol w="1733551"/>
                <a:gridCol w="1657350"/>
                <a:gridCol w="6438900"/>
              </a:tblGrid>
              <a:tr h="601451">
                <a:tc>
                  <a:txBody>
                    <a:bodyPr/>
                    <a:lstStyle/>
                    <a:p>
                      <a:r>
                        <a:rPr lang="en-US" sz="1200" dirty="0" smtClean="0"/>
                        <a:t>Variable</a:t>
                      </a:r>
                      <a:endParaRPr lang="en-US" sz="1200" dirty="0"/>
                    </a:p>
                  </a:txBody>
                  <a:tcPr/>
                </a:tc>
                <a:tc>
                  <a:txBody>
                    <a:bodyPr/>
                    <a:lstStyle/>
                    <a:p>
                      <a:r>
                        <a:rPr lang="en-US" sz="1200" dirty="0" smtClean="0"/>
                        <a:t>Value (after</a:t>
                      </a:r>
                      <a:r>
                        <a:rPr lang="en-US" sz="1200" baseline="0" dirty="0" smtClean="0"/>
                        <a:t> manipulation)</a:t>
                      </a:r>
                      <a:endParaRPr lang="en-US" sz="1200" dirty="0"/>
                    </a:p>
                  </a:txBody>
                  <a:tcPr/>
                </a:tc>
                <a:tc>
                  <a:txBody>
                    <a:bodyPr/>
                    <a:lstStyle/>
                    <a:p>
                      <a:r>
                        <a:rPr lang="en-US" sz="1200" dirty="0" smtClean="0"/>
                        <a:t>95% CI</a:t>
                      </a:r>
                      <a:endParaRPr lang="en-US" sz="1200" dirty="0"/>
                    </a:p>
                  </a:txBody>
                  <a:tcPr/>
                </a:tc>
                <a:tc>
                  <a:txBody>
                    <a:bodyPr/>
                    <a:lstStyle/>
                    <a:p>
                      <a:r>
                        <a:rPr lang="en-US" sz="1200" dirty="0" smtClean="0"/>
                        <a:t>Interpretation</a:t>
                      </a:r>
                      <a:endParaRPr lang="en-US" sz="1200" dirty="0"/>
                    </a:p>
                  </a:txBody>
                  <a:tcPr/>
                </a:tc>
              </a:tr>
              <a:tr h="601451">
                <a:tc>
                  <a:txBody>
                    <a:bodyPr/>
                    <a:lstStyle/>
                    <a:p>
                      <a:r>
                        <a:rPr lang="en-US" sz="1200" dirty="0" smtClean="0"/>
                        <a:t>Intercept</a:t>
                      </a:r>
                      <a:endParaRPr lang="en-US" sz="1200" dirty="0"/>
                    </a:p>
                  </a:txBody>
                  <a:tcPr/>
                </a:tc>
                <a:tc>
                  <a:txBody>
                    <a:bodyPr/>
                    <a:lstStyle/>
                    <a:p>
                      <a:r>
                        <a:rPr lang="fi-FI" sz="1200" dirty="0" smtClean="0"/>
                        <a:t>81.87</a:t>
                      </a:r>
                      <a:endParaRPr lang="en-US" sz="1200" dirty="0"/>
                    </a:p>
                  </a:txBody>
                  <a:tcPr/>
                </a:tc>
                <a:tc>
                  <a:txBody>
                    <a:bodyPr/>
                    <a:lstStyle/>
                    <a:p>
                      <a:r>
                        <a:rPr lang="nb-NO" sz="1200" dirty="0" smtClean="0"/>
                        <a:t>77.32, 86.69</a:t>
                      </a:r>
                      <a:endParaRPr lang="en-US" sz="1200" dirty="0"/>
                    </a:p>
                  </a:txBody>
                  <a:tcPr/>
                </a:tc>
                <a:tc>
                  <a:txBody>
                    <a:bodyPr/>
                    <a:lstStyle/>
                    <a:p>
                      <a:r>
                        <a:rPr lang="en-US" sz="1200" dirty="0" smtClean="0"/>
                        <a:t>For a</a:t>
                      </a:r>
                      <a:r>
                        <a:rPr lang="en-US" sz="1200" baseline="0" dirty="0" smtClean="0"/>
                        <a:t> baseline day (Year 2012, January, Non-</a:t>
                      </a:r>
                      <a:r>
                        <a:rPr lang="en-US" sz="1200" baseline="0" dirty="0" err="1" smtClean="0"/>
                        <a:t>rushhour</a:t>
                      </a:r>
                      <a:r>
                        <a:rPr lang="en-US" sz="1200" baseline="0" dirty="0" smtClean="0"/>
                        <a:t>, Average dew point, humidity, pressure &amp; temperature, No noticeable winds, No hourly precipitation, No cumulated precipitation)</a:t>
                      </a:r>
                      <a:r>
                        <a:rPr lang="en-US" sz="1200" dirty="0" smtClean="0"/>
                        <a:t>, we except the PM2.5 Concentration to be </a:t>
                      </a:r>
                      <a:r>
                        <a:rPr lang="mr-IN" sz="1200" dirty="0" smtClean="0"/>
                        <a:t>…</a:t>
                      </a:r>
                      <a:endParaRPr lang="en-US" sz="1200" dirty="0"/>
                    </a:p>
                  </a:txBody>
                  <a:tcPr/>
                </a:tc>
              </a:tr>
              <a:tr h="601451">
                <a:tc>
                  <a:txBody>
                    <a:bodyPr/>
                    <a:lstStyle/>
                    <a:p>
                      <a:r>
                        <a:rPr lang="en-US" sz="1200" dirty="0" err="1" smtClean="0"/>
                        <a:t>Year.n</a:t>
                      </a:r>
                      <a:endParaRPr lang="en-US" sz="1200" dirty="0"/>
                    </a:p>
                  </a:txBody>
                  <a:tcPr/>
                </a:tc>
                <a:tc>
                  <a:txBody>
                    <a:bodyPr/>
                    <a:lstStyle/>
                    <a:p>
                      <a:r>
                        <a:rPr lang="nb-NO" sz="1200" dirty="0" smtClean="0"/>
                        <a:t>99.78%</a:t>
                      </a:r>
                      <a:endParaRPr lang="en-US" sz="1200" dirty="0"/>
                    </a:p>
                  </a:txBody>
                  <a:tcPr/>
                </a:tc>
                <a:tc>
                  <a:txBody>
                    <a:bodyPr/>
                    <a:lstStyle/>
                    <a:p>
                      <a:r>
                        <a:rPr lang="mr-IN" sz="1200" dirty="0" smtClean="0"/>
                        <a:t>77.32%, 86.69%)</a:t>
                      </a:r>
                      <a:endParaRPr lang="en-US" sz="1200" dirty="0"/>
                    </a:p>
                  </a:txBody>
                  <a:tcPr/>
                </a:tc>
                <a:tc>
                  <a:txBody>
                    <a:bodyPr/>
                    <a:lstStyle/>
                    <a:p>
                      <a:r>
                        <a:rPr lang="en-US" sz="1200" dirty="0" smtClean="0"/>
                        <a:t> With each passing year, holding all else </a:t>
                      </a:r>
                      <a:r>
                        <a:rPr lang="en-US" sz="1200" dirty="0" err="1" smtClean="0"/>
                        <a:t>contant</a:t>
                      </a:r>
                      <a:r>
                        <a:rPr lang="en-US" sz="1200" dirty="0" smtClean="0"/>
                        <a:t>, we expect the PM2.5 Concentration to be </a:t>
                      </a:r>
                      <a:r>
                        <a:rPr lang="mr-IN" sz="1200" dirty="0" smtClean="0"/>
                        <a:t>…</a:t>
                      </a:r>
                      <a:r>
                        <a:rPr lang="en-US" sz="1200" dirty="0" smtClean="0"/>
                        <a:t>% of the previous year</a:t>
                      </a:r>
                      <a:endParaRPr lang="en-US" sz="1200" dirty="0"/>
                    </a:p>
                  </a:txBody>
                  <a:tcPr/>
                </a:tc>
              </a:tr>
              <a:tr h="601451">
                <a:tc>
                  <a:txBody>
                    <a:bodyPr/>
                    <a:lstStyle/>
                    <a:p>
                      <a:r>
                        <a:rPr lang="en-US" sz="1200" dirty="0" err="1" smtClean="0"/>
                        <a:t>As.factor</a:t>
                      </a:r>
                      <a:r>
                        <a:rPr lang="en-US" sz="1200" dirty="0" smtClean="0"/>
                        <a:t>(month)2</a:t>
                      </a:r>
                      <a:r>
                        <a:rPr lang="mr-IN" sz="1200" dirty="0" smtClean="0"/>
                        <a:t>…</a:t>
                      </a:r>
                      <a:r>
                        <a:rPr lang="en-US" sz="1200" dirty="0" smtClean="0"/>
                        <a:t> </a:t>
                      </a:r>
                      <a:r>
                        <a:rPr lang="en-US" sz="1200" dirty="0" err="1" smtClean="0"/>
                        <a:t>as.factor</a:t>
                      </a:r>
                      <a:r>
                        <a:rPr lang="en-US" sz="1200" dirty="0" smtClean="0"/>
                        <a:t>(month)12</a:t>
                      </a:r>
                      <a:endParaRPr lang="en-US" sz="1200" dirty="0"/>
                    </a:p>
                  </a:txBody>
                  <a:tcPr/>
                </a:tc>
                <a:tc>
                  <a:txBody>
                    <a:bodyPr/>
                    <a:lstStyle/>
                    <a:p>
                      <a:r>
                        <a:rPr lang="en-US" sz="1200" dirty="0" smtClean="0"/>
                        <a:t>multiple</a:t>
                      </a:r>
                      <a:endParaRPr lang="en-US" sz="1200" dirty="0"/>
                    </a:p>
                  </a:txBody>
                  <a:tcPr/>
                </a:tc>
                <a:tc>
                  <a:txBody>
                    <a:bodyPr/>
                    <a:lstStyle/>
                    <a:p>
                      <a:r>
                        <a:rPr lang="en-US" sz="1200" dirty="0" err="1" smtClean="0"/>
                        <a:t>multple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Holding all else constant, we expect the the average PM2.5 Concentration in </a:t>
                      </a:r>
                      <a:r>
                        <a:rPr lang="mr-IN" sz="1200" dirty="0" smtClean="0"/>
                        <a:t>…</a:t>
                      </a:r>
                      <a:r>
                        <a:rPr lang="en-US" sz="1200" dirty="0" smtClean="0"/>
                        <a:t> month to be </a:t>
                      </a:r>
                      <a:r>
                        <a:rPr lang="mr-IN" sz="1200" dirty="0" smtClean="0"/>
                        <a:t>…</a:t>
                      </a:r>
                      <a:r>
                        <a:rPr lang="en-US" sz="1200" dirty="0" smtClean="0"/>
                        <a:t>% of </a:t>
                      </a:r>
                      <a:r>
                        <a:rPr lang="en-US" sz="1200" dirty="0" err="1" smtClean="0"/>
                        <a:t>Janurary</a:t>
                      </a:r>
                      <a:endParaRPr lang="en-US" sz="1200" dirty="0" smtClean="0"/>
                    </a:p>
                  </a:txBody>
                  <a:tcPr/>
                </a:tc>
              </a:tr>
              <a:tr h="601451">
                <a:tc>
                  <a:txBody>
                    <a:bodyPr/>
                    <a:lstStyle/>
                    <a:p>
                      <a:r>
                        <a:rPr lang="en-US" sz="1200" dirty="0" err="1" smtClean="0"/>
                        <a:t>rushhour</a:t>
                      </a:r>
                      <a:endParaRPr lang="en-US" sz="1200" dirty="0"/>
                    </a:p>
                  </a:txBody>
                  <a:tcPr/>
                </a:tc>
                <a:tc>
                  <a:txBody>
                    <a:bodyPr/>
                    <a:lstStyle/>
                    <a:p>
                      <a:r>
                        <a:rPr lang="mr-IN" sz="1200" dirty="0" smtClean="0"/>
                        <a:t>105.58%</a:t>
                      </a:r>
                      <a:endParaRPr lang="en-US" sz="1200" dirty="0"/>
                    </a:p>
                  </a:txBody>
                  <a:tcPr/>
                </a:tc>
                <a:tc>
                  <a:txBody>
                    <a:bodyPr/>
                    <a:lstStyle/>
                    <a:p>
                      <a:r>
                        <a:rPr lang="hr-HR" sz="1200" dirty="0" smtClean="0"/>
                        <a:t>104.05%, 107.14%</a:t>
                      </a:r>
                      <a:endParaRPr lang="en-US" sz="1200" dirty="0"/>
                    </a:p>
                  </a:txBody>
                  <a:tcPr/>
                </a:tc>
                <a:tc>
                  <a:txBody>
                    <a:bodyPr/>
                    <a:lstStyle/>
                    <a:p>
                      <a:r>
                        <a:rPr lang="en-US" sz="1200" dirty="0" smtClean="0"/>
                        <a:t>Holding all else constant, we expect the the average PM2.5 Concentration during rush hours to be </a:t>
                      </a:r>
                      <a:r>
                        <a:rPr lang="mr-IN" sz="1200" dirty="0" smtClean="0"/>
                        <a:t>…</a:t>
                      </a:r>
                      <a:r>
                        <a:rPr lang="en-US" sz="1200" dirty="0" smtClean="0"/>
                        <a:t>% of that during non-rush hours</a:t>
                      </a:r>
                      <a:endParaRPr lang="en-US" sz="1200" dirty="0"/>
                    </a:p>
                  </a:txBody>
                  <a:tcPr/>
                </a:tc>
              </a:tr>
              <a:tr h="601451">
                <a:tc>
                  <a:txBody>
                    <a:bodyPr/>
                    <a:lstStyle/>
                    <a:p>
                      <a:r>
                        <a:rPr lang="en-US" sz="1200" dirty="0" err="1" smtClean="0"/>
                        <a:t>DEWP.c</a:t>
                      </a:r>
                      <a:endParaRPr lang="en-US" sz="1200" dirty="0"/>
                    </a:p>
                  </a:txBody>
                  <a:tcPr/>
                </a:tc>
                <a:tc>
                  <a:txBody>
                    <a:bodyPr/>
                    <a:lstStyle/>
                    <a:p>
                      <a:r>
                        <a:rPr lang="hr-HR" sz="1200" dirty="0" smtClean="0"/>
                        <a:t>104.53%</a:t>
                      </a:r>
                      <a:endParaRPr lang="en-US" sz="1200" dirty="0"/>
                    </a:p>
                  </a:txBody>
                  <a:tcPr/>
                </a:tc>
                <a:tc>
                  <a:txBody>
                    <a:bodyPr/>
                    <a:lstStyle/>
                    <a:p>
                      <a:r>
                        <a:rPr lang="hr-HR" sz="1200" dirty="0" smtClean="0"/>
                        <a:t>104.05%, 107.14%</a:t>
                      </a:r>
                      <a:endParaRPr lang="en-US" sz="1200" dirty="0"/>
                    </a:p>
                  </a:txBody>
                  <a:tcPr/>
                </a:tc>
                <a:tc>
                  <a:txBody>
                    <a:bodyPr/>
                    <a:lstStyle/>
                    <a:p>
                      <a:r>
                        <a:rPr lang="en-US" sz="1200" dirty="0" smtClean="0"/>
                        <a:t>Holding all else constant, we expect the the average PM2.5 Concentration to be </a:t>
                      </a:r>
                      <a:r>
                        <a:rPr lang="mr-IN" sz="1200" dirty="0" smtClean="0"/>
                        <a:t>…</a:t>
                      </a:r>
                      <a:r>
                        <a:rPr lang="en-US" sz="1200" dirty="0" smtClean="0"/>
                        <a:t>% for every 1ºC increase in dew point.</a:t>
                      </a:r>
                      <a:endParaRPr lang="en-US" sz="1200" dirty="0"/>
                    </a:p>
                  </a:txBody>
                  <a:tcPr/>
                </a:tc>
              </a:tr>
              <a:tr h="601451">
                <a:tc>
                  <a:txBody>
                    <a:bodyPr/>
                    <a:lstStyle/>
                    <a:p>
                      <a:r>
                        <a:rPr lang="en-US" sz="1200" dirty="0" err="1" smtClean="0"/>
                        <a:t>HUMI.c</a:t>
                      </a:r>
                      <a:endParaRPr lang="en-US" sz="1200" dirty="0"/>
                    </a:p>
                  </a:txBody>
                  <a:tcPr/>
                </a:tc>
                <a:tc>
                  <a:txBody>
                    <a:bodyPr/>
                    <a:lstStyle/>
                    <a:p>
                      <a:r>
                        <a:rPr lang="mr-IN" sz="1200" dirty="0" smtClean="0"/>
                        <a:t>98.83%</a:t>
                      </a:r>
                      <a:endParaRPr lang="en-US" sz="1200" dirty="0"/>
                    </a:p>
                  </a:txBody>
                  <a:tcPr/>
                </a:tc>
                <a:tc>
                  <a:txBody>
                    <a:bodyPr/>
                    <a:lstStyle/>
                    <a:p>
                      <a:r>
                        <a:rPr lang="mr-IN" sz="1200" dirty="0" smtClean="0"/>
                        <a:t>98.61%, 99.06%</a:t>
                      </a:r>
                      <a:endParaRPr lang="en-US" sz="1200" dirty="0"/>
                    </a:p>
                  </a:txBody>
                  <a:tcPr/>
                </a:tc>
                <a:tc>
                  <a:txBody>
                    <a:bodyPr/>
                    <a:lstStyle/>
                    <a:p>
                      <a:r>
                        <a:rPr lang="en-US" sz="1200" dirty="0" smtClean="0"/>
                        <a:t>Holding all else constant, we expect the the average PM2.5 Concentration to be </a:t>
                      </a:r>
                      <a:r>
                        <a:rPr lang="mr-IN" sz="1200" dirty="0" smtClean="0"/>
                        <a:t>…</a:t>
                      </a:r>
                      <a:r>
                        <a:rPr lang="en-US" sz="1200" dirty="0" smtClean="0"/>
                        <a:t>% for every 1% increase in humidity</a:t>
                      </a:r>
                      <a:endParaRPr lang="en-US" sz="1200" dirty="0"/>
                    </a:p>
                  </a:txBody>
                  <a:tcPr/>
                </a:tc>
              </a:tr>
              <a:tr h="601451">
                <a:tc>
                  <a:txBody>
                    <a:bodyPr/>
                    <a:lstStyle/>
                    <a:p>
                      <a:r>
                        <a:rPr lang="en-US" sz="1200" dirty="0" err="1" smtClean="0"/>
                        <a:t>PRES.c</a:t>
                      </a:r>
                      <a:endParaRPr lang="en-US" sz="1200" dirty="0"/>
                    </a:p>
                  </a:txBody>
                  <a:tcPr/>
                </a:tc>
                <a:tc>
                  <a:txBody>
                    <a:bodyPr/>
                    <a:lstStyle/>
                    <a:p>
                      <a:r>
                        <a:rPr lang="mr-IN" sz="1200" dirty="0" smtClean="0"/>
                        <a:t>98.75%</a:t>
                      </a:r>
                      <a:endParaRPr lang="en-US" sz="1200" dirty="0"/>
                    </a:p>
                  </a:txBody>
                  <a:tcPr/>
                </a:tc>
                <a:tc>
                  <a:txBody>
                    <a:bodyPr/>
                    <a:lstStyle/>
                    <a:p>
                      <a:r>
                        <a:rPr lang="mr-IN" sz="1200" dirty="0" smtClean="0"/>
                        <a:t>98.61%, 99.06%</a:t>
                      </a:r>
                      <a:endParaRPr lang="en-US" sz="1200" dirty="0"/>
                    </a:p>
                  </a:txBody>
                  <a:tcPr/>
                </a:tc>
                <a:tc>
                  <a:txBody>
                    <a:bodyPr/>
                    <a:lstStyle/>
                    <a:p>
                      <a:r>
                        <a:rPr lang="en-US" sz="1200" dirty="0" smtClean="0"/>
                        <a:t>Holding all else constant, we expect the the average PM2.5 Concentration to be</a:t>
                      </a:r>
                      <a:r>
                        <a:rPr lang="en-US" sz="1200" baseline="0" dirty="0" smtClean="0"/>
                        <a:t> </a:t>
                      </a:r>
                      <a:r>
                        <a:rPr lang="mr-IN" sz="1200" baseline="0" dirty="0" smtClean="0"/>
                        <a:t>…</a:t>
                      </a:r>
                      <a:r>
                        <a:rPr lang="en-US" sz="1200" dirty="0" smtClean="0"/>
                        <a:t>% for every 1hPa increase in </a:t>
                      </a:r>
                      <a:r>
                        <a:rPr lang="en-US" sz="1200" dirty="0" err="1" smtClean="0"/>
                        <a:t>presssure</a:t>
                      </a:r>
                      <a:r>
                        <a:rPr lang="en-US" sz="1200" dirty="0" smtClean="0"/>
                        <a:t>.</a:t>
                      </a:r>
                      <a:endParaRPr lang="en-US" sz="1200" dirty="0"/>
                    </a:p>
                  </a:txBody>
                  <a:tcPr/>
                </a:tc>
              </a:tr>
              <a:tr h="601451">
                <a:tc>
                  <a:txBody>
                    <a:bodyPr/>
                    <a:lstStyle/>
                    <a:p>
                      <a:r>
                        <a:rPr lang="en-US" sz="1200" dirty="0" err="1" smtClean="0"/>
                        <a:t>TEMP.c</a:t>
                      </a:r>
                      <a:endParaRPr lang="en-US" sz="1200" dirty="0"/>
                    </a:p>
                  </a:txBody>
                  <a:tcPr/>
                </a:tc>
                <a:tc>
                  <a:txBody>
                    <a:bodyPr/>
                    <a:lstStyle/>
                    <a:p>
                      <a:r>
                        <a:rPr lang="mr-IN" sz="1200" dirty="0" smtClean="0"/>
                        <a:t>96.71%</a:t>
                      </a:r>
                      <a:endParaRPr lang="en-US" sz="1200" dirty="0"/>
                    </a:p>
                  </a:txBody>
                  <a:tcPr/>
                </a:tc>
                <a:tc>
                  <a:txBody>
                    <a:bodyPr/>
                    <a:lstStyle/>
                    <a:p>
                      <a:r>
                        <a:rPr lang="mr-IN" sz="1200" dirty="0" smtClean="0"/>
                        <a:t>95.91%, 97.52%</a:t>
                      </a:r>
                      <a:endParaRPr lang="en-US" sz="1200" dirty="0"/>
                    </a:p>
                  </a:txBody>
                  <a:tcPr/>
                </a:tc>
                <a:tc>
                  <a:txBody>
                    <a:bodyPr/>
                    <a:lstStyle/>
                    <a:p>
                      <a:r>
                        <a:rPr lang="en-US" sz="1200" dirty="0" smtClean="0"/>
                        <a:t>Holding all else constant, we expect the the average PM2.5 Concentration to be </a:t>
                      </a:r>
                      <a:r>
                        <a:rPr lang="mr-IN" sz="1200" dirty="0" smtClean="0"/>
                        <a:t>…</a:t>
                      </a:r>
                      <a:r>
                        <a:rPr lang="en-US" sz="1200" dirty="0" smtClean="0"/>
                        <a:t>% for every 1ªC increase in temperature</a:t>
                      </a:r>
                      <a:endParaRPr lang="en-US" sz="1200" dirty="0"/>
                    </a:p>
                  </a:txBody>
                  <a:tcPr/>
                </a:tc>
              </a:tr>
              <a:tr h="601451">
                <a:tc>
                  <a:txBody>
                    <a:bodyPr/>
                    <a:lstStyle/>
                    <a:p>
                      <a:r>
                        <a:rPr lang="en-US" sz="1200" dirty="0" err="1" smtClean="0"/>
                        <a:t>As.factor</a:t>
                      </a:r>
                      <a:r>
                        <a:rPr lang="en-US" sz="1200" dirty="0" smtClean="0"/>
                        <a:t>(</a:t>
                      </a:r>
                      <a:r>
                        <a:rPr lang="en-US" sz="1200" dirty="0" err="1" smtClean="0"/>
                        <a:t>cbwd</a:t>
                      </a:r>
                      <a:r>
                        <a:rPr lang="en-US" sz="1200" dirty="0" smtClean="0"/>
                        <a:t>)NE</a:t>
                      </a:r>
                      <a:r>
                        <a:rPr lang="mr-IN" sz="1200" dirty="0" smtClean="0"/>
                        <a:t>…</a:t>
                      </a:r>
                      <a:r>
                        <a:rPr lang="en-US" sz="1200" dirty="0" smtClean="0"/>
                        <a:t> </a:t>
                      </a:r>
                      <a:r>
                        <a:rPr lang="en-US" sz="1200" dirty="0" err="1" smtClean="0"/>
                        <a:t>as.factor</a:t>
                      </a:r>
                      <a:r>
                        <a:rPr lang="en-US" sz="1200" dirty="0" smtClean="0"/>
                        <a:t>(</a:t>
                      </a:r>
                      <a:r>
                        <a:rPr lang="en-US" sz="1200" dirty="0" err="1" smtClean="0"/>
                        <a:t>cbwd</a:t>
                      </a:r>
                      <a:r>
                        <a:rPr lang="en-US" sz="1200" dirty="0" smtClean="0"/>
                        <a:t>)NW</a:t>
                      </a:r>
                      <a:endParaRPr lang="en-US" sz="1200" dirty="0"/>
                    </a:p>
                  </a:txBody>
                  <a:tcPr/>
                </a:tc>
                <a:tc>
                  <a:txBody>
                    <a:bodyPr/>
                    <a:lstStyle/>
                    <a:p>
                      <a:r>
                        <a:rPr lang="en-US" sz="1200" dirty="0" smtClean="0"/>
                        <a:t>multiple</a:t>
                      </a:r>
                      <a:endParaRPr lang="en-US" sz="1200" dirty="0"/>
                    </a:p>
                  </a:txBody>
                  <a:tcPr/>
                </a:tc>
                <a:tc>
                  <a:txBody>
                    <a:bodyPr/>
                    <a:lstStyle/>
                    <a:p>
                      <a:r>
                        <a:rPr lang="en-US" sz="1200" dirty="0" smtClean="0"/>
                        <a:t>multiple</a:t>
                      </a:r>
                      <a:endParaRPr lang="en-US" sz="1200" dirty="0"/>
                    </a:p>
                  </a:txBody>
                  <a:tcPr/>
                </a:tc>
                <a:tc>
                  <a:txBody>
                    <a:bodyPr/>
                    <a:lstStyle/>
                    <a:p>
                      <a:r>
                        <a:rPr lang="en-US" sz="1200" dirty="0" smtClean="0"/>
                        <a:t>Holding all else constant, we expect the the average PM2.5 Concentration for </a:t>
                      </a:r>
                      <a:r>
                        <a:rPr lang="mr-IN" sz="1200" dirty="0" smtClean="0"/>
                        <a:t>…</a:t>
                      </a:r>
                      <a:r>
                        <a:rPr lang="en-US" sz="1200" dirty="0" smtClean="0"/>
                        <a:t> winds to be </a:t>
                      </a:r>
                      <a:r>
                        <a:rPr lang="mr-IN" sz="1200" dirty="0" smtClean="0"/>
                        <a:t>…</a:t>
                      </a:r>
                      <a:r>
                        <a:rPr lang="en-US" sz="1200" dirty="0" smtClean="0"/>
                        <a:t>% of non-directional winds</a:t>
                      </a:r>
                      <a:endParaRPr lang="en-US" sz="1200" dirty="0"/>
                    </a:p>
                  </a:txBody>
                  <a:tcPr/>
                </a:tc>
              </a:tr>
            </a:tbl>
          </a:graphicData>
        </a:graphic>
      </p:graphicFrame>
      <p:sp>
        <p:nvSpPr>
          <p:cNvPr id="3" name="TextBox 2"/>
          <p:cNvSpPr txBox="1"/>
          <p:nvPr/>
        </p:nvSpPr>
        <p:spPr>
          <a:xfrm>
            <a:off x="9279467" y="3725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3049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15. Overall Interpretations &amp; Answer</a:t>
            </a:r>
            <a:endParaRPr lang="en-US" dirty="0"/>
          </a:p>
        </p:txBody>
      </p:sp>
      <p:sp>
        <p:nvSpPr>
          <p:cNvPr id="6" name="Content Placeholder 5"/>
          <p:cNvSpPr>
            <a:spLocks noGrp="1"/>
          </p:cNvSpPr>
          <p:nvPr>
            <p:ph idx="1"/>
          </p:nvPr>
        </p:nvSpPr>
        <p:spPr/>
        <p:txBody>
          <a:bodyPr>
            <a:normAutofit/>
          </a:bodyPr>
          <a:lstStyle/>
          <a:p>
            <a:r>
              <a:rPr lang="en-US" sz="2000" dirty="0" smtClean="0"/>
              <a:t>These </a:t>
            </a:r>
            <a:r>
              <a:rPr lang="en-US" sz="2000" dirty="0"/>
              <a:t>doesn't seem to be a big difference in average PM levels with an increase in years, a topic I know a lot of people are concerned </a:t>
            </a:r>
            <a:r>
              <a:rPr lang="en-US" sz="2000" dirty="0" smtClean="0"/>
              <a:t>about.</a:t>
            </a:r>
          </a:p>
          <a:p>
            <a:r>
              <a:rPr lang="en-US" sz="2000" dirty="0" smtClean="0"/>
              <a:t>In </a:t>
            </a:r>
            <a:r>
              <a:rPr lang="en-US" sz="2000" dirty="0"/>
              <a:t>terms of seasons and months, the PM2.5 levels are significantly higher in winter months, and significantly lower during summer months, with July being the least polluted month and </a:t>
            </a:r>
            <a:r>
              <a:rPr lang="en-US" sz="2000" dirty="0" smtClean="0"/>
              <a:t>January </a:t>
            </a:r>
            <a:r>
              <a:rPr lang="en-US" sz="2000" dirty="0"/>
              <a:t>(baseline) being the most polluted </a:t>
            </a:r>
            <a:r>
              <a:rPr lang="en-US" sz="2000" dirty="0" smtClean="0"/>
              <a:t>month.</a:t>
            </a:r>
          </a:p>
          <a:p>
            <a:r>
              <a:rPr lang="en-US" sz="2000" dirty="0" smtClean="0"/>
              <a:t>Dew </a:t>
            </a:r>
            <a:r>
              <a:rPr lang="en-US" sz="2000" dirty="0"/>
              <a:t>point is positively correlated with PM2.5 levels, while humidity, pressure and temperature are all negatively correlated with PM2.5 </a:t>
            </a:r>
            <a:r>
              <a:rPr lang="en-US" sz="2000" dirty="0" smtClean="0"/>
              <a:t>levels.</a:t>
            </a:r>
          </a:p>
          <a:p>
            <a:r>
              <a:rPr lang="en-US" sz="2000" dirty="0" smtClean="0"/>
              <a:t>Eastern </a:t>
            </a:r>
            <a:r>
              <a:rPr lang="en-US" sz="2000" dirty="0"/>
              <a:t>winds leads to a slight decrease in PM2.5 levels, while Western winds lead to a great increase in PM2.5 levels, all in </a:t>
            </a:r>
            <a:r>
              <a:rPr lang="en-US" sz="2000" dirty="0" smtClean="0"/>
              <a:t>comparison </a:t>
            </a:r>
            <a:r>
              <a:rPr lang="en-US" sz="2000" dirty="0"/>
              <a:t>to non-directional </a:t>
            </a:r>
            <a:r>
              <a:rPr lang="en-US" sz="2000" dirty="0" smtClean="0"/>
              <a:t>winds.</a:t>
            </a:r>
          </a:p>
          <a:p>
            <a:r>
              <a:rPr lang="en-US" sz="2000" dirty="0" smtClean="0"/>
              <a:t>Cumulated </a:t>
            </a:r>
            <a:r>
              <a:rPr lang="en-US" sz="2000" dirty="0"/>
              <a:t>wind speeds and </a:t>
            </a:r>
            <a:r>
              <a:rPr lang="en-US" sz="2000" dirty="0" smtClean="0"/>
              <a:t>precipitation </a:t>
            </a:r>
            <a:r>
              <a:rPr lang="en-US" sz="2000" dirty="0"/>
              <a:t>levels cause a slight decrease in PM2.5 levels, while hourly precipitations cause a slight increase in PM2.5 levels.</a:t>
            </a:r>
          </a:p>
        </p:txBody>
      </p:sp>
    </p:spTree>
    <p:extLst>
      <p:ext uri="{BB962C8B-B14F-4D97-AF65-F5344CB8AC3E}">
        <p14:creationId xmlns:p14="http://schemas.microsoft.com/office/powerpoint/2010/main" val="141470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16. Limitations &amp; Moving </a:t>
            </a:r>
            <a:r>
              <a:rPr lang="en-US" dirty="0" err="1" smtClean="0"/>
              <a:t>Foward</a:t>
            </a:r>
            <a:endParaRPr lang="en-US" dirty="0"/>
          </a:p>
        </p:txBody>
      </p:sp>
      <p:sp>
        <p:nvSpPr>
          <p:cNvPr id="6" name="Content Placeholder 5"/>
          <p:cNvSpPr>
            <a:spLocks noGrp="1"/>
          </p:cNvSpPr>
          <p:nvPr>
            <p:ph idx="1"/>
          </p:nvPr>
        </p:nvSpPr>
        <p:spPr>
          <a:xfrm>
            <a:off x="838200" y="1188720"/>
            <a:ext cx="10515600" cy="5669280"/>
          </a:xfrm>
        </p:spPr>
        <p:txBody>
          <a:bodyPr>
            <a:noAutofit/>
          </a:bodyPr>
          <a:lstStyle/>
          <a:p>
            <a:r>
              <a:rPr lang="en-US" sz="2000" dirty="0" smtClean="0"/>
              <a:t>It </a:t>
            </a:r>
            <a:r>
              <a:rPr lang="en-US" sz="2000" dirty="0"/>
              <a:t>was difficult to decide whether to treat years as a continuous or a categorical variable, </a:t>
            </a:r>
            <a:r>
              <a:rPr lang="en-US" sz="2000" dirty="0" err="1"/>
              <a:t>espeically</a:t>
            </a:r>
            <a:r>
              <a:rPr lang="en-US" sz="2000" dirty="0"/>
              <a:t> given the few amount of years that were in this data. In the end, I treated it as a continuous variable because I wanted to answer a popular question as to whether "pollution levels got better or worse over the years". We would be able to answer this question a lot better if we had more years of </a:t>
            </a:r>
            <a:r>
              <a:rPr lang="en-US" sz="2000" dirty="0" smtClean="0"/>
              <a:t>data.</a:t>
            </a:r>
          </a:p>
          <a:p>
            <a:r>
              <a:rPr lang="en-US" sz="2000" dirty="0" smtClean="0"/>
              <a:t>We </a:t>
            </a:r>
            <a:r>
              <a:rPr lang="en-US" sz="2000" dirty="0"/>
              <a:t>were not able to fill in the missing data because of the data's context. The numbers were </a:t>
            </a:r>
            <a:r>
              <a:rPr lang="en-US" sz="2000" dirty="0" smtClean="0"/>
              <a:t>definitely </a:t>
            </a:r>
            <a:r>
              <a:rPr lang="en-US" sz="2000" dirty="0"/>
              <a:t>not missing at random, as numbers were missing by chunks of hours or even days. Furthermore, because various aspects of weather vary a lot day to day, we cannot really fill in missing weather data by depending purely on other similar weather </a:t>
            </a:r>
            <a:r>
              <a:rPr lang="en-US" sz="2000" dirty="0" smtClean="0"/>
              <a:t>factors.</a:t>
            </a:r>
          </a:p>
          <a:p>
            <a:r>
              <a:rPr lang="en-US" sz="2000" dirty="0"/>
              <a:t>T</a:t>
            </a:r>
            <a:r>
              <a:rPr lang="en-US" sz="2000" dirty="0" smtClean="0"/>
              <a:t>hough </a:t>
            </a:r>
            <a:r>
              <a:rPr lang="en-US" sz="2000" dirty="0"/>
              <a:t>the dataset is pretty much a time series, for my model I had to ignore that aspect to make sure I based my analysis of PM2.5 levels based purely on the values of different x variables without respect to time. In comparison, many of these variables can be measured as a change over time if treated like a time </a:t>
            </a:r>
            <a:r>
              <a:rPr lang="en-US" sz="2000" dirty="0" smtClean="0"/>
              <a:t>series.</a:t>
            </a:r>
          </a:p>
          <a:p>
            <a:r>
              <a:rPr lang="en-US" sz="2000" dirty="0" smtClean="0"/>
              <a:t>I </a:t>
            </a:r>
            <a:r>
              <a:rPr lang="en-US" sz="2000" dirty="0"/>
              <a:t>was very surprised at the coefficients for combined wind directions. Shanghai borders the Yellow Sea on the city's east, while the rest of the country lies on its West. Intuitively, I would expect winds blowing from East to West to decrease PM2.5 levels since it's sweeping in </a:t>
            </a:r>
            <a:r>
              <a:rPr lang="en-US" sz="2000" dirty="0" err="1"/>
              <a:t>clearn</a:t>
            </a:r>
            <a:r>
              <a:rPr lang="en-US" sz="2000" dirty="0"/>
              <a:t> air from the oceans, while West to East winds to increase pollution levels as it comes from other polluted cities in China.</a:t>
            </a:r>
          </a:p>
        </p:txBody>
      </p:sp>
    </p:spTree>
    <p:extLst>
      <p:ext uri="{BB962C8B-B14F-4D97-AF65-F5344CB8AC3E}">
        <p14:creationId xmlns:p14="http://schemas.microsoft.com/office/powerpoint/2010/main" val="204673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72254" y="0"/>
            <a:ext cx="7729728" cy="1188720"/>
          </a:xfrm>
        </p:spPr>
        <p:txBody>
          <a:bodyPr/>
          <a:lstStyle/>
          <a:p>
            <a:pPr algn="ctr"/>
            <a:r>
              <a:rPr lang="en-US" dirty="0" smtClean="0"/>
              <a:t>1. Question/Motivation</a:t>
            </a:r>
            <a:endParaRPr lang="en-US" dirty="0"/>
          </a:p>
        </p:txBody>
      </p:sp>
      <p:sp>
        <p:nvSpPr>
          <p:cNvPr id="5" name="Content Placeholder 4"/>
          <p:cNvSpPr>
            <a:spLocks noGrp="1"/>
          </p:cNvSpPr>
          <p:nvPr>
            <p:ph idx="1"/>
          </p:nvPr>
        </p:nvSpPr>
        <p:spPr>
          <a:xfrm>
            <a:off x="914400" y="1188720"/>
            <a:ext cx="10245436" cy="5143500"/>
          </a:xfrm>
        </p:spPr>
        <p:txBody>
          <a:bodyPr>
            <a:normAutofit lnSpcReduction="10000"/>
          </a:bodyPr>
          <a:lstStyle/>
          <a:p>
            <a:pPr marL="0" indent="0">
              <a:buNone/>
            </a:pPr>
            <a:r>
              <a:rPr lang="en-US" dirty="0" smtClean="0"/>
              <a:t>Growing up in Shanghai, China, air pollution has been a big concern for everyone in the recent years.  Everyone worries about how to tackle air pollution problems without understanding how PM2.5 levels change in the first place. I wanted to address the air pollution problem in an more organic manner:</a:t>
            </a:r>
          </a:p>
          <a:p>
            <a:pPr marL="0" indent="0">
              <a:buNone/>
            </a:pPr>
            <a:endParaRPr lang="en-US" dirty="0"/>
          </a:p>
          <a:p>
            <a:pPr marL="0" indent="0">
              <a:buNone/>
            </a:pPr>
            <a:r>
              <a:rPr lang="en-US" b="1" dirty="0" smtClean="0">
                <a:solidFill>
                  <a:srgbClr val="FF0000"/>
                </a:solidFill>
              </a:rPr>
              <a:t>How do Shanghai’s PM2.5 levels change with natural weather factors, and how can we use these natural mechanisms to tackle air pollution?</a:t>
            </a:r>
          </a:p>
          <a:p>
            <a:pPr marL="0" indent="0">
              <a:buNone/>
            </a:pPr>
            <a:endParaRPr lang="en-US" b="1" dirty="0"/>
          </a:p>
          <a:p>
            <a:pPr marL="0" indent="0">
              <a:buNone/>
            </a:pPr>
            <a:r>
              <a:rPr lang="en-US" dirty="0" smtClean="0"/>
              <a:t>This does not suggest that we are trying to manipulate natural weather forces by any means, but using these forces as inspiration for possible solutions.</a:t>
            </a:r>
            <a:endParaRPr lang="en-US" dirty="0"/>
          </a:p>
        </p:txBody>
      </p:sp>
    </p:spTree>
    <p:extLst>
      <p:ext uri="{BB962C8B-B14F-4D97-AF65-F5344CB8AC3E}">
        <p14:creationId xmlns:p14="http://schemas.microsoft.com/office/powerpoint/2010/main" val="1699012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1136" y="0"/>
            <a:ext cx="7729728" cy="1188720"/>
          </a:xfrm>
        </p:spPr>
        <p:txBody>
          <a:bodyPr/>
          <a:lstStyle/>
          <a:p>
            <a:pPr algn="ctr"/>
            <a:r>
              <a:rPr lang="en-US" dirty="0"/>
              <a:t>2</a:t>
            </a:r>
            <a:r>
              <a:rPr lang="en-US" dirty="0" smtClean="0"/>
              <a:t>. Data Sourcing &amp; Cleaning</a:t>
            </a:r>
            <a:endParaRPr lang="en-US" dirty="0"/>
          </a:p>
        </p:txBody>
      </p:sp>
      <p:sp>
        <p:nvSpPr>
          <p:cNvPr id="5" name="Content Placeholder 4"/>
          <p:cNvSpPr>
            <a:spLocks noGrp="1"/>
          </p:cNvSpPr>
          <p:nvPr>
            <p:ph idx="1"/>
          </p:nvPr>
        </p:nvSpPr>
        <p:spPr>
          <a:xfrm>
            <a:off x="768350" y="1022366"/>
            <a:ext cx="10655300" cy="5492734"/>
          </a:xfrm>
        </p:spPr>
        <p:txBody>
          <a:bodyPr>
            <a:normAutofit fontScale="70000" lnSpcReduction="20000"/>
          </a:bodyPr>
          <a:lstStyle/>
          <a:p>
            <a:pPr marL="0" indent="0">
              <a:buNone/>
            </a:pPr>
            <a:r>
              <a:rPr lang="en-US" dirty="0" smtClean="0"/>
              <a:t>Data </a:t>
            </a:r>
            <a:r>
              <a:rPr lang="en-US" dirty="0"/>
              <a:t>Source: </a:t>
            </a:r>
            <a:r>
              <a:rPr lang="en-US" dirty="0">
                <a:hlinkClick r:id="rId2"/>
              </a:rPr>
              <a:t>https://</a:t>
            </a:r>
            <a:r>
              <a:rPr lang="en-US" dirty="0" smtClean="0">
                <a:hlinkClick r:id="rId2"/>
              </a:rPr>
              <a:t>www.kaggle.com/crawford/pm25-data-for-five-chinese-cities</a:t>
            </a:r>
            <a:endParaRPr lang="en-US" dirty="0"/>
          </a:p>
          <a:p>
            <a:pPr marL="0" indent="0">
              <a:buNone/>
            </a:pPr>
            <a:r>
              <a:rPr lang="en-US" dirty="0" smtClean="0"/>
              <a:t>The dataset has Shanghai’s hourly PM2.5 measurements from January 1, 2010 to December 31, 2015. There were 52584 entries total, but I did some data cleaning:</a:t>
            </a:r>
          </a:p>
          <a:p>
            <a:pPr marL="0" indent="0">
              <a:buNone/>
            </a:pPr>
            <a:endParaRPr lang="en-US" dirty="0" smtClean="0"/>
          </a:p>
          <a:p>
            <a:r>
              <a:rPr lang="en-US" b="1" dirty="0" smtClean="0"/>
              <a:t>Removing all 2010-2011 entries </a:t>
            </a:r>
            <a:r>
              <a:rPr lang="mr-IN" dirty="0" smtClean="0"/>
              <a:t>–</a:t>
            </a:r>
            <a:r>
              <a:rPr lang="en-US" dirty="0" smtClean="0"/>
              <a:t> Those years had very inconsistent entries with a lot of missing data, mostly because air quality wasn’t a big concern back then. I decided to take out those years completely due to the large amount of missing data.</a:t>
            </a:r>
            <a:r>
              <a:rPr lang="en-US" i="1" dirty="0" smtClean="0"/>
              <a:t> (35064/52584 entries used)</a:t>
            </a:r>
          </a:p>
          <a:p>
            <a:endParaRPr lang="en-US" i="1" dirty="0" smtClean="0"/>
          </a:p>
          <a:p>
            <a:r>
              <a:rPr lang="en-US" b="1" dirty="0" smtClean="0"/>
              <a:t>Removing extra PM2.5 measurement sources </a:t>
            </a:r>
            <a:r>
              <a:rPr lang="mr-IN" dirty="0" smtClean="0"/>
              <a:t>–</a:t>
            </a:r>
            <a:r>
              <a:rPr lang="en-US" dirty="0" smtClean="0"/>
              <a:t> There are 3 different stations in Shanghai that measures PM2.5 levels, and they are all located closely. The </a:t>
            </a:r>
            <a:r>
              <a:rPr lang="en-US" dirty="0"/>
              <a:t>US consulate </a:t>
            </a:r>
            <a:r>
              <a:rPr lang="en-US" dirty="0" smtClean="0"/>
              <a:t>measurements are more reliable and consistent (less missing data). I removed the measurements from the other 2 stations. (15/17 variables used)</a:t>
            </a:r>
          </a:p>
          <a:p>
            <a:endParaRPr lang="en-US" dirty="0" smtClean="0"/>
          </a:p>
          <a:p>
            <a:r>
              <a:rPr lang="en-US" b="1" dirty="0" smtClean="0"/>
              <a:t>Removing all remaining missing data entries </a:t>
            </a:r>
            <a:r>
              <a:rPr lang="mr-IN" dirty="0" smtClean="0"/>
              <a:t>–</a:t>
            </a:r>
            <a:r>
              <a:rPr lang="en-US" dirty="0" smtClean="0"/>
              <a:t> Since we’re dealing with a lot of weather factors, they are quite unpredictable from day to day. Additionally, our data were not missing by random, as we would be missing data by chunks of hours and days. Filling in those missing points would not be suitable in our context, so I removed all the NAs. (</a:t>
            </a:r>
            <a:r>
              <a:rPr lang="en-US" i="1" dirty="0" smtClean="0"/>
              <a:t>31804/</a:t>
            </a:r>
            <a:r>
              <a:rPr lang="en-US" i="1" dirty="0"/>
              <a:t>35064</a:t>
            </a:r>
            <a:r>
              <a:rPr lang="en-US" i="1" dirty="0" smtClean="0"/>
              <a:t> </a:t>
            </a:r>
            <a:r>
              <a:rPr lang="en-US" i="1" dirty="0"/>
              <a:t>entries used</a:t>
            </a:r>
            <a:r>
              <a:rPr lang="en-US" i="1" dirty="0" smtClean="0"/>
              <a:t>)</a:t>
            </a:r>
          </a:p>
          <a:p>
            <a:endParaRPr lang="en-US" i="1" dirty="0" smtClean="0"/>
          </a:p>
          <a:p>
            <a:r>
              <a:rPr lang="en-US" b="1" dirty="0" smtClean="0"/>
              <a:t>For my final data frame, I used 31804/52584 entries and 15/17 variables.</a:t>
            </a:r>
            <a:endParaRPr lang="en-US" b="1" dirty="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52181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1136" y="0"/>
            <a:ext cx="7729728" cy="1188720"/>
          </a:xfrm>
        </p:spPr>
        <p:txBody>
          <a:bodyPr/>
          <a:lstStyle/>
          <a:p>
            <a:pPr algn="ctr"/>
            <a:r>
              <a:rPr lang="en-US" dirty="0" smtClean="0"/>
              <a:t>3. Summary Statistics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97" y="937789"/>
            <a:ext cx="11910605" cy="3611880"/>
          </a:xfrm>
          <a:blipFill>
            <a:blip r:embed="rId3"/>
            <a:tile tx="0" ty="0" sx="100000" sy="100000" flip="none" algn="tl"/>
          </a:blipFill>
        </p:spPr>
      </p:pic>
      <p:sp>
        <p:nvSpPr>
          <p:cNvPr id="6" name="TextBox 5"/>
          <p:cNvSpPr txBox="1"/>
          <p:nvPr/>
        </p:nvSpPr>
        <p:spPr>
          <a:xfrm>
            <a:off x="298948" y="4419039"/>
            <a:ext cx="4909866" cy="2585323"/>
          </a:xfrm>
          <a:prstGeom prst="rect">
            <a:avLst/>
          </a:prstGeom>
          <a:noFill/>
        </p:spPr>
        <p:txBody>
          <a:bodyPr wrap="square" numCol="1" rtlCol="0">
            <a:spAutoFit/>
          </a:bodyPr>
          <a:lstStyle/>
          <a:p>
            <a:pPr marL="285750" indent="-285750">
              <a:buFont typeface="Arial" charset="0"/>
              <a:buChar char="•"/>
            </a:pPr>
            <a:r>
              <a:rPr lang="en-US" dirty="0" smtClean="0">
                <a:solidFill>
                  <a:srgbClr val="0070C0"/>
                </a:solidFill>
              </a:rPr>
              <a:t>Year</a:t>
            </a:r>
          </a:p>
          <a:p>
            <a:pPr marL="285750" indent="-285750">
              <a:buFont typeface="Arial" charset="0"/>
              <a:buChar char="•"/>
            </a:pPr>
            <a:r>
              <a:rPr lang="en-US" dirty="0" smtClean="0">
                <a:solidFill>
                  <a:srgbClr val="0070C0"/>
                </a:solidFill>
              </a:rPr>
              <a:t>Month</a:t>
            </a:r>
          </a:p>
          <a:p>
            <a:pPr marL="285750" indent="-285750">
              <a:buFont typeface="Arial" charset="0"/>
              <a:buChar char="•"/>
            </a:pPr>
            <a:r>
              <a:rPr lang="en-US" dirty="0" smtClean="0">
                <a:solidFill>
                  <a:srgbClr val="0070C0"/>
                </a:solidFill>
              </a:rPr>
              <a:t>Day</a:t>
            </a:r>
          </a:p>
          <a:p>
            <a:pPr marL="285750" indent="-285750">
              <a:buFont typeface="Arial" charset="0"/>
              <a:buChar char="•"/>
            </a:pPr>
            <a:r>
              <a:rPr lang="en-US" dirty="0" smtClean="0">
                <a:solidFill>
                  <a:srgbClr val="0070C0"/>
                </a:solidFill>
              </a:rPr>
              <a:t>Hour</a:t>
            </a:r>
          </a:p>
          <a:p>
            <a:pPr marL="285750" indent="-285750">
              <a:buFont typeface="Arial" charset="0"/>
              <a:buChar char="•"/>
            </a:pPr>
            <a:r>
              <a:rPr lang="en-US" dirty="0" smtClean="0">
                <a:solidFill>
                  <a:srgbClr val="0070C0"/>
                </a:solidFill>
              </a:rPr>
              <a:t>Season</a:t>
            </a:r>
          </a:p>
          <a:p>
            <a:pPr marL="285750" indent="-285750">
              <a:buFont typeface="Arial" charset="0"/>
              <a:buChar char="•"/>
            </a:pPr>
            <a:r>
              <a:rPr lang="en-US" dirty="0" err="1" smtClean="0">
                <a:solidFill>
                  <a:srgbClr val="0070C0"/>
                </a:solidFill>
              </a:rPr>
              <a:t>PM_US.Post</a:t>
            </a:r>
            <a:r>
              <a:rPr lang="en-US" dirty="0" smtClean="0">
                <a:solidFill>
                  <a:srgbClr val="0070C0"/>
                </a:solidFill>
              </a:rPr>
              <a:t> </a:t>
            </a:r>
            <a:r>
              <a:rPr lang="mr-IN" dirty="0" smtClean="0"/>
              <a:t>–</a:t>
            </a:r>
            <a:r>
              <a:rPr lang="en-US" dirty="0" smtClean="0"/>
              <a:t> PM2.5 concentration </a:t>
            </a:r>
            <a:r>
              <a:rPr lang="mr-IN" dirty="0" smtClean="0"/>
              <a:t>(</a:t>
            </a:r>
            <a:r>
              <a:rPr lang="mr-IN" dirty="0" err="1" smtClean="0"/>
              <a:t>ug</a:t>
            </a:r>
            <a:r>
              <a:rPr lang="mr-IN" dirty="0" smtClean="0"/>
              <a:t>/m^3)</a:t>
            </a:r>
            <a:r>
              <a:rPr lang="en-US" dirty="0" smtClean="0"/>
              <a:t> as measured by the US consulate</a:t>
            </a:r>
          </a:p>
          <a:p>
            <a:pPr marL="285750" indent="-285750">
              <a:buFont typeface="Arial" charset="0"/>
              <a:buChar char="•"/>
            </a:pPr>
            <a:r>
              <a:rPr lang="en-US" dirty="0" smtClean="0">
                <a:solidFill>
                  <a:srgbClr val="0070C0"/>
                </a:solidFill>
              </a:rPr>
              <a:t>DEWP </a:t>
            </a:r>
            <a:r>
              <a:rPr lang="en-US" dirty="0" smtClean="0"/>
              <a:t>- Dew Point (ºC)</a:t>
            </a:r>
          </a:p>
          <a:p>
            <a:pPr marL="285750" indent="-285750">
              <a:buFont typeface="Arial" charset="0"/>
              <a:buChar char="•"/>
            </a:pPr>
            <a:endParaRPr lang="en-US" dirty="0"/>
          </a:p>
        </p:txBody>
      </p:sp>
      <p:sp>
        <p:nvSpPr>
          <p:cNvPr id="7" name="TextBox 6"/>
          <p:cNvSpPr txBox="1"/>
          <p:nvPr/>
        </p:nvSpPr>
        <p:spPr>
          <a:xfrm>
            <a:off x="5772966" y="4696039"/>
            <a:ext cx="5714184" cy="2031325"/>
          </a:xfrm>
          <a:prstGeom prst="rect">
            <a:avLst/>
          </a:prstGeom>
          <a:noFill/>
        </p:spPr>
        <p:txBody>
          <a:bodyPr wrap="square" numCol="1" rtlCol="0">
            <a:spAutoFit/>
          </a:bodyPr>
          <a:lstStyle/>
          <a:p>
            <a:pPr marL="285750" indent="-285750">
              <a:buFont typeface="Arial" charset="0"/>
              <a:buChar char="•"/>
            </a:pPr>
            <a:r>
              <a:rPr lang="en-US" dirty="0" smtClean="0">
                <a:solidFill>
                  <a:srgbClr val="0070C0"/>
                </a:solidFill>
              </a:rPr>
              <a:t>HUMI</a:t>
            </a:r>
            <a:r>
              <a:rPr lang="en-US" dirty="0" smtClean="0"/>
              <a:t> </a:t>
            </a:r>
            <a:r>
              <a:rPr lang="mr-IN" dirty="0" smtClean="0"/>
              <a:t>–</a:t>
            </a:r>
            <a:r>
              <a:rPr lang="en-US" dirty="0" smtClean="0"/>
              <a:t> Humidity (%)</a:t>
            </a:r>
          </a:p>
          <a:p>
            <a:pPr marL="285750" indent="-285750">
              <a:buFont typeface="Arial" charset="0"/>
              <a:buChar char="•"/>
            </a:pPr>
            <a:r>
              <a:rPr lang="en-US" dirty="0" smtClean="0">
                <a:solidFill>
                  <a:srgbClr val="0070C0"/>
                </a:solidFill>
              </a:rPr>
              <a:t>PRES</a:t>
            </a:r>
            <a:r>
              <a:rPr lang="en-US" dirty="0" smtClean="0"/>
              <a:t> </a:t>
            </a:r>
            <a:r>
              <a:rPr lang="mr-IN" dirty="0" smtClean="0"/>
              <a:t>–</a:t>
            </a:r>
            <a:r>
              <a:rPr lang="en-US" dirty="0" smtClean="0"/>
              <a:t> Pressure (</a:t>
            </a:r>
            <a:r>
              <a:rPr lang="en-US" dirty="0" err="1" smtClean="0"/>
              <a:t>hPa</a:t>
            </a:r>
            <a:r>
              <a:rPr lang="en-US" dirty="0" smtClean="0"/>
              <a:t>)</a:t>
            </a:r>
          </a:p>
          <a:p>
            <a:pPr marL="285750" indent="-285750">
              <a:buFont typeface="Arial" charset="0"/>
              <a:buChar char="•"/>
            </a:pPr>
            <a:r>
              <a:rPr lang="en-US" dirty="0" smtClean="0">
                <a:solidFill>
                  <a:srgbClr val="0070C0"/>
                </a:solidFill>
              </a:rPr>
              <a:t>TEMP</a:t>
            </a:r>
            <a:r>
              <a:rPr lang="en-US" dirty="0" smtClean="0"/>
              <a:t> - Temperature (ºC)</a:t>
            </a:r>
          </a:p>
          <a:p>
            <a:pPr marL="285750" indent="-285750">
              <a:buFont typeface="Arial" charset="0"/>
              <a:buChar char="•"/>
            </a:pPr>
            <a:r>
              <a:rPr lang="en-US" dirty="0" err="1" smtClean="0">
                <a:solidFill>
                  <a:srgbClr val="0070C0"/>
                </a:solidFill>
              </a:rPr>
              <a:t>Cbwd</a:t>
            </a:r>
            <a:r>
              <a:rPr lang="en-US" dirty="0" smtClean="0"/>
              <a:t> </a:t>
            </a:r>
            <a:r>
              <a:rPr lang="mr-IN" dirty="0" smtClean="0"/>
              <a:t>–</a:t>
            </a:r>
            <a:r>
              <a:rPr lang="en-US" dirty="0" smtClean="0"/>
              <a:t> Combined Wind Direction (</a:t>
            </a:r>
            <a:r>
              <a:rPr lang="en-US" dirty="0" err="1" smtClean="0"/>
              <a:t>na</a:t>
            </a:r>
            <a:r>
              <a:rPr lang="en-US" dirty="0" smtClean="0"/>
              <a:t>, NE, SE, SW, NW)</a:t>
            </a:r>
          </a:p>
          <a:p>
            <a:pPr marL="285750" indent="-285750">
              <a:buFont typeface="Arial" charset="0"/>
              <a:buChar char="•"/>
            </a:pPr>
            <a:r>
              <a:rPr lang="en-US" dirty="0" err="1" smtClean="0">
                <a:solidFill>
                  <a:srgbClr val="0070C0"/>
                </a:solidFill>
              </a:rPr>
              <a:t>Iws</a:t>
            </a:r>
            <a:r>
              <a:rPr lang="en-US" dirty="0" smtClean="0"/>
              <a:t> </a:t>
            </a:r>
            <a:r>
              <a:rPr lang="mr-IN" dirty="0" smtClean="0"/>
              <a:t>–</a:t>
            </a:r>
            <a:r>
              <a:rPr lang="en-US" dirty="0" smtClean="0"/>
              <a:t> Cumulated wind speed (m/s)</a:t>
            </a:r>
          </a:p>
          <a:p>
            <a:pPr marL="285750" indent="-285750">
              <a:buFont typeface="Arial" charset="0"/>
              <a:buChar char="•"/>
            </a:pPr>
            <a:r>
              <a:rPr lang="en-US" dirty="0" smtClean="0">
                <a:solidFill>
                  <a:srgbClr val="0070C0"/>
                </a:solidFill>
              </a:rPr>
              <a:t>Precipitation</a:t>
            </a:r>
            <a:r>
              <a:rPr lang="en-US" dirty="0" smtClean="0"/>
              <a:t> -  Hourly Precipitation (mm) </a:t>
            </a:r>
          </a:p>
          <a:p>
            <a:pPr marL="285750" indent="-285750">
              <a:buFont typeface="Arial" charset="0"/>
              <a:buChar char="•"/>
            </a:pPr>
            <a:r>
              <a:rPr lang="en-US" dirty="0" err="1" smtClean="0">
                <a:solidFill>
                  <a:srgbClr val="0070C0"/>
                </a:solidFill>
              </a:rPr>
              <a:t>Iprec</a:t>
            </a:r>
            <a:r>
              <a:rPr lang="en-US" dirty="0" smtClean="0"/>
              <a:t> - Cumulated precipitation (mm)</a:t>
            </a:r>
            <a:endParaRPr lang="en-US" dirty="0"/>
          </a:p>
        </p:txBody>
      </p:sp>
    </p:spTree>
    <p:extLst>
      <p:ext uri="{BB962C8B-B14F-4D97-AF65-F5344CB8AC3E}">
        <p14:creationId xmlns:p14="http://schemas.microsoft.com/office/powerpoint/2010/main" val="184714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1136" y="0"/>
            <a:ext cx="7729728" cy="1188720"/>
          </a:xfrm>
        </p:spPr>
        <p:txBody>
          <a:bodyPr/>
          <a:lstStyle/>
          <a:p>
            <a:pPr algn="ctr"/>
            <a:r>
              <a:rPr lang="en-US" dirty="0"/>
              <a:t>4</a:t>
            </a:r>
            <a:r>
              <a:rPr lang="en-US" dirty="0" smtClean="0"/>
              <a:t>. Initial Variables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2725974"/>
              </p:ext>
            </p:extLst>
          </p:nvPr>
        </p:nvGraphicFramePr>
        <p:xfrm>
          <a:off x="838200" y="1041854"/>
          <a:ext cx="10515600" cy="5396901"/>
        </p:xfrm>
        <a:graphic>
          <a:graphicData uri="http://schemas.openxmlformats.org/drawingml/2006/table">
            <a:tbl>
              <a:tblPr bandRow="1">
                <a:tableStyleId>{F5AB1C69-6EDB-4FF4-983F-18BD219EF322}</a:tableStyleId>
              </a:tblPr>
              <a:tblGrid>
                <a:gridCol w="4991100"/>
                <a:gridCol w="5524500"/>
              </a:tblGrid>
              <a:tr h="591199">
                <a:tc>
                  <a:txBody>
                    <a:bodyPr/>
                    <a:lstStyle/>
                    <a:p>
                      <a:r>
                        <a:rPr lang="en-US" sz="2400" dirty="0" smtClean="0">
                          <a:solidFill>
                            <a:srgbClr val="0070C0"/>
                          </a:solidFill>
                        </a:rPr>
                        <a:t>Year</a:t>
                      </a:r>
                      <a:endParaRPr lang="en-US" sz="2400" dirty="0">
                        <a:solidFill>
                          <a:srgbClr val="0070C0"/>
                        </a:solidFill>
                      </a:endParaRPr>
                    </a:p>
                  </a:txBody>
                  <a:tcPr/>
                </a:tc>
                <a:tc>
                  <a:txBody>
                    <a:bodyPr/>
                    <a:lstStyle/>
                    <a:p>
                      <a:r>
                        <a:rPr lang="en-US" sz="2400" dirty="0" smtClean="0">
                          <a:solidFill>
                            <a:srgbClr val="0070C0"/>
                          </a:solidFill>
                        </a:rPr>
                        <a:t>HUMI</a:t>
                      </a:r>
                      <a:r>
                        <a:rPr lang="en-US" sz="2400" baseline="0" dirty="0" smtClean="0"/>
                        <a:t> </a:t>
                      </a:r>
                      <a:r>
                        <a:rPr lang="mr-IN" sz="2400" baseline="0" dirty="0" smtClean="0"/>
                        <a:t>–</a:t>
                      </a:r>
                      <a:r>
                        <a:rPr lang="en-US" sz="2400" baseline="0" dirty="0" smtClean="0"/>
                        <a:t> Humidity (%)</a:t>
                      </a:r>
                      <a:endParaRPr lang="en-US" sz="2400" dirty="0"/>
                    </a:p>
                  </a:txBody>
                  <a:tcPr/>
                </a:tc>
              </a:tr>
              <a:tr h="591199">
                <a:tc>
                  <a:txBody>
                    <a:bodyPr/>
                    <a:lstStyle/>
                    <a:p>
                      <a:r>
                        <a:rPr lang="en-US" sz="2400" dirty="0" smtClean="0">
                          <a:solidFill>
                            <a:srgbClr val="0070C0"/>
                          </a:solidFill>
                        </a:rPr>
                        <a:t>Month</a:t>
                      </a:r>
                      <a:endParaRPr lang="en-US" sz="2400" dirty="0">
                        <a:solidFill>
                          <a:srgbClr val="0070C0"/>
                        </a:solidFill>
                      </a:endParaRPr>
                    </a:p>
                  </a:txBody>
                  <a:tcPr/>
                </a:tc>
                <a:tc>
                  <a:txBody>
                    <a:bodyPr/>
                    <a:lstStyle/>
                    <a:p>
                      <a:r>
                        <a:rPr lang="en-US" sz="2400" dirty="0" smtClean="0">
                          <a:solidFill>
                            <a:srgbClr val="0070C0"/>
                          </a:solidFill>
                        </a:rPr>
                        <a:t>PRES</a:t>
                      </a:r>
                      <a:r>
                        <a:rPr lang="en-US" sz="2400" baseline="0" dirty="0" smtClean="0"/>
                        <a:t> </a:t>
                      </a:r>
                      <a:r>
                        <a:rPr lang="mr-IN" sz="2400" baseline="0" dirty="0" smtClean="0"/>
                        <a:t>–</a:t>
                      </a:r>
                      <a:r>
                        <a:rPr lang="en-US" sz="2400" baseline="0" dirty="0" smtClean="0"/>
                        <a:t> Pressure (</a:t>
                      </a:r>
                      <a:r>
                        <a:rPr lang="en-US" sz="2400" baseline="0" dirty="0" err="1" smtClean="0"/>
                        <a:t>hPa</a:t>
                      </a:r>
                      <a:r>
                        <a:rPr lang="en-US" sz="2400" baseline="0" dirty="0" smtClean="0"/>
                        <a:t>)</a:t>
                      </a:r>
                      <a:endParaRPr lang="en-US" sz="2400" dirty="0"/>
                    </a:p>
                  </a:txBody>
                  <a:tcPr/>
                </a:tc>
              </a:tr>
              <a:tr h="591199">
                <a:tc>
                  <a:txBody>
                    <a:bodyPr/>
                    <a:lstStyle/>
                    <a:p>
                      <a:r>
                        <a:rPr lang="en-US" sz="2400" dirty="0" smtClean="0">
                          <a:solidFill>
                            <a:srgbClr val="0070C0"/>
                          </a:solidFill>
                        </a:rPr>
                        <a:t>Day</a:t>
                      </a:r>
                      <a:endParaRPr lang="en-US" sz="2400" dirty="0">
                        <a:solidFill>
                          <a:srgbClr val="0070C0"/>
                        </a:solidFill>
                      </a:endParaRPr>
                    </a:p>
                  </a:txBody>
                  <a:tcPr/>
                </a:tc>
                <a:tc>
                  <a:txBody>
                    <a:bodyPr/>
                    <a:lstStyle/>
                    <a:p>
                      <a:r>
                        <a:rPr lang="en-US" sz="2400" dirty="0" smtClean="0">
                          <a:solidFill>
                            <a:srgbClr val="0070C0"/>
                          </a:solidFill>
                        </a:rPr>
                        <a:t>TEMP</a:t>
                      </a:r>
                      <a:r>
                        <a:rPr lang="en-US" sz="2400" dirty="0" smtClean="0"/>
                        <a:t> </a:t>
                      </a:r>
                      <a:r>
                        <a:rPr lang="mr-IN" sz="2400" dirty="0" smtClean="0"/>
                        <a:t>–</a:t>
                      </a:r>
                      <a:r>
                        <a:rPr lang="en-US" sz="2400" dirty="0" smtClean="0"/>
                        <a:t> Temperature</a:t>
                      </a:r>
                      <a:r>
                        <a:rPr lang="en-US" sz="2400" baseline="0" dirty="0" smtClean="0"/>
                        <a:t> (ºC)</a:t>
                      </a:r>
                      <a:endParaRPr lang="en-US" sz="2400" dirty="0"/>
                    </a:p>
                  </a:txBody>
                  <a:tcPr/>
                </a:tc>
              </a:tr>
              <a:tr h="767353">
                <a:tc>
                  <a:txBody>
                    <a:bodyPr/>
                    <a:lstStyle/>
                    <a:p>
                      <a:r>
                        <a:rPr lang="en-US" sz="2400" dirty="0" smtClean="0">
                          <a:solidFill>
                            <a:srgbClr val="0070C0"/>
                          </a:solidFill>
                        </a:rPr>
                        <a:t>Hour</a:t>
                      </a:r>
                      <a:endParaRPr lang="en-US" sz="2400"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0070C0"/>
                          </a:solidFill>
                        </a:rPr>
                        <a:t>Cbwd</a:t>
                      </a:r>
                      <a:r>
                        <a:rPr lang="en-US" sz="2400" dirty="0" smtClean="0"/>
                        <a:t> </a:t>
                      </a:r>
                      <a:r>
                        <a:rPr lang="mr-IN" sz="2400" dirty="0" smtClean="0"/>
                        <a:t>–</a:t>
                      </a:r>
                      <a:r>
                        <a:rPr lang="en-US" sz="2400" dirty="0" smtClean="0"/>
                        <a:t> Combined Wind Direction (</a:t>
                      </a:r>
                      <a:r>
                        <a:rPr lang="en-US" sz="2400" dirty="0" err="1" smtClean="0"/>
                        <a:t>na</a:t>
                      </a:r>
                      <a:r>
                        <a:rPr lang="en-US" sz="2400" dirty="0" smtClean="0"/>
                        <a:t>, NE, SE, SW, NW)</a:t>
                      </a:r>
                    </a:p>
                  </a:txBody>
                  <a:tcPr/>
                </a:tc>
              </a:tr>
              <a:tr h="591199">
                <a:tc>
                  <a:txBody>
                    <a:bodyPr/>
                    <a:lstStyle/>
                    <a:p>
                      <a:r>
                        <a:rPr lang="en-US" sz="2400" dirty="0" smtClean="0">
                          <a:solidFill>
                            <a:srgbClr val="0070C0"/>
                          </a:solidFill>
                        </a:rPr>
                        <a:t>Season</a:t>
                      </a:r>
                      <a:endParaRPr lang="en-US" sz="2400"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0070C0"/>
                          </a:solidFill>
                        </a:rPr>
                        <a:t>Iws</a:t>
                      </a:r>
                      <a:r>
                        <a:rPr lang="en-US" sz="2400" dirty="0" smtClean="0"/>
                        <a:t> </a:t>
                      </a:r>
                      <a:r>
                        <a:rPr lang="mr-IN" sz="2400" dirty="0" smtClean="0"/>
                        <a:t>–</a:t>
                      </a:r>
                      <a:r>
                        <a:rPr lang="en-US" sz="2400" dirty="0" smtClean="0"/>
                        <a:t> Cumulated wind speed (m/s)</a:t>
                      </a:r>
                    </a:p>
                  </a:txBody>
                  <a:tcPr/>
                </a:tc>
              </a:tr>
              <a:tr h="1108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0070C0"/>
                          </a:solidFill>
                        </a:rPr>
                        <a:t>PM_US.Post</a:t>
                      </a:r>
                      <a:r>
                        <a:rPr lang="en-US" sz="2400" dirty="0" smtClean="0"/>
                        <a:t> - PM2.5 concentration </a:t>
                      </a:r>
                      <a:r>
                        <a:rPr lang="mr-IN" sz="2400" dirty="0" smtClean="0"/>
                        <a:t>(</a:t>
                      </a:r>
                      <a:r>
                        <a:rPr lang="mr-IN" sz="2400" dirty="0" err="1" smtClean="0"/>
                        <a:t>ug</a:t>
                      </a:r>
                      <a:r>
                        <a:rPr lang="mr-IN" sz="2400" dirty="0" smtClean="0"/>
                        <a:t>/m^3)</a:t>
                      </a:r>
                      <a:r>
                        <a:rPr lang="en-US" sz="2400" dirty="0" smtClean="0"/>
                        <a:t> as measured by the US consulate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70C0"/>
                          </a:solidFill>
                        </a:rPr>
                        <a:t>Precipitation </a:t>
                      </a:r>
                      <a:r>
                        <a:rPr lang="en-US" sz="2400" dirty="0" smtClean="0"/>
                        <a:t>-  Hourly Precipitation (mm) </a:t>
                      </a:r>
                    </a:p>
                  </a:txBody>
                  <a:tcPr/>
                </a:tc>
              </a:tr>
              <a:tr h="10204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rgbClr val="0070C0"/>
                          </a:solidFill>
                        </a:rPr>
                        <a:t>DEWP</a:t>
                      </a:r>
                      <a:r>
                        <a:rPr lang="en-US" sz="2400" baseline="0" dirty="0" smtClean="0"/>
                        <a:t> </a:t>
                      </a:r>
                      <a:r>
                        <a:rPr lang="mr-IN" sz="2400" baseline="0" dirty="0" smtClean="0"/>
                        <a:t>–</a:t>
                      </a:r>
                      <a:r>
                        <a:rPr lang="en-US" sz="2400" baseline="0" dirty="0" smtClean="0"/>
                        <a:t> Dew Point (ºC)</a:t>
                      </a:r>
                      <a:endParaRPr lang="en-US"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solidFill>
                            <a:srgbClr val="0070C0"/>
                          </a:solidFill>
                        </a:rPr>
                        <a:t>Iprec</a:t>
                      </a:r>
                      <a:r>
                        <a:rPr lang="en-US" sz="2400" baseline="0" dirty="0" smtClean="0"/>
                        <a:t> - </a:t>
                      </a:r>
                      <a:r>
                        <a:rPr lang="en-US" sz="2400" dirty="0" smtClean="0"/>
                        <a:t>Cumulated Precipitation (mm) </a:t>
                      </a:r>
                    </a:p>
                  </a:txBody>
                  <a:tcPr/>
                </a:tc>
              </a:tr>
            </a:tbl>
          </a:graphicData>
        </a:graphic>
      </p:graphicFrame>
    </p:spTree>
    <p:extLst>
      <p:ext uri="{BB962C8B-B14F-4D97-AF65-F5344CB8AC3E}">
        <p14:creationId xmlns:p14="http://schemas.microsoft.com/office/powerpoint/2010/main" val="1144172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30438" y="0"/>
            <a:ext cx="7729728" cy="1188720"/>
          </a:xfrm>
        </p:spPr>
        <p:txBody>
          <a:bodyPr/>
          <a:lstStyle/>
          <a:p>
            <a:pPr algn="ctr"/>
            <a:r>
              <a:rPr lang="en-US" dirty="0"/>
              <a:t>5</a:t>
            </a:r>
            <a:r>
              <a:rPr lang="en-US" dirty="0" smtClean="0"/>
              <a:t>. </a:t>
            </a:r>
            <a:r>
              <a:rPr lang="en-US" dirty="0" smtClean="0"/>
              <a:t>Exploratory data 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602" y="990963"/>
            <a:ext cx="4089397" cy="25604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85" y="990962"/>
            <a:ext cx="4138905" cy="25604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86" y="3551409"/>
            <a:ext cx="4157998" cy="25064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3390" y="3551409"/>
            <a:ext cx="4068610" cy="250649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7333" y="990962"/>
            <a:ext cx="4034667" cy="250649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3184" y="3551408"/>
            <a:ext cx="3833412" cy="2362689"/>
          </a:xfrm>
          <a:prstGeom prst="rect">
            <a:avLst/>
          </a:prstGeom>
        </p:spPr>
      </p:pic>
    </p:spTree>
    <p:extLst>
      <p:ext uri="{BB962C8B-B14F-4D97-AF65-F5344CB8AC3E}">
        <p14:creationId xmlns:p14="http://schemas.microsoft.com/office/powerpoint/2010/main" val="1842219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a:t>6</a:t>
            </a:r>
            <a:r>
              <a:rPr lang="en-US" dirty="0" smtClean="0"/>
              <a:t>. Variable Transforming </a:t>
            </a:r>
            <a:r>
              <a:rPr lang="en-US" dirty="0" smtClean="0"/>
              <a:t>&amp; Re-Centering</a:t>
            </a:r>
            <a:endParaRPr lang="en-US" dirty="0"/>
          </a:p>
        </p:txBody>
      </p:sp>
      <p:sp>
        <p:nvSpPr>
          <p:cNvPr id="11" name="Content Placeholder 4"/>
          <p:cNvSpPr>
            <a:spLocks noGrp="1"/>
          </p:cNvSpPr>
          <p:nvPr>
            <p:ph idx="1"/>
          </p:nvPr>
        </p:nvSpPr>
        <p:spPr>
          <a:xfrm>
            <a:off x="495300" y="1152797"/>
            <a:ext cx="11201399" cy="5460273"/>
          </a:xfrm>
        </p:spPr>
        <p:txBody>
          <a:bodyPr>
            <a:normAutofit fontScale="77500" lnSpcReduction="20000"/>
          </a:bodyPr>
          <a:lstStyle/>
          <a:p>
            <a:pPr marL="0" indent="0">
              <a:buNone/>
            </a:pPr>
            <a:r>
              <a:rPr lang="en-US" sz="2000" u="sng" dirty="0" smtClean="0"/>
              <a:t>Log-y </a:t>
            </a:r>
            <a:r>
              <a:rPr lang="en-US" sz="2000" u="sng" dirty="0" smtClean="0"/>
              <a:t>transformation </a:t>
            </a:r>
            <a:r>
              <a:rPr lang="en-US" sz="2000" dirty="0" smtClean="0"/>
              <a:t>(non-constant variance)</a:t>
            </a:r>
          </a:p>
          <a:p>
            <a:r>
              <a:rPr lang="en-US" sz="2000" dirty="0" smtClean="0"/>
              <a:t>PM2.5 (</a:t>
            </a:r>
            <a:r>
              <a:rPr lang="en-US" sz="2000" dirty="0" err="1" smtClean="0"/>
              <a:t>PM_US.Post</a:t>
            </a:r>
            <a:r>
              <a:rPr lang="en-US" sz="2000" dirty="0" smtClean="0"/>
              <a:t>) </a:t>
            </a:r>
            <a:r>
              <a:rPr lang="en-US" sz="2000" dirty="0" smtClean="0">
                <a:sym typeface="Wingdings"/>
              </a:rPr>
              <a:t> Log PM2.5</a:t>
            </a:r>
            <a:r>
              <a:rPr lang="en-US" sz="2000" dirty="0" smtClean="0"/>
              <a:t> (</a:t>
            </a:r>
            <a:r>
              <a:rPr lang="en-US" sz="2000" dirty="0" err="1" smtClean="0">
                <a:solidFill>
                  <a:srgbClr val="0070C0"/>
                </a:solidFill>
              </a:rPr>
              <a:t>PM_US.Post.log</a:t>
            </a:r>
            <a:r>
              <a:rPr lang="en-US" sz="2000" dirty="0" smtClean="0"/>
              <a:t>) </a:t>
            </a:r>
            <a:endParaRPr lang="en-US" sz="2000" dirty="0" smtClean="0">
              <a:sym typeface="Wingdings"/>
            </a:endParaRPr>
          </a:p>
          <a:p>
            <a:endParaRPr lang="en-US" sz="2000" dirty="0" smtClean="0"/>
          </a:p>
          <a:p>
            <a:pPr marL="0" indent="0">
              <a:buNone/>
            </a:pPr>
            <a:r>
              <a:rPr lang="en-US" sz="2000" u="sng" dirty="0" smtClean="0"/>
              <a:t>Log-x transformation </a:t>
            </a:r>
            <a:r>
              <a:rPr lang="en-US" sz="2000" dirty="0" smtClean="0"/>
              <a:t>(non-linearity)</a:t>
            </a:r>
          </a:p>
          <a:p>
            <a:r>
              <a:rPr lang="en-US" sz="2000" dirty="0" smtClean="0"/>
              <a:t>Cumulated Wind Speed (</a:t>
            </a:r>
            <a:r>
              <a:rPr lang="en-US" sz="2000" dirty="0" err="1" smtClean="0"/>
              <a:t>Iws</a:t>
            </a:r>
            <a:r>
              <a:rPr lang="en-US" sz="2000" dirty="0" smtClean="0"/>
              <a:t>) </a:t>
            </a:r>
            <a:r>
              <a:rPr lang="en-US" sz="2000" dirty="0" smtClean="0">
                <a:sym typeface="Wingdings"/>
              </a:rPr>
              <a:t> Log Cumulated Wind Speed(</a:t>
            </a:r>
            <a:r>
              <a:rPr lang="en-US" sz="2000" dirty="0" err="1" smtClean="0">
                <a:solidFill>
                  <a:srgbClr val="0070C0"/>
                </a:solidFill>
                <a:sym typeface="Wingdings"/>
              </a:rPr>
              <a:t>Iws.log</a:t>
            </a:r>
            <a:r>
              <a:rPr lang="en-US" sz="2000" dirty="0" smtClean="0">
                <a:sym typeface="Wingdings"/>
              </a:rPr>
              <a:t>) </a:t>
            </a:r>
          </a:p>
          <a:p>
            <a:r>
              <a:rPr lang="en-US" sz="2000" dirty="0" smtClean="0">
                <a:sym typeface="Wingdings"/>
              </a:rPr>
              <a:t>Hourly Precipitation (precipitation)  Log Hourly Precipitation (</a:t>
            </a:r>
            <a:r>
              <a:rPr lang="en-US" sz="2000" dirty="0" err="1" smtClean="0">
                <a:solidFill>
                  <a:srgbClr val="0070C0"/>
                </a:solidFill>
                <a:sym typeface="Wingdings"/>
              </a:rPr>
              <a:t>precipitation.log</a:t>
            </a:r>
            <a:r>
              <a:rPr lang="en-US" sz="2000" dirty="0" smtClean="0">
                <a:sym typeface="Wingdings"/>
              </a:rPr>
              <a:t>) </a:t>
            </a:r>
          </a:p>
          <a:p>
            <a:r>
              <a:rPr lang="en-US" sz="2000" dirty="0" smtClean="0"/>
              <a:t>Cumulated </a:t>
            </a:r>
            <a:r>
              <a:rPr lang="en-US" sz="2000" dirty="0" smtClean="0">
                <a:sym typeface="Wingdings"/>
              </a:rPr>
              <a:t>Precipitation (</a:t>
            </a:r>
            <a:r>
              <a:rPr lang="en-US" sz="2000" dirty="0" err="1" smtClean="0">
                <a:sym typeface="Wingdings"/>
              </a:rPr>
              <a:t>Iprec</a:t>
            </a:r>
            <a:r>
              <a:rPr lang="en-US" sz="2000" dirty="0" smtClean="0">
                <a:sym typeface="Wingdings"/>
              </a:rPr>
              <a:t>)  Log </a:t>
            </a:r>
            <a:r>
              <a:rPr lang="en-US" sz="2000" dirty="0" smtClean="0"/>
              <a:t>Cumulated </a:t>
            </a:r>
            <a:r>
              <a:rPr lang="en-US" sz="2000" dirty="0" smtClean="0">
                <a:sym typeface="Wingdings"/>
              </a:rPr>
              <a:t>Precipitation (</a:t>
            </a:r>
            <a:r>
              <a:rPr lang="en-US" sz="2000" dirty="0" err="1" smtClean="0">
                <a:solidFill>
                  <a:srgbClr val="0070C0"/>
                </a:solidFill>
                <a:sym typeface="Wingdings"/>
              </a:rPr>
              <a:t>Iprec</a:t>
            </a:r>
            <a:r>
              <a:rPr lang="en-US" sz="2000" dirty="0" smtClean="0">
                <a:sym typeface="Wingdings"/>
              </a:rPr>
              <a:t>) </a:t>
            </a:r>
          </a:p>
          <a:p>
            <a:endParaRPr lang="en-US" sz="2000" dirty="0" smtClean="0">
              <a:sym typeface="Wingdings"/>
            </a:endParaRPr>
          </a:p>
          <a:p>
            <a:pPr marL="0" indent="0">
              <a:buNone/>
            </a:pPr>
            <a:r>
              <a:rPr lang="en-US" sz="2000" u="sng" dirty="0" smtClean="0">
                <a:sym typeface="Wingdings"/>
              </a:rPr>
              <a:t>Re-centering x </a:t>
            </a:r>
            <a:r>
              <a:rPr lang="en-US" sz="2000" dirty="0" smtClean="0">
                <a:sym typeface="Wingdings"/>
              </a:rPr>
              <a:t>(for interpretation)</a:t>
            </a:r>
          </a:p>
          <a:p>
            <a:r>
              <a:rPr lang="en-US" sz="2000" dirty="0" smtClean="0"/>
              <a:t>Year 2012-2015 (year) </a:t>
            </a:r>
            <a:r>
              <a:rPr lang="en-US" sz="2000" dirty="0" smtClean="0">
                <a:sym typeface="Wingdings"/>
              </a:rPr>
              <a:t> </a:t>
            </a:r>
            <a:r>
              <a:rPr lang="en-US" sz="2000" dirty="0" smtClean="0"/>
              <a:t> year 0-3, year 2012 as baseline (</a:t>
            </a:r>
            <a:r>
              <a:rPr lang="en-US" sz="2000" dirty="0" err="1" smtClean="0">
                <a:solidFill>
                  <a:srgbClr val="0070C0"/>
                </a:solidFill>
              </a:rPr>
              <a:t>year.n</a:t>
            </a:r>
            <a:r>
              <a:rPr lang="en-US" sz="2000" dirty="0" smtClean="0"/>
              <a:t>)</a:t>
            </a:r>
          </a:p>
          <a:p>
            <a:r>
              <a:rPr lang="en-US" sz="2000" dirty="0" smtClean="0"/>
              <a:t>Dew point (DEWP) </a:t>
            </a:r>
            <a:r>
              <a:rPr lang="en-US" sz="2000" dirty="0" smtClean="0">
                <a:sym typeface="Wingdings"/>
              </a:rPr>
              <a:t> Dew point mean-centered, average dew point as baseline (</a:t>
            </a:r>
            <a:r>
              <a:rPr lang="en-US" sz="2000" dirty="0" err="1" smtClean="0">
                <a:solidFill>
                  <a:srgbClr val="0070C0"/>
                </a:solidFill>
                <a:sym typeface="Wingdings"/>
              </a:rPr>
              <a:t>DEWP.c</a:t>
            </a:r>
            <a:r>
              <a:rPr lang="en-US" sz="2000" dirty="0" smtClean="0">
                <a:sym typeface="Wingdings"/>
              </a:rPr>
              <a:t>)</a:t>
            </a:r>
          </a:p>
          <a:p>
            <a:r>
              <a:rPr lang="en-US" sz="2000" dirty="0" smtClean="0"/>
              <a:t>Humidity (HUMI) </a:t>
            </a:r>
            <a:r>
              <a:rPr lang="en-US" sz="2000" dirty="0" smtClean="0">
                <a:sym typeface="Wingdings"/>
              </a:rPr>
              <a:t> Humidity mean-centered, average humidity as baseline (</a:t>
            </a:r>
            <a:r>
              <a:rPr lang="en-US" sz="2000" dirty="0" err="1" smtClean="0">
                <a:solidFill>
                  <a:srgbClr val="0070C0"/>
                </a:solidFill>
                <a:sym typeface="Wingdings"/>
              </a:rPr>
              <a:t>HUMI.c</a:t>
            </a:r>
            <a:r>
              <a:rPr lang="en-US" sz="2000" dirty="0" smtClean="0">
                <a:sym typeface="Wingdings"/>
              </a:rPr>
              <a:t>)</a:t>
            </a:r>
          </a:p>
          <a:p>
            <a:r>
              <a:rPr lang="en-US" sz="2000" dirty="0" smtClean="0"/>
              <a:t>Pressure (PRES) </a:t>
            </a:r>
            <a:r>
              <a:rPr lang="en-US" sz="2000" dirty="0" smtClean="0">
                <a:sym typeface="Wingdings"/>
              </a:rPr>
              <a:t> Dew point mean-centered, average pressure as baseline (</a:t>
            </a:r>
            <a:r>
              <a:rPr lang="en-US" sz="2000" dirty="0" err="1" smtClean="0">
                <a:solidFill>
                  <a:srgbClr val="0070C0"/>
                </a:solidFill>
                <a:sym typeface="Wingdings"/>
              </a:rPr>
              <a:t>PRES.c</a:t>
            </a:r>
            <a:r>
              <a:rPr lang="en-US" sz="2000" dirty="0" smtClean="0">
                <a:sym typeface="Wingdings"/>
              </a:rPr>
              <a:t>)</a:t>
            </a:r>
          </a:p>
          <a:p>
            <a:r>
              <a:rPr lang="en-US" sz="2000" dirty="0" smtClean="0"/>
              <a:t>Temperature (DEWP) </a:t>
            </a:r>
            <a:r>
              <a:rPr lang="en-US" sz="2000" dirty="0" smtClean="0">
                <a:sym typeface="Wingdings"/>
              </a:rPr>
              <a:t> Temperature mean-centered, average temperature as baseline (</a:t>
            </a:r>
            <a:r>
              <a:rPr lang="en-US" sz="2000" dirty="0" err="1" smtClean="0">
                <a:solidFill>
                  <a:srgbClr val="0070C0"/>
                </a:solidFill>
                <a:sym typeface="Wingdings"/>
              </a:rPr>
              <a:t>TEMP.c</a:t>
            </a:r>
            <a:r>
              <a:rPr lang="en-US" sz="2000" dirty="0" smtClean="0">
                <a:sym typeface="Wingdings"/>
              </a:rPr>
              <a:t>)</a:t>
            </a:r>
          </a:p>
          <a:p>
            <a:endParaRPr lang="en-US" sz="2000" dirty="0" smtClean="0">
              <a:sym typeface="Wingdings"/>
            </a:endParaRPr>
          </a:p>
          <a:p>
            <a:pPr marL="0" indent="0">
              <a:buNone/>
            </a:pPr>
            <a:r>
              <a:rPr lang="en-US" sz="2000" u="sng" dirty="0" smtClean="0">
                <a:sym typeface="Wingdings"/>
              </a:rPr>
              <a:t>Continuous to Categorical</a:t>
            </a:r>
          </a:p>
          <a:p>
            <a:r>
              <a:rPr lang="en-US" sz="2000" dirty="0" smtClean="0">
                <a:sym typeface="Wingdings"/>
              </a:rPr>
              <a:t>Month  </a:t>
            </a:r>
            <a:r>
              <a:rPr lang="en-US" sz="2000" dirty="0" err="1" smtClean="0">
                <a:solidFill>
                  <a:srgbClr val="0070C0"/>
                </a:solidFill>
                <a:sym typeface="Wingdings"/>
              </a:rPr>
              <a:t>as.factor</a:t>
            </a:r>
            <a:r>
              <a:rPr lang="en-US" sz="2000" dirty="0" smtClean="0">
                <a:solidFill>
                  <a:srgbClr val="0070C0"/>
                </a:solidFill>
                <a:sym typeface="Wingdings"/>
              </a:rPr>
              <a:t>(month)</a:t>
            </a:r>
          </a:p>
          <a:p>
            <a:r>
              <a:rPr lang="en-US" altLang="zh-CN" sz="2000" dirty="0" smtClean="0">
                <a:sym typeface="Wingdings"/>
              </a:rPr>
              <a:t>Hour  </a:t>
            </a:r>
            <a:r>
              <a:rPr lang="en-US" altLang="zh-CN" sz="2000" dirty="0" err="1" smtClean="0">
                <a:solidFill>
                  <a:srgbClr val="0070C0"/>
                </a:solidFill>
                <a:sym typeface="Wingdings"/>
              </a:rPr>
              <a:t>rushhour</a:t>
            </a:r>
            <a:r>
              <a:rPr lang="en-US" altLang="zh-CN" sz="2000" dirty="0" smtClean="0">
                <a:sym typeface="Wingdings"/>
              </a:rPr>
              <a:t> [7-10, 16-19] &amp; </a:t>
            </a:r>
            <a:r>
              <a:rPr lang="en-US" altLang="zh-CN" sz="2000" dirty="0" smtClean="0">
                <a:solidFill>
                  <a:srgbClr val="0070C0"/>
                </a:solidFill>
                <a:sym typeface="Wingdings"/>
              </a:rPr>
              <a:t>non-</a:t>
            </a:r>
            <a:r>
              <a:rPr lang="en-US" altLang="zh-CN" sz="2000" dirty="0" err="1" smtClean="0">
                <a:solidFill>
                  <a:srgbClr val="0070C0"/>
                </a:solidFill>
                <a:sym typeface="Wingdings"/>
              </a:rPr>
              <a:t>rushhour</a:t>
            </a:r>
            <a:r>
              <a:rPr lang="en-US" altLang="zh-CN" sz="2000" dirty="0" smtClean="0">
                <a:sym typeface="Wingdings"/>
              </a:rPr>
              <a:t> [!(7-10, 16-19)]</a:t>
            </a:r>
            <a:endParaRPr lang="en-US" sz="2000" dirty="0" smtClean="0">
              <a:sym typeface="Wingdings"/>
            </a:endParaRPr>
          </a:p>
          <a:p>
            <a:endParaRPr lang="en-US" sz="2000" dirty="0" smtClean="0"/>
          </a:p>
        </p:txBody>
      </p:sp>
    </p:spTree>
    <p:extLst>
      <p:ext uri="{BB962C8B-B14F-4D97-AF65-F5344CB8AC3E}">
        <p14:creationId xmlns:p14="http://schemas.microsoft.com/office/powerpoint/2010/main" val="6287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a:t>7</a:t>
            </a:r>
            <a:r>
              <a:rPr lang="en-US" dirty="0" smtClean="0"/>
              <a:t>. </a:t>
            </a:r>
            <a:r>
              <a:rPr lang="en-US" dirty="0" smtClean="0"/>
              <a:t>Multicollinearity</a:t>
            </a:r>
            <a:endParaRPr lang="en-US" dirty="0"/>
          </a:p>
        </p:txBody>
      </p:sp>
      <p:sp>
        <p:nvSpPr>
          <p:cNvPr id="11" name="Content Placeholder 4"/>
          <p:cNvSpPr>
            <a:spLocks noGrp="1"/>
          </p:cNvSpPr>
          <p:nvPr>
            <p:ph idx="1"/>
          </p:nvPr>
        </p:nvSpPr>
        <p:spPr>
          <a:xfrm>
            <a:off x="691978" y="1188721"/>
            <a:ext cx="7328074" cy="2950794"/>
          </a:xfrm>
        </p:spPr>
        <p:txBody>
          <a:bodyPr>
            <a:normAutofit/>
          </a:bodyPr>
          <a:lstStyle/>
          <a:p>
            <a:pPr marL="0" indent="0">
              <a:buNone/>
            </a:pPr>
            <a:r>
              <a:rPr lang="en-US" sz="2000" u="sng" dirty="0" smtClean="0"/>
              <a:t>Variables considered removing </a:t>
            </a:r>
            <a:r>
              <a:rPr lang="en-US" sz="2000" dirty="0" smtClean="0"/>
              <a:t>(due to </a:t>
            </a:r>
            <a:r>
              <a:rPr lang="en-US" sz="2000" b="1" dirty="0" smtClean="0"/>
              <a:t>multicollinearity</a:t>
            </a:r>
            <a:r>
              <a:rPr lang="en-US" sz="2000" dirty="0" smtClean="0"/>
              <a:t>)</a:t>
            </a:r>
            <a:endParaRPr lang="en-US" sz="2000" dirty="0" smtClean="0"/>
          </a:p>
          <a:p>
            <a:r>
              <a:rPr lang="en-US" sz="2000" dirty="0" smtClean="0">
                <a:sym typeface="Wingdings"/>
              </a:rPr>
              <a:t>Pressure</a:t>
            </a:r>
          </a:p>
          <a:p>
            <a:r>
              <a:rPr lang="en-US" sz="2000" dirty="0" smtClean="0">
                <a:sym typeface="Wingdings"/>
              </a:rPr>
              <a:t>Humidity</a:t>
            </a:r>
          </a:p>
          <a:p>
            <a:r>
              <a:rPr lang="en-US" sz="2000" dirty="0" smtClean="0">
                <a:sym typeface="Wingdings"/>
              </a:rPr>
              <a:t>Temperature</a:t>
            </a:r>
          </a:p>
          <a:p>
            <a:pPr marL="0" indent="0">
              <a:buNone/>
            </a:pPr>
            <a:r>
              <a:rPr lang="en-US" sz="2000" dirty="0" smtClean="0">
                <a:sym typeface="Wingdings"/>
              </a:rPr>
              <a:t>The three variables above have correlations (r&gt;|0.8|) with one another. This is expected as the three factors are scientifically related to one another. However, none of the SEs were inflated, so we didn’t remove either of them.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452" y="932257"/>
            <a:ext cx="2530310" cy="29764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48" y="4426465"/>
            <a:ext cx="10896600" cy="2082800"/>
          </a:xfrm>
          <a:prstGeom prst="rect">
            <a:avLst/>
          </a:prstGeom>
        </p:spPr>
      </p:pic>
      <p:sp>
        <p:nvSpPr>
          <p:cNvPr id="8" name="TextBox 7"/>
          <p:cNvSpPr txBox="1"/>
          <p:nvPr/>
        </p:nvSpPr>
        <p:spPr>
          <a:xfrm>
            <a:off x="8330845" y="3908683"/>
            <a:ext cx="3140603" cy="230832"/>
          </a:xfrm>
          <a:prstGeom prst="rect">
            <a:avLst/>
          </a:prstGeom>
          <a:noFill/>
        </p:spPr>
        <p:txBody>
          <a:bodyPr wrap="none" rtlCol="0">
            <a:spAutoFit/>
          </a:bodyPr>
          <a:lstStyle/>
          <a:p>
            <a:r>
              <a:rPr lang="en-US" sz="900" i="1" dirty="0"/>
              <a:t>Source: https://</a:t>
            </a:r>
            <a:r>
              <a:rPr lang="en-US" sz="900" i="1" dirty="0" err="1"/>
              <a:t>www.calcunation.com</a:t>
            </a:r>
            <a:r>
              <a:rPr lang="en-US" sz="900" i="1" dirty="0"/>
              <a:t>/calculator/</a:t>
            </a:r>
            <a:r>
              <a:rPr lang="en-US" sz="900" i="1" dirty="0" err="1"/>
              <a:t>humidity.JPG</a:t>
            </a:r>
            <a:endParaRPr lang="en-US" sz="900" i="1" dirty="0"/>
          </a:p>
        </p:txBody>
      </p:sp>
    </p:spTree>
    <p:extLst>
      <p:ext uri="{BB962C8B-B14F-4D97-AF65-F5344CB8AC3E}">
        <p14:creationId xmlns:p14="http://schemas.microsoft.com/office/powerpoint/2010/main" val="107097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1188720"/>
          </a:xfrm>
        </p:spPr>
        <p:txBody>
          <a:bodyPr>
            <a:normAutofit/>
          </a:bodyPr>
          <a:lstStyle/>
          <a:p>
            <a:pPr algn="ctr"/>
            <a:r>
              <a:rPr lang="en-US" dirty="0" smtClean="0"/>
              <a:t>8</a:t>
            </a:r>
            <a:r>
              <a:rPr lang="en-US" dirty="0" smtClean="0"/>
              <a:t>. </a:t>
            </a:r>
            <a:r>
              <a:rPr lang="en-US" dirty="0" smtClean="0"/>
              <a:t>Interactions</a:t>
            </a:r>
            <a:endParaRPr lang="en-US" dirty="0"/>
          </a:p>
        </p:txBody>
      </p:sp>
      <p:sp>
        <p:nvSpPr>
          <p:cNvPr id="11" name="Content Placeholder 4"/>
          <p:cNvSpPr>
            <a:spLocks noGrp="1"/>
          </p:cNvSpPr>
          <p:nvPr>
            <p:ph idx="1"/>
          </p:nvPr>
        </p:nvSpPr>
        <p:spPr>
          <a:xfrm>
            <a:off x="532859" y="1184743"/>
            <a:ext cx="11115801" cy="5136543"/>
          </a:xfrm>
        </p:spPr>
        <p:txBody>
          <a:bodyPr>
            <a:normAutofit/>
          </a:bodyPr>
          <a:lstStyle/>
          <a:p>
            <a:pPr marL="0" indent="0">
              <a:buNone/>
            </a:pPr>
            <a:r>
              <a:rPr lang="en-US" sz="2000" dirty="0" smtClean="0">
                <a:sym typeface="Wingdings"/>
              </a:rPr>
              <a:t>I tried using </a:t>
            </a:r>
            <a:r>
              <a:rPr lang="en-US" sz="2000" dirty="0" err="1" smtClean="0">
                <a:sym typeface="Wingdings"/>
              </a:rPr>
              <a:t>xy</a:t>
            </a:r>
            <a:r>
              <a:rPr lang="en-US" sz="2000" dirty="0">
                <a:sym typeface="Wingdings"/>
              </a:rPr>
              <a:t>-</a:t>
            </a:r>
            <a:r>
              <a:rPr lang="en-US" sz="2000" dirty="0" smtClean="0">
                <a:sym typeface="Wingdings"/>
              </a:rPr>
              <a:t>plots for almost all of the variables. None of the variables had any interactions. I expected there to be at least some due to how different weather factors affect each other, but the plots show that this is not the case. </a:t>
            </a:r>
            <a:r>
              <a:rPr lang="en-US" sz="2000" dirty="0" smtClean="0">
                <a:sym typeface="Wingdings"/>
              </a:rPr>
              <a:t>Below are some of the selected </a:t>
            </a:r>
            <a:r>
              <a:rPr lang="en-US" sz="2000" dirty="0" err="1" smtClean="0">
                <a:sym typeface="Wingdings"/>
              </a:rPr>
              <a:t>xy</a:t>
            </a:r>
            <a:r>
              <a:rPr lang="en-US" sz="2000" dirty="0" smtClean="0">
                <a:sym typeface="Wingdings"/>
              </a:rPr>
              <a:t> plots.</a:t>
            </a:r>
            <a:endParaRPr lang="en-US" sz="2000" dirty="0" smtClean="0">
              <a:sym typeface="Wingding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368" y="2165072"/>
            <a:ext cx="3656137" cy="21618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873" y="4275900"/>
            <a:ext cx="3569125" cy="219101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2505" y="2165072"/>
            <a:ext cx="3638550" cy="22336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2505" y="4326961"/>
            <a:ext cx="3638550" cy="2139950"/>
          </a:xfrm>
          <a:prstGeom prst="rect">
            <a:avLst/>
          </a:prstGeom>
        </p:spPr>
      </p:pic>
    </p:spTree>
    <p:extLst>
      <p:ext uri="{BB962C8B-B14F-4D97-AF65-F5344CB8AC3E}">
        <p14:creationId xmlns:p14="http://schemas.microsoft.com/office/powerpoint/2010/main" val="208210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1975</Words>
  <Application>Microsoft Macintosh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DengXian</vt:lpstr>
      <vt:lpstr>Mangal</vt:lpstr>
      <vt:lpstr>Wingdings</vt:lpstr>
      <vt:lpstr>Arial</vt:lpstr>
      <vt:lpstr>Office Theme</vt:lpstr>
      <vt:lpstr>PowerPoint Presentation</vt:lpstr>
      <vt:lpstr>1. Question/Motivation</vt:lpstr>
      <vt:lpstr>2. Data Sourcing &amp; Cleaning</vt:lpstr>
      <vt:lpstr>3. Summary Statistics</vt:lpstr>
      <vt:lpstr>4. Initial Variables</vt:lpstr>
      <vt:lpstr>5. Exploratory data analysis</vt:lpstr>
      <vt:lpstr>6. Variable Transforming &amp; Re-Centering</vt:lpstr>
      <vt:lpstr>7. Multicollinearity</vt:lpstr>
      <vt:lpstr>8. Interactions</vt:lpstr>
      <vt:lpstr>9. Other Variables Removed</vt:lpstr>
      <vt:lpstr>10. Regressions Attempted</vt:lpstr>
      <vt:lpstr>11. Final Variables</vt:lpstr>
      <vt:lpstr>12. Residual Plots</vt:lpstr>
      <vt:lpstr>13. Final Regression</vt:lpstr>
      <vt:lpstr>14. Variable Interpretations (selected)</vt:lpstr>
      <vt:lpstr>15. Overall Interpretations &amp; Answer</vt:lpstr>
      <vt:lpstr>16. Limitations &amp; Moving Foward</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Question/Motivation</dc:title>
  <dc:creator>Jie Cai</dc:creator>
  <cp:lastModifiedBy>Jie Cai</cp:lastModifiedBy>
  <cp:revision>27</cp:revision>
  <cp:lastPrinted>2017-12-17T23:54:35Z</cp:lastPrinted>
  <dcterms:created xsi:type="dcterms:W3CDTF">2017-12-17T12:21:59Z</dcterms:created>
  <dcterms:modified xsi:type="dcterms:W3CDTF">2017-12-17T23:55:13Z</dcterms:modified>
</cp:coreProperties>
</file>