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67" r:id="rId7"/>
    <p:sldId id="262" r:id="rId8"/>
    <p:sldId id="268" r:id="rId9"/>
    <p:sldId id="269" r:id="rId10"/>
    <p:sldId id="271" r:id="rId11"/>
    <p:sldId id="296" r:id="rId12"/>
    <p:sldId id="272" r:id="rId13"/>
    <p:sldId id="273" r:id="rId14"/>
    <p:sldId id="274" r:id="rId15"/>
    <p:sldId id="277" r:id="rId16"/>
    <p:sldId id="276" r:id="rId17"/>
    <p:sldId id="278" r:id="rId18"/>
    <p:sldId id="279" r:id="rId19"/>
    <p:sldId id="283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B"/>
    <a:srgbClr val="EB700C"/>
    <a:srgbClr val="0D25C7"/>
    <a:srgbClr val="0F0B59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53"/>
    <p:restoredTop sz="78640"/>
  </p:normalViewPr>
  <p:slideViewPr>
    <p:cSldViewPr snapToGrid="0" snapToObjects="1">
      <p:cViewPr varScale="1">
        <p:scale>
          <a:sx n="98" d="100"/>
          <a:sy n="98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jiecaoyu/Dropbox/Cache_patition/workshop/Presentation/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jiecaoyu/Dropbox/Cache_patition/workshop/Presentation/primary_los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jiecaoyu/Dropbox/Cache_patition/workshop/Presentation/primary_los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jiecaoyu/Dropbox/Cache_patition/workshop/Presentation/primary_los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jiecaoyu/Dropbox/Cache_patition/workshop/Presentation/primary_los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940554434828"/>
          <c:y val="0.0390907954687482"/>
          <c:w val="0.735035901674427"/>
          <c:h val="0.718542682164729"/>
        </c:manualLayout>
      </c:layout>
      <c:lineChart>
        <c:grouping val="standard"/>
        <c:varyColors val="0"/>
        <c:ser>
          <c:idx val="1"/>
          <c:order val="1"/>
          <c:tx>
            <c:strRef>
              <c:f>Sheet1!$F$24</c:f>
              <c:strCache>
                <c:ptCount val="1"/>
                <c:pt idx="0">
                  <c:v>CPU Power Consumption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Sheet1!$D$25:$D$30</c:f>
              <c:strCache>
                <c:ptCount val="6"/>
                <c:pt idx="0">
                  <c:v>Nexus One</c:v>
                </c:pt>
                <c:pt idx="1">
                  <c:v>Nexus S</c:v>
                </c:pt>
                <c:pt idx="2">
                  <c:v>Galaxy Nexus</c:v>
                </c:pt>
                <c:pt idx="3">
                  <c:v>Nexus 4</c:v>
                </c:pt>
                <c:pt idx="4">
                  <c:v>Nexus 5</c:v>
                </c:pt>
                <c:pt idx="5">
                  <c:v>Nexus 6</c:v>
                </c:pt>
              </c:strCache>
            </c:strRef>
          </c:cat>
          <c:val>
            <c:numRef>
              <c:f>Sheet1!$F$25:$F$30</c:f>
              <c:numCache>
                <c:formatCode>General</c:formatCode>
                <c:ptCount val="6"/>
                <c:pt idx="0">
                  <c:v>1.0</c:v>
                </c:pt>
                <c:pt idx="1">
                  <c:v>1.69016393442623</c:v>
                </c:pt>
                <c:pt idx="2">
                  <c:v>3.755737704918032</c:v>
                </c:pt>
                <c:pt idx="3">
                  <c:v>6.663934426229494</c:v>
                </c:pt>
                <c:pt idx="4">
                  <c:v>4.918032786885246</c:v>
                </c:pt>
                <c:pt idx="5">
                  <c:v>6.39344262295082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979136"/>
        <c:axId val="2139982288"/>
      </c:lineChart>
      <c:lineChart>
        <c:grouping val="standard"/>
        <c:varyColors val="0"/>
        <c:ser>
          <c:idx val="0"/>
          <c:order val="0"/>
          <c:tx>
            <c:strRef>
              <c:f>Sheet1!$E$24</c:f>
              <c:strCache>
                <c:ptCount val="1"/>
                <c:pt idx="0">
                  <c:v>Battery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Sheet1!$D$25:$D$30</c:f>
              <c:strCache>
                <c:ptCount val="6"/>
                <c:pt idx="0">
                  <c:v>Nexus One</c:v>
                </c:pt>
                <c:pt idx="1">
                  <c:v>Nexus S</c:v>
                </c:pt>
                <c:pt idx="2">
                  <c:v>Galaxy Nexus</c:v>
                </c:pt>
                <c:pt idx="3">
                  <c:v>Nexus 4</c:v>
                </c:pt>
                <c:pt idx="4">
                  <c:v>Nexus 5</c:v>
                </c:pt>
                <c:pt idx="5">
                  <c:v>Nexus 6</c:v>
                </c:pt>
              </c:strCache>
            </c:strRef>
          </c:cat>
          <c:val>
            <c:numRef>
              <c:f>Sheet1!$E$25:$E$30</c:f>
              <c:numCache>
                <c:formatCode>General</c:formatCode>
                <c:ptCount val="6"/>
                <c:pt idx="0">
                  <c:v>1.0</c:v>
                </c:pt>
                <c:pt idx="1">
                  <c:v>1.071428571428571</c:v>
                </c:pt>
                <c:pt idx="2">
                  <c:v>1.25</c:v>
                </c:pt>
                <c:pt idx="3">
                  <c:v>1.5</c:v>
                </c:pt>
                <c:pt idx="4">
                  <c:v>1.642857142857143</c:v>
                </c:pt>
                <c:pt idx="5">
                  <c:v>2.3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4227136"/>
        <c:axId val="2144220992"/>
      </c:lineChart>
      <c:catAx>
        <c:axId val="213997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982288"/>
        <c:crosses val="autoZero"/>
        <c:auto val="1"/>
        <c:lblAlgn val="ctr"/>
        <c:lblOffset val="100"/>
        <c:noMultiLvlLbl val="0"/>
      </c:catAx>
      <c:valAx>
        <c:axId val="213998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dirty="0" smtClean="0">
                    <a:solidFill>
                      <a:schemeClr val="tx1"/>
                    </a:solidFill>
                  </a:rPr>
                  <a:t>Normalized</a:t>
                </a:r>
                <a:r>
                  <a:rPr lang="zh-CN" altLang="en-US" sz="1800" baseline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CPU</a:t>
                </a:r>
                <a:r>
                  <a:rPr lang="zh-CN" altLang="en-US" sz="18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800" baseline="0" dirty="0">
                    <a:solidFill>
                      <a:schemeClr val="tx1"/>
                    </a:solidFill>
                  </a:rPr>
                  <a:t>Power</a:t>
                </a:r>
                <a:r>
                  <a:rPr lang="zh-CN" altLang="en-US" sz="1800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800" baseline="0" dirty="0">
                    <a:solidFill>
                      <a:schemeClr val="tx1"/>
                    </a:solidFill>
                  </a:rPr>
                  <a:t>Consumption</a:t>
                </a:r>
                <a:r>
                  <a:rPr lang="zh-CN" altLang="en-US" sz="1800" baseline="0" dirty="0">
                    <a:solidFill>
                      <a:schemeClr val="tx1"/>
                    </a:solidFill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00121542916639552"/>
              <c:y val="0.02886707343400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979136"/>
        <c:crosses val="autoZero"/>
        <c:crossBetween val="between"/>
      </c:valAx>
      <c:valAx>
        <c:axId val="2144220992"/>
        <c:scaling>
          <c:orientation val="minMax"/>
          <c:max val="7.0"/>
        </c:scaling>
        <c:delete val="0"/>
        <c:axPos val="r"/>
        <c:title>
          <c:tx>
            <c:rich>
              <a:bodyPr rot="540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>
                    <a:solidFill>
                      <a:schemeClr val="tx1"/>
                    </a:solidFill>
                  </a:rPr>
                  <a:t>Normalized</a:t>
                </a:r>
                <a:r>
                  <a:rPr lang="zh-CN" altLang="en-US" sz="1800">
                    <a:solidFill>
                      <a:schemeClr val="tx1"/>
                    </a:solidFill>
                  </a:rPr>
                  <a:t> </a:t>
                </a:r>
                <a:r>
                  <a:rPr lang="en-US" sz="1800">
                    <a:solidFill>
                      <a:schemeClr val="tx1"/>
                    </a:solidFill>
                  </a:rPr>
                  <a:t>Battery</a:t>
                </a:r>
              </a:p>
            </c:rich>
          </c:tx>
          <c:layout>
            <c:manualLayout>
              <c:xMode val="edge"/>
              <c:yMode val="edge"/>
              <c:x val="0.947914524630702"/>
              <c:y val="0.1465655429434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540000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227136"/>
        <c:crosses val="max"/>
        <c:crossBetween val="between"/>
      </c:valAx>
      <c:catAx>
        <c:axId val="214422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442209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07373263465529"/>
          <c:y val="0.0526266232171222"/>
          <c:w val="0.888732094344167"/>
          <c:h val="0.4883153893650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Sheet3!$F$3</c:f>
              <c:strCache>
                <c:ptCount val="1"/>
                <c:pt idx="0">
                  <c:v>Exclusive Data Cache (Primary)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Sheet3!$E$4:$E$22</c:f>
              <c:strCache>
                <c:ptCount val="19"/>
                <c:pt idx="0">
                  <c:v>astar-astar*</c:v>
                </c:pt>
                <c:pt idx="1">
                  <c:v>gcc-gcc*</c:v>
                </c:pt>
                <c:pt idx="2">
                  <c:v>gobmk-gobmk</c:v>
                </c:pt>
                <c:pt idx="3">
                  <c:v>h264ref-h264ref</c:v>
                </c:pt>
                <c:pt idx="4">
                  <c:v>omnetpp-omnetpp*</c:v>
                </c:pt>
                <c:pt idx="5">
                  <c:v>sjeng-sjeng</c:v>
                </c:pt>
                <c:pt idx="6">
                  <c:v>xalancbmk-xalancbmk</c:v>
                </c:pt>
                <c:pt idx="7">
                  <c:v>xalancbmk-hmmer</c:v>
                </c:pt>
                <c:pt idx="8">
                  <c:v>xalancbmk-gcc</c:v>
                </c:pt>
                <c:pt idx="9">
                  <c:v>mcf-mcf*</c:v>
                </c:pt>
                <c:pt idx="10">
                  <c:v>gcc-bzip2</c:v>
                </c:pt>
                <c:pt idx="11">
                  <c:v>gcc-hmmer</c:v>
                </c:pt>
                <c:pt idx="12">
                  <c:v>gcc-sjeng</c:v>
                </c:pt>
                <c:pt idx="13">
                  <c:v>mcf-astar</c:v>
                </c:pt>
                <c:pt idx="14">
                  <c:v>mcf-hmmer</c:v>
                </c:pt>
                <c:pt idx="15">
                  <c:v>gobmk-xalancbmk</c:v>
                </c:pt>
                <c:pt idx="16">
                  <c:v>libquantum-sjeng</c:v>
                </c:pt>
                <c:pt idx="17">
                  <c:v>mcf-perlbench</c:v>
                </c:pt>
                <c:pt idx="18">
                  <c:v>geomean</c:v>
                </c:pt>
              </c:strCache>
            </c:strRef>
          </c:cat>
          <c:val>
            <c:numRef>
              <c:f>Sheet3!$F$4:$F$22</c:f>
              <c:numCache>
                <c:formatCode>General</c:formatCode>
                <c:ptCount val="19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Sheet3!$G$3</c:f>
              <c:strCache>
                <c:ptCount val="1"/>
                <c:pt idx="0">
                  <c:v>Shared Data Cache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Sheet3!$E$4:$E$22</c:f>
              <c:strCache>
                <c:ptCount val="19"/>
                <c:pt idx="0">
                  <c:v>astar-astar*</c:v>
                </c:pt>
                <c:pt idx="1">
                  <c:v>gcc-gcc*</c:v>
                </c:pt>
                <c:pt idx="2">
                  <c:v>gobmk-gobmk</c:v>
                </c:pt>
                <c:pt idx="3">
                  <c:v>h264ref-h264ref</c:v>
                </c:pt>
                <c:pt idx="4">
                  <c:v>omnetpp-omnetpp*</c:v>
                </c:pt>
                <c:pt idx="5">
                  <c:v>sjeng-sjeng</c:v>
                </c:pt>
                <c:pt idx="6">
                  <c:v>xalancbmk-xalancbmk</c:v>
                </c:pt>
                <c:pt idx="7">
                  <c:v>xalancbmk-hmmer</c:v>
                </c:pt>
                <c:pt idx="8">
                  <c:v>xalancbmk-gcc</c:v>
                </c:pt>
                <c:pt idx="9">
                  <c:v>mcf-mcf*</c:v>
                </c:pt>
                <c:pt idx="10">
                  <c:v>gcc-bzip2</c:v>
                </c:pt>
                <c:pt idx="11">
                  <c:v>gcc-hmmer</c:v>
                </c:pt>
                <c:pt idx="12">
                  <c:v>gcc-sjeng</c:v>
                </c:pt>
                <c:pt idx="13">
                  <c:v>mcf-astar</c:v>
                </c:pt>
                <c:pt idx="14">
                  <c:v>mcf-hmmer</c:v>
                </c:pt>
                <c:pt idx="15">
                  <c:v>gobmk-xalancbmk</c:v>
                </c:pt>
                <c:pt idx="16">
                  <c:v>libquantum-sjeng</c:v>
                </c:pt>
                <c:pt idx="17">
                  <c:v>mcf-perlbench</c:v>
                </c:pt>
                <c:pt idx="18">
                  <c:v>geomean</c:v>
                </c:pt>
              </c:strCache>
            </c:strRef>
          </c:cat>
          <c:val>
            <c:numRef>
              <c:f>Sheet3!$G$4:$G$22</c:f>
              <c:numCache>
                <c:formatCode>General</c:formatCode>
                <c:ptCount val="1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4975248"/>
        <c:axId val="2145668960"/>
      </c:barChart>
      <c:catAx>
        <c:axId val="-213497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668960"/>
        <c:crosses val="autoZero"/>
        <c:auto val="1"/>
        <c:lblAlgn val="ctr"/>
        <c:lblOffset val="100"/>
        <c:noMultiLvlLbl val="0"/>
      </c:catAx>
      <c:valAx>
        <c:axId val="2145668960"/>
        <c:scaling>
          <c:orientation val="minMax"/>
          <c:max val="1.0"/>
          <c:min val="0.65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97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07373150631511"/>
          <c:y val="0.0529460547939032"/>
          <c:w val="0.888732108180595"/>
          <c:h val="0.491363422388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Sheet3!$K$3</c:f>
              <c:strCache>
                <c:ptCount val="1"/>
                <c:pt idx="0">
                  <c:v>Exclusive Data Cache (Primary)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Sheet3!$J$4:$J$22</c:f>
              <c:strCache>
                <c:ptCount val="19"/>
                <c:pt idx="0">
                  <c:v>astar-astar*</c:v>
                </c:pt>
                <c:pt idx="1">
                  <c:v>gcc-gcc*</c:v>
                </c:pt>
                <c:pt idx="2">
                  <c:v>gobmk-gobmk</c:v>
                </c:pt>
                <c:pt idx="3">
                  <c:v>h264ref-h264ref</c:v>
                </c:pt>
                <c:pt idx="4">
                  <c:v>omnetpp-omnetpp*</c:v>
                </c:pt>
                <c:pt idx="5">
                  <c:v>sjeng-sjeng</c:v>
                </c:pt>
                <c:pt idx="6">
                  <c:v>xalancbmk-xalancbmk</c:v>
                </c:pt>
                <c:pt idx="7">
                  <c:v>xalancbmk-hmmer</c:v>
                </c:pt>
                <c:pt idx="8">
                  <c:v>xalancbmk-gcc</c:v>
                </c:pt>
                <c:pt idx="9">
                  <c:v>mcf-mcf*</c:v>
                </c:pt>
                <c:pt idx="10">
                  <c:v>gcc-bzip2</c:v>
                </c:pt>
                <c:pt idx="11">
                  <c:v>gcc-hmmer</c:v>
                </c:pt>
                <c:pt idx="12">
                  <c:v>gcc-sjeng</c:v>
                </c:pt>
                <c:pt idx="13">
                  <c:v>mcf-astar</c:v>
                </c:pt>
                <c:pt idx="14">
                  <c:v>mcf-hmmer</c:v>
                </c:pt>
                <c:pt idx="15">
                  <c:v>gobmk-xalancbmk</c:v>
                </c:pt>
                <c:pt idx="16">
                  <c:v>libquantum-sjeng</c:v>
                </c:pt>
                <c:pt idx="17">
                  <c:v>mcf-perlbench</c:v>
                </c:pt>
                <c:pt idx="18">
                  <c:v>geomean</c:v>
                </c:pt>
              </c:strCache>
            </c:strRef>
          </c:cat>
          <c:val>
            <c:numRef>
              <c:f>Sheet3!$K$4:$K$22</c:f>
              <c:numCache>
                <c:formatCode>General</c:formatCode>
                <c:ptCount val="1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Sheet3!$L$3</c:f>
              <c:strCache>
                <c:ptCount val="1"/>
                <c:pt idx="0">
                  <c:v>Shared Data Cache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Sheet3!$J$4:$J$22</c:f>
              <c:strCache>
                <c:ptCount val="19"/>
                <c:pt idx="0">
                  <c:v>astar-astar*</c:v>
                </c:pt>
                <c:pt idx="1">
                  <c:v>gcc-gcc*</c:v>
                </c:pt>
                <c:pt idx="2">
                  <c:v>gobmk-gobmk</c:v>
                </c:pt>
                <c:pt idx="3">
                  <c:v>h264ref-h264ref</c:v>
                </c:pt>
                <c:pt idx="4">
                  <c:v>omnetpp-omnetpp*</c:v>
                </c:pt>
                <c:pt idx="5">
                  <c:v>sjeng-sjeng</c:v>
                </c:pt>
                <c:pt idx="6">
                  <c:v>xalancbmk-xalancbmk</c:v>
                </c:pt>
                <c:pt idx="7">
                  <c:v>xalancbmk-hmmer</c:v>
                </c:pt>
                <c:pt idx="8">
                  <c:v>xalancbmk-gcc</c:v>
                </c:pt>
                <c:pt idx="9">
                  <c:v>mcf-mcf*</c:v>
                </c:pt>
                <c:pt idx="10">
                  <c:v>gcc-bzip2</c:v>
                </c:pt>
                <c:pt idx="11">
                  <c:v>gcc-hmmer</c:v>
                </c:pt>
                <c:pt idx="12">
                  <c:v>gcc-sjeng</c:v>
                </c:pt>
                <c:pt idx="13">
                  <c:v>mcf-astar</c:v>
                </c:pt>
                <c:pt idx="14">
                  <c:v>mcf-hmmer</c:v>
                </c:pt>
                <c:pt idx="15">
                  <c:v>gobmk-xalancbmk</c:v>
                </c:pt>
                <c:pt idx="16">
                  <c:v>libquantum-sjeng</c:v>
                </c:pt>
                <c:pt idx="17">
                  <c:v>mcf-perlbench</c:v>
                </c:pt>
                <c:pt idx="18">
                  <c:v>geomean</c:v>
                </c:pt>
              </c:strCache>
            </c:strRef>
          </c:cat>
          <c:val>
            <c:numRef>
              <c:f>Sheet3!$L$4:$L$22</c:f>
              <c:numCache>
                <c:formatCode>General</c:formatCode>
                <c:ptCount val="19"/>
                <c:pt idx="0">
                  <c:v>0.97397682353118</c:v>
                </c:pt>
                <c:pt idx="1">
                  <c:v>0.888571556133483</c:v>
                </c:pt>
                <c:pt idx="2">
                  <c:v>0.93694661424385</c:v>
                </c:pt>
                <c:pt idx="3">
                  <c:v>0.975103469978768</c:v>
                </c:pt>
                <c:pt idx="4">
                  <c:v>0.813377058612547</c:v>
                </c:pt>
                <c:pt idx="5">
                  <c:v>0.954616780763105</c:v>
                </c:pt>
                <c:pt idx="6">
                  <c:v>0.808067324132957</c:v>
                </c:pt>
                <c:pt idx="7">
                  <c:v>0.897875085592161</c:v>
                </c:pt>
                <c:pt idx="8">
                  <c:v>0.822436948716812</c:v>
                </c:pt>
                <c:pt idx="9">
                  <c:v>0.891640739675579</c:v>
                </c:pt>
                <c:pt idx="10">
                  <c:v>0.972257162623427</c:v>
                </c:pt>
                <c:pt idx="11">
                  <c:v>0.945566562038661</c:v>
                </c:pt>
                <c:pt idx="12">
                  <c:v>0.961680748888772</c:v>
                </c:pt>
                <c:pt idx="13">
                  <c:v>0.899904645629294</c:v>
                </c:pt>
                <c:pt idx="14">
                  <c:v>0.945836887636385</c:v>
                </c:pt>
                <c:pt idx="15">
                  <c:v>0.86237169097785</c:v>
                </c:pt>
                <c:pt idx="16">
                  <c:v>0.997392704105924</c:v>
                </c:pt>
                <c:pt idx="17">
                  <c:v>0.711511925222978</c:v>
                </c:pt>
                <c:pt idx="18">
                  <c:v>0.900112621526295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6091632"/>
        <c:axId val="2146525600"/>
      </c:barChart>
      <c:catAx>
        <c:axId val="-2136091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6525600"/>
        <c:crosses val="autoZero"/>
        <c:auto val="1"/>
        <c:lblAlgn val="ctr"/>
        <c:lblOffset val="100"/>
        <c:noMultiLvlLbl val="0"/>
      </c:catAx>
      <c:valAx>
        <c:axId val="2146525600"/>
        <c:scaling>
          <c:orientation val="minMax"/>
          <c:max val="1.0"/>
          <c:min val="0.65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36091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Sheet1!$S$24</c:f>
              <c:strCache>
                <c:ptCount val="1"/>
                <c:pt idx="0">
                  <c:v>No Perf. 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Sheet1!$R$25:$R$43</c:f>
              <c:strCache>
                <c:ptCount val="19"/>
                <c:pt idx="0">
                  <c:v>astar-astar*</c:v>
                </c:pt>
                <c:pt idx="1">
                  <c:v>gcc-gcc*</c:v>
                </c:pt>
                <c:pt idx="2">
                  <c:v>gobmk-gobmk</c:v>
                </c:pt>
                <c:pt idx="3">
                  <c:v>h264ref-h264ref</c:v>
                </c:pt>
                <c:pt idx="4">
                  <c:v>omnetpp-omnetpp*</c:v>
                </c:pt>
                <c:pt idx="5">
                  <c:v>sjeng-sjeng</c:v>
                </c:pt>
                <c:pt idx="6">
                  <c:v>xalancbmk-xalancbmk</c:v>
                </c:pt>
                <c:pt idx="7">
                  <c:v>xalancbmk-hmmer</c:v>
                </c:pt>
                <c:pt idx="8">
                  <c:v>xalancbmk-gcc</c:v>
                </c:pt>
                <c:pt idx="9">
                  <c:v>mcf-mcf*</c:v>
                </c:pt>
                <c:pt idx="10">
                  <c:v>gcc-bzip2</c:v>
                </c:pt>
                <c:pt idx="11">
                  <c:v>gcc-hmmer</c:v>
                </c:pt>
                <c:pt idx="12">
                  <c:v>gcc-sjeng</c:v>
                </c:pt>
                <c:pt idx="13">
                  <c:v>mcf-astar</c:v>
                </c:pt>
                <c:pt idx="14">
                  <c:v>mcf-hmmer</c:v>
                </c:pt>
                <c:pt idx="15">
                  <c:v>gobmk-xalancbmk</c:v>
                </c:pt>
                <c:pt idx="16">
                  <c:v>libquantum-sjeng</c:v>
                </c:pt>
                <c:pt idx="17">
                  <c:v>mcf-perlbench</c:v>
                </c:pt>
                <c:pt idx="18">
                  <c:v>geomean</c:v>
                </c:pt>
              </c:strCache>
            </c:strRef>
          </c:cat>
          <c:val>
            <c:numRef>
              <c:f>Sheet1!$S$25:$S$43</c:f>
              <c:numCache>
                <c:formatCode>General</c:formatCode>
                <c:ptCount val="19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Sheet1!$T$24</c:f>
              <c:strCache>
                <c:ptCount val="1"/>
                <c:pt idx="0">
                  <c:v>Shared Data Cache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Sheet1!$R$25:$R$43</c:f>
              <c:strCache>
                <c:ptCount val="19"/>
                <c:pt idx="0">
                  <c:v>astar-astar*</c:v>
                </c:pt>
                <c:pt idx="1">
                  <c:v>gcc-gcc*</c:v>
                </c:pt>
                <c:pt idx="2">
                  <c:v>gobmk-gobmk</c:v>
                </c:pt>
                <c:pt idx="3">
                  <c:v>h264ref-h264ref</c:v>
                </c:pt>
                <c:pt idx="4">
                  <c:v>omnetpp-omnetpp*</c:v>
                </c:pt>
                <c:pt idx="5">
                  <c:v>sjeng-sjeng</c:v>
                </c:pt>
                <c:pt idx="6">
                  <c:v>xalancbmk-xalancbmk</c:v>
                </c:pt>
                <c:pt idx="7">
                  <c:v>xalancbmk-hmmer</c:v>
                </c:pt>
                <c:pt idx="8">
                  <c:v>xalancbmk-gcc</c:v>
                </c:pt>
                <c:pt idx="9">
                  <c:v>mcf-mcf*</c:v>
                </c:pt>
                <c:pt idx="10">
                  <c:v>gcc-bzip2</c:v>
                </c:pt>
                <c:pt idx="11">
                  <c:v>gcc-hmmer</c:v>
                </c:pt>
                <c:pt idx="12">
                  <c:v>gcc-sjeng</c:v>
                </c:pt>
                <c:pt idx="13">
                  <c:v>mcf-astar</c:v>
                </c:pt>
                <c:pt idx="14">
                  <c:v>mcf-hmmer</c:v>
                </c:pt>
                <c:pt idx="15">
                  <c:v>gobmk-xalancbmk</c:v>
                </c:pt>
                <c:pt idx="16">
                  <c:v>libquantum-sjeng</c:v>
                </c:pt>
                <c:pt idx="17">
                  <c:v>mcf-perlbench</c:v>
                </c:pt>
                <c:pt idx="18">
                  <c:v>geomean</c:v>
                </c:pt>
              </c:strCache>
            </c:strRef>
          </c:cat>
          <c:val>
            <c:numRef>
              <c:f>Sheet1!$T$25:$T$43</c:f>
              <c:numCache>
                <c:formatCode>General</c:formatCode>
                <c:ptCount val="19"/>
                <c:pt idx="0">
                  <c:v>0.973976824</c:v>
                </c:pt>
                <c:pt idx="1">
                  <c:v>0.888571556</c:v>
                </c:pt>
                <c:pt idx="2">
                  <c:v>0.936946614</c:v>
                </c:pt>
                <c:pt idx="3">
                  <c:v>0.97510347</c:v>
                </c:pt>
                <c:pt idx="4">
                  <c:v>0.813377059</c:v>
                </c:pt>
                <c:pt idx="5">
                  <c:v>0.954616781</c:v>
                </c:pt>
                <c:pt idx="6">
                  <c:v>0.808067324</c:v>
                </c:pt>
                <c:pt idx="7">
                  <c:v>0.897875086</c:v>
                </c:pt>
                <c:pt idx="8">
                  <c:v>0.822436949</c:v>
                </c:pt>
                <c:pt idx="9">
                  <c:v>0.89164074</c:v>
                </c:pt>
                <c:pt idx="10">
                  <c:v>0.972257163</c:v>
                </c:pt>
                <c:pt idx="11">
                  <c:v>0.945566562</c:v>
                </c:pt>
                <c:pt idx="12">
                  <c:v>0.961680749</c:v>
                </c:pt>
                <c:pt idx="13">
                  <c:v>0.899904646</c:v>
                </c:pt>
                <c:pt idx="14">
                  <c:v>0.945836888</c:v>
                </c:pt>
                <c:pt idx="15">
                  <c:v>0.862371691</c:v>
                </c:pt>
                <c:pt idx="16">
                  <c:v>0.997392704</c:v>
                </c:pt>
                <c:pt idx="17">
                  <c:v>0.711511925</c:v>
                </c:pt>
                <c:pt idx="18">
                  <c:v>0.900112621660291</c:v>
                </c:pt>
              </c:numCache>
            </c:numRef>
          </c:val>
        </c:ser>
        <c:ser>
          <c:idx val="2"/>
          <c:order val="2"/>
          <c:tx>
            <c:strRef>
              <c:f>Sheet1!$U$24</c:f>
              <c:strCache>
                <c:ptCount val="1"/>
                <c:pt idx="0">
                  <c:v>Adaptive Scheme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Sheet1!$R$25:$R$43</c:f>
              <c:strCache>
                <c:ptCount val="19"/>
                <c:pt idx="0">
                  <c:v>astar-astar*</c:v>
                </c:pt>
                <c:pt idx="1">
                  <c:v>gcc-gcc*</c:v>
                </c:pt>
                <c:pt idx="2">
                  <c:v>gobmk-gobmk</c:v>
                </c:pt>
                <c:pt idx="3">
                  <c:v>h264ref-h264ref</c:v>
                </c:pt>
                <c:pt idx="4">
                  <c:v>omnetpp-omnetpp*</c:v>
                </c:pt>
                <c:pt idx="5">
                  <c:v>sjeng-sjeng</c:v>
                </c:pt>
                <c:pt idx="6">
                  <c:v>xalancbmk-xalancbmk</c:v>
                </c:pt>
                <c:pt idx="7">
                  <c:v>xalancbmk-hmmer</c:v>
                </c:pt>
                <c:pt idx="8">
                  <c:v>xalancbmk-gcc</c:v>
                </c:pt>
                <c:pt idx="9">
                  <c:v>mcf-mcf*</c:v>
                </c:pt>
                <c:pt idx="10">
                  <c:v>gcc-bzip2</c:v>
                </c:pt>
                <c:pt idx="11">
                  <c:v>gcc-hmmer</c:v>
                </c:pt>
                <c:pt idx="12">
                  <c:v>gcc-sjeng</c:v>
                </c:pt>
                <c:pt idx="13">
                  <c:v>mcf-astar</c:v>
                </c:pt>
                <c:pt idx="14">
                  <c:v>mcf-hmmer</c:v>
                </c:pt>
                <c:pt idx="15">
                  <c:v>gobmk-xalancbmk</c:v>
                </c:pt>
                <c:pt idx="16">
                  <c:v>libquantum-sjeng</c:v>
                </c:pt>
                <c:pt idx="17">
                  <c:v>mcf-perlbench</c:v>
                </c:pt>
                <c:pt idx="18">
                  <c:v>geomean</c:v>
                </c:pt>
              </c:strCache>
            </c:strRef>
          </c:cat>
          <c:val>
            <c:numRef>
              <c:f>Sheet1!$U$25:$U$43</c:f>
              <c:numCache>
                <c:formatCode>General</c:formatCode>
                <c:ptCount val="19"/>
                <c:pt idx="0">
                  <c:v>0.977520929463574</c:v>
                </c:pt>
                <c:pt idx="1">
                  <c:v>0.950083573076912</c:v>
                </c:pt>
                <c:pt idx="2">
                  <c:v>0.949980474702283</c:v>
                </c:pt>
                <c:pt idx="3">
                  <c:v>0.975533184086935</c:v>
                </c:pt>
                <c:pt idx="4">
                  <c:v>0.949776018471471</c:v>
                </c:pt>
                <c:pt idx="5">
                  <c:v>0.957225621356968</c:v>
                </c:pt>
                <c:pt idx="6">
                  <c:v>1.000843238138234</c:v>
                </c:pt>
                <c:pt idx="7">
                  <c:v>0.949850732223143</c:v>
                </c:pt>
                <c:pt idx="8">
                  <c:v>0.999477234269445</c:v>
                </c:pt>
                <c:pt idx="9">
                  <c:v>0.950018488154509</c:v>
                </c:pt>
                <c:pt idx="10">
                  <c:v>0.974391227037009</c:v>
                </c:pt>
                <c:pt idx="11">
                  <c:v>0.950142763013398</c:v>
                </c:pt>
                <c:pt idx="12">
                  <c:v>0.962024205198974</c:v>
                </c:pt>
                <c:pt idx="13">
                  <c:v>0.948891839626425</c:v>
                </c:pt>
                <c:pt idx="14">
                  <c:v>0.949945736399487</c:v>
                </c:pt>
                <c:pt idx="15">
                  <c:v>0.996414100486224</c:v>
                </c:pt>
                <c:pt idx="16">
                  <c:v>1.00004610001436</c:v>
                </c:pt>
                <c:pt idx="17">
                  <c:v>0.963853165606672</c:v>
                </c:pt>
                <c:pt idx="18">
                  <c:v>0.966805126312211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8761840"/>
        <c:axId val="2145666880"/>
      </c:barChart>
      <c:catAx>
        <c:axId val="-213876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666880"/>
        <c:crosses val="autoZero"/>
        <c:auto val="1"/>
        <c:lblAlgn val="ctr"/>
        <c:lblOffset val="100"/>
        <c:noMultiLvlLbl val="0"/>
      </c:catAx>
      <c:valAx>
        <c:axId val="2145666880"/>
        <c:scaling>
          <c:orientation val="minMax"/>
          <c:max val="1.0"/>
          <c:min val="0.65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876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Sheet1!$X$24</c:f>
              <c:strCache>
                <c:ptCount val="1"/>
                <c:pt idx="0">
                  <c:v>No Perf. 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Sheet1!$W$25:$W$43</c:f>
              <c:strCache>
                <c:ptCount val="19"/>
                <c:pt idx="0">
                  <c:v>astar-astar*</c:v>
                </c:pt>
                <c:pt idx="1">
                  <c:v>gcc-gcc*</c:v>
                </c:pt>
                <c:pt idx="2">
                  <c:v>gobmk-gobmk</c:v>
                </c:pt>
                <c:pt idx="3">
                  <c:v>h264ref-h264ref</c:v>
                </c:pt>
                <c:pt idx="4">
                  <c:v>omnetpp-omnetpp*</c:v>
                </c:pt>
                <c:pt idx="5">
                  <c:v>sjeng-sjeng</c:v>
                </c:pt>
                <c:pt idx="6">
                  <c:v>xalancbmk-xalancbmk</c:v>
                </c:pt>
                <c:pt idx="7">
                  <c:v>xalancbmk-hmmer</c:v>
                </c:pt>
                <c:pt idx="8">
                  <c:v>xalancbmk-gcc</c:v>
                </c:pt>
                <c:pt idx="9">
                  <c:v>mcf-mcf*</c:v>
                </c:pt>
                <c:pt idx="10">
                  <c:v>gcc-bzip2</c:v>
                </c:pt>
                <c:pt idx="11">
                  <c:v>gcc-hmmer</c:v>
                </c:pt>
                <c:pt idx="12">
                  <c:v>gcc-sjeng</c:v>
                </c:pt>
                <c:pt idx="13">
                  <c:v>mcf-astar</c:v>
                </c:pt>
                <c:pt idx="14">
                  <c:v>mcf-hmmer</c:v>
                </c:pt>
                <c:pt idx="15">
                  <c:v>gobmk-xalancbmk</c:v>
                </c:pt>
                <c:pt idx="16">
                  <c:v>libquantum-sjeng</c:v>
                </c:pt>
                <c:pt idx="17">
                  <c:v>mcf-perlbench</c:v>
                </c:pt>
                <c:pt idx="18">
                  <c:v>geomean</c:v>
                </c:pt>
              </c:strCache>
            </c:strRef>
          </c:cat>
          <c:val>
            <c:numRef>
              <c:f>Sheet1!$X$25:$X$43</c:f>
              <c:numCache>
                <c:formatCode>General</c:formatCode>
                <c:ptCount val="19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Sheet1!$Y$24</c:f>
              <c:strCache>
                <c:ptCount val="1"/>
                <c:pt idx="0">
                  <c:v>Shared Data Cache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Sheet1!$W$25:$W$43</c:f>
              <c:strCache>
                <c:ptCount val="19"/>
                <c:pt idx="0">
                  <c:v>astar-astar*</c:v>
                </c:pt>
                <c:pt idx="1">
                  <c:v>gcc-gcc*</c:v>
                </c:pt>
                <c:pt idx="2">
                  <c:v>gobmk-gobmk</c:v>
                </c:pt>
                <c:pt idx="3">
                  <c:v>h264ref-h264ref</c:v>
                </c:pt>
                <c:pt idx="4">
                  <c:v>omnetpp-omnetpp*</c:v>
                </c:pt>
                <c:pt idx="5">
                  <c:v>sjeng-sjeng</c:v>
                </c:pt>
                <c:pt idx="6">
                  <c:v>xalancbmk-xalancbmk</c:v>
                </c:pt>
                <c:pt idx="7">
                  <c:v>xalancbmk-hmmer</c:v>
                </c:pt>
                <c:pt idx="8">
                  <c:v>xalancbmk-gcc</c:v>
                </c:pt>
                <c:pt idx="9">
                  <c:v>mcf-mcf*</c:v>
                </c:pt>
                <c:pt idx="10">
                  <c:v>gcc-bzip2</c:v>
                </c:pt>
                <c:pt idx="11">
                  <c:v>gcc-hmmer</c:v>
                </c:pt>
                <c:pt idx="12">
                  <c:v>gcc-sjeng</c:v>
                </c:pt>
                <c:pt idx="13">
                  <c:v>mcf-astar</c:v>
                </c:pt>
                <c:pt idx="14">
                  <c:v>mcf-hmmer</c:v>
                </c:pt>
                <c:pt idx="15">
                  <c:v>gobmk-xalancbmk</c:v>
                </c:pt>
                <c:pt idx="16">
                  <c:v>libquantum-sjeng</c:v>
                </c:pt>
                <c:pt idx="17">
                  <c:v>mcf-perlbench</c:v>
                </c:pt>
                <c:pt idx="18">
                  <c:v>geomean</c:v>
                </c:pt>
              </c:strCache>
            </c:strRef>
          </c:cat>
          <c:val>
            <c:numRef>
              <c:f>Sheet1!$Y$25:$Y$43</c:f>
              <c:numCache>
                <c:formatCode>General</c:formatCode>
                <c:ptCount val="19"/>
                <c:pt idx="0">
                  <c:v>1.69244855422291</c:v>
                </c:pt>
                <c:pt idx="1">
                  <c:v>1.329817524682652</c:v>
                </c:pt>
                <c:pt idx="2">
                  <c:v>1.229138006602886</c:v>
                </c:pt>
                <c:pt idx="3">
                  <c:v>1.264140640342069</c:v>
                </c:pt>
                <c:pt idx="4">
                  <c:v>1.037997813896017</c:v>
                </c:pt>
                <c:pt idx="5">
                  <c:v>1.27935215602388</c:v>
                </c:pt>
                <c:pt idx="6">
                  <c:v>0.983822067697785</c:v>
                </c:pt>
                <c:pt idx="7">
                  <c:v>1.604109927952057</c:v>
                </c:pt>
                <c:pt idx="8">
                  <c:v>0.998356882251927</c:v>
                </c:pt>
                <c:pt idx="9">
                  <c:v>1.004050076821742</c:v>
                </c:pt>
                <c:pt idx="10">
                  <c:v>1.640345051568284</c:v>
                </c:pt>
                <c:pt idx="11">
                  <c:v>1.715452366811613</c:v>
                </c:pt>
                <c:pt idx="12">
                  <c:v>1.527327319890792</c:v>
                </c:pt>
                <c:pt idx="13">
                  <c:v>1.419775070437314</c:v>
                </c:pt>
                <c:pt idx="14">
                  <c:v>2.026885681654301</c:v>
                </c:pt>
                <c:pt idx="15">
                  <c:v>1.034732597633469</c:v>
                </c:pt>
                <c:pt idx="16">
                  <c:v>1.319412599450528</c:v>
                </c:pt>
                <c:pt idx="17">
                  <c:v>1.034749434652765</c:v>
                </c:pt>
                <c:pt idx="18">
                  <c:v>1.309587393410462</c:v>
                </c:pt>
              </c:numCache>
            </c:numRef>
          </c:val>
        </c:ser>
        <c:ser>
          <c:idx val="2"/>
          <c:order val="2"/>
          <c:tx>
            <c:strRef>
              <c:f>Sheet1!$Z$24</c:f>
              <c:strCache>
                <c:ptCount val="1"/>
                <c:pt idx="0">
                  <c:v>Adaptive Scheme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Sheet1!$W$25:$W$43</c:f>
              <c:strCache>
                <c:ptCount val="19"/>
                <c:pt idx="0">
                  <c:v>astar-astar*</c:v>
                </c:pt>
                <c:pt idx="1">
                  <c:v>gcc-gcc*</c:v>
                </c:pt>
                <c:pt idx="2">
                  <c:v>gobmk-gobmk</c:v>
                </c:pt>
                <c:pt idx="3">
                  <c:v>h264ref-h264ref</c:v>
                </c:pt>
                <c:pt idx="4">
                  <c:v>omnetpp-omnetpp*</c:v>
                </c:pt>
                <c:pt idx="5">
                  <c:v>sjeng-sjeng</c:v>
                </c:pt>
                <c:pt idx="6">
                  <c:v>xalancbmk-xalancbmk</c:v>
                </c:pt>
                <c:pt idx="7">
                  <c:v>xalancbmk-hmmer</c:v>
                </c:pt>
                <c:pt idx="8">
                  <c:v>xalancbmk-gcc</c:v>
                </c:pt>
                <c:pt idx="9">
                  <c:v>mcf-mcf*</c:v>
                </c:pt>
                <c:pt idx="10">
                  <c:v>gcc-bzip2</c:v>
                </c:pt>
                <c:pt idx="11">
                  <c:v>gcc-hmmer</c:v>
                </c:pt>
                <c:pt idx="12">
                  <c:v>gcc-sjeng</c:v>
                </c:pt>
                <c:pt idx="13">
                  <c:v>mcf-astar</c:v>
                </c:pt>
                <c:pt idx="14">
                  <c:v>mcf-hmmer</c:v>
                </c:pt>
                <c:pt idx="15">
                  <c:v>gobmk-xalancbmk</c:v>
                </c:pt>
                <c:pt idx="16">
                  <c:v>libquantum-sjeng</c:v>
                </c:pt>
                <c:pt idx="17">
                  <c:v>mcf-perlbench</c:v>
                </c:pt>
                <c:pt idx="18">
                  <c:v>geomean</c:v>
                </c:pt>
              </c:strCache>
            </c:strRef>
          </c:cat>
          <c:val>
            <c:numRef>
              <c:f>Sheet1!$Z$25:$Z$43</c:f>
              <c:numCache>
                <c:formatCode>General</c:formatCode>
                <c:ptCount val="19"/>
                <c:pt idx="0">
                  <c:v>1.69815678146494</c:v>
                </c:pt>
                <c:pt idx="1">
                  <c:v>1.112834978843441</c:v>
                </c:pt>
                <c:pt idx="2">
                  <c:v>1.181985317549421</c:v>
                </c:pt>
                <c:pt idx="3">
                  <c:v>1.26200734010901</c:v>
                </c:pt>
                <c:pt idx="4">
                  <c:v>0.991168456737319</c:v>
                </c:pt>
                <c:pt idx="5">
                  <c:v>1.280794234596061</c:v>
                </c:pt>
                <c:pt idx="6">
                  <c:v>1.000918066466765</c:v>
                </c:pt>
                <c:pt idx="7">
                  <c:v>1.108214146557915</c:v>
                </c:pt>
                <c:pt idx="8">
                  <c:v>0.999567820363595</c:v>
                </c:pt>
                <c:pt idx="9">
                  <c:v>1.008967821346932</c:v>
                </c:pt>
                <c:pt idx="10">
                  <c:v>1.64295261214072</c:v>
                </c:pt>
                <c:pt idx="11">
                  <c:v>1.660758648778308</c:v>
                </c:pt>
                <c:pt idx="12">
                  <c:v>1.530167711899558</c:v>
                </c:pt>
                <c:pt idx="13">
                  <c:v>1.117893035515441</c:v>
                </c:pt>
                <c:pt idx="14">
                  <c:v>1.837042669276582</c:v>
                </c:pt>
                <c:pt idx="15">
                  <c:v>0.999559851621091</c:v>
                </c:pt>
                <c:pt idx="16">
                  <c:v>1.321385447162489</c:v>
                </c:pt>
                <c:pt idx="17">
                  <c:v>1.034675676651198</c:v>
                </c:pt>
                <c:pt idx="18">
                  <c:v>1.238361476837856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1715392"/>
        <c:axId val="-2141666928"/>
      </c:barChart>
      <c:catAx>
        <c:axId val="-214171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666928"/>
        <c:crosses val="autoZero"/>
        <c:auto val="1"/>
        <c:lblAlgn val="ctr"/>
        <c:lblOffset val="100"/>
        <c:noMultiLvlLbl val="0"/>
      </c:catAx>
      <c:valAx>
        <c:axId val="-2141666928"/>
        <c:scaling>
          <c:orientation val="minMax"/>
          <c:max val="2.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71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5A878-18BC-0D41-B00A-0CCD7860C6A7}" type="datetimeFigureOut">
              <a:rPr lang="en-US" smtClean="0"/>
              <a:t>6/19/15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7CD64-D02A-9C44-96A6-744DE774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8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4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8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2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CD64-D02A-9C44-96A6-744DE774B7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73B2-426C-684C-A566-EF2549529416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1143-4384-1A4F-B0A9-B186711262E1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43C47-B1F6-F44A-8DFA-639BCCC5B58D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1F22-CA8E-D94E-A2BE-072596456FA7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33BA922A-E8BA-364B-990A-DCD0B3F83F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B8B4-93F7-E445-852C-7F71ADF3B94A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A9D0-0758-B549-8E66-20618369693B}" type="datetime1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2BC17-9F82-7145-B5D7-97BCB413DE2E}" type="datetime1">
              <a:rPr lang="en-US" smtClean="0"/>
              <a:t>6/19/15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6AF-4884-B041-A6A1-D4078EEE50BA}" type="datetime1">
              <a:rPr lang="en-US" smtClean="0"/>
              <a:t>6/19/15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7E51-DE75-CD43-96CB-AE3DA4053A32}" type="datetime1">
              <a:rPr lang="en-US" smtClean="0"/>
              <a:t>6/19/15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E49F-CC76-9B41-8814-1415EC249D1F}" type="datetime1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E00F-F80D-EF43-B903-F2411E50631F}" type="datetime1">
              <a:rPr lang="en-US" smtClean="0"/>
              <a:t>6/19/15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D253F-6867-B347-B8BC-E1E5E7AF3921}" type="datetime1">
              <a:rPr lang="en-US" smtClean="0"/>
              <a:t>6/19/15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922A-E8BA-364B-990A-DCD0B3F83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image" Target="../media/image27.emf"/><Relationship Id="rId13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em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7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736" y="1752539"/>
            <a:ext cx="837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/>
              <a:t>Adaptive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Cache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Partitioning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Composite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Core</a:t>
            </a:r>
            <a:endParaRPr lang="en-US" sz="3200" dirty="0"/>
          </a:p>
        </p:txBody>
      </p:sp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127" y="6004556"/>
            <a:ext cx="4277308" cy="48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SE-marketing-formal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23" y="5804471"/>
            <a:ext cx="3319652" cy="58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9706" y="2947847"/>
            <a:ext cx="6258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err="1" smtClean="0"/>
              <a:t>Jiecao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Yu</a:t>
            </a:r>
            <a:r>
              <a:rPr lang="en-US" altLang="zh-CN" sz="2400" dirty="0"/>
              <a:t>, Andrew </a:t>
            </a:r>
            <a:r>
              <a:rPr lang="en-US" altLang="zh-CN" sz="2400" dirty="0" err="1"/>
              <a:t>Lukefahr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Shruti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Padmanabha</a:t>
            </a:r>
            <a:r>
              <a:rPr lang="en-US" altLang="zh-CN" sz="2400" dirty="0" smtClean="0"/>
              <a:t>,</a:t>
            </a:r>
            <a:endParaRPr lang="zh-CN" altLang="en-US" sz="2400" dirty="0" smtClean="0"/>
          </a:p>
          <a:p>
            <a:pPr algn="ctr"/>
            <a:r>
              <a:rPr lang="en-US" altLang="zh-CN" sz="2400" dirty="0" err="1" smtClean="0"/>
              <a:t>Reetuparna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Das, Scott </a:t>
            </a:r>
            <a:r>
              <a:rPr lang="en-US" altLang="zh-CN" sz="2400" dirty="0" err="1"/>
              <a:t>Mahlke</a:t>
            </a:r>
            <a:r>
              <a:rPr lang="en-US" altLang="zh-CN" sz="24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3324" y="3997641"/>
            <a:ext cx="44110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/>
              <a:t>Computer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Engineering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Lab</a:t>
            </a:r>
            <a:endParaRPr lang="zh-CN" altLang="en-US" sz="2400" dirty="0" smtClean="0"/>
          </a:p>
          <a:p>
            <a:pPr algn="ctr"/>
            <a:r>
              <a:rPr lang="en-US" altLang="zh-CN" sz="2400" dirty="0" smtClean="0"/>
              <a:t>University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Michigan,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Arbor</a:t>
            </a:r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 smtClean="0"/>
              <a:t>June 14</a:t>
            </a:r>
            <a:r>
              <a:rPr lang="en-US" altLang="zh-CN" sz="2400" baseline="30000" dirty="0" smtClean="0"/>
              <a:t>th</a:t>
            </a:r>
            <a:r>
              <a:rPr lang="en-US" altLang="zh-CN" sz="2400" dirty="0" smtClean="0"/>
              <a:t>, 2015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476" y="1415134"/>
            <a:ext cx="5118100" cy="431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324" y="3023248"/>
            <a:ext cx="3924300" cy="2705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5027" y="645407"/>
            <a:ext cx="436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Augmented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LRU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Policy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165" y="3321724"/>
            <a:ext cx="1524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Index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727722" y="2161659"/>
            <a:ext cx="927100" cy="1160065"/>
          </a:xfrm>
          <a:prstGeom prst="straightConnector1">
            <a:avLst/>
          </a:prstGeom>
          <a:ln w="38100">
            <a:solidFill>
              <a:srgbClr val="EB700C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5279" y="2275284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Cache</a:t>
            </a:r>
            <a:r>
              <a:rPr lang="zh-CN" altLang="en-US" sz="2800" dirty="0" smtClean="0"/>
              <a:t> </a:t>
            </a:r>
            <a:r>
              <a:rPr lang="en-US" altLang="zh-CN" sz="2800" smtClean="0"/>
              <a:t>Access</a:t>
            </a:r>
            <a:endParaRPr lang="en-US" sz="2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3BA922A-E8BA-364B-990A-DCD0B3F83F32}" type="slidenum">
              <a:rPr lang="en-US" smtClean="0"/>
              <a:t>10</a:t>
            </a:fld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312172" y="3648429"/>
            <a:ext cx="342650" cy="279566"/>
          </a:xfrm>
          <a:prstGeom prst="straightConnector1">
            <a:avLst/>
          </a:prstGeom>
          <a:ln w="38100">
            <a:solidFill>
              <a:srgbClr val="EB700C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768426" y="3859935"/>
            <a:ext cx="3632200" cy="266700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502922" y="3978561"/>
            <a:ext cx="768600" cy="0"/>
          </a:xfrm>
          <a:prstGeom prst="straightConnector1">
            <a:avLst/>
          </a:prstGeom>
          <a:ln w="38100">
            <a:solidFill>
              <a:srgbClr val="EB700C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71522" y="371695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Miss!</a:t>
            </a:r>
            <a:endParaRPr lang="en-US" sz="28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771" y="3827516"/>
            <a:ext cx="647700" cy="3302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563811" y="3860377"/>
            <a:ext cx="800107" cy="266701"/>
          </a:xfrm>
          <a:prstGeom prst="rect">
            <a:avLst/>
          </a:prstGeom>
          <a:noFill/>
          <a:ln w="508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431558" y="4169856"/>
            <a:ext cx="472852" cy="683753"/>
          </a:xfrm>
          <a:prstGeom prst="straightConnector1">
            <a:avLst/>
          </a:prstGeom>
          <a:ln w="38100">
            <a:solidFill>
              <a:srgbClr val="EB700C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22494" y="4799114"/>
            <a:ext cx="188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LRU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Victim!</a:t>
            </a:r>
            <a:endParaRPr lang="en-US" sz="28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2933" y="3581443"/>
            <a:ext cx="647700" cy="3302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771" y="3156624"/>
            <a:ext cx="647700" cy="330200"/>
          </a:xfrm>
          <a:prstGeom prst="rect">
            <a:avLst/>
          </a:prstGeom>
        </p:spPr>
      </p:pic>
      <p:sp>
        <p:nvSpPr>
          <p:cNvPr id="4" name="Left Brace 3"/>
          <p:cNvSpPr/>
          <p:nvPr/>
        </p:nvSpPr>
        <p:spPr>
          <a:xfrm rot="16200000">
            <a:off x="4415360" y="4206859"/>
            <a:ext cx="274486" cy="3399351"/>
          </a:xfrm>
          <a:prstGeom prst="leftBrace">
            <a:avLst/>
          </a:prstGeom>
          <a:ln w="38100">
            <a:solidFill>
              <a:srgbClr val="EB70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90498" y="6043778"/>
            <a:ext cx="132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Primary</a:t>
            </a:r>
            <a:endParaRPr lang="en-US" sz="2800" dirty="0"/>
          </a:p>
        </p:txBody>
      </p:sp>
      <p:sp>
        <p:nvSpPr>
          <p:cNvPr id="35" name="Left Brace 34"/>
          <p:cNvSpPr/>
          <p:nvPr/>
        </p:nvSpPr>
        <p:spPr>
          <a:xfrm rot="16200000">
            <a:off x="3950537" y="4671684"/>
            <a:ext cx="274486" cy="2469701"/>
          </a:xfrm>
          <a:prstGeom prst="leftBrace">
            <a:avLst/>
          </a:prstGeom>
          <a:ln w="38100">
            <a:solidFill>
              <a:srgbClr val="EB70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425675" y="6041815"/>
            <a:ext cx="132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Primary</a:t>
            </a:r>
            <a:endParaRPr lang="en-US" sz="2800" dirty="0"/>
          </a:p>
        </p:txBody>
      </p:sp>
      <p:sp>
        <p:nvSpPr>
          <p:cNvPr id="42" name="Left Brace 41"/>
          <p:cNvSpPr/>
          <p:nvPr/>
        </p:nvSpPr>
        <p:spPr>
          <a:xfrm rot="16200000">
            <a:off x="5827305" y="5612053"/>
            <a:ext cx="264982" cy="584970"/>
          </a:xfrm>
          <a:prstGeom prst="leftBrace">
            <a:avLst/>
          </a:prstGeom>
          <a:ln w="38100">
            <a:solidFill>
              <a:srgbClr val="3185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094562" y="6041815"/>
            <a:ext cx="1704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Secondary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6771" y="3576948"/>
            <a:ext cx="647700" cy="3302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0365" y="3156624"/>
            <a:ext cx="647700" cy="3302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2184" y="3831684"/>
            <a:ext cx="6477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/>
      <p:bldP spid="5" grpId="3"/>
      <p:bldP spid="8" grpId="2"/>
      <p:bldP spid="8" grpId="3"/>
      <p:bldP spid="33" grpId="0" animBg="1"/>
      <p:bldP spid="33" grpId="1" animBg="1"/>
      <p:bldP spid="37" grpId="0"/>
      <p:bldP spid="37" grpId="1"/>
      <p:bldP spid="38" grpId="0" animBg="1"/>
      <p:bldP spid="38" grpId="1" animBg="1"/>
      <p:bldP spid="40" grpId="0"/>
      <p:bldP spid="40" grpId="1"/>
      <p:bldP spid="4" grpId="0" animBg="1"/>
      <p:bldP spid="4" grpId="1" animBg="1"/>
      <p:bldP spid="34" grpId="0"/>
      <p:bldP spid="34" grpId="1"/>
      <p:bldP spid="35" grpId="0" animBg="1"/>
      <p:bldP spid="41" grpId="0"/>
      <p:bldP spid="42" grpId="0" animBg="1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5027" y="645407"/>
            <a:ext cx="5880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L1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Caches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of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Composite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Core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027" y="1834115"/>
            <a:ext cx="7324563" cy="408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ea typeface="Candara" charset="0"/>
                <a:cs typeface="Candara" charset="0"/>
              </a:rPr>
              <a:t>Limitation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of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L1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caches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Hit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latency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Low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associativity</a:t>
            </a:r>
            <a:endParaRPr lang="zh-CN" altLang="en-US" sz="2400" dirty="0">
              <a:ea typeface="Candara" charset="0"/>
              <a:cs typeface="Candara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ea typeface="Candara" charset="0"/>
                <a:cs typeface="Candara" charset="0"/>
              </a:rPr>
              <a:t>Smaller size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than</a:t>
            </a:r>
            <a:r>
              <a:rPr lang="zh-CN" altLang="en-US" sz="2800" dirty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most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working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sets</a:t>
            </a:r>
            <a:endParaRPr lang="zh-CN" altLang="en-US" sz="28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Fine-grained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u="sng" dirty="0" smtClean="0">
                <a:ea typeface="Candara" charset="0"/>
                <a:cs typeface="Candara" charset="0"/>
              </a:rPr>
              <a:t>memory</a:t>
            </a:r>
            <a:r>
              <a:rPr lang="zh-CN" altLang="en-US" sz="2800" u="sng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u="sng" dirty="0" smtClean="0">
                <a:ea typeface="Candara" charset="0"/>
                <a:cs typeface="Candara" charset="0"/>
              </a:rPr>
              <a:t>sets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of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instruction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phases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ea typeface="Candara" charset="0"/>
                <a:cs typeface="Candara" charset="0"/>
              </a:rPr>
              <a:t>Heterogeneous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>
                <a:ea typeface="Candara" charset="0"/>
                <a:cs typeface="Candara" charset="0"/>
              </a:rPr>
              <a:t>m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emory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>
                <a:ea typeface="Candara" charset="0"/>
                <a:cs typeface="Candara" charset="0"/>
              </a:rPr>
              <a:t>a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ccess</a:t>
            </a:r>
            <a:endParaRPr lang="zh-CN" altLang="en-US" sz="28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Inherent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heterogeneity</a:t>
            </a: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Different thread priorities</a:t>
            </a:r>
            <a:endParaRPr lang="zh-CN" altLang="en-US" sz="2400" dirty="0">
              <a:ea typeface="Candara" charset="0"/>
              <a:cs typeface="Candar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4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5027" y="645407"/>
            <a:ext cx="3337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Adaptive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Scheme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027" y="1834115"/>
            <a:ext cx="7845637" cy="401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ea typeface="Candara" charset="0"/>
                <a:cs typeface="Candara" charset="0"/>
              </a:rPr>
              <a:t>Cache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partitioning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priority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Cache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reuse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rate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Size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of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memory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sets</a:t>
            </a:r>
            <a:endParaRPr lang="zh-CN" altLang="en-US" sz="2400" dirty="0">
              <a:ea typeface="Candara" charset="0"/>
              <a:cs typeface="Candara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ea typeface="Candara" charset="0"/>
                <a:cs typeface="Candara" charset="0"/>
              </a:rPr>
              <a:t>Cache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space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resizing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based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on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priorities</a:t>
            </a:r>
            <a:endParaRPr lang="zh-CN" altLang="en-US" sz="28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>
                <a:ea typeface="Candara" charset="0"/>
                <a:cs typeface="Candara" charset="0"/>
              </a:rPr>
              <a:t>Raising</a:t>
            </a:r>
            <a:r>
              <a:rPr lang="zh-CN" altLang="en-US" sz="2400" dirty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priority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(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↑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)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Lower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priority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(</a:t>
            </a:r>
            <a:r>
              <a:rPr lang="zh-CN" altLang="en-US" sz="2400" dirty="0" smtClean="0">
                <a:latin typeface="Calibri" charset="0"/>
                <a:ea typeface="Calibri" charset="0"/>
                <a:cs typeface="Calibri" charset="0"/>
              </a:rPr>
              <a:t>↓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)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Maintain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priority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(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=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)</a:t>
            </a:r>
            <a:endParaRPr lang="zh-CN" altLang="en-US" sz="2400" dirty="0">
              <a:ea typeface="Candara" charset="0"/>
              <a:cs typeface="Candara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ea typeface="Candara" charset="0"/>
                <a:cs typeface="Candara" charset="0"/>
              </a:rPr>
              <a:t>Primary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thread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tends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to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get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higher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priority</a:t>
            </a:r>
            <a:endParaRPr lang="zh-CN" altLang="en-US" sz="2800" dirty="0" smtClean="0">
              <a:ea typeface="Candara" charset="0"/>
              <a:cs typeface="Candara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7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62" y="1497826"/>
            <a:ext cx="4809333" cy="36242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5027" y="645407"/>
            <a:ext cx="36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Case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–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Contention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5027" y="5122062"/>
            <a:ext cx="224452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err="1" smtClean="0">
                <a:ea typeface="Candara" charset="0"/>
                <a:cs typeface="Candara" charset="0"/>
              </a:rPr>
              <a:t>gcc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*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-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err="1" smtClean="0">
                <a:ea typeface="Candara" charset="0"/>
                <a:cs typeface="Candara" charset="0"/>
              </a:rPr>
              <a:t>gcc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*</a:t>
            </a:r>
            <a:endParaRPr lang="zh-CN" altLang="en-US" sz="2400" dirty="0" smtClean="0">
              <a:ea typeface="Candara" charset="0"/>
              <a:cs typeface="Candar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5027" y="5122062"/>
            <a:ext cx="807913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Memory sets overlap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High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cache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reuse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rate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+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small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memory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set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Both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threads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maintain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smtClean="0">
                <a:ea typeface="Candara" charset="0"/>
                <a:cs typeface="Candara" charset="0"/>
              </a:rPr>
              <a:t>priorities</a:t>
            </a:r>
            <a:endParaRPr lang="en-US" altLang="zh-CN" sz="2400" dirty="0" smtClean="0">
              <a:ea typeface="Candara" charset="0"/>
              <a:cs typeface="Candara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5863" y="2776387"/>
            <a:ext cx="1166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Overlap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832025" y="13950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+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0330" y="139504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</a:rPr>
              <a:t>+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32058" y="13950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D25C7"/>
                </a:solidFill>
              </a:rPr>
              <a:t>+</a:t>
            </a:r>
            <a:endParaRPr lang="en-US" sz="3200" dirty="0">
              <a:solidFill>
                <a:srgbClr val="0D25C7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0363" y="139504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D25C7"/>
                </a:solidFill>
              </a:rPr>
              <a:t>+</a:t>
            </a:r>
            <a:endParaRPr lang="en-US" sz="3200" dirty="0">
              <a:solidFill>
                <a:srgbClr val="0D25C7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81191" y="4734838"/>
            <a:ext cx="37949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</a:t>
            </a:r>
            <a:r>
              <a:rPr lang="en-US" altLang="zh-CN" sz="2000" dirty="0" smtClean="0"/>
              <a:t>Time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960108" y="4930143"/>
            <a:ext cx="196961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51673" y="1841326"/>
            <a:ext cx="492443" cy="2945434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zh-CN" altLang="en-US" sz="2000" dirty="0" smtClean="0"/>
              <a:t>   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Cache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661344" y="2786232"/>
            <a:ext cx="4019156" cy="45182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3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5027" y="645407"/>
            <a:ext cx="2098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Evaluation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027" y="1424212"/>
            <a:ext cx="7324563" cy="482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err="1">
                <a:ea typeface="Candara" charset="0"/>
                <a:cs typeface="Candara" charset="0"/>
              </a:rPr>
              <a:t>M</a:t>
            </a:r>
            <a:r>
              <a:rPr lang="en-US" altLang="zh-CN" sz="2800" dirty="0" err="1" smtClean="0">
                <a:ea typeface="Candara" charset="0"/>
                <a:cs typeface="Candara" charset="0"/>
              </a:rPr>
              <a:t>ultiprogrammed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workload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Benchmark1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–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Benchmark2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(Primary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–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Secondary)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>
                <a:ea typeface="Candara" charset="0"/>
                <a:cs typeface="Candara" charset="0"/>
              </a:rPr>
              <a:t>95%</a:t>
            </a:r>
            <a:r>
              <a:rPr lang="zh-CN" altLang="en-US" sz="2800" dirty="0">
                <a:ea typeface="Candara" charset="0"/>
                <a:cs typeface="Candara" charset="0"/>
              </a:rPr>
              <a:t> </a:t>
            </a:r>
            <a:r>
              <a:rPr lang="en-US" altLang="zh-CN" sz="2800" dirty="0">
                <a:ea typeface="Candara" charset="0"/>
                <a:cs typeface="Candara" charset="0"/>
              </a:rPr>
              <a:t>performance</a:t>
            </a:r>
            <a:r>
              <a:rPr lang="zh-CN" altLang="en-US" sz="2800" dirty="0">
                <a:ea typeface="Candara" charset="0"/>
                <a:cs typeface="Candara" charset="0"/>
              </a:rPr>
              <a:t> </a:t>
            </a:r>
            <a:r>
              <a:rPr lang="en-US" altLang="zh-CN" sz="2800" dirty="0">
                <a:ea typeface="Candara" charset="0"/>
                <a:cs typeface="Candara" charset="0"/>
              </a:rPr>
              <a:t>limitation</a:t>
            </a:r>
            <a:endParaRPr lang="zh-CN" altLang="en-US" sz="2800" dirty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Baseline: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>
                <a:ea typeface="Candara" charset="0"/>
                <a:cs typeface="Candara" charset="0"/>
              </a:rPr>
              <a:t>p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rimary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thread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with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>
                <a:ea typeface="Candara" charset="0"/>
                <a:cs typeface="Candara" charset="0"/>
              </a:rPr>
              <a:t>all</a:t>
            </a:r>
            <a:r>
              <a:rPr lang="zh-CN" altLang="en-US" sz="2400" dirty="0">
                <a:ea typeface="Candara" charset="0"/>
                <a:cs typeface="Candara" charset="0"/>
              </a:rPr>
              <a:t> </a:t>
            </a:r>
            <a:r>
              <a:rPr lang="en-US" altLang="zh-CN" sz="2400" dirty="0">
                <a:ea typeface="Candara" charset="0"/>
                <a:cs typeface="Candara" charset="0"/>
              </a:rPr>
              <a:t>data</a:t>
            </a:r>
            <a:r>
              <a:rPr lang="zh-CN" altLang="en-US" sz="2400" dirty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cache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ea typeface="Candara" charset="0"/>
                <a:cs typeface="Candara" charset="0"/>
              </a:rPr>
              <a:t>Oracle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simulation</a:t>
            </a:r>
            <a:endParaRPr lang="zh-CN" altLang="en-US" sz="28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Length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of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instruction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phases: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100K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instructions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Switching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disabled / only data cache</a:t>
            </a:r>
            <a:endParaRPr lang="zh-CN" altLang="en-US" sz="2400" dirty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Runs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under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six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cache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partitioning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modes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Mode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maximizing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the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total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throughput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under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the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limitation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of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primary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thread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smtClean="0">
                <a:ea typeface="Candara" charset="0"/>
                <a:cs typeface="Candara" charset="0"/>
              </a:rPr>
              <a:t>performance</a:t>
            </a:r>
            <a:endParaRPr lang="zh-CN" altLang="en-US" sz="2400" dirty="0">
              <a:ea typeface="Candara" charset="0"/>
              <a:cs typeface="Candar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7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3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5027" y="645407"/>
            <a:ext cx="4831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Cache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Partitioning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Modes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028" y="1424212"/>
            <a:ext cx="1781538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ea typeface="Candara" charset="0"/>
                <a:cs typeface="Candara" charset="0"/>
              </a:rPr>
              <a:t>Mode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ea typeface="Candara" charset="0"/>
                <a:cs typeface="Candara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ea typeface="Candara" charset="0"/>
                <a:cs typeface="Candara" charset="0"/>
              </a:rPr>
              <a:t>0</a:t>
            </a:r>
            <a:endParaRPr lang="zh-CN" altLang="en-US" sz="2800" dirty="0" smtClean="0">
              <a:solidFill>
                <a:schemeClr val="bg1">
                  <a:lumMod val="85000"/>
                </a:schemeClr>
              </a:solidFill>
              <a:ea typeface="Candara" charset="0"/>
              <a:cs typeface="Candara" charset="0"/>
            </a:endParaRP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ea typeface="Candara" charset="0"/>
                <a:cs typeface="Candara" charset="0"/>
              </a:rPr>
              <a:t>Mode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ea typeface="Candara" charset="0"/>
                <a:cs typeface="Candara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ea typeface="Candara" charset="0"/>
                <a:cs typeface="Candara" charset="0"/>
              </a:rPr>
              <a:t>1</a:t>
            </a:r>
            <a:endParaRPr lang="zh-CN" altLang="en-US" sz="2800" dirty="0" smtClean="0">
              <a:solidFill>
                <a:schemeClr val="bg1">
                  <a:lumMod val="85000"/>
                </a:schemeClr>
              </a:solidFill>
              <a:ea typeface="Candara" charset="0"/>
              <a:cs typeface="Candara" charset="0"/>
            </a:endParaRP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ea typeface="Candara" charset="0"/>
                <a:cs typeface="Candara" charset="0"/>
              </a:rPr>
              <a:t>Mode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ea typeface="Candara" charset="0"/>
                <a:cs typeface="Candara" charset="0"/>
              </a:rPr>
              <a:t>2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  <a:ea typeface="Candara" charset="0"/>
              <a:cs typeface="Candara" charset="0"/>
            </a:endParaRP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ea typeface="Candara" charset="0"/>
                <a:cs typeface="Candara" charset="0"/>
              </a:rPr>
              <a:t>Mode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ea typeface="Candara" charset="0"/>
                <a:cs typeface="Candara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ea typeface="Candara" charset="0"/>
                <a:cs typeface="Candara" charset="0"/>
              </a:rPr>
              <a:t>3</a:t>
            </a:r>
            <a:endParaRPr lang="zh-CN" altLang="en-US" sz="2800" dirty="0" smtClean="0">
              <a:solidFill>
                <a:schemeClr val="bg1">
                  <a:lumMod val="85000"/>
                </a:schemeClr>
              </a:solidFill>
              <a:ea typeface="Candara" charset="0"/>
              <a:cs typeface="Candara" charset="0"/>
            </a:endParaRP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ea typeface="Candara" charset="0"/>
                <a:cs typeface="Candara" charset="0"/>
              </a:rPr>
              <a:t>Mode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ea typeface="Candara" charset="0"/>
                <a:cs typeface="Candara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ea typeface="Candara" charset="0"/>
                <a:cs typeface="Candara" charset="0"/>
              </a:rPr>
              <a:t>4</a:t>
            </a:r>
            <a:endParaRPr lang="zh-CN" altLang="en-US" sz="2800" dirty="0" smtClean="0">
              <a:solidFill>
                <a:schemeClr val="bg1">
                  <a:lumMod val="85000"/>
                </a:schemeClr>
              </a:solidFill>
              <a:ea typeface="Candara" charset="0"/>
              <a:cs typeface="Candara" charset="0"/>
            </a:endParaRP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  <a:ea typeface="Candara" charset="0"/>
                <a:cs typeface="Candara" charset="0"/>
              </a:rPr>
              <a:t>Mode</a:t>
            </a:r>
            <a:r>
              <a:rPr lang="zh-CN" altLang="en-US" sz="2800" dirty="0" smtClean="0">
                <a:solidFill>
                  <a:schemeClr val="bg1">
                    <a:lumMod val="85000"/>
                  </a:schemeClr>
                </a:solidFill>
                <a:ea typeface="Candara" charset="0"/>
                <a:cs typeface="Candara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  <a:ea typeface="Candara" charset="0"/>
                <a:cs typeface="Candara" charset="0"/>
              </a:rPr>
              <a:t>5</a:t>
            </a:r>
            <a:endParaRPr lang="zh-CN" altLang="en-US" sz="2800" dirty="0">
              <a:solidFill>
                <a:schemeClr val="bg1">
                  <a:lumMod val="85000"/>
                </a:schemeClr>
              </a:solidFill>
              <a:ea typeface="Candara" charset="0"/>
              <a:cs typeface="Candar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743" y="1890111"/>
            <a:ext cx="5118100" cy="431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096" y="3503011"/>
            <a:ext cx="1117600" cy="2705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763" y="3503011"/>
            <a:ext cx="1117600" cy="2705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920" y="3503011"/>
            <a:ext cx="1117600" cy="2705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8587" y="3503011"/>
            <a:ext cx="1117600" cy="2705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1763" y="3513521"/>
            <a:ext cx="1117600" cy="2705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4920" y="3513521"/>
            <a:ext cx="1117600" cy="2705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0050" y="3513521"/>
            <a:ext cx="1117600" cy="2705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6614" y="3503011"/>
            <a:ext cx="1117600" cy="2705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5563" y="3500821"/>
            <a:ext cx="1270000" cy="2717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90693" y="3503011"/>
            <a:ext cx="1282700" cy="2717800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1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3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3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3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3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3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5027" y="645407"/>
            <a:ext cx="4580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Architecture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Parameters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1947"/>
              </p:ext>
            </p:extLst>
          </p:nvPr>
        </p:nvGraphicFramePr>
        <p:xfrm>
          <a:off x="1124607" y="1647497"/>
          <a:ext cx="6934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5025"/>
                <a:gridCol w="44791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Architectural Feature</a:t>
                      </a:r>
                      <a:r>
                        <a:rPr lang="en-US" altLang="zh-CN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Parameters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Big </a:t>
                      </a:r>
                      <a:r>
                        <a:rPr lang="en-US" altLang="zh-CN" sz="2400" dirty="0" err="1" smtClean="0"/>
                        <a:t>μ</a:t>
                      </a:r>
                      <a:r>
                        <a:rPr lang="en-US" sz="2400" dirty="0" err="1" smtClean="0"/>
                        <a:t>Engine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wide</a:t>
                      </a:r>
                      <a:r>
                        <a:rPr lang="en-US" baseline="0" dirty="0" smtClean="0"/>
                        <a:t> O</a:t>
                      </a:r>
                      <a:r>
                        <a:rPr lang="en-US" altLang="zh-CN" baseline="0" dirty="0" smtClean="0"/>
                        <a:t>ut-of-Order</a:t>
                      </a:r>
                      <a:r>
                        <a:rPr lang="en-US" baseline="0" dirty="0" smtClean="0"/>
                        <a:t> @ </a:t>
                      </a:r>
                      <a:r>
                        <a:rPr lang="en-US" altLang="zh-CN" baseline="0" dirty="0" smtClean="0"/>
                        <a:t>2</a:t>
                      </a:r>
                      <a:r>
                        <a:rPr lang="en-US" baseline="0" dirty="0" smtClean="0"/>
                        <a:t>.0GHz</a:t>
                      </a:r>
                    </a:p>
                    <a:p>
                      <a:r>
                        <a:rPr lang="en-US" baseline="0" dirty="0" smtClean="0"/>
                        <a:t>12 stage pipeline</a:t>
                      </a:r>
                    </a:p>
                    <a:p>
                      <a:r>
                        <a:rPr lang="en-US" altLang="zh-CN" baseline="0" dirty="0" smtClean="0"/>
                        <a:t>92</a:t>
                      </a:r>
                      <a:r>
                        <a:rPr lang="en-US" baseline="0" dirty="0" smtClean="0"/>
                        <a:t> ROB Entries</a:t>
                      </a:r>
                    </a:p>
                    <a:p>
                      <a:r>
                        <a:rPr lang="en-US" baseline="0" dirty="0" smtClean="0"/>
                        <a:t>1</a:t>
                      </a:r>
                      <a:r>
                        <a:rPr lang="en-US" altLang="zh-CN" baseline="0" dirty="0" smtClean="0"/>
                        <a:t>44</a:t>
                      </a:r>
                      <a:r>
                        <a:rPr lang="en-US" baseline="0" dirty="0" smtClean="0"/>
                        <a:t> entry register 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Little </a:t>
                      </a:r>
                      <a:r>
                        <a:rPr lang="en-US" altLang="zh-CN" sz="2400" dirty="0" err="1" smtClean="0"/>
                        <a:t>μ</a:t>
                      </a:r>
                      <a:r>
                        <a:rPr lang="en-US" sz="2400" dirty="0" err="1" smtClean="0"/>
                        <a:t>Engine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wide</a:t>
                      </a:r>
                      <a:r>
                        <a:rPr lang="en-US" baseline="0" dirty="0" smtClean="0"/>
                        <a:t> In</a:t>
                      </a:r>
                      <a:r>
                        <a:rPr lang="en-US" altLang="zh-CN" baseline="0" dirty="0" smtClean="0"/>
                        <a:t>-</a:t>
                      </a:r>
                      <a:r>
                        <a:rPr lang="en-US" baseline="0" dirty="0" smtClean="0"/>
                        <a:t>Order @ </a:t>
                      </a:r>
                      <a:r>
                        <a:rPr lang="en-US" altLang="zh-CN" baseline="0" dirty="0" smtClean="0"/>
                        <a:t>2</a:t>
                      </a:r>
                      <a:r>
                        <a:rPr lang="en-US" baseline="0" dirty="0" smtClean="0"/>
                        <a:t>.0GHz</a:t>
                      </a:r>
                    </a:p>
                    <a:p>
                      <a:r>
                        <a:rPr lang="en-US" baseline="0" dirty="0" smtClean="0"/>
                        <a:t>8 stage pipeline</a:t>
                      </a:r>
                    </a:p>
                    <a:p>
                      <a:r>
                        <a:rPr lang="en-US" baseline="0" dirty="0" smtClean="0"/>
                        <a:t>32 entry register file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Memory System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 KB L1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altLang="zh-CN" baseline="0" dirty="0" smtClean="0"/>
                        <a:t>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altLang="zh-CN" baseline="0" dirty="0" smtClean="0"/>
                        <a:t>–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</a:t>
                      </a:r>
                      <a:r>
                        <a:rPr lang="en-US" baseline="0" dirty="0" smtClean="0"/>
                        <a:t>ache</a:t>
                      </a:r>
                      <a:endParaRPr lang="zh-CN" altLang="en-US" baseline="0" dirty="0" smtClean="0"/>
                    </a:p>
                    <a:p>
                      <a:r>
                        <a:rPr lang="en-US" altLang="zh-CN" baseline="0" dirty="0" smtClean="0"/>
                        <a:t>64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KB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L1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–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Cache</a:t>
                      </a: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1MB L2 cache, 1</a:t>
                      </a:r>
                      <a:r>
                        <a:rPr lang="en-US" altLang="zh-CN" baseline="0" dirty="0" smtClean="0"/>
                        <a:t>8</a:t>
                      </a:r>
                      <a:r>
                        <a:rPr lang="en-US" baseline="0" dirty="0" smtClean="0"/>
                        <a:t> cycle access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4</a:t>
                      </a:r>
                      <a:r>
                        <a:rPr lang="en-US" baseline="0" dirty="0" smtClean="0"/>
                        <a:t>GB Main Mem, 80 cycle access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887982"/>
              </p:ext>
            </p:extLst>
          </p:nvPr>
        </p:nvGraphicFramePr>
        <p:xfrm>
          <a:off x="752489" y="2354893"/>
          <a:ext cx="7639050" cy="4158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5027" y="645407"/>
            <a:ext cx="6830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Performance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Loss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of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Primary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Thread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802" y="1487845"/>
            <a:ext cx="6052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/>
              <a:t>&lt;5%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workloads,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3%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average</a:t>
            </a:r>
            <a:endParaRPr lang="en-US" sz="2800" dirty="0"/>
          </a:p>
        </p:txBody>
      </p:sp>
      <p:sp>
        <p:nvSpPr>
          <p:cNvPr id="2" name="Oval 1"/>
          <p:cNvSpPr/>
          <p:nvPr/>
        </p:nvSpPr>
        <p:spPr>
          <a:xfrm>
            <a:off x="3563007" y="2263305"/>
            <a:ext cx="430924" cy="1667559"/>
          </a:xfrm>
          <a:prstGeom prst="ellipse">
            <a:avLst/>
          </a:prstGeom>
          <a:noFill/>
          <a:ln w="444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87240" y="2263305"/>
            <a:ext cx="430924" cy="1667559"/>
          </a:xfrm>
          <a:prstGeom prst="ellipse">
            <a:avLst/>
          </a:prstGeom>
          <a:noFill/>
          <a:ln w="444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124995" y="2263305"/>
            <a:ext cx="430924" cy="1667559"/>
          </a:xfrm>
          <a:prstGeom prst="ellipse">
            <a:avLst/>
          </a:prstGeom>
          <a:noFill/>
          <a:ln w="444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3362" y="2784394"/>
            <a:ext cx="492443" cy="16784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/>
              <a:t>Normalized IPC</a:t>
            </a:r>
            <a:endParaRPr lang="en-US" sz="20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17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42154" y="2855934"/>
            <a:ext cx="704938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4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5027" y="645407"/>
            <a:ext cx="3281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Total Throughput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4114" y="3039485"/>
            <a:ext cx="492443" cy="16784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/>
              <a:t>Normalized IPC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25027" y="1526667"/>
            <a:ext cx="733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800" dirty="0" smtClean="0"/>
              <a:t>Limitation </a:t>
            </a:r>
            <a:r>
              <a:rPr lang="en-US" altLang="zh-CN" sz="2800" smtClean="0"/>
              <a:t>on primary </a:t>
            </a:r>
            <a:r>
              <a:rPr lang="en-US" altLang="zh-CN" sz="2800" dirty="0" smtClean="0"/>
              <a:t>thread performance loss</a:t>
            </a:r>
            <a:endParaRPr lang="en-US" sz="2800" dirty="0"/>
          </a:p>
        </p:txBody>
      </p:sp>
      <p:sp>
        <p:nvSpPr>
          <p:cNvPr id="15" name="Line Callout 2 14"/>
          <p:cNvSpPr/>
          <p:nvPr/>
        </p:nvSpPr>
        <p:spPr>
          <a:xfrm flipH="1">
            <a:off x="1187665" y="2210510"/>
            <a:ext cx="5349765" cy="461665"/>
          </a:xfrm>
          <a:prstGeom prst="borderCallout2">
            <a:avLst>
              <a:gd name="adj1" fmla="val 52907"/>
              <a:gd name="adj2" fmla="val -91"/>
              <a:gd name="adj3" fmla="val 52226"/>
              <a:gd name="adj4" fmla="val -17834"/>
              <a:gd name="adj5" fmla="val 294668"/>
              <a:gd name="adj6" fmla="val -24370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35289" y="2210510"/>
            <a:ext cx="5254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Sacrifice Total Throughput but Not Much</a:t>
            </a:r>
            <a:endParaRPr lang="en-US" sz="24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768825"/>
              </p:ext>
            </p:extLst>
          </p:nvPr>
        </p:nvGraphicFramePr>
        <p:xfrm>
          <a:off x="834296" y="2832798"/>
          <a:ext cx="7457934" cy="368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751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5027" y="645407"/>
            <a:ext cx="2242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Conclusion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027" y="1695083"/>
            <a:ext cx="745712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ea typeface="Candara" charset="0"/>
                <a:cs typeface="Candara" charset="0"/>
              </a:rPr>
              <a:t>Adaptive cache partitioning </a:t>
            </a:r>
            <a:r>
              <a:rPr lang="en-US" altLang="zh-CN" sz="2800" dirty="0">
                <a:ea typeface="Candara" charset="0"/>
                <a:cs typeface="Candara" charset="0"/>
              </a:rPr>
              <a:t>s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cheme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Way-partitioning and augmented LRU policy</a:t>
            </a: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>
                <a:ea typeface="Candara" charset="0"/>
                <a:cs typeface="Candara" charset="0"/>
              </a:rPr>
              <a:t>L1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caches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Composite Core</a:t>
            </a: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Cache partitioning priorities</a:t>
            </a:r>
          </a:p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ea typeface="Candara" charset="0"/>
                <a:cs typeface="Candara" charset="0"/>
              </a:rPr>
              <a:t>Limitation on primary thread performance loss</a:t>
            </a:r>
            <a:endParaRPr lang="zh-CN" altLang="en-US" sz="28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Sacrifice total throughput</a:t>
            </a:r>
            <a:endParaRPr lang="zh-CN" altLang="en-US" sz="2400" dirty="0" smtClean="0">
              <a:ea typeface="Candara" charset="0"/>
              <a:cs typeface="Candar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19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74304" y="5348180"/>
            <a:ext cx="4283646" cy="893135"/>
          </a:xfrm>
          <a:prstGeom prst="roundRect">
            <a:avLst/>
          </a:prstGeom>
          <a:noFill/>
          <a:ln w="349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98000" y="5471581"/>
            <a:ext cx="228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2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5027" y="645407"/>
            <a:ext cx="752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Energy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Consumption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on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Mobile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Platform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015720"/>
              </p:ext>
            </p:extLst>
          </p:nvPr>
        </p:nvGraphicFramePr>
        <p:xfrm>
          <a:off x="1060745" y="1559974"/>
          <a:ext cx="6913673" cy="4872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6633314" y="2033195"/>
            <a:ext cx="0" cy="2058249"/>
          </a:xfrm>
          <a:prstGeom prst="straightConnector1">
            <a:avLst/>
          </a:prstGeom>
          <a:ln w="41275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57950" y="2033195"/>
            <a:ext cx="3507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57950" y="4102202"/>
            <a:ext cx="3507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736" y="1752539"/>
            <a:ext cx="837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/>
              <a:t>Adaptive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Cache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Partitioning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Composite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Core</a:t>
            </a:r>
            <a:endParaRPr lang="en-US" sz="3200" dirty="0"/>
          </a:p>
        </p:txBody>
      </p:sp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127" y="6004556"/>
            <a:ext cx="4277308" cy="48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SE-marketing-formal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23" y="5804471"/>
            <a:ext cx="3319652" cy="58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9706" y="2947847"/>
            <a:ext cx="6258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err="1" smtClean="0"/>
              <a:t>Jiecao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Yu</a:t>
            </a:r>
            <a:r>
              <a:rPr lang="en-US" altLang="zh-CN" sz="2400" dirty="0"/>
              <a:t>, Andrew </a:t>
            </a:r>
            <a:r>
              <a:rPr lang="en-US" altLang="zh-CN" sz="2400" dirty="0" err="1"/>
              <a:t>Lukefahr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Shruti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Padmanabha</a:t>
            </a:r>
            <a:r>
              <a:rPr lang="en-US" altLang="zh-CN" sz="2400" dirty="0" smtClean="0"/>
              <a:t>,</a:t>
            </a:r>
            <a:endParaRPr lang="zh-CN" altLang="en-US" sz="2400" dirty="0" smtClean="0"/>
          </a:p>
          <a:p>
            <a:pPr algn="ctr"/>
            <a:r>
              <a:rPr lang="en-US" altLang="zh-CN" sz="2400" dirty="0" err="1" smtClean="0"/>
              <a:t>Reetuparna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Das, Scott </a:t>
            </a:r>
            <a:r>
              <a:rPr lang="en-US" altLang="zh-CN" sz="2400" dirty="0" err="1"/>
              <a:t>Mahlke</a:t>
            </a:r>
            <a:r>
              <a:rPr lang="en-US" altLang="zh-CN" sz="24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3324" y="3997641"/>
            <a:ext cx="44110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/>
              <a:t>Computer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Engineering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Lab</a:t>
            </a:r>
            <a:endParaRPr lang="zh-CN" altLang="en-US" sz="2400" dirty="0" smtClean="0"/>
          </a:p>
          <a:p>
            <a:pPr algn="ctr"/>
            <a:r>
              <a:rPr lang="en-US" altLang="zh-CN" sz="2400" dirty="0" smtClean="0"/>
              <a:t>University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Michigan,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Arbor</a:t>
            </a:r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 smtClean="0"/>
              <a:t>June 14</a:t>
            </a:r>
            <a:r>
              <a:rPr lang="en-US" altLang="zh-CN" sz="2400" baseline="30000" dirty="0" smtClean="0"/>
              <a:t>th</a:t>
            </a:r>
            <a:r>
              <a:rPr lang="en-US" altLang="zh-CN" sz="2400" dirty="0" smtClean="0"/>
              <a:t>, 2015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102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648187" y="2623988"/>
            <a:ext cx="2901957" cy="19316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600" y="1508000"/>
            <a:ext cx="823994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altLang="zh-CN" sz="2800" dirty="0" smtClean="0">
                <a:ea typeface="Candara" charset="0"/>
                <a:cs typeface="Candara" charset="0"/>
              </a:rPr>
              <a:t>Multiple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cores with different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implementations</a:t>
            </a:r>
            <a:endParaRPr lang="zh-CN" altLang="en-US" sz="2400" dirty="0">
              <a:ea typeface="Candara" charset="0"/>
              <a:cs typeface="Candar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027" y="645407"/>
            <a:ext cx="7846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Heterogeneous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Multicore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System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(Kumar,</a:t>
            </a:r>
            <a:r>
              <a:rPr lang="zh-CN" altLang="en-US" sz="1400" b="1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MICRO’03)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7796" y="5116071"/>
            <a:ext cx="162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ARM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big.LITTLE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600" y="2117398"/>
            <a:ext cx="68033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sz="2800" dirty="0" smtClean="0"/>
              <a:t>Applications </a:t>
            </a:r>
            <a:r>
              <a:rPr lang="en-US" altLang="zh-CN" sz="2800" dirty="0" smtClean="0"/>
              <a:t>migration</a:t>
            </a:r>
            <a:endParaRPr lang="zh-CN" altLang="en-US" sz="2800" dirty="0" smtClean="0"/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sz="2400" dirty="0" smtClean="0"/>
              <a:t>Mapped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energy-efficient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core</a:t>
            </a:r>
            <a:endParaRPr lang="zh-CN" altLang="en-US" sz="2400" dirty="0" smtClean="0"/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sz="2400" dirty="0" smtClean="0"/>
              <a:t>Migrate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between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cores</a:t>
            </a:r>
            <a:endParaRPr lang="zh-CN" altLang="en-US" sz="2400" dirty="0"/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sz="2400" dirty="0" smtClean="0"/>
              <a:t>High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overhead</a:t>
            </a:r>
            <a:endParaRPr lang="zh-CN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7600" y="4056390"/>
            <a:ext cx="680332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/>
              <a:t>Instruction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phase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must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long</a:t>
            </a:r>
            <a:endParaRPr lang="zh-CN" altLang="en-US" sz="2800" dirty="0" smtClean="0"/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altLang="zh-CN" sz="2400" dirty="0" smtClean="0"/>
              <a:t>100M-500M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instructions</a:t>
            </a:r>
            <a:endParaRPr lang="zh-CN" alt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99872" y="5112731"/>
            <a:ext cx="6803324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/>
              <a:t>Fine-grained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phases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expose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opportunities</a:t>
            </a:r>
            <a:endParaRPr lang="zh-CN" altLang="en-US" sz="28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1827679" y="5744117"/>
            <a:ext cx="4912242" cy="893135"/>
          </a:xfrm>
          <a:prstGeom prst="roundRect">
            <a:avLst/>
          </a:prstGeom>
          <a:noFill/>
          <a:ln w="349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81428" y="5929073"/>
            <a:ext cx="4204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Reduce </a:t>
            </a:r>
            <a:r>
              <a:rPr lang="en-US" altLang="zh-CN" sz="2800" smtClean="0"/>
              <a:t>m</a:t>
            </a:r>
            <a:r>
              <a:rPr lang="en-US" sz="2800" smtClean="0"/>
              <a:t>igration </a:t>
            </a:r>
            <a:r>
              <a:rPr lang="en-US" altLang="zh-CN" sz="2800" dirty="0"/>
              <a:t>o</a:t>
            </a:r>
            <a:r>
              <a:rPr lang="en-US" sz="2800" smtClean="0"/>
              <a:t>verhead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861679" y="5898296"/>
            <a:ext cx="284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Composite Core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063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  <p:bldP spid="13" grpId="0"/>
      <p:bldP spid="13" grpId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990068" y="2102716"/>
            <a:ext cx="4067014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/>
              <a:t>Primary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Thread</a:t>
            </a:r>
            <a:endParaRPr lang="zh-CN" alt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54" y="1951695"/>
            <a:ext cx="7374281" cy="4313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5027" y="645407"/>
            <a:ext cx="5010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Composite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Core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zh-CN" sz="1400" b="1" dirty="0" err="1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Lukefahr</a:t>
            </a:r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,</a:t>
            </a:r>
            <a:r>
              <a:rPr lang="zh-CN" altLang="en-US" sz="1400" b="1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MICRO’12)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374" y="1857327"/>
            <a:ext cx="280067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altLang="zh-CN" sz="2800" dirty="0" smtClean="0"/>
              <a:t>Big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μEngine</a:t>
            </a:r>
            <a:endParaRPr lang="zh-CN" altLang="en-US" sz="28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3788660" y="1822865"/>
            <a:ext cx="4503570" cy="1388505"/>
          </a:xfrm>
          <a:prstGeom prst="roundRect">
            <a:avLst/>
          </a:prstGeom>
          <a:noFill/>
          <a:ln w="476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22654" y="5063294"/>
            <a:ext cx="4056634" cy="1331977"/>
          </a:xfrm>
          <a:prstGeom prst="roundRect">
            <a:avLst/>
          </a:prstGeom>
          <a:noFill/>
          <a:ln w="476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5026" y="1511353"/>
            <a:ext cx="310533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altLang="zh-CN" sz="2800" dirty="0" smtClean="0"/>
              <a:t>Shared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Front-end</a:t>
            </a:r>
            <a:endParaRPr lang="en-US" altLang="zh-CN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3008292" y="3501598"/>
            <a:ext cx="1810783" cy="1245766"/>
          </a:xfrm>
          <a:prstGeom prst="roundRect">
            <a:avLst/>
          </a:prstGeom>
          <a:noFill/>
          <a:ln w="476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5026" y="1522783"/>
            <a:ext cx="4067014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/>
              <a:t>Shared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L1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Caches</a:t>
            </a:r>
            <a:endParaRPr lang="zh-CN" altLang="en-US" sz="28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1161144" y="3501598"/>
            <a:ext cx="1701836" cy="1245766"/>
          </a:xfrm>
          <a:prstGeom prst="roundRect">
            <a:avLst/>
          </a:prstGeom>
          <a:noFill/>
          <a:ln w="476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334335" y="3501598"/>
            <a:ext cx="1777965" cy="1245766"/>
          </a:xfrm>
          <a:prstGeom prst="roundRect">
            <a:avLst/>
          </a:prstGeom>
          <a:noFill/>
          <a:ln w="476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9262234">
            <a:off x="1836943" y="2544330"/>
            <a:ext cx="1447282" cy="816300"/>
          </a:xfrm>
          <a:prstGeom prst="arc">
            <a:avLst>
              <a:gd name="adj1" fmla="val 11983397"/>
              <a:gd name="adj2" fmla="val 19959100"/>
            </a:avLst>
          </a:prstGeom>
          <a:ln w="57150">
            <a:solidFill>
              <a:schemeClr val="accent2">
                <a:lumMod val="75000"/>
              </a:schemeClr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12337766" flipV="1">
            <a:off x="1836943" y="4947453"/>
            <a:ext cx="1447282" cy="816300"/>
          </a:xfrm>
          <a:prstGeom prst="arc">
            <a:avLst>
              <a:gd name="adj1" fmla="val 11983397"/>
              <a:gd name="adj2" fmla="val 19959100"/>
            </a:avLst>
          </a:prstGeom>
          <a:ln w="57150">
            <a:solidFill>
              <a:srgbClr val="31859B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44660" y="5652795"/>
            <a:ext cx="4067014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/>
              <a:t>Secondary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Thread</a:t>
            </a:r>
            <a:endParaRPr lang="zh-CN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4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8374" y="5386380"/>
            <a:ext cx="3935386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360"/>
              </a:lnSpc>
              <a:buFont typeface="Arial" charset="0"/>
              <a:buChar char="•"/>
            </a:pPr>
            <a:r>
              <a:rPr lang="en-US" altLang="zh-CN" sz="2800" dirty="0" smtClean="0"/>
              <a:t>Little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μEngine</a:t>
            </a:r>
            <a:endParaRPr lang="zh-CN" altLang="en-US" sz="2800" dirty="0" smtClean="0"/>
          </a:p>
          <a:p>
            <a:pPr lvl="1">
              <a:lnSpc>
                <a:spcPts val="2560"/>
              </a:lnSpc>
            </a:pPr>
            <a:r>
              <a:rPr lang="en-US" altLang="zh-CN" sz="2800" dirty="0" smtClean="0"/>
              <a:t>-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0.5x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performance</a:t>
            </a:r>
            <a:endParaRPr lang="zh-CN" altLang="en-US" sz="2800" dirty="0" smtClean="0"/>
          </a:p>
          <a:p>
            <a:pPr lvl="1">
              <a:lnSpc>
                <a:spcPts val="2560"/>
              </a:lnSpc>
              <a:spcAft>
                <a:spcPts val="600"/>
              </a:spcAft>
            </a:pPr>
            <a:r>
              <a:rPr lang="en-US" altLang="zh-CN" sz="2800" dirty="0" smtClean="0"/>
              <a:t>-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5x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less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power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" grpId="1"/>
      <p:bldP spid="8" grpId="2"/>
      <p:bldP spid="2" grpId="0" animBg="1"/>
      <p:bldP spid="2" grpId="1" animBg="1"/>
      <p:bldP spid="2" grpId="2" animBg="1"/>
      <p:bldP spid="9" grpId="0" animBg="1"/>
      <p:bldP spid="9" grpId="1" animBg="1"/>
      <p:bldP spid="9" grpId="2" animBg="1"/>
      <p:bldP spid="10" grpId="0"/>
      <p:bldP spid="10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 animBg="1"/>
      <p:bldP spid="15" grpId="1" animBg="1"/>
      <p:bldP spid="26" grpId="0" animBg="1"/>
      <p:bldP spid="27" grpId="0" animBg="1"/>
      <p:bldP spid="29" grpId="0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51" y="4123319"/>
            <a:ext cx="1470879" cy="14708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5027" y="645407"/>
            <a:ext cx="5904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Problem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with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Cache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Contention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027" y="1548365"/>
            <a:ext cx="67772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ea typeface="Candara" charset="0"/>
                <a:cs typeface="Candara" charset="0"/>
              </a:rPr>
              <a:t>Threads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compete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for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cache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resources</a:t>
            </a:r>
            <a:endParaRPr lang="zh-CN" altLang="en-US" sz="2800" dirty="0" smtClean="0">
              <a:ea typeface="Candara" charset="0"/>
              <a:cs typeface="Candara" charset="0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L2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cache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space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in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traditional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multicore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system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Memory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intensive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threads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get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most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space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Decrease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total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throughput</a:t>
            </a:r>
            <a:endParaRPr lang="zh-CN" altLang="en-US" sz="2400" dirty="0" smtClean="0">
              <a:ea typeface="Candara" charset="0"/>
              <a:cs typeface="Candar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5026" y="3641246"/>
            <a:ext cx="7221694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ea typeface="Candara" charset="0"/>
                <a:cs typeface="Candara" charset="0"/>
              </a:rPr>
              <a:t>L1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cache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contention</a:t>
            </a:r>
            <a:r>
              <a:rPr lang="zh-CN" altLang="en-US" sz="2800" dirty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–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Composite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Cores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/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SMT</a:t>
            </a:r>
            <a:endParaRPr lang="zh-CN" altLang="en-US" sz="2400" dirty="0" smtClean="0">
              <a:ea typeface="Candara" charset="0"/>
              <a:cs typeface="Candar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398" y="4572428"/>
            <a:ext cx="4550410" cy="15517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2405" y="5279161"/>
            <a:ext cx="201659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smtClean="0"/>
              <a:t>Foreground</a:t>
            </a:r>
            <a:endParaRPr lang="zh-CN" altLang="en-US" sz="28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060" y="4320732"/>
            <a:ext cx="1055370" cy="1090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9443" y="4123319"/>
            <a:ext cx="1485671" cy="14856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08107" y="5335111"/>
            <a:ext cx="197331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smtClean="0"/>
              <a:t>Background</a:t>
            </a:r>
            <a:endParaRPr lang="zh-CN" altLang="en-US" sz="28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7836" y="3826504"/>
            <a:ext cx="4003682" cy="247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0.00017 0.1108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372661"/>
              </p:ext>
            </p:extLst>
          </p:nvPr>
        </p:nvGraphicFramePr>
        <p:xfrm>
          <a:off x="570154" y="2228848"/>
          <a:ext cx="8041663" cy="4152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5027" y="645407"/>
            <a:ext cx="6830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Performance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Loss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of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Primary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Thread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7682460" y="2071021"/>
            <a:ext cx="399715" cy="2689804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2 4"/>
          <p:cNvSpPr/>
          <p:nvPr/>
        </p:nvSpPr>
        <p:spPr>
          <a:xfrm flipH="1">
            <a:off x="2434590" y="1526052"/>
            <a:ext cx="3669030" cy="468482"/>
          </a:xfrm>
          <a:prstGeom prst="borderCallout2">
            <a:avLst>
              <a:gd name="adj1" fmla="val 52907"/>
              <a:gd name="adj2" fmla="val -91"/>
              <a:gd name="adj3" fmla="val 55581"/>
              <a:gd name="adj4" fmla="val -22595"/>
              <a:gd name="adj5" fmla="val 187395"/>
              <a:gd name="adj6" fmla="val -45266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57963" y="1529460"/>
            <a:ext cx="342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Worst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case: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28%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decrease</a:t>
            </a:r>
            <a:endParaRPr lang="en-US" sz="2400" dirty="0"/>
          </a:p>
        </p:txBody>
      </p:sp>
      <p:sp>
        <p:nvSpPr>
          <p:cNvPr id="9" name="Line Callout 2 8"/>
          <p:cNvSpPr/>
          <p:nvPr/>
        </p:nvSpPr>
        <p:spPr>
          <a:xfrm flipH="1">
            <a:off x="2434590" y="1529460"/>
            <a:ext cx="3669030" cy="468482"/>
          </a:xfrm>
          <a:prstGeom prst="borderCallout2">
            <a:avLst>
              <a:gd name="adj1" fmla="val 52907"/>
              <a:gd name="adj2" fmla="val -91"/>
              <a:gd name="adj3" fmla="val 54757"/>
              <a:gd name="adj4" fmla="val -30997"/>
              <a:gd name="adj5" fmla="val 172003"/>
              <a:gd name="adj6" fmla="val -56084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32457" y="1529459"/>
            <a:ext cx="3273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Average: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10%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decrease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8060076" y="2045969"/>
            <a:ext cx="399715" cy="2689804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2257" y="2481177"/>
            <a:ext cx="492443" cy="16784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/>
              <a:t>Normalized IPC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141723"/>
              </p:ext>
            </p:extLst>
          </p:nvPr>
        </p:nvGraphicFramePr>
        <p:xfrm>
          <a:off x="570153" y="2228847"/>
          <a:ext cx="8041663" cy="4127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1241946" y="2730674"/>
            <a:ext cx="73698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41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8" grpId="0"/>
      <p:bldP spid="8" grpId="1"/>
      <p:bldP spid="9" grpId="0" animBg="1"/>
      <p:bldP spid="10" grpId="0"/>
      <p:bldP spid="11" grpId="0" animBg="1"/>
      <p:bldGraphic spid="1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5027" y="645407"/>
            <a:ext cx="626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Solutions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to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L1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Cache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Contention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027" y="4234415"/>
            <a:ext cx="6777252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ea typeface="Candara" charset="0"/>
                <a:cs typeface="Candara" charset="0"/>
              </a:rPr>
              <a:t>All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data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cache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to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the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primary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thread</a:t>
            </a:r>
            <a:endParaRPr lang="zh-CN" altLang="en-US" sz="2800" dirty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Naïve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solution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Performance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loss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on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secondary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thread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5027" y="4233883"/>
            <a:ext cx="7518873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ea typeface="Candara" charset="0"/>
                <a:cs typeface="Candara" charset="0"/>
              </a:rPr>
              <a:t>Cache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Partitioning</a:t>
            </a:r>
            <a:endParaRPr lang="zh-CN" altLang="en-US" sz="2800" dirty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Resolve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cache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contention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Maximize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the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total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throughput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13" y="2076951"/>
            <a:ext cx="5727700" cy="170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430" y="3163570"/>
            <a:ext cx="2540000" cy="622300"/>
          </a:xfrm>
          <a:prstGeom prst="rect">
            <a:avLst/>
          </a:prstGeom>
        </p:spPr>
      </p:pic>
      <p:sp>
        <p:nvSpPr>
          <p:cNvPr id="9" name="Arc 8"/>
          <p:cNvSpPr/>
          <p:nvPr/>
        </p:nvSpPr>
        <p:spPr>
          <a:xfrm rot="2108367">
            <a:off x="1871232" y="3043710"/>
            <a:ext cx="1447282" cy="816300"/>
          </a:xfrm>
          <a:prstGeom prst="arc">
            <a:avLst>
              <a:gd name="adj1" fmla="val 11983397"/>
              <a:gd name="adj2" fmla="val 19959100"/>
            </a:avLst>
          </a:prstGeom>
          <a:ln w="57150">
            <a:solidFill>
              <a:schemeClr val="accent2">
                <a:lumMod val="75000"/>
              </a:schemeClr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430" y="3161232"/>
            <a:ext cx="2540000" cy="622300"/>
          </a:xfrm>
          <a:prstGeom prst="rect">
            <a:avLst/>
          </a:prstGeom>
        </p:spPr>
      </p:pic>
      <p:sp>
        <p:nvSpPr>
          <p:cNvPr id="11" name="Arc 10"/>
          <p:cNvSpPr/>
          <p:nvPr/>
        </p:nvSpPr>
        <p:spPr>
          <a:xfrm rot="8518386" flipV="1">
            <a:off x="5879192" y="3026689"/>
            <a:ext cx="1447282" cy="816300"/>
          </a:xfrm>
          <a:prstGeom prst="arc">
            <a:avLst>
              <a:gd name="adj1" fmla="val 11983397"/>
              <a:gd name="adj2" fmla="val 19959100"/>
            </a:avLst>
          </a:prstGeom>
          <a:ln w="57150">
            <a:solidFill>
              <a:srgbClr val="31859B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9" grpId="0" animBg="1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5027" y="645407"/>
            <a:ext cx="6873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Existing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Cache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Partitioning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Schemes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026" y="1756583"/>
            <a:ext cx="7877909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ea typeface="Candara" charset="0"/>
                <a:cs typeface="Candara" charset="0"/>
              </a:rPr>
              <a:t>Existing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Schemes</a:t>
            </a:r>
            <a:endParaRPr lang="zh-CN" altLang="en-US" sz="28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Placement-based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e.g.,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>
                <a:ea typeface="Candara" charset="0"/>
                <a:cs typeface="Candara" charset="0"/>
              </a:rPr>
              <a:t>molecular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caches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1400" dirty="0" smtClean="0">
                <a:ea typeface="Candara" charset="0"/>
                <a:cs typeface="Candara" charset="0"/>
              </a:rPr>
              <a:t>(</a:t>
            </a:r>
            <a:r>
              <a:rPr lang="en-US" sz="1400" dirty="0" err="1"/>
              <a:t>Varadarajan</a:t>
            </a:r>
            <a:r>
              <a:rPr lang="en-US" sz="1400" dirty="0" smtClean="0"/>
              <a:t>,</a:t>
            </a:r>
            <a:r>
              <a:rPr lang="zh-CN" altLang="en-US" sz="1400" dirty="0" smtClean="0"/>
              <a:t> </a:t>
            </a:r>
            <a:r>
              <a:rPr lang="en-US" altLang="zh-CN" sz="1400" dirty="0">
                <a:ea typeface="Candara" charset="0"/>
                <a:cs typeface="Candara" charset="0"/>
              </a:rPr>
              <a:t>MICRO</a:t>
            </a:r>
            <a:r>
              <a:rPr lang="zh-CN" altLang="en-US" sz="1400" dirty="0" smtClean="0">
                <a:ea typeface="Candara" charset="0"/>
                <a:cs typeface="Candara" charset="0"/>
              </a:rPr>
              <a:t>’</a:t>
            </a:r>
            <a:r>
              <a:rPr lang="en-US" altLang="zh-CN" sz="1400" dirty="0" smtClean="0">
                <a:ea typeface="Candara" charset="0"/>
                <a:cs typeface="Candara" charset="0"/>
              </a:rPr>
              <a:t>06)</a:t>
            </a:r>
            <a:endParaRPr lang="zh-CN" altLang="en-US" sz="1400" dirty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Replacement-based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e.g.,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sz="2400" dirty="0" err="1" smtClean="0"/>
              <a:t>PriSM</a:t>
            </a:r>
            <a:r>
              <a:rPr lang="zh-CN" altLang="en-US" sz="2400" dirty="0"/>
              <a:t>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Manikantan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ISCA’12)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25027" y="3252377"/>
            <a:ext cx="7478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ea typeface="Candara" charset="0"/>
                <a:cs typeface="Candara" charset="0"/>
              </a:rPr>
              <a:t>Limitations</a:t>
            </a:r>
            <a:endParaRPr lang="zh-CN" altLang="en-US" sz="28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Focus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on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last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>
                <a:ea typeface="Candara" charset="0"/>
                <a:cs typeface="Candara" charset="0"/>
              </a:rPr>
              <a:t>l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evel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>
                <a:ea typeface="Candara" charset="0"/>
                <a:cs typeface="Candara" charset="0"/>
              </a:rPr>
              <a:t>c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ache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High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overhead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No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limitation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on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primary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thread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performance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loss</a:t>
            </a:r>
            <a:endParaRPr lang="zh-CN" altLang="en-US" sz="2400" dirty="0" smtClean="0">
              <a:ea typeface="Candara" charset="0"/>
              <a:cs typeface="Candara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54060" y="5348181"/>
            <a:ext cx="5047989" cy="893135"/>
          </a:xfrm>
          <a:prstGeom prst="roundRect">
            <a:avLst/>
          </a:prstGeom>
          <a:noFill/>
          <a:ln w="349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93406" y="5533138"/>
            <a:ext cx="4387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L1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caches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Composite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Cores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5027" y="645407"/>
            <a:ext cx="6787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Adaptive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Cache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Partitioning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Scheme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5027" y="1839418"/>
            <a:ext cx="7324563" cy="424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u="heavy" dirty="0" smtClean="0">
                <a:ea typeface="Candara" charset="0"/>
                <a:cs typeface="Candara" charset="0"/>
              </a:rPr>
              <a:t>Limitation</a:t>
            </a:r>
            <a:r>
              <a:rPr lang="zh-CN" altLang="en-US" sz="2800" u="heavy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u="heavy" dirty="0" smtClean="0">
                <a:ea typeface="Candara" charset="0"/>
                <a:cs typeface="Candara" charset="0"/>
              </a:rPr>
              <a:t>on</a:t>
            </a:r>
            <a:r>
              <a:rPr lang="zh-CN" altLang="en-US" sz="2800" u="heavy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u="heavy" dirty="0" smtClean="0">
                <a:ea typeface="Candara" charset="0"/>
                <a:cs typeface="Candara" charset="0"/>
              </a:rPr>
              <a:t>primary</a:t>
            </a:r>
            <a:r>
              <a:rPr lang="zh-CN" altLang="en-US" sz="2800" u="heavy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u="heavy" dirty="0" smtClean="0">
                <a:ea typeface="Candara" charset="0"/>
                <a:cs typeface="Candara" charset="0"/>
              </a:rPr>
              <a:t>thread</a:t>
            </a:r>
            <a:r>
              <a:rPr lang="zh-CN" altLang="en-US" sz="2800" u="heavy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u="heavy" dirty="0" smtClean="0">
                <a:ea typeface="Candara" charset="0"/>
                <a:cs typeface="Candara" charset="0"/>
              </a:rPr>
              <a:t>performance</a:t>
            </a:r>
            <a:r>
              <a:rPr lang="zh-CN" altLang="en-US" sz="2800" u="heavy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u="heavy" dirty="0" smtClean="0">
                <a:ea typeface="Candara" charset="0"/>
                <a:cs typeface="Candara" charset="0"/>
              </a:rPr>
              <a:t>loss</a:t>
            </a:r>
            <a:endParaRPr lang="zh-CN" altLang="en-US" sz="2800" u="heavy" dirty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zh-CN" sz="2400" u="heavy" dirty="0" smtClean="0">
                <a:ea typeface="Candara" charset="0"/>
                <a:cs typeface="Candara" charset="0"/>
              </a:rPr>
              <a:t>Maximize</a:t>
            </a:r>
            <a:r>
              <a:rPr lang="zh-CN" altLang="en-US" sz="2400" u="heavy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u="heavy" dirty="0" smtClean="0">
                <a:ea typeface="Candara" charset="0"/>
                <a:cs typeface="Candara" charset="0"/>
              </a:rPr>
              <a:t>total</a:t>
            </a:r>
            <a:r>
              <a:rPr lang="zh-CN" altLang="en-US" sz="2400" u="heavy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u="heavy" dirty="0" smtClean="0">
                <a:ea typeface="Candara" charset="0"/>
                <a:cs typeface="Candara" charset="0"/>
              </a:rPr>
              <a:t>throughput</a:t>
            </a:r>
            <a:r>
              <a:rPr lang="zh-CN" altLang="en-US" sz="2400" u="heavy" dirty="0" smtClean="0">
                <a:ea typeface="Candara" charset="0"/>
                <a:cs typeface="Candara" charset="0"/>
              </a:rPr>
              <a:t> 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 smtClean="0">
                <a:ea typeface="Candara" charset="0"/>
                <a:cs typeface="Candara" charset="0"/>
              </a:rPr>
              <a:t>Way-partitioning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and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augmented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LRU</a:t>
            </a:r>
            <a:r>
              <a:rPr lang="zh-CN" altLang="en-US" sz="28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policy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Structural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limitations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of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L1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caches</a:t>
            </a:r>
            <a:endParaRPr lang="zh-CN" altLang="en-US" sz="24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Low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overhead</a:t>
            </a:r>
            <a:endParaRPr lang="zh-CN" altLang="en-US" sz="2400" dirty="0">
              <a:ea typeface="Candara" charset="0"/>
              <a:cs typeface="Candara" charset="0"/>
            </a:endParaRPr>
          </a:p>
          <a:p>
            <a:pPr marL="457200" indent="-457200">
              <a:lnSpc>
                <a:spcPct val="120000"/>
              </a:lnSpc>
              <a:buFont typeface="Arial" charset="0"/>
              <a:buChar char="•"/>
            </a:pPr>
            <a:r>
              <a:rPr lang="en-US" altLang="zh-CN" sz="2800" dirty="0">
                <a:ea typeface="Candara" charset="0"/>
                <a:cs typeface="Candara" charset="0"/>
              </a:rPr>
              <a:t>Adaptive</a:t>
            </a:r>
            <a:r>
              <a:rPr lang="zh-CN" altLang="en-US" sz="2800" dirty="0">
                <a:ea typeface="Candara" charset="0"/>
                <a:cs typeface="Candara" charset="0"/>
              </a:rPr>
              <a:t> </a:t>
            </a:r>
            <a:r>
              <a:rPr lang="en-US" altLang="zh-CN" sz="2800" dirty="0">
                <a:ea typeface="Candara" charset="0"/>
                <a:cs typeface="Candara" charset="0"/>
              </a:rPr>
              <a:t>scheme</a:t>
            </a:r>
            <a:r>
              <a:rPr lang="zh-CN" altLang="en-US" sz="2800" dirty="0">
                <a:ea typeface="Candara" charset="0"/>
                <a:cs typeface="Candara" charset="0"/>
              </a:rPr>
              <a:t> </a:t>
            </a:r>
            <a:r>
              <a:rPr lang="en-US" altLang="zh-CN" sz="2800" dirty="0">
                <a:ea typeface="Candara" charset="0"/>
                <a:cs typeface="Candara" charset="0"/>
              </a:rPr>
              <a:t>for</a:t>
            </a:r>
            <a:r>
              <a:rPr lang="zh-CN" altLang="en-US" sz="2800" dirty="0">
                <a:ea typeface="Candara" charset="0"/>
                <a:cs typeface="Candara" charset="0"/>
              </a:rPr>
              <a:t> </a:t>
            </a:r>
            <a:r>
              <a:rPr lang="en-US" altLang="zh-CN" sz="2800" dirty="0">
                <a:ea typeface="Candara" charset="0"/>
                <a:cs typeface="Candara" charset="0"/>
              </a:rPr>
              <a:t>inherent</a:t>
            </a:r>
            <a:r>
              <a:rPr lang="zh-CN" altLang="en-US" sz="2800" dirty="0">
                <a:ea typeface="Candara" charset="0"/>
                <a:cs typeface="Candara" charset="0"/>
              </a:rPr>
              <a:t> </a:t>
            </a:r>
            <a:r>
              <a:rPr lang="en-US" altLang="zh-CN" sz="2800" dirty="0" smtClean="0">
                <a:ea typeface="Candara" charset="0"/>
                <a:cs typeface="Candara" charset="0"/>
              </a:rPr>
              <a:t>heterogeneity</a:t>
            </a:r>
            <a:endParaRPr lang="zh-CN" altLang="en-US" sz="2800" dirty="0" smtClean="0">
              <a:ea typeface="Candara" charset="0"/>
              <a:cs typeface="Candara" charset="0"/>
            </a:endParaRPr>
          </a:p>
          <a:p>
            <a:pPr marL="914400" lvl="1" indent="-457200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altLang="zh-CN" sz="2400" dirty="0" smtClean="0">
                <a:ea typeface="Candara" charset="0"/>
                <a:cs typeface="Candara" charset="0"/>
              </a:rPr>
              <a:t>Composite</a:t>
            </a:r>
            <a:r>
              <a:rPr lang="zh-CN" altLang="en-US" sz="2400" dirty="0" smtClean="0">
                <a:ea typeface="Candara" charset="0"/>
                <a:cs typeface="Candara" charset="0"/>
              </a:rPr>
              <a:t> </a:t>
            </a:r>
            <a:r>
              <a:rPr lang="en-US" altLang="zh-CN" sz="2400" dirty="0" smtClean="0">
                <a:ea typeface="Candara" charset="0"/>
                <a:cs typeface="Candara" charset="0"/>
              </a:rPr>
              <a:t>Core</a:t>
            </a:r>
            <a:endParaRPr lang="zh-CN" altLang="en-US" sz="2400" dirty="0">
              <a:ea typeface="Candara" charset="0"/>
              <a:cs typeface="Candara" charset="0"/>
            </a:endParaRPr>
          </a:p>
          <a:p>
            <a:pPr marL="457200" indent="-457200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</a:pPr>
            <a:r>
              <a:rPr lang="en-US" altLang="zh-CN" sz="2800" dirty="0">
                <a:ea typeface="Candara" charset="0"/>
                <a:cs typeface="Candara" charset="0"/>
              </a:rPr>
              <a:t>Dynamic</a:t>
            </a:r>
            <a:r>
              <a:rPr lang="zh-CN" altLang="en-US" sz="2800" dirty="0">
                <a:ea typeface="Candara" charset="0"/>
                <a:cs typeface="Candara" charset="0"/>
              </a:rPr>
              <a:t> </a:t>
            </a:r>
            <a:r>
              <a:rPr lang="en-US" altLang="zh-CN" sz="2800" dirty="0">
                <a:ea typeface="Candara" charset="0"/>
                <a:cs typeface="Candara" charset="0"/>
              </a:rPr>
              <a:t>resizing</a:t>
            </a:r>
            <a:r>
              <a:rPr lang="zh-CN" altLang="en-US" sz="2800" dirty="0">
                <a:ea typeface="Candara" charset="0"/>
                <a:cs typeface="Candara" charset="0"/>
              </a:rPr>
              <a:t> </a:t>
            </a:r>
            <a:r>
              <a:rPr lang="en-US" altLang="zh-CN" sz="2800" dirty="0">
                <a:ea typeface="Candara" charset="0"/>
                <a:cs typeface="Candara" charset="0"/>
              </a:rPr>
              <a:t>at</a:t>
            </a:r>
            <a:r>
              <a:rPr lang="zh-CN" altLang="en-US" sz="2800" dirty="0">
                <a:ea typeface="Candara" charset="0"/>
                <a:cs typeface="Candara" charset="0"/>
              </a:rPr>
              <a:t> </a:t>
            </a:r>
            <a:r>
              <a:rPr lang="en-US" altLang="zh-CN" sz="2800" dirty="0">
                <a:ea typeface="Candara" charset="0"/>
                <a:cs typeface="Candara" charset="0"/>
              </a:rPr>
              <a:t>a</a:t>
            </a:r>
            <a:r>
              <a:rPr lang="zh-CN" altLang="en-US" sz="2800" dirty="0">
                <a:ea typeface="Candara" charset="0"/>
                <a:cs typeface="Candara" charset="0"/>
              </a:rPr>
              <a:t> </a:t>
            </a:r>
            <a:r>
              <a:rPr lang="en-US" altLang="zh-CN" sz="2800" dirty="0">
                <a:ea typeface="Candara" charset="0"/>
                <a:cs typeface="Candara" charset="0"/>
              </a:rPr>
              <a:t>fine</a:t>
            </a:r>
            <a:r>
              <a:rPr lang="zh-CN" altLang="en-US" sz="2800" dirty="0">
                <a:ea typeface="Candara" charset="0"/>
                <a:cs typeface="Candara" charset="0"/>
              </a:rPr>
              <a:t> </a:t>
            </a:r>
            <a:r>
              <a:rPr lang="en-US" altLang="zh-CN" sz="2800" dirty="0">
                <a:ea typeface="Candara" charset="0"/>
                <a:cs typeface="Candara" charset="0"/>
              </a:rPr>
              <a:t>granularity</a:t>
            </a:r>
            <a:endParaRPr lang="zh-CN" altLang="en-US" sz="2800" dirty="0">
              <a:ea typeface="Candara" charset="0"/>
              <a:cs typeface="Candar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922A-E8BA-364B-990A-DCD0B3F83F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8084</TotalTime>
  <Words>676</Words>
  <Application>Microsoft Macintosh PowerPoint</Application>
  <PresentationFormat>On-screen Show (4:3)</PresentationFormat>
  <Paragraphs>201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Candara</vt:lpstr>
      <vt:lpstr>宋体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282</cp:revision>
  <cp:lastPrinted>2015-06-10T02:26:32Z</cp:lastPrinted>
  <dcterms:created xsi:type="dcterms:W3CDTF">2015-06-05T18:01:28Z</dcterms:created>
  <dcterms:modified xsi:type="dcterms:W3CDTF">2015-06-19T21:16:12Z</dcterms:modified>
</cp:coreProperties>
</file>