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7" r:id="rId2"/>
    <p:sldId id="301" r:id="rId3"/>
    <p:sldId id="268" r:id="rId4"/>
    <p:sldId id="279" r:id="rId5"/>
    <p:sldId id="269" r:id="rId6"/>
    <p:sldId id="300" r:id="rId7"/>
    <p:sldId id="273" r:id="rId8"/>
    <p:sldId id="274" r:id="rId9"/>
    <p:sldId id="270" r:id="rId10"/>
    <p:sldId id="280" r:id="rId11"/>
    <p:sldId id="275" r:id="rId12"/>
    <p:sldId id="281" r:id="rId13"/>
    <p:sldId id="282" r:id="rId14"/>
    <p:sldId id="271" r:id="rId15"/>
    <p:sldId id="284" r:id="rId16"/>
    <p:sldId id="272" r:id="rId17"/>
    <p:sldId id="302" r:id="rId18"/>
    <p:sldId id="283" r:id="rId19"/>
    <p:sldId id="303" r:id="rId20"/>
    <p:sldId id="304" r:id="rId21"/>
    <p:sldId id="295" r:id="rId22"/>
    <p:sldId id="296" r:id="rId23"/>
    <p:sldId id="299" r:id="rId24"/>
    <p:sldId id="297" r:id="rId25"/>
    <p:sldId id="298" r:id="rId26"/>
    <p:sldId id="277" r:id="rId27"/>
    <p:sldId id="278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6AC917-7B11-44D6-8747-870EA1353C71}">
          <p14:sldIdLst>
            <p14:sldId id="267"/>
            <p14:sldId id="301"/>
            <p14:sldId id="268"/>
            <p14:sldId id="279"/>
            <p14:sldId id="269"/>
            <p14:sldId id="300"/>
            <p14:sldId id="273"/>
            <p14:sldId id="274"/>
            <p14:sldId id="270"/>
            <p14:sldId id="280"/>
            <p14:sldId id="275"/>
            <p14:sldId id="281"/>
            <p14:sldId id="282"/>
            <p14:sldId id="271"/>
            <p14:sldId id="284"/>
            <p14:sldId id="272"/>
            <p14:sldId id="302"/>
            <p14:sldId id="283"/>
            <p14:sldId id="303"/>
            <p14:sldId id="304"/>
            <p14:sldId id="295"/>
            <p14:sldId id="296"/>
            <p14:sldId id="299"/>
            <p14:sldId id="297"/>
            <p14:sldId id="298"/>
            <p14:sldId id="277"/>
            <p14:sldId id="278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C83"/>
    <a:srgbClr val="DCF600"/>
    <a:srgbClr val="FF3300"/>
    <a:srgbClr val="E20000"/>
    <a:srgbClr val="7DBD00"/>
    <a:srgbClr val="CCCC00"/>
    <a:srgbClr val="FF5B00"/>
    <a:srgbClr val="FF9900"/>
    <a:srgbClr val="659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3" autoAdjust="0"/>
    <p:restoredTop sz="64532" autoAdjust="0"/>
  </p:normalViewPr>
  <p:slideViewPr>
    <p:cSldViewPr>
      <p:cViewPr>
        <p:scale>
          <a:sx n="121" d="100"/>
          <a:sy n="121" d="100"/>
        </p:scale>
        <p:origin x="-3104" y="-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7/29/13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http://www.theappcodeblog.com/2011/09/29/iphone-app-development-tutorial-core-data-part-2-one-to-many-relationship/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4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all" spc="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7/29/13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85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315200" y="48665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200151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/>
              <a:t>Gesture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314700"/>
            <a:ext cx="2743200" cy="1085850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/>
              <a:t>Trinh Minh </a:t>
            </a:r>
            <a:r>
              <a:rPr lang="en-US" sz="2000" dirty="0" err="1" smtClean="0"/>
              <a:t>Cuong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565400"/>
            <a:ext cx="25781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0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0"/>
              <a:t>UIGestureRecognizer</a:t>
            </a:r>
          </a:p>
        </p:txBody>
      </p:sp>
    </p:spTree>
    <p:extLst>
      <p:ext uri="{BB962C8B-B14F-4D97-AF65-F5344CB8AC3E}">
        <p14:creationId xmlns:p14="http://schemas.microsoft.com/office/powerpoint/2010/main" val="393604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UIGestureRecognizer có mấy loại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686800" cy="4267200"/>
          </a:xfrm>
        </p:spPr>
        <p:txBody>
          <a:bodyPr>
            <a:noAutofit/>
          </a:bodyPr>
          <a:lstStyle/>
          <a:p>
            <a:pPr marL="57150" indent="0">
              <a:spcBef>
                <a:spcPts val="600"/>
              </a:spcBef>
              <a:buNone/>
            </a:pPr>
            <a:r>
              <a:rPr lang="en-US" sz="2800"/>
              <a:t>Abstract base class UITapGestureRecognizer</a:t>
            </a:r>
          </a:p>
          <a:p>
            <a:pPr>
              <a:spcBef>
                <a:spcPts val="600"/>
              </a:spcBef>
            </a:pPr>
            <a:r>
              <a:rPr lang="en-US" sz="2400">
                <a:solidFill>
                  <a:srgbClr val="FFFF00"/>
                </a:solidFill>
              </a:rPr>
              <a:t>Many concrete subclasses</a:t>
            </a:r>
          </a:p>
          <a:p>
            <a:pPr lvl="1">
              <a:spcBef>
                <a:spcPts val="600"/>
              </a:spcBef>
            </a:pPr>
            <a:r>
              <a:rPr lang="en-US" sz="2400"/>
              <a:t>UITapGestureRecognizer</a:t>
            </a:r>
          </a:p>
          <a:p>
            <a:pPr lvl="1">
              <a:spcBef>
                <a:spcPts val="600"/>
              </a:spcBef>
            </a:pPr>
            <a:r>
              <a:rPr lang="en-US" sz="2400"/>
              <a:t>UIPinchGestureRecognizer</a:t>
            </a:r>
          </a:p>
          <a:p>
            <a:pPr lvl="1">
              <a:spcBef>
                <a:spcPts val="600"/>
              </a:spcBef>
            </a:pPr>
            <a:r>
              <a:rPr lang="en-US" sz="2400"/>
              <a:t>UISwipeGestureRecognizer</a:t>
            </a:r>
          </a:p>
          <a:p>
            <a:pPr lvl="1">
              <a:spcBef>
                <a:spcPts val="600"/>
              </a:spcBef>
            </a:pPr>
            <a:r>
              <a:rPr lang="en-US" sz="2400"/>
              <a:t>UIPanGestureRecognizer</a:t>
            </a:r>
          </a:p>
          <a:p>
            <a:pPr lvl="1">
              <a:spcBef>
                <a:spcPts val="600"/>
              </a:spcBef>
            </a:pPr>
            <a:r>
              <a:rPr lang="en-US" sz="2400"/>
              <a:t>UILongPressGestureRecognizer</a:t>
            </a:r>
          </a:p>
          <a:p>
            <a:pPr lvl="1">
              <a:spcBef>
                <a:spcPts val="600"/>
              </a:spcBef>
            </a:pPr>
            <a:r>
              <a:rPr lang="en-US" sz="2400"/>
              <a:t>UIRotationGestureRecognizer</a:t>
            </a:r>
          </a:p>
          <a:p>
            <a:pPr>
              <a:spcBef>
                <a:spcPts val="600"/>
              </a:spcBef>
            </a:pPr>
            <a:r>
              <a:rPr lang="en-US" sz="2400">
                <a:solidFill>
                  <a:srgbClr val="FF6600"/>
                </a:solidFill>
              </a:rPr>
              <a:t>Custom subclasses encouraged</a:t>
            </a:r>
          </a:p>
        </p:txBody>
      </p:sp>
    </p:spTree>
    <p:extLst>
      <p:ext uri="{BB962C8B-B14F-4D97-AF65-F5344CB8AC3E}">
        <p14:creationId xmlns:p14="http://schemas.microsoft.com/office/powerpoint/2010/main" val="18881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Steps to configure UIGestureRecognizer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1200150"/>
            <a:ext cx="9144000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DCF600"/>
                </a:solidFill>
                <a:latin typeface="Menlo"/>
                <a:ea typeface="Menlo"/>
                <a:cs typeface="Menlo"/>
              </a:rPr>
              <a:t>//1. Khởi tạo UIGestureRecognizer</a:t>
            </a:r>
          </a:p>
          <a:p>
            <a:r>
              <a:rPr lang="en-US">
                <a:solidFill>
                  <a:srgbClr val="00B5FA"/>
                </a:solidFill>
                <a:latin typeface="Menlo"/>
                <a:ea typeface="Menlo"/>
                <a:cs typeface="Menlo"/>
              </a:rPr>
              <a:t>UITapGestureRecognizer</a:t>
            </a:r>
            <a:r>
              <a:rPr lang="en-US">
                <a:solidFill>
                  <a:srgbClr val="FFFFFF"/>
                </a:solidFill>
                <a:latin typeface="Menlo"/>
                <a:ea typeface="Menlo"/>
                <a:cs typeface="Menlo"/>
              </a:rPr>
              <a:t> *tapRecognizer = [[</a:t>
            </a:r>
            <a:r>
              <a:rPr lang="en-US">
                <a:solidFill>
                  <a:srgbClr val="00B5FA"/>
                </a:solidFill>
                <a:latin typeface="Menlo"/>
                <a:ea typeface="Menlo"/>
                <a:cs typeface="Menlo"/>
              </a:rPr>
              <a:t>UITapGestureRecognizer</a:t>
            </a:r>
            <a:r>
              <a:rPr lang="en-US">
                <a:solidFill>
                  <a:srgbClr val="FFFFFF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>
                <a:solidFill>
                  <a:srgbClr val="00B5FA"/>
                </a:solidFill>
                <a:latin typeface="Menlo"/>
                <a:ea typeface="Menlo"/>
                <a:cs typeface="Menlo"/>
              </a:rPr>
              <a:t>alloc</a:t>
            </a:r>
            <a:r>
              <a:rPr lang="en-US">
                <a:solidFill>
                  <a:srgbClr val="FFFFFF"/>
                </a:solidFill>
                <a:latin typeface="Menlo"/>
                <a:ea typeface="Menlo"/>
                <a:cs typeface="Menlo"/>
              </a:rPr>
              <a:t>] </a:t>
            </a:r>
            <a:r>
              <a:rPr lang="en-US">
                <a:solidFill>
                  <a:srgbClr val="00B5FA"/>
                </a:solidFill>
                <a:latin typeface="Menlo"/>
                <a:ea typeface="Menlo"/>
                <a:cs typeface="Menlo"/>
              </a:rPr>
              <a:t>initWithTarget</a:t>
            </a:r>
            <a:r>
              <a:rPr lang="en-US">
                <a:solidFill>
                  <a:srgbClr val="FFFFFF"/>
                </a:solidFill>
                <a:latin typeface="Menlo"/>
                <a:ea typeface="Menlo"/>
                <a:cs typeface="Menlo"/>
              </a:rPr>
              <a:t>:</a:t>
            </a:r>
            <a:r>
              <a:rPr lang="en-US">
                <a:solidFill>
                  <a:srgbClr val="EF28A1"/>
                </a:solidFill>
                <a:latin typeface="Menlo"/>
                <a:ea typeface="Menlo"/>
                <a:cs typeface="Menlo"/>
              </a:rPr>
              <a:t>self</a:t>
            </a:r>
            <a:r>
              <a:rPr lang="en-US">
                <a:solidFill>
                  <a:srgbClr val="FFFFFF"/>
                </a:solidFill>
                <a:latin typeface="Menlo"/>
                <a:ea typeface="Menlo"/>
                <a:cs typeface="Menlo"/>
              </a:rPr>
              <a:t>                                            </a:t>
            </a:r>
            <a:r>
              <a:rPr lang="en-US">
                <a:solidFill>
                  <a:srgbClr val="00B5FA"/>
                </a:solidFill>
                <a:latin typeface="Menlo"/>
                <a:ea typeface="Menlo"/>
                <a:cs typeface="Menlo"/>
              </a:rPr>
              <a:t>action</a:t>
            </a:r>
            <a:r>
              <a:rPr lang="en-US">
                <a:solidFill>
                  <a:srgbClr val="FFFFFF"/>
                </a:solidFill>
                <a:latin typeface="Menlo"/>
                <a:ea typeface="Menlo"/>
                <a:cs typeface="Menlo"/>
              </a:rPr>
              <a:t>:</a:t>
            </a:r>
            <a:r>
              <a:rPr lang="en-US">
                <a:solidFill>
                  <a:srgbClr val="EF28A1"/>
                </a:solidFill>
                <a:latin typeface="Menlo"/>
                <a:ea typeface="Menlo"/>
                <a:cs typeface="Menlo"/>
              </a:rPr>
              <a:t>@selector</a:t>
            </a:r>
            <a:r>
              <a:rPr lang="en-US">
                <a:solidFill>
                  <a:srgbClr val="FFFFFF"/>
                </a:solidFill>
                <a:latin typeface="Menlo"/>
                <a:ea typeface="Menlo"/>
                <a:cs typeface="Menlo"/>
              </a:rPr>
              <a:t>(tapHandler:)];</a:t>
            </a:r>
          </a:p>
          <a:p>
            <a:endParaRPr lang="en-US">
              <a:solidFill>
                <a:srgbClr val="FFFFFF"/>
              </a:solidFill>
              <a:latin typeface="Menlo"/>
              <a:ea typeface="Menlo"/>
              <a:cs typeface="Menlo"/>
            </a:endParaRPr>
          </a:p>
          <a:p>
            <a:r>
              <a:rPr lang="en-US">
                <a:solidFill>
                  <a:srgbClr val="DCF600"/>
                </a:solidFill>
                <a:latin typeface="Menlo"/>
                <a:ea typeface="Menlo"/>
                <a:cs typeface="Menlo"/>
              </a:rPr>
              <a:t>//2. Cấu hình UIGestureRecognizer</a:t>
            </a:r>
          </a:p>
          <a:p>
            <a:r>
              <a:rPr lang="en-US">
                <a:solidFill>
                  <a:srgbClr val="FFFFFF"/>
                </a:solidFill>
                <a:latin typeface="Menlo"/>
                <a:ea typeface="Menlo"/>
                <a:cs typeface="Menlo"/>
              </a:rPr>
              <a:t>tapRecognizer.</a:t>
            </a:r>
            <a:r>
              <a:rPr lang="en-US">
                <a:solidFill>
                  <a:srgbClr val="00B5FA"/>
                </a:solidFill>
                <a:latin typeface="Menlo"/>
                <a:ea typeface="Menlo"/>
                <a:cs typeface="Menlo"/>
              </a:rPr>
              <a:t>numberOfTapsRequired</a:t>
            </a:r>
            <a:r>
              <a:rPr lang="en-US">
                <a:solidFill>
                  <a:srgbClr val="FFFFFF"/>
                </a:solidFill>
                <a:latin typeface="Menlo"/>
                <a:ea typeface="Menlo"/>
                <a:cs typeface="Menlo"/>
              </a:rPr>
              <a:t> = </a:t>
            </a:r>
            <a:r>
              <a:rPr lang="en-US">
                <a:solidFill>
                  <a:srgbClr val="8989F9"/>
                </a:solidFill>
                <a:latin typeface="Menlo"/>
                <a:ea typeface="Menlo"/>
                <a:cs typeface="Menlo"/>
              </a:rPr>
              <a:t>1</a:t>
            </a:r>
            <a:r>
              <a:rPr lang="en-US">
                <a:solidFill>
                  <a:srgbClr val="FFFFFF"/>
                </a:solidFill>
                <a:latin typeface="Menlo"/>
                <a:ea typeface="Menlo"/>
                <a:cs typeface="Menlo"/>
              </a:rPr>
              <a:t>;</a:t>
            </a:r>
          </a:p>
          <a:p>
            <a:r>
              <a:rPr lang="en-US">
                <a:solidFill>
                  <a:srgbClr val="FFFFFF"/>
                </a:solidFill>
                <a:latin typeface="Menlo"/>
                <a:ea typeface="Menlo"/>
                <a:cs typeface="Menlo"/>
              </a:rPr>
              <a:t>tapRecognizer.</a:t>
            </a:r>
            <a:r>
              <a:rPr lang="en-US">
                <a:solidFill>
                  <a:srgbClr val="00B5FA"/>
                </a:solidFill>
                <a:latin typeface="Menlo"/>
                <a:ea typeface="Menlo"/>
                <a:cs typeface="Menlo"/>
              </a:rPr>
              <a:t>numberOfTouchesRequired</a:t>
            </a:r>
            <a:r>
              <a:rPr lang="en-US">
                <a:solidFill>
                  <a:srgbClr val="FFFFFF"/>
                </a:solidFill>
                <a:latin typeface="Menlo"/>
                <a:ea typeface="Menlo"/>
                <a:cs typeface="Menlo"/>
              </a:rPr>
              <a:t> = </a:t>
            </a:r>
            <a:r>
              <a:rPr lang="en-US">
                <a:solidFill>
                  <a:srgbClr val="8989F9"/>
                </a:solidFill>
                <a:latin typeface="Menlo"/>
                <a:ea typeface="Menlo"/>
                <a:cs typeface="Menlo"/>
              </a:rPr>
              <a:t>2</a:t>
            </a:r>
            <a:r>
              <a:rPr lang="en-US">
                <a:solidFill>
                  <a:srgbClr val="FFFFFF"/>
                </a:solidFill>
                <a:latin typeface="Menlo"/>
                <a:ea typeface="Menlo"/>
                <a:cs typeface="Menlo"/>
              </a:rPr>
              <a:t>;</a:t>
            </a:r>
          </a:p>
          <a:p>
            <a:endParaRPr lang="en-US">
              <a:solidFill>
                <a:srgbClr val="FFFFFF"/>
              </a:solidFill>
              <a:latin typeface="Menlo"/>
              <a:ea typeface="Menlo"/>
              <a:cs typeface="Menlo"/>
            </a:endParaRPr>
          </a:p>
          <a:p>
            <a:r>
              <a:rPr lang="en-US">
                <a:solidFill>
                  <a:srgbClr val="DCF600"/>
                </a:solidFill>
                <a:latin typeface="Menlo"/>
                <a:ea typeface="Menlo"/>
                <a:cs typeface="Menlo"/>
              </a:rPr>
              <a:t>//3. Gắn UIGestureRecognizer vào một UIView cụ thể</a:t>
            </a:r>
          </a:p>
          <a:p>
            <a:r>
              <a:rPr lang="en-US">
                <a:solidFill>
                  <a:srgbClr val="FFFFFF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>
                <a:solidFill>
                  <a:srgbClr val="00FD9F"/>
                </a:solidFill>
                <a:latin typeface="Menlo"/>
                <a:ea typeface="Menlo"/>
                <a:cs typeface="Menlo"/>
              </a:rPr>
              <a:t>redSquare</a:t>
            </a:r>
            <a:r>
              <a:rPr lang="en-US">
                <a:solidFill>
                  <a:srgbClr val="FFFFFF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>
                <a:solidFill>
                  <a:srgbClr val="00B5FA"/>
                </a:solidFill>
                <a:latin typeface="Menlo"/>
                <a:ea typeface="Menlo"/>
                <a:cs typeface="Menlo"/>
              </a:rPr>
              <a:t>addGestureRecognizer</a:t>
            </a:r>
            <a:r>
              <a:rPr lang="en-US">
                <a:solidFill>
                  <a:srgbClr val="FFFFFF"/>
                </a:solidFill>
                <a:latin typeface="Menlo"/>
                <a:ea typeface="Menlo"/>
                <a:cs typeface="Menlo"/>
              </a:rPr>
              <a:t>:tapRecognizer];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6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>
                <a:solidFill>
                  <a:srgbClr val="D31895"/>
                </a:solidFill>
                <a:latin typeface="Menlo-Regular"/>
              </a:rPr>
              <a:t>@interface</a:t>
            </a:r>
            <a:r>
              <a:rPr lang="en-US" sz="2400">
                <a:solidFill>
                  <a:srgbClr val="FFFFFF"/>
                </a:solidFill>
                <a:latin typeface="Menlo-Regular"/>
              </a:rPr>
              <a:t> UIView (UIViewGestureRecognizers)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1" y="1007567"/>
            <a:ext cx="9144000" cy="4154983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D31895"/>
                </a:solidFill>
                <a:latin typeface="Menlo-Regular"/>
              </a:rPr>
              <a:t>@property</a:t>
            </a:r>
            <a:r>
              <a:rPr lang="en-US" sz="2400">
                <a:solidFill>
                  <a:srgbClr val="FFFFFF"/>
                </a:solidFill>
                <a:latin typeface="Menlo-Regular"/>
              </a:rPr>
              <a:t>(</a:t>
            </a:r>
            <a:r>
              <a:rPr lang="en-US" sz="2400">
                <a:solidFill>
                  <a:srgbClr val="D31895"/>
                </a:solidFill>
                <a:latin typeface="Menlo-Regular"/>
              </a:rPr>
              <a:t>nonatomic</a:t>
            </a:r>
            <a:r>
              <a:rPr lang="en-US" sz="2400">
                <a:solidFill>
                  <a:srgbClr val="FFFFFF"/>
                </a:solidFill>
                <a:latin typeface="Menlo-Regular"/>
              </a:rPr>
              <a:t>,</a:t>
            </a:r>
            <a:r>
              <a:rPr lang="en-US" sz="2400">
                <a:solidFill>
                  <a:srgbClr val="D31895"/>
                </a:solidFill>
                <a:latin typeface="Menlo-Regular"/>
              </a:rPr>
              <a:t>copy</a:t>
            </a:r>
            <a:r>
              <a:rPr lang="en-US" sz="2400">
                <a:solidFill>
                  <a:srgbClr val="FFFFFF"/>
                </a:solidFill>
                <a:latin typeface="Menlo-Regular"/>
              </a:rPr>
              <a:t>) </a:t>
            </a:r>
            <a:r>
              <a:rPr lang="en-US" sz="2400">
                <a:solidFill>
                  <a:srgbClr val="00A0FF"/>
                </a:solidFill>
                <a:latin typeface="Menlo-Regular"/>
              </a:rPr>
              <a:t>NSArray</a:t>
            </a:r>
            <a:r>
              <a:rPr lang="en-US" sz="2400">
                <a:solidFill>
                  <a:srgbClr val="FFFFFF"/>
                </a:solidFill>
                <a:latin typeface="Menlo-Regular"/>
              </a:rPr>
              <a:t> *gestureRecognizers;</a:t>
            </a:r>
          </a:p>
          <a:p>
            <a:endParaRPr lang="en-US" sz="2400">
              <a:solidFill>
                <a:srgbClr val="FFFFFF"/>
              </a:solidFill>
              <a:latin typeface="Menlo-Regular"/>
            </a:endParaRPr>
          </a:p>
          <a:p>
            <a:r>
              <a:rPr lang="en-US" sz="2400">
                <a:solidFill>
                  <a:srgbClr val="FFFFFF"/>
                </a:solidFill>
                <a:latin typeface="Menlo-Regular"/>
              </a:rPr>
              <a:t>- (</a:t>
            </a:r>
            <a:r>
              <a:rPr lang="en-US" sz="2400">
                <a:solidFill>
                  <a:srgbClr val="D31895"/>
                </a:solidFill>
                <a:latin typeface="Menlo-Regular"/>
              </a:rPr>
              <a:t>void</a:t>
            </a:r>
            <a:r>
              <a:rPr lang="en-US" sz="2400">
                <a:solidFill>
                  <a:srgbClr val="FFFFFF"/>
                </a:solidFill>
                <a:latin typeface="Menlo-Regular"/>
              </a:rPr>
              <a:t>)addGestureRecognizer:(</a:t>
            </a:r>
            <a:r>
              <a:rPr lang="en-US" sz="2400">
                <a:solidFill>
                  <a:srgbClr val="00A0FF"/>
                </a:solidFill>
                <a:latin typeface="Menlo-Regular"/>
              </a:rPr>
              <a:t>UIGestureRecognizer</a:t>
            </a:r>
            <a:r>
              <a:rPr lang="en-US" sz="2400">
                <a:solidFill>
                  <a:srgbClr val="FFFFFF"/>
                </a:solidFill>
                <a:latin typeface="Menlo-Regular"/>
              </a:rPr>
              <a:t>*)gestureRecognizer;</a:t>
            </a:r>
            <a:br>
              <a:rPr lang="en-US" sz="2400">
                <a:solidFill>
                  <a:srgbClr val="FFFFFF"/>
                </a:solidFill>
                <a:latin typeface="Menlo-Regular"/>
              </a:rPr>
            </a:br>
            <a:endParaRPr lang="en-US" sz="2400">
              <a:solidFill>
                <a:srgbClr val="FFFFFF"/>
              </a:solidFill>
              <a:latin typeface="Menlo-Regular"/>
            </a:endParaRPr>
          </a:p>
          <a:p>
            <a:r>
              <a:rPr lang="en-US" sz="2400">
                <a:solidFill>
                  <a:srgbClr val="FFFFFF"/>
                </a:solidFill>
                <a:latin typeface="Menlo-Regular"/>
              </a:rPr>
              <a:t>- (</a:t>
            </a:r>
            <a:r>
              <a:rPr lang="en-US" sz="2400">
                <a:solidFill>
                  <a:srgbClr val="D31895"/>
                </a:solidFill>
                <a:latin typeface="Menlo-Regular"/>
              </a:rPr>
              <a:t>void</a:t>
            </a:r>
            <a:r>
              <a:rPr lang="en-US" sz="2400">
                <a:solidFill>
                  <a:srgbClr val="FFFFFF"/>
                </a:solidFill>
                <a:latin typeface="Menlo-Regular"/>
              </a:rPr>
              <a:t>)removeGestureRecognizer:(</a:t>
            </a:r>
            <a:r>
              <a:rPr lang="en-US" sz="2400">
                <a:solidFill>
                  <a:srgbClr val="00A0FF"/>
                </a:solidFill>
                <a:latin typeface="Menlo-Regular"/>
              </a:rPr>
              <a:t>UIGestureRecognizer</a:t>
            </a:r>
            <a:r>
              <a:rPr lang="en-US" sz="2400">
                <a:solidFill>
                  <a:srgbClr val="FFFFFF"/>
                </a:solidFill>
                <a:latin typeface="Menlo-Regular"/>
              </a:rPr>
              <a:t>*)gestureRecognizer;</a:t>
            </a:r>
          </a:p>
          <a:p>
            <a:endParaRPr lang="en-US" sz="2400">
              <a:solidFill>
                <a:srgbClr val="FFFFFF"/>
              </a:solidFill>
              <a:latin typeface="Menlo-Regular"/>
            </a:endParaRPr>
          </a:p>
          <a:p>
            <a:r>
              <a:rPr lang="en-US" sz="2400">
                <a:solidFill>
                  <a:srgbClr val="D31895"/>
                </a:solidFill>
                <a:latin typeface="Menlo-Regular"/>
              </a:rPr>
              <a:t>@end</a:t>
            </a:r>
            <a:endParaRPr lang="en-US" sz="2400">
              <a:solidFill>
                <a:srgbClr val="FFFFFF"/>
              </a:solidFill>
              <a:latin typeface="Menlo-Regular"/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09753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UIGestureRecognizer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2950"/>
            <a:ext cx="8686800" cy="6096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Touch handling vs Built-in gesture recognizer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2495550"/>
            <a:ext cx="3810000" cy="1692771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133200" indent="-169200">
              <a:spcBef>
                <a:spcPts val="1200"/>
              </a:spcBef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</a:rPr>
              <a:t>One UITouch per finger</a:t>
            </a:r>
          </a:p>
          <a:p>
            <a:pPr marL="133200" indent="-169200">
              <a:spcBef>
                <a:spcPts val="1200"/>
              </a:spcBef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</a:rPr>
              <a:t>UIView hit test</a:t>
            </a:r>
          </a:p>
          <a:p>
            <a:pPr marL="133200" indent="-169200">
              <a:spcBef>
                <a:spcPts val="1200"/>
              </a:spcBef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</a:rPr>
              <a:t>Responder delivery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1581150"/>
            <a:ext cx="4953000" cy="29854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133200" indent="-169200">
              <a:spcBef>
                <a:spcPts val="1200"/>
              </a:spcBef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</a:rPr>
              <a:t>Instantiate and configure a predefined UIGestureRecognizer </a:t>
            </a:r>
          </a:p>
          <a:p>
            <a:pPr marL="133200" indent="-169200">
              <a:spcBef>
                <a:spcPts val="1200"/>
              </a:spcBef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</a:rPr>
              <a:t>Designate one or more handlers</a:t>
            </a:r>
          </a:p>
          <a:p>
            <a:pPr marL="133200" indent="-169200">
              <a:spcBef>
                <a:spcPts val="1200"/>
              </a:spcBef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</a:rPr>
              <a:t>Add recognizer to a view</a:t>
            </a:r>
          </a:p>
        </p:txBody>
      </p:sp>
    </p:spTree>
    <p:extLst>
      <p:ext uri="{BB962C8B-B14F-4D97-AF65-F5344CB8AC3E}">
        <p14:creationId xmlns:p14="http://schemas.microsoft.com/office/powerpoint/2010/main" val="82087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9144000" cy="509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9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GestureRecognizer hoạt động thế nào?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71550"/>
            <a:ext cx="7594600" cy="1689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272415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</a:rPr>
              <a:t>Configure to recognize several gestures at same time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</a:rPr>
              <a:t>But infact …</a:t>
            </a:r>
          </a:p>
        </p:txBody>
      </p:sp>
    </p:spTree>
    <p:extLst>
      <p:ext uri="{BB962C8B-B14F-4D97-AF65-F5344CB8AC3E}">
        <p14:creationId xmlns:p14="http://schemas.microsoft.com/office/powerpoint/2010/main" val="2203868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trạng thái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350"/>
            <a:ext cx="9144000" cy="33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5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4000" cy="405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trạng thái nhận dạng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2" y="971550"/>
            <a:ext cx="9137768" cy="4154983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D31895"/>
                </a:solidFill>
                <a:latin typeface="Menlo-Regular"/>
              </a:rPr>
              <a:t>typedef</a:t>
            </a:r>
            <a:r>
              <a:rPr lang="en-US" sz="240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400">
                <a:solidFill>
                  <a:srgbClr val="E47C48"/>
                </a:solidFill>
                <a:latin typeface="Menlo-Regular"/>
              </a:rPr>
              <a:t>NS_ENUM</a:t>
            </a:r>
            <a:r>
              <a:rPr lang="en-US" sz="2400">
                <a:solidFill>
                  <a:srgbClr val="FFFFFF"/>
                </a:solidFill>
                <a:latin typeface="Menlo-Regular"/>
              </a:rPr>
              <a:t>(NSInteger, UIGestureRecognizerState) {</a:t>
            </a:r>
          </a:p>
          <a:p>
            <a:r>
              <a:rPr lang="en-US" sz="2400">
                <a:solidFill>
                  <a:srgbClr val="FFFFFF"/>
                </a:solidFill>
                <a:latin typeface="Menlo-Regular"/>
              </a:rPr>
              <a:t>    UIGestureRecognizerStatePossible, </a:t>
            </a:r>
          </a:p>
          <a:p>
            <a:r>
              <a:rPr lang="en-US" sz="2400">
                <a:solidFill>
                  <a:srgbClr val="FFFFFF"/>
                </a:solidFill>
                <a:latin typeface="Menlo-Regular"/>
              </a:rPr>
              <a:t>    UIGestureRecognizerStateBegan,</a:t>
            </a:r>
          </a:p>
          <a:p>
            <a:r>
              <a:rPr lang="en-US" sz="2400">
                <a:solidFill>
                  <a:srgbClr val="FFFFFF"/>
                </a:solidFill>
                <a:latin typeface="Menlo-Regular"/>
              </a:rPr>
              <a:t>    UIGestureRecognizerStateChanged,</a:t>
            </a:r>
          </a:p>
          <a:p>
            <a:r>
              <a:rPr lang="en-US" sz="2400">
                <a:solidFill>
                  <a:srgbClr val="FFFFFF"/>
                </a:solidFill>
                <a:latin typeface="Menlo-Regular"/>
              </a:rPr>
              <a:t>    UIGestureRecognizerStateEnded, </a:t>
            </a:r>
            <a:br>
              <a:rPr lang="en-US" sz="2400">
                <a:solidFill>
                  <a:srgbClr val="FFFFFF"/>
                </a:solidFill>
                <a:latin typeface="Menlo-Regular"/>
              </a:rPr>
            </a:br>
            <a:r>
              <a:rPr lang="en-US" sz="2400">
                <a:solidFill>
                  <a:srgbClr val="FFFFFF"/>
                </a:solidFill>
                <a:latin typeface="Menlo-Regular"/>
              </a:rPr>
              <a:t>    UIGestureRecognizerStateCancelled,</a:t>
            </a:r>
          </a:p>
          <a:p>
            <a:r>
              <a:rPr lang="en-US" sz="2400">
                <a:solidFill>
                  <a:srgbClr val="FFFFFF"/>
                </a:solidFill>
                <a:latin typeface="Menlo-Regular"/>
              </a:rPr>
              <a:t>    UIGestureRecognizerStateFailed, </a:t>
            </a:r>
          </a:p>
          <a:p>
            <a:r>
              <a:rPr lang="en-US" sz="2400">
                <a:solidFill>
                  <a:srgbClr val="FFFFFF"/>
                </a:solidFill>
                <a:latin typeface="Menlo-Regular"/>
              </a:rPr>
              <a:t>    UIGestureRecognizerStateRecognized = </a:t>
            </a:r>
            <a:br>
              <a:rPr lang="en-US" sz="2400">
                <a:solidFill>
                  <a:srgbClr val="FFFFFF"/>
                </a:solidFill>
                <a:latin typeface="Menlo-Regular"/>
              </a:rPr>
            </a:br>
            <a:r>
              <a:rPr lang="en-US" sz="2400">
                <a:solidFill>
                  <a:srgbClr val="00A0FF"/>
                </a:solidFill>
                <a:latin typeface="Menlo-Regular"/>
              </a:rPr>
              <a:t>UIGestureRecognizerStateEnded</a:t>
            </a:r>
          </a:p>
          <a:p>
            <a:r>
              <a:rPr lang="en-US" sz="2400">
                <a:solidFill>
                  <a:srgbClr val="FFFFFF"/>
                </a:solidFill>
                <a:latin typeface="Menlo-Regular"/>
              </a:rPr>
              <a:t>};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143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79929"/>
            <a:ext cx="5867400" cy="426085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3 Event Types</a:t>
            </a:r>
          </a:p>
        </p:txBody>
      </p:sp>
    </p:spTree>
    <p:extLst>
      <p:ext uri="{BB962C8B-B14F-4D97-AF65-F5344CB8AC3E}">
        <p14:creationId xmlns:p14="http://schemas.microsoft.com/office/powerpoint/2010/main" val="111065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0"/>
            <a:ext cx="87239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8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UIGestureRecognizerDelegate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6868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>
                <a:solidFill>
                  <a:srgbClr val="FF6600"/>
                </a:solidFill>
              </a:rPr>
              <a:t>Tinh chỉnh cách ứng dụng nhận dạng tương tác hay bỏ qua</a:t>
            </a:r>
            <a:endParaRPr lang="en-US" i="1"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061" y="1885950"/>
            <a:ext cx="9147061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Menlo-Regular"/>
              </a:rPr>
              <a:t>- (</a:t>
            </a:r>
            <a:r>
              <a:rPr lang="en-US" sz="2000">
                <a:solidFill>
                  <a:srgbClr val="D31895"/>
                </a:solidFill>
                <a:latin typeface="Menlo-Regular"/>
              </a:rPr>
              <a:t>BOOL</a:t>
            </a:r>
            <a:r>
              <a:rPr lang="en-US" sz="2000">
                <a:solidFill>
                  <a:srgbClr val="FFFFFF"/>
                </a:solidFill>
                <a:latin typeface="Menlo-Regular"/>
              </a:rPr>
              <a:t>)gestureRecognizerShouldBegin:(</a:t>
            </a:r>
            <a:r>
              <a:rPr lang="en-US" sz="2000">
                <a:solidFill>
                  <a:srgbClr val="00A0FF"/>
                </a:solidFill>
                <a:latin typeface="Menlo-Regular"/>
              </a:rPr>
              <a:t>UIGestureRecognizer</a:t>
            </a:r>
            <a:r>
              <a:rPr lang="en-US" sz="2000">
                <a:solidFill>
                  <a:srgbClr val="FFFFFF"/>
                </a:solidFill>
                <a:latin typeface="Menlo-Regular"/>
              </a:rPr>
              <a:t> *)gestureRecognizer;</a:t>
            </a:r>
          </a:p>
          <a:p>
            <a:endParaRPr lang="en-US" sz="2000">
              <a:solidFill>
                <a:srgbClr val="FFFFFF"/>
              </a:solidFill>
              <a:latin typeface="Menlo-Regular"/>
            </a:endParaRPr>
          </a:p>
          <a:p>
            <a:r>
              <a:rPr lang="en-US" sz="2000">
                <a:solidFill>
                  <a:srgbClr val="FFFFFF"/>
                </a:solidFill>
                <a:latin typeface="Menlo-Regular"/>
              </a:rPr>
              <a:t>- (</a:t>
            </a:r>
            <a:r>
              <a:rPr lang="en-US" sz="2000">
                <a:solidFill>
                  <a:srgbClr val="D31895"/>
                </a:solidFill>
                <a:latin typeface="Menlo-Regular"/>
              </a:rPr>
              <a:t>BOOL</a:t>
            </a:r>
            <a:r>
              <a:rPr lang="en-US" sz="2000">
                <a:solidFill>
                  <a:srgbClr val="FFFFFF"/>
                </a:solidFill>
                <a:latin typeface="Menlo-Regular"/>
              </a:rPr>
              <a:t>)gestureRecognizer:(</a:t>
            </a:r>
            <a:r>
              <a:rPr lang="en-US" sz="2000">
                <a:solidFill>
                  <a:srgbClr val="00A0FF"/>
                </a:solidFill>
                <a:latin typeface="Menlo-Regular"/>
              </a:rPr>
              <a:t>UIGestureRecognizer</a:t>
            </a:r>
            <a:r>
              <a:rPr lang="en-US" sz="2000">
                <a:solidFill>
                  <a:srgbClr val="FFFFFF"/>
                </a:solidFill>
                <a:latin typeface="Menlo-Regular"/>
              </a:rPr>
              <a:t> *)gestureRecognizer shouldRecognizeSimultaneouslyWithGestureRecognizer:(</a:t>
            </a:r>
            <a:r>
              <a:rPr lang="en-US" sz="2000">
                <a:solidFill>
                  <a:srgbClr val="00A0FF"/>
                </a:solidFill>
                <a:latin typeface="Menlo-Regular"/>
              </a:rPr>
              <a:t>UIGestureRecognizer</a:t>
            </a:r>
            <a:r>
              <a:rPr lang="en-US" sz="2000">
                <a:solidFill>
                  <a:srgbClr val="FFFFFF"/>
                </a:solidFill>
                <a:latin typeface="Menlo-Regular"/>
              </a:rPr>
              <a:t> *)otherGestureRecognizer;</a:t>
            </a:r>
          </a:p>
          <a:p>
            <a:endParaRPr lang="en-US" sz="2000">
              <a:solidFill>
                <a:srgbClr val="FFFFFF"/>
              </a:solidFill>
              <a:latin typeface="Menlo-Regular"/>
            </a:endParaRPr>
          </a:p>
          <a:p>
            <a:r>
              <a:rPr lang="en-US" sz="2000">
                <a:solidFill>
                  <a:srgbClr val="FFFFFF"/>
                </a:solidFill>
                <a:latin typeface="Menlo-Regular"/>
              </a:rPr>
              <a:t>- (</a:t>
            </a:r>
            <a:r>
              <a:rPr lang="en-US" sz="2000">
                <a:solidFill>
                  <a:srgbClr val="D31895"/>
                </a:solidFill>
                <a:latin typeface="Menlo-Regular"/>
              </a:rPr>
              <a:t>BOOL</a:t>
            </a:r>
            <a:r>
              <a:rPr lang="en-US" sz="2000">
                <a:solidFill>
                  <a:srgbClr val="FFFFFF"/>
                </a:solidFill>
                <a:latin typeface="Menlo-Regular"/>
              </a:rPr>
              <a:t>)gestureRecognizer:(</a:t>
            </a:r>
            <a:r>
              <a:rPr lang="en-US" sz="2000">
                <a:solidFill>
                  <a:srgbClr val="00A0FF"/>
                </a:solidFill>
                <a:latin typeface="Menlo-Regular"/>
              </a:rPr>
              <a:t>UIGestureRecognizer</a:t>
            </a:r>
            <a:r>
              <a:rPr lang="en-US" sz="2000">
                <a:solidFill>
                  <a:srgbClr val="FFFFFF"/>
                </a:solidFill>
                <a:latin typeface="Menlo-Regular"/>
              </a:rPr>
              <a:t> *)gestureRecognizer shouldReceiveTouch:(</a:t>
            </a:r>
            <a:r>
              <a:rPr lang="en-US" sz="2000">
                <a:solidFill>
                  <a:srgbClr val="00A0FF"/>
                </a:solidFill>
                <a:latin typeface="Menlo-Regular"/>
              </a:rPr>
              <a:t>UITouch</a:t>
            </a:r>
            <a:r>
              <a:rPr lang="en-US" sz="2000">
                <a:solidFill>
                  <a:srgbClr val="FFFFFF"/>
                </a:solidFill>
                <a:latin typeface="Menlo-Regular"/>
              </a:rPr>
              <a:t> *)touch;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5453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09550"/>
            <a:ext cx="9144000" cy="465772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>
                <a:solidFill>
                  <a:srgbClr val="FFFFFF"/>
                </a:solidFill>
                <a:latin typeface="Menlo-Regular"/>
              </a:rPr>
              <a:t>(</a:t>
            </a:r>
            <a:r>
              <a:rPr lang="en-US" sz="2800">
                <a:solidFill>
                  <a:srgbClr val="D31895"/>
                </a:solidFill>
                <a:latin typeface="Menlo-Regular"/>
              </a:rPr>
              <a:t>BOOL</a:t>
            </a:r>
            <a:r>
              <a:rPr lang="en-US" sz="2800">
                <a:solidFill>
                  <a:srgbClr val="FFFFFF"/>
                </a:solidFill>
                <a:latin typeface="Menlo-Regular"/>
              </a:rPr>
              <a:t>)gestureRecognizerShouldBegin:(</a:t>
            </a:r>
            <a:r>
              <a:rPr lang="en-US" sz="2800">
                <a:solidFill>
                  <a:srgbClr val="00A0FF"/>
                </a:solidFill>
                <a:latin typeface="Menlo-Regular"/>
              </a:rPr>
              <a:t>UIGestureRecognizer</a:t>
            </a:r>
            <a:r>
              <a:rPr lang="en-US" sz="2800">
                <a:solidFill>
                  <a:srgbClr val="FFFFFF"/>
                </a:solidFill>
                <a:latin typeface="Menlo-Regular"/>
              </a:rPr>
              <a:t> *)gestureRecognizer;</a:t>
            </a:r>
            <a:br>
              <a:rPr lang="en-US" sz="2800">
                <a:solidFill>
                  <a:srgbClr val="FFFFFF"/>
                </a:solidFill>
                <a:latin typeface="Menlo-Regular"/>
              </a:rPr>
            </a:br>
            <a:endParaRPr lang="en-US" sz="280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800"/>
              <a:t>Trả về YES: nếu muốn kích hoạt recoginzer</a:t>
            </a:r>
          </a:p>
          <a:p>
            <a:pPr marL="0" indent="0">
              <a:buNone/>
            </a:pPr>
            <a:r>
              <a:rPr lang="en-US" sz="2800"/>
              <a:t>Trả về NO: tương đương với việc chuyển từ trạng thái </a:t>
            </a:r>
            <a:r>
              <a:rPr lang="en-US" sz="2800">
                <a:solidFill>
                  <a:srgbClr val="FF6600"/>
                </a:solidFill>
              </a:rPr>
              <a:t>UIGestureRecognizerStatePossible</a:t>
            </a:r>
            <a:r>
              <a:rPr lang="en-US" sz="2800"/>
              <a:t> (có thể) sang </a:t>
            </a:r>
            <a:r>
              <a:rPr lang="en-US" sz="2800">
                <a:solidFill>
                  <a:srgbClr val="FF6600"/>
                </a:solidFill>
              </a:rPr>
              <a:t>UIGestureRecognizerStateFailed </a:t>
            </a:r>
            <a:r>
              <a:rPr lang="en-US" sz="2800"/>
              <a:t>(không nhận dạng thành công)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8961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711200"/>
            <a:ext cx="56896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9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133350"/>
            <a:ext cx="9144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Menlo-Regular"/>
              </a:rPr>
              <a:t>- (</a:t>
            </a:r>
            <a:r>
              <a:rPr lang="en-US" sz="2000">
                <a:solidFill>
                  <a:srgbClr val="D31895"/>
                </a:solidFill>
                <a:latin typeface="Menlo-Regular"/>
              </a:rPr>
              <a:t>BOOL</a:t>
            </a:r>
            <a:r>
              <a:rPr lang="en-US" sz="2000">
                <a:solidFill>
                  <a:srgbClr val="FFFFFF"/>
                </a:solidFill>
                <a:latin typeface="Menlo-Regular"/>
              </a:rPr>
              <a:t>)gestureRecognizer:(</a:t>
            </a:r>
            <a:r>
              <a:rPr lang="en-US" sz="2000">
                <a:solidFill>
                  <a:srgbClr val="00A0FF"/>
                </a:solidFill>
                <a:latin typeface="Menlo-Regular"/>
              </a:rPr>
              <a:t>UIGestureRecognizer</a:t>
            </a:r>
            <a:r>
              <a:rPr lang="en-US" sz="2000">
                <a:solidFill>
                  <a:srgbClr val="FFFFFF"/>
                </a:solidFill>
                <a:latin typeface="Menlo-Regular"/>
              </a:rPr>
              <a:t> *)gestureRecognizer shouldRecognizeSimultaneouslyWithGestureRecognizer:(</a:t>
            </a:r>
            <a:r>
              <a:rPr lang="en-US" sz="2000">
                <a:solidFill>
                  <a:srgbClr val="00A0FF"/>
                </a:solidFill>
                <a:latin typeface="Menlo-Regular"/>
              </a:rPr>
              <a:t>UIGestureRecognizer</a:t>
            </a:r>
            <a:r>
              <a:rPr lang="en-US" sz="2000">
                <a:solidFill>
                  <a:srgbClr val="FFFFFF"/>
                </a:solidFill>
                <a:latin typeface="Menlo-Regular"/>
              </a:rPr>
              <a:t> *)otherGestureRecognizer;</a:t>
            </a:r>
            <a:endParaRPr 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152400" y="1733550"/>
            <a:ext cx="883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Dùng khi có hai bộ nhận dạng có thể được kích hoạt đồng thời,</a:t>
            </a:r>
          </a:p>
          <a:p>
            <a:pPr marL="457200" indent="-457200">
              <a:buFontTx/>
              <a:buChar char="-"/>
            </a:pPr>
            <a:r>
              <a:rPr lang="en-US" sz="2800">
                <a:solidFill>
                  <a:schemeClr val="bg1"/>
                </a:solidFill>
              </a:rPr>
              <a:t>Trả về NO: để kích hoạt cái này, bỏ cái kia</a:t>
            </a:r>
          </a:p>
          <a:p>
            <a:pPr marL="457200" indent="-457200">
              <a:buFontTx/>
              <a:buChar char="-"/>
            </a:pPr>
            <a:r>
              <a:rPr lang="en-US" sz="2800">
                <a:solidFill>
                  <a:schemeClr val="bg1"/>
                </a:solidFill>
              </a:rPr>
              <a:t>Trả về YES: cho phép hai bộ nhận dạng cùng chạy</a:t>
            </a:r>
          </a:p>
        </p:txBody>
      </p:sp>
    </p:spTree>
    <p:extLst>
      <p:ext uri="{BB962C8B-B14F-4D97-AF65-F5344CB8AC3E}">
        <p14:creationId xmlns:p14="http://schemas.microsoft.com/office/powerpoint/2010/main" val="169619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09550"/>
            <a:ext cx="8763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FF"/>
                </a:solidFill>
                <a:latin typeface="Menlo-Regular"/>
              </a:rPr>
              <a:t>- (</a:t>
            </a:r>
            <a:r>
              <a:rPr lang="en-US" sz="2400">
                <a:solidFill>
                  <a:srgbClr val="D31895"/>
                </a:solidFill>
                <a:latin typeface="Menlo-Regular"/>
              </a:rPr>
              <a:t>BOOL</a:t>
            </a:r>
            <a:r>
              <a:rPr lang="en-US" sz="2400">
                <a:solidFill>
                  <a:srgbClr val="FFFFFF"/>
                </a:solidFill>
                <a:latin typeface="Menlo-Regular"/>
              </a:rPr>
              <a:t>)gestureRecognizer:(</a:t>
            </a:r>
            <a:r>
              <a:rPr lang="en-US" sz="2400">
                <a:solidFill>
                  <a:srgbClr val="00A0FF"/>
                </a:solidFill>
                <a:latin typeface="Menlo-Regular"/>
              </a:rPr>
              <a:t>UIGestureRecognizer</a:t>
            </a:r>
            <a:r>
              <a:rPr lang="en-US" sz="2400">
                <a:solidFill>
                  <a:srgbClr val="FFFFFF"/>
                </a:solidFill>
                <a:latin typeface="Menlo-Regular"/>
              </a:rPr>
              <a:t> *)gestureRecognizer shouldReceiveTouch:(</a:t>
            </a:r>
            <a:r>
              <a:rPr lang="en-US" sz="2400">
                <a:solidFill>
                  <a:srgbClr val="00A0FF"/>
                </a:solidFill>
                <a:latin typeface="Menlo-Regular"/>
              </a:rPr>
              <a:t>UITouch</a:t>
            </a:r>
            <a:r>
              <a:rPr lang="en-US" sz="2400">
                <a:solidFill>
                  <a:srgbClr val="FFFFFF"/>
                </a:solidFill>
                <a:latin typeface="Menlo-Regular"/>
              </a:rPr>
              <a:t> *)touch;</a:t>
            </a:r>
            <a:endParaRPr 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152400" y="1733550"/>
            <a:ext cx="883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Trả về No khi muốn tắt bộ nhận dạng đối với một Touch thỏa mãn điều kiện nào đó, ví dụ:</a:t>
            </a:r>
          </a:p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Touch vào một vùng nào đó trên màn hình, thì không kích hoạt nhận dạng</a:t>
            </a:r>
          </a:p>
        </p:txBody>
      </p:sp>
    </p:spTree>
    <p:extLst>
      <p:ext uri="{BB962C8B-B14F-4D97-AF65-F5344CB8AC3E}">
        <p14:creationId xmlns:p14="http://schemas.microsoft.com/office/powerpoint/2010/main" val="136723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UIImageView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686800" cy="1981200"/>
          </a:xfrm>
        </p:spPr>
        <p:txBody>
          <a:bodyPr/>
          <a:lstStyle/>
          <a:p>
            <a:r>
              <a:rPr lang="en-US"/>
              <a:t>Need to enable: User Interaction &amp; Multiple Touch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85950"/>
            <a:ext cx="37846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59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Tap vs Touch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81150"/>
            <a:ext cx="91440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A0FF"/>
                </a:solidFill>
                <a:latin typeface="Menlo-Regular"/>
              </a:rPr>
              <a:t>UITapGestureRecognizer</a:t>
            </a:r>
            <a:r>
              <a:rPr lang="en-US">
                <a:solidFill>
                  <a:srgbClr val="FFFFFF"/>
                </a:solidFill>
                <a:latin typeface="Menlo-Regular"/>
              </a:rPr>
              <a:t> *tapRecognizer = [[</a:t>
            </a:r>
            <a:r>
              <a:rPr lang="en-US">
                <a:solidFill>
                  <a:srgbClr val="00A0FF"/>
                </a:solidFill>
                <a:latin typeface="Menlo-Regular"/>
              </a:rPr>
              <a:t>UITapGestureRecognizer</a:t>
            </a:r>
            <a:r>
              <a:rPr lang="en-US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>
                <a:solidFill>
                  <a:srgbClr val="00A0FF"/>
                </a:solidFill>
                <a:latin typeface="Menlo-Regular"/>
              </a:rPr>
              <a:t>alloc</a:t>
            </a:r>
            <a:r>
              <a:rPr lang="en-US">
                <a:solidFill>
                  <a:srgbClr val="FFFFFF"/>
                </a:solidFill>
                <a:latin typeface="Menlo-Regular"/>
              </a:rPr>
              <a:t>] </a:t>
            </a:r>
            <a:r>
              <a:rPr lang="en-US">
                <a:solidFill>
                  <a:srgbClr val="00A0FF"/>
                </a:solidFill>
                <a:latin typeface="Menlo-Regular"/>
              </a:rPr>
              <a:t>initWithTarget</a:t>
            </a:r>
            <a:r>
              <a:rPr lang="en-US">
                <a:solidFill>
                  <a:srgbClr val="FFFFFF"/>
                </a:solidFill>
                <a:latin typeface="Menlo-Regular"/>
              </a:rPr>
              <a:t>:</a:t>
            </a:r>
            <a:r>
              <a:rPr lang="en-US">
                <a:solidFill>
                  <a:srgbClr val="D31895"/>
                </a:solidFill>
                <a:latin typeface="Menlo-Regular"/>
              </a:rPr>
              <a:t>self </a:t>
            </a:r>
            <a:r>
              <a:rPr lang="en-US">
                <a:solidFill>
                  <a:srgbClr val="00A0FF"/>
                </a:solidFill>
                <a:latin typeface="Menlo-Regular"/>
              </a:rPr>
              <a:t>action</a:t>
            </a:r>
            <a:r>
              <a:rPr lang="en-US">
                <a:solidFill>
                  <a:srgbClr val="FFFFFF"/>
                </a:solidFill>
                <a:latin typeface="Menlo-Regular"/>
              </a:rPr>
              <a:t>:</a:t>
            </a:r>
            <a:r>
              <a:rPr lang="en-US">
                <a:solidFill>
                  <a:srgbClr val="D31895"/>
                </a:solidFill>
                <a:latin typeface="Menlo-Regular"/>
              </a:rPr>
              <a:t>@selector</a:t>
            </a:r>
            <a:r>
              <a:rPr lang="en-US">
                <a:solidFill>
                  <a:srgbClr val="FFFFFF"/>
                </a:solidFill>
                <a:latin typeface="Menlo-Regular"/>
              </a:rPr>
              <a:t>(tapHandler:)];</a:t>
            </a:r>
          </a:p>
          <a:p>
            <a:endParaRPr lang="en-US">
              <a:solidFill>
                <a:srgbClr val="FFFFFF"/>
              </a:solidFill>
              <a:latin typeface="Menlo-Regular"/>
            </a:endParaRPr>
          </a:p>
          <a:p>
            <a:r>
              <a:rPr lang="en-US">
                <a:solidFill>
                  <a:srgbClr val="FFFFFF"/>
                </a:solidFill>
                <a:latin typeface="Menlo-Regular"/>
              </a:rPr>
              <a:t>tapRecognizer.</a:t>
            </a:r>
            <a:r>
              <a:rPr lang="en-US">
                <a:solidFill>
                  <a:srgbClr val="00A0FF"/>
                </a:solidFill>
                <a:latin typeface="Menlo-Regular"/>
              </a:rPr>
              <a:t>numberOfTapsRequired</a:t>
            </a:r>
            <a:r>
              <a:rPr lang="en-US">
                <a:solidFill>
                  <a:srgbClr val="FFFFFF"/>
                </a:solidFill>
                <a:latin typeface="Menlo-Regular"/>
              </a:rPr>
              <a:t> = </a:t>
            </a:r>
            <a:r>
              <a:rPr lang="en-US">
                <a:solidFill>
                  <a:srgbClr val="786DFF"/>
                </a:solidFill>
                <a:latin typeface="Menlo-Regular"/>
              </a:rPr>
              <a:t>1</a:t>
            </a:r>
            <a:r>
              <a:rPr lang="en-US">
                <a:solidFill>
                  <a:srgbClr val="FFFFFF"/>
                </a:solidFill>
                <a:latin typeface="Menlo-Regular"/>
              </a:rPr>
              <a:t>;</a:t>
            </a:r>
          </a:p>
          <a:p>
            <a:endParaRPr lang="en-US">
              <a:solidFill>
                <a:srgbClr val="FFFFFF"/>
              </a:solidFill>
              <a:latin typeface="Menlo-Regular"/>
            </a:endParaRPr>
          </a:p>
          <a:p>
            <a:r>
              <a:rPr lang="en-US">
                <a:solidFill>
                  <a:srgbClr val="FFFFFF"/>
                </a:solidFill>
                <a:latin typeface="Menlo-Regular"/>
              </a:rPr>
              <a:t>tapRecognizer.</a:t>
            </a:r>
            <a:r>
              <a:rPr lang="en-US">
                <a:solidFill>
                  <a:srgbClr val="00A0FF"/>
                </a:solidFill>
                <a:latin typeface="Menlo-Regular"/>
              </a:rPr>
              <a:t>numberOfTouchesRequired</a:t>
            </a:r>
            <a:r>
              <a:rPr lang="en-US">
                <a:solidFill>
                  <a:srgbClr val="FFFFFF"/>
                </a:solidFill>
                <a:latin typeface="Menlo-Regular"/>
              </a:rPr>
              <a:t> = </a:t>
            </a:r>
            <a:r>
              <a:rPr lang="en-US">
                <a:solidFill>
                  <a:srgbClr val="786DFF"/>
                </a:solidFill>
                <a:latin typeface="Menlo-Regular"/>
              </a:rPr>
              <a:t>2</a:t>
            </a:r>
            <a:r>
              <a:rPr lang="en-US">
                <a:solidFill>
                  <a:srgbClr val="FFFFFF"/>
                </a:solidFill>
                <a:latin typeface="Menlo-Regular"/>
              </a:rPr>
              <a:t>;</a:t>
            </a:r>
          </a:p>
          <a:p>
            <a:endParaRPr lang="en-US">
              <a:solidFill>
                <a:srgbClr val="FFFFFF"/>
              </a:solidFill>
              <a:latin typeface="Menlo-Regular"/>
            </a:endParaRPr>
          </a:p>
          <a:p>
            <a:r>
              <a:rPr lang="en-US">
                <a:solidFill>
                  <a:srgbClr val="FFFFFF"/>
                </a:solidFill>
                <a:latin typeface="Menlo-Regular"/>
              </a:rPr>
              <a:t>[</a:t>
            </a:r>
            <a:r>
              <a:rPr lang="en-US">
                <a:solidFill>
                  <a:srgbClr val="23FF83"/>
                </a:solidFill>
                <a:latin typeface="Menlo-Regular"/>
              </a:rPr>
              <a:t>redSquare</a:t>
            </a:r>
            <a:r>
              <a:rPr lang="en-US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>
                <a:solidFill>
                  <a:srgbClr val="00A0FF"/>
                </a:solidFill>
                <a:latin typeface="Menlo-Regular"/>
              </a:rPr>
              <a:t>addGestureRecognizer</a:t>
            </a:r>
            <a:r>
              <a:rPr lang="en-US">
                <a:solidFill>
                  <a:srgbClr val="FFFFFF"/>
                </a:solidFill>
                <a:latin typeface="Menlo-Regular"/>
              </a:rPr>
              <a:t>:tapRecognizer];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9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Hứng sự kiện Tap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70" y="742950"/>
            <a:ext cx="9144000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enlo-Regular"/>
              </a:rPr>
              <a:t>- (</a:t>
            </a:r>
            <a:r>
              <a:rPr lang="en-US">
                <a:solidFill>
                  <a:srgbClr val="D31895"/>
                </a:solidFill>
                <a:latin typeface="Menlo-Regular"/>
              </a:rPr>
              <a:t>IBAction</a:t>
            </a:r>
            <a:r>
              <a:rPr lang="en-US">
                <a:solidFill>
                  <a:srgbClr val="FFFFFF"/>
                </a:solidFill>
                <a:latin typeface="Menlo-Regular"/>
              </a:rPr>
              <a:t>)handleTapFrom:(</a:t>
            </a:r>
            <a:r>
              <a:rPr lang="en-US">
                <a:solidFill>
                  <a:srgbClr val="00A0FF"/>
                </a:solidFill>
                <a:latin typeface="Menlo-Regular"/>
              </a:rPr>
              <a:t>UITapGestureRecognizer</a:t>
            </a:r>
            <a:r>
              <a:rPr lang="en-US">
                <a:solidFill>
                  <a:srgbClr val="FFFFFF"/>
                </a:solidFill>
                <a:latin typeface="Menlo-Regular"/>
              </a:rPr>
              <a:t> *)recognizer {	</a:t>
            </a:r>
          </a:p>
          <a:p>
            <a:r>
              <a:rPr lang="en-US">
                <a:solidFill>
                  <a:srgbClr val="00A0FF"/>
                </a:solidFill>
                <a:latin typeface="Menlo-Regular"/>
              </a:rPr>
              <a:t> CGPoint</a:t>
            </a:r>
            <a:r>
              <a:rPr lang="en-US">
                <a:solidFill>
                  <a:srgbClr val="FFFFFF"/>
                </a:solidFill>
                <a:latin typeface="Menlo-Regular"/>
              </a:rPr>
              <a:t> location = [recognizer </a:t>
            </a:r>
            <a:r>
              <a:rPr lang="en-US">
                <a:solidFill>
                  <a:srgbClr val="00A0FF"/>
                </a:solidFill>
                <a:latin typeface="Menlo-Regular"/>
              </a:rPr>
              <a:t>locationInView</a:t>
            </a:r>
            <a:r>
              <a:rPr lang="en-US">
                <a:solidFill>
                  <a:srgbClr val="FFFFFF"/>
                </a:solidFill>
                <a:latin typeface="Menlo-Regular"/>
              </a:rPr>
              <a:t>:</a:t>
            </a:r>
            <a:r>
              <a:rPr lang="en-US">
                <a:solidFill>
                  <a:srgbClr val="D31895"/>
                </a:solidFill>
                <a:latin typeface="Menlo-Regular"/>
              </a:rPr>
              <a:t>self</a:t>
            </a:r>
            <a:r>
              <a:rPr lang="en-US">
                <a:solidFill>
                  <a:srgbClr val="FFFFFF"/>
                </a:solidFill>
                <a:latin typeface="Menlo-Regular"/>
              </a:rPr>
              <a:t>.</a:t>
            </a:r>
            <a:r>
              <a:rPr lang="en-US">
                <a:solidFill>
                  <a:srgbClr val="00A0FF"/>
                </a:solidFill>
                <a:latin typeface="Menlo-Regular"/>
              </a:rPr>
              <a:t>view</a:t>
            </a:r>
            <a:r>
              <a:rPr lang="en-US">
                <a:solidFill>
                  <a:srgbClr val="FFFFFF"/>
                </a:solidFill>
                <a:latin typeface="Menlo-Regular"/>
              </a:rPr>
              <a:t>];</a:t>
            </a:r>
          </a:p>
          <a:p>
            <a:r>
              <a:rPr lang="pl-PL">
                <a:solidFill>
                  <a:srgbClr val="FFFFFF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461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Hứng sự kiện xoay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04" y="971550"/>
            <a:ext cx="9144000" cy="424731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enlo-Regular"/>
              </a:rPr>
              <a:t>- (</a:t>
            </a:r>
            <a:r>
              <a:rPr lang="en-US">
                <a:solidFill>
                  <a:srgbClr val="D31895"/>
                </a:solidFill>
                <a:latin typeface="Menlo-Regular"/>
              </a:rPr>
              <a:t>IBAction</a:t>
            </a:r>
            <a:r>
              <a:rPr lang="en-US">
                <a:solidFill>
                  <a:srgbClr val="FFFFFF"/>
                </a:solidFill>
                <a:latin typeface="Menlo-Regular"/>
              </a:rPr>
              <a:t>)handleRotationFrom:(</a:t>
            </a:r>
            <a:r>
              <a:rPr lang="en-US">
                <a:solidFill>
                  <a:srgbClr val="00A0FF"/>
                </a:solidFill>
                <a:latin typeface="Menlo-Regular"/>
              </a:rPr>
              <a:t>UIRotationGestureRecognizer</a:t>
            </a:r>
            <a:r>
              <a:rPr lang="en-US">
                <a:solidFill>
                  <a:srgbClr val="FFFFFF"/>
                </a:solidFill>
                <a:latin typeface="Menlo-Regular"/>
              </a:rPr>
              <a:t> *)recognizer {</a:t>
            </a:r>
          </a:p>
          <a:p>
            <a:r>
              <a:rPr lang="en-US">
                <a:solidFill>
                  <a:srgbClr val="FFFFFF"/>
                </a:solidFill>
                <a:latin typeface="Menlo-Regular"/>
              </a:rPr>
              <a:t>	</a:t>
            </a:r>
          </a:p>
          <a:p>
            <a:r>
              <a:rPr lang="en-US">
                <a:solidFill>
                  <a:srgbClr val="FFFFFF"/>
                </a:solidFill>
                <a:latin typeface="Menlo-Regular"/>
              </a:rPr>
              <a:t>    </a:t>
            </a:r>
          </a:p>
          <a:p>
            <a:r>
              <a:rPr lang="en-US">
                <a:solidFill>
                  <a:srgbClr val="00A0FF"/>
                </a:solidFill>
                <a:latin typeface="Menlo-Regular"/>
              </a:rPr>
              <a:t>CGAffineTransform</a:t>
            </a:r>
            <a:r>
              <a:rPr lang="en-US">
                <a:solidFill>
                  <a:srgbClr val="FFFFFF"/>
                </a:solidFill>
                <a:latin typeface="Menlo-Regular"/>
              </a:rPr>
              <a:t> transform = </a:t>
            </a:r>
            <a:r>
              <a:rPr lang="en-US">
                <a:solidFill>
                  <a:srgbClr val="00A0FF"/>
                </a:solidFill>
                <a:latin typeface="Menlo-Regular"/>
              </a:rPr>
              <a:t>CGAffineTransformMakeRotation</a:t>
            </a:r>
            <a:r>
              <a:rPr lang="en-US">
                <a:solidFill>
                  <a:srgbClr val="FFFFFF"/>
                </a:solidFill>
                <a:latin typeface="Menlo-Regular"/>
              </a:rPr>
              <a:t>([recognizer </a:t>
            </a:r>
            <a:r>
              <a:rPr lang="en-US">
                <a:solidFill>
                  <a:srgbClr val="00A0FF"/>
                </a:solidFill>
                <a:latin typeface="Menlo-Regular"/>
              </a:rPr>
              <a:t>rotation</a:t>
            </a:r>
            <a:r>
              <a:rPr lang="en-US">
                <a:solidFill>
                  <a:srgbClr val="FFFFFF"/>
                </a:solidFill>
                <a:latin typeface="Menlo-Regular"/>
              </a:rPr>
              <a:t>]);</a:t>
            </a:r>
          </a:p>
          <a:p>
            <a:endParaRPr lang="en-US">
              <a:solidFill>
                <a:srgbClr val="D31895"/>
              </a:solidFill>
              <a:latin typeface="Menlo-Regular"/>
            </a:endParaRPr>
          </a:p>
          <a:p>
            <a:r>
              <a:rPr lang="en-US">
                <a:solidFill>
                  <a:srgbClr val="D31895"/>
                </a:solidFill>
                <a:latin typeface="Menlo-Regular"/>
              </a:rPr>
              <a:t>self</a:t>
            </a:r>
            <a:r>
              <a:rPr lang="en-US">
                <a:solidFill>
                  <a:srgbClr val="FFFFFF"/>
                </a:solidFill>
                <a:latin typeface="Menlo-Regular"/>
              </a:rPr>
              <a:t>.</a:t>
            </a:r>
            <a:r>
              <a:rPr lang="en-US">
                <a:solidFill>
                  <a:srgbClr val="23FF83"/>
                </a:solidFill>
                <a:latin typeface="Menlo-Regular"/>
              </a:rPr>
              <a:t>imageView</a:t>
            </a:r>
            <a:r>
              <a:rPr lang="en-US">
                <a:solidFill>
                  <a:srgbClr val="FFFFFF"/>
                </a:solidFill>
                <a:latin typeface="Menlo-Regular"/>
              </a:rPr>
              <a:t>.</a:t>
            </a:r>
            <a:r>
              <a:rPr lang="en-US">
                <a:solidFill>
                  <a:srgbClr val="00A0FF"/>
                </a:solidFill>
                <a:latin typeface="Menlo-Regular"/>
              </a:rPr>
              <a:t>transform</a:t>
            </a:r>
            <a:r>
              <a:rPr lang="en-US">
                <a:solidFill>
                  <a:srgbClr val="FFFFFF"/>
                </a:solidFill>
                <a:latin typeface="Menlo-Regular"/>
              </a:rPr>
              <a:t> = transform;</a:t>
            </a:r>
          </a:p>
          <a:p>
            <a:r>
              <a:rPr lang="en-US">
                <a:solidFill>
                  <a:srgbClr val="FFFFFF"/>
                </a:solidFill>
                <a:latin typeface="Menlo-Regular"/>
              </a:rPr>
              <a:t>[</a:t>
            </a:r>
            <a:r>
              <a:rPr lang="en-US">
                <a:solidFill>
                  <a:srgbClr val="D31895"/>
                </a:solidFill>
                <a:latin typeface="Menlo-Regular"/>
              </a:rPr>
              <a:t>self</a:t>
            </a:r>
            <a:r>
              <a:rPr lang="en-US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>
                <a:solidFill>
                  <a:srgbClr val="23FF83"/>
                </a:solidFill>
                <a:latin typeface="Menlo-Regular"/>
              </a:rPr>
              <a:t>showImageWithText</a:t>
            </a:r>
            <a:r>
              <a:rPr lang="en-US">
                <a:solidFill>
                  <a:srgbClr val="FFFFFF"/>
                </a:solidFill>
                <a:latin typeface="Menlo-Regular"/>
              </a:rPr>
              <a:t>:</a:t>
            </a:r>
            <a:r>
              <a:rPr lang="en-US">
                <a:solidFill>
                  <a:srgbClr val="FF2C38"/>
                </a:solidFill>
                <a:latin typeface="Menlo-Regular"/>
              </a:rPr>
              <a:t>@"rotation"</a:t>
            </a:r>
            <a:r>
              <a:rPr lang="en-US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>
                <a:solidFill>
                  <a:srgbClr val="23FF83"/>
                </a:solidFill>
                <a:latin typeface="Menlo-Regular"/>
              </a:rPr>
              <a:t>atPoint</a:t>
            </a:r>
            <a:r>
              <a:rPr lang="en-US">
                <a:solidFill>
                  <a:srgbClr val="FFFFFF"/>
                </a:solidFill>
                <a:latin typeface="Menlo-Regular"/>
              </a:rPr>
              <a:t>:location];</a:t>
            </a:r>
          </a:p>
          <a:p>
            <a:r>
              <a:rPr lang="en-US">
                <a:solidFill>
                  <a:srgbClr val="FFFFFF"/>
                </a:solidFill>
                <a:latin typeface="Menlo-Regular"/>
              </a:rPr>
              <a:t>    </a:t>
            </a:r>
          </a:p>
          <a:p>
            <a:r>
              <a:rPr lang="en-US">
                <a:solidFill>
                  <a:srgbClr val="FFFFFF"/>
                </a:solidFill>
                <a:latin typeface="Menlo-Regular"/>
              </a:rPr>
              <a:t>[</a:t>
            </a:r>
            <a:r>
              <a:rPr lang="en-US">
                <a:solidFill>
                  <a:srgbClr val="00A0FF"/>
                </a:solidFill>
                <a:latin typeface="Menlo-Regular"/>
              </a:rPr>
              <a:t>UIView</a:t>
            </a:r>
            <a:r>
              <a:rPr lang="en-US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>
                <a:solidFill>
                  <a:srgbClr val="00A0FF"/>
                </a:solidFill>
                <a:latin typeface="Menlo-Regular"/>
              </a:rPr>
              <a:t>animateWithDuration</a:t>
            </a:r>
            <a:r>
              <a:rPr lang="en-US">
                <a:solidFill>
                  <a:srgbClr val="FFFFFF"/>
                </a:solidFill>
                <a:latin typeface="Menlo-Regular"/>
              </a:rPr>
              <a:t>:</a:t>
            </a:r>
            <a:r>
              <a:rPr lang="en-US">
                <a:solidFill>
                  <a:srgbClr val="786DFF"/>
                </a:solidFill>
                <a:latin typeface="Menlo-Regular"/>
              </a:rPr>
              <a:t>0.65</a:t>
            </a:r>
            <a:r>
              <a:rPr lang="en-US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>
                <a:solidFill>
                  <a:srgbClr val="00A0FF"/>
                </a:solidFill>
                <a:latin typeface="Menlo-Regular"/>
              </a:rPr>
              <a:t>animations</a:t>
            </a:r>
            <a:r>
              <a:rPr lang="en-US">
                <a:solidFill>
                  <a:srgbClr val="FFFFFF"/>
                </a:solidFill>
                <a:latin typeface="Menlo-Regular"/>
              </a:rPr>
              <a:t>:^{</a:t>
            </a:r>
          </a:p>
          <a:p>
            <a:r>
              <a:rPr lang="pl-PL">
                <a:solidFill>
                  <a:srgbClr val="FFFFFF"/>
                </a:solidFill>
                <a:latin typeface="Menlo-Regular"/>
              </a:rPr>
              <a:t>      </a:t>
            </a:r>
            <a:r>
              <a:rPr lang="pl-PL">
                <a:solidFill>
                  <a:srgbClr val="D31895"/>
                </a:solidFill>
                <a:latin typeface="Menlo-Regular"/>
              </a:rPr>
              <a:t>self</a:t>
            </a:r>
            <a:r>
              <a:rPr lang="pl-PL">
                <a:solidFill>
                  <a:srgbClr val="FFFFFF"/>
                </a:solidFill>
                <a:latin typeface="Menlo-Regular"/>
              </a:rPr>
              <a:t>.</a:t>
            </a:r>
            <a:r>
              <a:rPr lang="pl-PL">
                <a:solidFill>
                  <a:srgbClr val="23FF83"/>
                </a:solidFill>
                <a:latin typeface="Menlo-Regular"/>
              </a:rPr>
              <a:t>imageView</a:t>
            </a:r>
            <a:r>
              <a:rPr lang="pl-PL">
                <a:solidFill>
                  <a:srgbClr val="FFFFFF"/>
                </a:solidFill>
                <a:latin typeface="Menlo-Regular"/>
              </a:rPr>
              <a:t>.</a:t>
            </a:r>
            <a:r>
              <a:rPr lang="pl-PL">
                <a:solidFill>
                  <a:srgbClr val="00A0FF"/>
                </a:solidFill>
                <a:latin typeface="Menlo-Regular"/>
              </a:rPr>
              <a:t>alpha</a:t>
            </a:r>
            <a:r>
              <a:rPr lang="pl-PL">
                <a:solidFill>
                  <a:srgbClr val="FFFFFF"/>
                </a:solidFill>
                <a:latin typeface="Menlo-Regular"/>
              </a:rPr>
              <a:t> = </a:t>
            </a:r>
            <a:r>
              <a:rPr lang="pl-PL">
                <a:solidFill>
                  <a:srgbClr val="786DFF"/>
                </a:solidFill>
                <a:latin typeface="Menlo-Regular"/>
              </a:rPr>
              <a:t>0.0</a:t>
            </a:r>
            <a:r>
              <a:rPr lang="pl-PL">
                <a:solidFill>
                  <a:srgbClr val="FFFFFF"/>
                </a:solidFill>
                <a:latin typeface="Menlo-Regular"/>
              </a:rPr>
              <a:t>;</a:t>
            </a:r>
          </a:p>
          <a:p>
            <a:r>
              <a:rPr lang="pl-PL">
                <a:solidFill>
                  <a:srgbClr val="FFFFFF"/>
                </a:solidFill>
                <a:latin typeface="Menlo-Regular"/>
              </a:rPr>
              <a:t>        </a:t>
            </a:r>
            <a:r>
              <a:rPr lang="pl-PL">
                <a:solidFill>
                  <a:srgbClr val="D31895"/>
                </a:solidFill>
                <a:latin typeface="Menlo-Regular"/>
              </a:rPr>
              <a:t>self</a:t>
            </a:r>
            <a:r>
              <a:rPr lang="pl-PL">
                <a:solidFill>
                  <a:srgbClr val="FFFFFF"/>
                </a:solidFill>
                <a:latin typeface="Menlo-Regular"/>
              </a:rPr>
              <a:t>.</a:t>
            </a:r>
            <a:r>
              <a:rPr lang="pl-PL">
                <a:solidFill>
                  <a:srgbClr val="23FF83"/>
                </a:solidFill>
                <a:latin typeface="Menlo-Regular"/>
              </a:rPr>
              <a:t>imageView</a:t>
            </a:r>
            <a:r>
              <a:rPr lang="pl-PL">
                <a:solidFill>
                  <a:srgbClr val="FFFFFF"/>
                </a:solidFill>
                <a:latin typeface="Menlo-Regular"/>
              </a:rPr>
              <a:t>.</a:t>
            </a:r>
            <a:r>
              <a:rPr lang="pl-PL">
                <a:solidFill>
                  <a:srgbClr val="00A0FF"/>
                </a:solidFill>
                <a:latin typeface="Menlo-Regular"/>
              </a:rPr>
              <a:t>transform</a:t>
            </a:r>
            <a:r>
              <a:rPr lang="pl-PL">
                <a:solidFill>
                  <a:srgbClr val="FFFFFF"/>
                </a:solidFill>
                <a:latin typeface="Menlo-Regular"/>
              </a:rPr>
              <a:t> = </a:t>
            </a:r>
            <a:r>
              <a:rPr lang="pl-PL">
                <a:solidFill>
                  <a:srgbClr val="00A0FF"/>
                </a:solidFill>
                <a:latin typeface="Menlo-Regular"/>
              </a:rPr>
              <a:t>CGAffineTransformIdentity</a:t>
            </a:r>
            <a:r>
              <a:rPr lang="pl-PL">
                <a:solidFill>
                  <a:srgbClr val="FFFFFF"/>
                </a:solidFill>
                <a:latin typeface="Menlo-Regular"/>
              </a:rPr>
              <a:t>;</a:t>
            </a:r>
          </a:p>
          <a:p>
            <a:r>
              <a:rPr lang="pl-PL">
                <a:solidFill>
                  <a:srgbClr val="FFFFFF"/>
                </a:solidFill>
                <a:latin typeface="Menlo-Regular"/>
              </a:rPr>
              <a:t>	}];</a:t>
            </a:r>
          </a:p>
          <a:p>
            <a:r>
              <a:rPr lang="pl-PL">
                <a:solidFill>
                  <a:srgbClr val="FFFFFF"/>
                </a:solidFill>
                <a:latin typeface="Menlo-Regular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0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Two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>
                <a:solidFill>
                  <a:srgbClr val="FF6600"/>
                </a:solidFill>
              </a:rPr>
              <a:t>Old &amp; native: override touch handling function of UIResponder</a:t>
            </a:r>
          </a:p>
          <a:p>
            <a:pPr lvl="1">
              <a:spcBef>
                <a:spcPts val="0"/>
              </a:spcBef>
            </a:pPr>
            <a:r>
              <a:rPr lang="en-US">
                <a:solidFill>
                  <a:srgbClr val="FF6600"/>
                </a:solidFill>
              </a:rPr>
              <a:t>Dev needs to write a lot of code (state machine, if then else if then else… </a:t>
            </a:r>
            <a:r>
              <a:rPr lang="en-US">
                <a:solidFill>
                  <a:srgbClr val="FF6600"/>
                </a:solidFill>
                <a:sym typeface="Wingdings"/>
              </a:rPr>
              <a:t> )</a:t>
            </a:r>
            <a:endParaRPr lang="en-US">
              <a:solidFill>
                <a:srgbClr val="FF6600"/>
              </a:solidFill>
            </a:endParaRPr>
          </a:p>
          <a:p>
            <a:r>
              <a:rPr lang="en-US">
                <a:solidFill>
                  <a:srgbClr val="7DBD00"/>
                </a:solidFill>
              </a:rPr>
              <a:t>Gesture recognizers: </a:t>
            </a:r>
          </a:p>
          <a:p>
            <a:pPr lvl="1">
              <a:spcBef>
                <a:spcPts val="0"/>
              </a:spcBef>
            </a:pPr>
            <a:r>
              <a:rPr lang="en-US">
                <a:solidFill>
                  <a:srgbClr val="7DBD00"/>
                </a:solidFill>
              </a:rPr>
              <a:t>Many well defined, ready to use gesture recognizers</a:t>
            </a:r>
          </a:p>
          <a:p>
            <a:pPr lvl="1">
              <a:spcBef>
                <a:spcPts val="0"/>
              </a:spcBef>
            </a:pPr>
            <a:r>
              <a:rPr lang="en-US">
                <a:solidFill>
                  <a:srgbClr val="7DBD00"/>
                </a:solidFill>
              </a:rPr>
              <a:t>Can recognize complex gesture or simultaneous gestures.</a:t>
            </a:r>
          </a:p>
          <a:p>
            <a:pPr lvl="1">
              <a:spcBef>
                <a:spcPts val="0"/>
              </a:spcBef>
            </a:pPr>
            <a:r>
              <a:rPr lang="en-US">
                <a:solidFill>
                  <a:srgbClr val="7DBD00"/>
                </a:solidFill>
              </a:rPr>
              <a:t>Can configure how recognizer work</a:t>
            </a:r>
          </a:p>
        </p:txBody>
      </p:sp>
    </p:spTree>
    <p:extLst>
      <p:ext uri="{BB962C8B-B14F-4D97-AF65-F5344CB8AC3E}">
        <p14:creationId xmlns:p14="http://schemas.microsoft.com/office/powerpoint/2010/main" val="91535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CGAffineTransform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300"/>
              <a:t>A matrix used for affine transformations. 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300"/>
              <a:t>A transformation specifies how points in one coordinate system map to points in another coordinate system. </a:t>
            </a:r>
            <a:br>
              <a:rPr lang="en-US" sz="2300"/>
            </a:br>
            <a:r>
              <a:rPr lang="en-US" sz="2300"/>
              <a:t/>
            </a:r>
            <a:br>
              <a:rPr lang="en-US" sz="2300"/>
            </a:br>
            <a:r>
              <a:rPr lang="en-US" sz="2300">
                <a:solidFill>
                  <a:srgbClr val="FFFF00"/>
                </a:solidFill>
              </a:rPr>
              <a:t>Scaling, rotation, translation, skewing </a:t>
            </a:r>
            <a:r>
              <a:rPr lang="en-US" sz="2300"/>
              <a:t>are possible.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3790950"/>
            <a:ext cx="8382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9960021">
            <a:off x="6694172" y="2677352"/>
            <a:ext cx="2193148" cy="16677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Callout 5"/>
          <p:cNvSpPr/>
          <p:nvPr/>
        </p:nvSpPr>
        <p:spPr>
          <a:xfrm>
            <a:off x="2667000" y="3790950"/>
            <a:ext cx="3810000" cy="83820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52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CGAffineTransform</a:t>
            </a:r>
          </a:p>
        </p:txBody>
      </p:sp>
    </p:spTree>
    <p:extLst>
      <p:ext uri="{BB962C8B-B14F-4D97-AF65-F5344CB8AC3E}">
        <p14:creationId xmlns:p14="http://schemas.microsoft.com/office/powerpoint/2010/main" val="210161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0"/>
            <a:ext cx="52274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2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Nhiệm vụ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950"/>
            <a:ext cx="2348436" cy="4412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9" y="742950"/>
            <a:ext cx="2337883" cy="4392386"/>
          </a:xfrm>
          <a:prstGeom prst="rect">
            <a:avLst/>
          </a:prstGeom>
        </p:spPr>
      </p:pic>
      <p:sp>
        <p:nvSpPr>
          <p:cNvPr id="6" name="Lightning Bolt 5"/>
          <p:cNvSpPr/>
          <p:nvPr/>
        </p:nvSpPr>
        <p:spPr>
          <a:xfrm rot="6628978">
            <a:off x="4377953" y="3339248"/>
            <a:ext cx="1158812" cy="715234"/>
          </a:xfrm>
          <a:prstGeom prst="lightningBolt">
            <a:avLst/>
          </a:prstGeom>
          <a:solidFill>
            <a:srgbClr val="DCF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971550"/>
            <a:ext cx="441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Hứng sự kiện user chạm , tạo một bức ảnh mới, góc nghiêng bất kỳ</a:t>
            </a:r>
            <a:br>
              <a:rPr lang="en-US" sz="2000">
                <a:solidFill>
                  <a:schemeClr val="bg1"/>
                </a:solidFill>
              </a:rPr>
            </a:br>
            <a:endParaRPr lang="en-US" sz="200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Ấn vào sọt rác thì xóa tất cả ảnh trên màn hình, kèm theo âm thanh xóa rác</a:t>
            </a:r>
          </a:p>
        </p:txBody>
      </p:sp>
    </p:spTree>
    <p:extLst>
      <p:ext uri="{BB962C8B-B14F-4D97-AF65-F5344CB8AC3E}">
        <p14:creationId xmlns:p14="http://schemas.microsoft.com/office/powerpoint/2010/main" val="3945932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Gợi 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Phải sử dụng 2 thư viện</a:t>
            </a:r>
          </a:p>
          <a:p>
            <a:pPr lvl="1"/>
            <a:r>
              <a:rPr lang="en-US"/>
              <a:t>AVFoundation  và QuartzCore</a:t>
            </a:r>
          </a:p>
          <a:p>
            <a:r>
              <a:rPr lang="en-US"/>
              <a:t>Hứng sự kiện Tap rất đơn giản nhưng phải tránh xung đột với sự kiện ấn vào nút thùng rác.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36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tránh xung đột với sự kiện ấn nút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00150"/>
            <a:ext cx="9144001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enlo-Regular"/>
              </a:rPr>
              <a:t>- (</a:t>
            </a:r>
            <a:r>
              <a:rPr lang="en-US">
                <a:solidFill>
                  <a:srgbClr val="D31895"/>
                </a:solidFill>
                <a:latin typeface="Menlo-Regular"/>
              </a:rPr>
              <a:t>BOOL</a:t>
            </a:r>
            <a:r>
              <a:rPr lang="en-US">
                <a:solidFill>
                  <a:srgbClr val="FFFFFF"/>
                </a:solidFill>
                <a:latin typeface="Menlo-Regular"/>
              </a:rPr>
              <a:t>)gestureRecognizer:(</a:t>
            </a:r>
            <a:r>
              <a:rPr lang="en-US">
                <a:solidFill>
                  <a:srgbClr val="00A0FF"/>
                </a:solidFill>
                <a:latin typeface="Menlo-Regular"/>
              </a:rPr>
              <a:t>UIGestureRecognizer</a:t>
            </a:r>
            <a:r>
              <a:rPr lang="en-US">
                <a:solidFill>
                  <a:srgbClr val="FFFFFF"/>
                </a:solidFill>
                <a:latin typeface="Menlo-Regular"/>
              </a:rPr>
              <a:t> *)gestureRecognizer </a:t>
            </a:r>
            <a:br>
              <a:rPr lang="en-US">
                <a:solidFill>
                  <a:srgbClr val="FFFFFF"/>
                </a:solidFill>
                <a:latin typeface="Menlo-Regular"/>
              </a:rPr>
            </a:br>
            <a:r>
              <a:rPr lang="en-US">
                <a:solidFill>
                  <a:srgbClr val="FFFFFF"/>
                </a:solidFill>
                <a:latin typeface="Menlo-Regular"/>
              </a:rPr>
              <a:t>shouldReceiveTouch:(</a:t>
            </a:r>
            <a:r>
              <a:rPr lang="en-US">
                <a:solidFill>
                  <a:srgbClr val="00A0FF"/>
                </a:solidFill>
                <a:latin typeface="Menlo-Regular"/>
              </a:rPr>
              <a:t>UITouch</a:t>
            </a:r>
            <a:r>
              <a:rPr lang="en-US">
                <a:solidFill>
                  <a:srgbClr val="FFFFFF"/>
                </a:solidFill>
                <a:latin typeface="Menlo-Regular"/>
              </a:rPr>
              <a:t> *)touch</a:t>
            </a:r>
          </a:p>
          <a:p>
            <a:r>
              <a:rPr lang="en-US">
                <a:solidFill>
                  <a:srgbClr val="FFFFFF"/>
                </a:solidFill>
                <a:latin typeface="Menlo-Regular"/>
              </a:rPr>
              <a:t>{</a:t>
            </a:r>
          </a:p>
          <a:p>
            <a:r>
              <a:rPr lang="en-US">
                <a:solidFill>
                  <a:srgbClr val="FFFFFF"/>
                </a:solidFill>
                <a:latin typeface="Menlo-Regular"/>
              </a:rPr>
              <a:t>    </a:t>
            </a:r>
            <a:r>
              <a:rPr lang="en-US">
                <a:solidFill>
                  <a:srgbClr val="D31895"/>
                </a:solidFill>
                <a:latin typeface="Menlo-Regular"/>
              </a:rPr>
              <a:t>if</a:t>
            </a:r>
            <a:r>
              <a:rPr lang="en-US">
                <a:solidFill>
                  <a:srgbClr val="FFFFFF"/>
                </a:solidFill>
                <a:latin typeface="Menlo-Regular"/>
              </a:rPr>
              <a:t> ((touch.</a:t>
            </a:r>
            <a:r>
              <a:rPr lang="en-US">
                <a:solidFill>
                  <a:srgbClr val="00A0FF"/>
                </a:solidFill>
                <a:latin typeface="Menlo-Regular"/>
              </a:rPr>
              <a:t>view</a:t>
            </a:r>
            <a:r>
              <a:rPr lang="en-US">
                <a:solidFill>
                  <a:srgbClr val="FFFFFF"/>
                </a:solidFill>
                <a:latin typeface="Menlo-Regular"/>
              </a:rPr>
              <a:t> == </a:t>
            </a:r>
            <a:r>
              <a:rPr lang="en-US">
                <a:solidFill>
                  <a:srgbClr val="23FF83"/>
                </a:solidFill>
                <a:latin typeface="Menlo-Regular"/>
              </a:rPr>
              <a:t>trashButton</a:t>
            </a:r>
            <a:r>
              <a:rPr lang="en-US">
                <a:solidFill>
                  <a:srgbClr val="FFFFFF"/>
                </a:solidFill>
                <a:latin typeface="Menlo-Regular"/>
              </a:rPr>
              <a:t>)) {</a:t>
            </a:r>
          </a:p>
          <a:p>
            <a:r>
              <a:rPr lang="en-US">
                <a:solidFill>
                  <a:srgbClr val="FFFFFF"/>
                </a:solidFill>
                <a:latin typeface="Menlo-Regular"/>
              </a:rPr>
              <a:t>        </a:t>
            </a:r>
            <a:r>
              <a:rPr lang="en-US">
                <a:solidFill>
                  <a:srgbClr val="D31895"/>
                </a:solidFill>
                <a:latin typeface="Menlo-Regular"/>
              </a:rPr>
              <a:t>return</a:t>
            </a:r>
            <a:r>
              <a:rPr lang="en-US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>
                <a:solidFill>
                  <a:srgbClr val="D31895"/>
                </a:solidFill>
                <a:latin typeface="Menlo-Regular"/>
              </a:rPr>
              <a:t>NO</a:t>
            </a:r>
            <a:r>
              <a:rPr lang="en-US">
                <a:solidFill>
                  <a:srgbClr val="FFFFFF"/>
                </a:solidFill>
                <a:latin typeface="Menlo-Regular"/>
              </a:rPr>
              <a:t>;</a:t>
            </a:r>
          </a:p>
          <a:p>
            <a:r>
              <a:rPr lang="en-US">
                <a:solidFill>
                  <a:srgbClr val="FFFFFF"/>
                </a:solidFill>
                <a:latin typeface="Menlo-Regular"/>
              </a:rPr>
              <a:t>    }</a:t>
            </a:r>
          </a:p>
          <a:p>
            <a:r>
              <a:rPr lang="en-US">
                <a:solidFill>
                  <a:srgbClr val="FFFFFF"/>
                </a:solidFill>
                <a:latin typeface="Menlo-Regular"/>
              </a:rPr>
              <a:t>    </a:t>
            </a:r>
            <a:r>
              <a:rPr lang="en-US">
                <a:solidFill>
                  <a:srgbClr val="D31895"/>
                </a:solidFill>
                <a:latin typeface="Menlo-Regular"/>
              </a:rPr>
              <a:t>return</a:t>
            </a:r>
            <a:r>
              <a:rPr lang="en-US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>
                <a:solidFill>
                  <a:srgbClr val="D31895"/>
                </a:solidFill>
                <a:latin typeface="Menlo-Regular"/>
              </a:rPr>
              <a:t>YES</a:t>
            </a:r>
            <a:r>
              <a:rPr lang="en-US">
                <a:solidFill>
                  <a:srgbClr val="FFFFFF"/>
                </a:solidFill>
                <a:latin typeface="Menlo-Regular"/>
              </a:rPr>
              <a:t>;</a:t>
            </a:r>
          </a:p>
          <a:p>
            <a:r>
              <a:rPr lang="en-US">
                <a:solidFill>
                  <a:srgbClr val="FFFFFF"/>
                </a:solidFill>
                <a:latin typeface="Menlo-Regular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9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9143999" cy="5062924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rgbClr val="E47C48"/>
                </a:solidFill>
                <a:latin typeface="Menlo-Regular"/>
              </a:rPr>
              <a:t>#import </a:t>
            </a:r>
            <a:r>
              <a:rPr lang="en-US" sz="1700">
                <a:solidFill>
                  <a:srgbClr val="FF2C38"/>
                </a:solidFill>
                <a:latin typeface="Menlo-Regular"/>
              </a:rPr>
              <a:t>"UIImageView+Photo.h"</a:t>
            </a:r>
            <a:endParaRPr lang="en-US" sz="1700">
              <a:solidFill>
                <a:srgbClr val="E47C48"/>
              </a:solidFill>
              <a:latin typeface="Menlo-Regular"/>
            </a:endParaRPr>
          </a:p>
          <a:p>
            <a:r>
              <a:rPr lang="en-US" sz="1700">
                <a:solidFill>
                  <a:srgbClr val="E47C48"/>
                </a:solidFill>
                <a:latin typeface="Menlo-Regular"/>
              </a:rPr>
              <a:t>#import </a:t>
            </a:r>
            <a:r>
              <a:rPr lang="en-US" sz="1700">
                <a:solidFill>
                  <a:srgbClr val="FF2C38"/>
                </a:solidFill>
                <a:latin typeface="Menlo-Regular"/>
              </a:rPr>
              <a:t>&lt;QuartzCore/QuartzCore.h&gt;</a:t>
            </a:r>
            <a:endParaRPr lang="en-US" sz="1700">
              <a:solidFill>
                <a:srgbClr val="E47C48"/>
              </a:solidFill>
              <a:latin typeface="Menlo-Regular"/>
            </a:endParaRPr>
          </a:p>
          <a:p>
            <a:r>
              <a:rPr lang="en-US" sz="1700">
                <a:solidFill>
                  <a:srgbClr val="D31895"/>
                </a:solidFill>
                <a:latin typeface="Menlo-Regular"/>
              </a:rPr>
              <a:t>@implementation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 UIImageView (Photo)</a:t>
            </a:r>
          </a:p>
          <a:p>
            <a:r>
              <a:rPr lang="en-US" sz="1700">
                <a:solidFill>
                  <a:srgbClr val="FFFFFF"/>
                </a:solidFill>
                <a:latin typeface="Menlo-Regular"/>
              </a:rPr>
              <a:t>- (</a:t>
            </a:r>
            <a:r>
              <a:rPr lang="en-US" sz="1700">
                <a:solidFill>
                  <a:srgbClr val="D31895"/>
                </a:solidFill>
                <a:latin typeface="Menlo-Regular"/>
              </a:rPr>
              <a:t>void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) makeItCool</a:t>
            </a:r>
          </a:p>
          <a:p>
            <a:r>
              <a:rPr lang="en-US" sz="1700">
                <a:solidFill>
                  <a:srgbClr val="FFFFFF"/>
                </a:solidFill>
                <a:latin typeface="Menlo-Regular"/>
              </a:rPr>
              <a:t>{</a:t>
            </a:r>
          </a:p>
          <a:p>
            <a:r>
              <a:rPr lang="en-US" sz="1700">
                <a:solidFill>
                  <a:srgbClr val="FFFFFF"/>
                </a:solidFill>
                <a:latin typeface="Menlo-Regular"/>
              </a:rPr>
              <a:t>    [</a:t>
            </a:r>
            <a:r>
              <a:rPr lang="en-US" sz="1700">
                <a:solidFill>
                  <a:srgbClr val="D31895"/>
                </a:solidFill>
                <a:latin typeface="Menlo-Regular"/>
              </a:rPr>
              <a:t>self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.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layer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setMasksToBounds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:</a:t>
            </a:r>
            <a:r>
              <a:rPr lang="en-US" sz="1700">
                <a:solidFill>
                  <a:srgbClr val="D31895"/>
                </a:solidFill>
                <a:latin typeface="Menlo-Regular"/>
              </a:rPr>
              <a:t>NO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];</a:t>
            </a:r>
          </a:p>
          <a:p>
            <a:r>
              <a:rPr lang="en-US" sz="1700">
                <a:solidFill>
                  <a:srgbClr val="FFFFFF"/>
                </a:solidFill>
                <a:latin typeface="Menlo-Regular"/>
              </a:rPr>
              <a:t>    [</a:t>
            </a:r>
            <a:r>
              <a:rPr lang="en-US" sz="1700">
                <a:solidFill>
                  <a:srgbClr val="D31895"/>
                </a:solidFill>
                <a:latin typeface="Menlo-Regular"/>
              </a:rPr>
              <a:t>self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.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layer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setBorderWidth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:</a:t>
            </a:r>
            <a:r>
              <a:rPr lang="en-US" sz="1700">
                <a:solidFill>
                  <a:srgbClr val="786DFF"/>
                </a:solidFill>
                <a:latin typeface="Menlo-Regular"/>
              </a:rPr>
              <a:t>5.0f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];</a:t>
            </a:r>
          </a:p>
          <a:p>
            <a:r>
              <a:rPr lang="en-US" sz="1700">
                <a:solidFill>
                  <a:srgbClr val="FFFFFF"/>
                </a:solidFill>
                <a:latin typeface="Menlo-Regular"/>
              </a:rPr>
              <a:t>    [</a:t>
            </a:r>
            <a:r>
              <a:rPr lang="en-US" sz="1700">
                <a:solidFill>
                  <a:srgbClr val="D31895"/>
                </a:solidFill>
                <a:latin typeface="Menlo-Regular"/>
              </a:rPr>
              <a:t>self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.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layer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setBorderColor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:[[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UIColor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whiteColor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] 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CGColor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]];</a:t>
            </a:r>
          </a:p>
          <a:p>
            <a:r>
              <a:rPr lang="en-US" sz="1700">
                <a:solidFill>
                  <a:srgbClr val="FFFFFF"/>
                </a:solidFill>
                <a:latin typeface="Menlo-Regular"/>
              </a:rPr>
              <a:t>    [</a:t>
            </a:r>
            <a:r>
              <a:rPr lang="en-US" sz="1700">
                <a:solidFill>
                  <a:srgbClr val="D31895"/>
                </a:solidFill>
                <a:latin typeface="Menlo-Regular"/>
              </a:rPr>
              <a:t>self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.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layer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setShadowRadius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:</a:t>
            </a:r>
            <a:r>
              <a:rPr lang="en-US" sz="1700">
                <a:solidFill>
                  <a:srgbClr val="786DFF"/>
                </a:solidFill>
                <a:latin typeface="Menlo-Regular"/>
              </a:rPr>
              <a:t>5.0f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];</a:t>
            </a:r>
          </a:p>
          <a:p>
            <a:r>
              <a:rPr lang="en-US" sz="1700">
                <a:solidFill>
                  <a:srgbClr val="FFFFFF"/>
                </a:solidFill>
                <a:latin typeface="Menlo-Regular"/>
              </a:rPr>
              <a:t>    [</a:t>
            </a:r>
            <a:r>
              <a:rPr lang="en-US" sz="1700">
                <a:solidFill>
                  <a:srgbClr val="D31895"/>
                </a:solidFill>
                <a:latin typeface="Menlo-Regular"/>
              </a:rPr>
              <a:t>self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.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layer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setShadowOpacity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:</a:t>
            </a:r>
            <a:r>
              <a:rPr lang="en-US" sz="1700">
                <a:solidFill>
                  <a:srgbClr val="786DFF"/>
                </a:solidFill>
                <a:latin typeface="Menlo-Regular"/>
              </a:rPr>
              <a:t>.85f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];</a:t>
            </a:r>
          </a:p>
          <a:p>
            <a:r>
              <a:rPr lang="en-US" sz="1700">
                <a:solidFill>
                  <a:srgbClr val="FFFFFF"/>
                </a:solidFill>
                <a:latin typeface="Menlo-Regular"/>
              </a:rPr>
              <a:t>    [</a:t>
            </a:r>
            <a:r>
              <a:rPr lang="en-US" sz="1700">
                <a:solidFill>
                  <a:srgbClr val="D31895"/>
                </a:solidFill>
                <a:latin typeface="Menlo-Regular"/>
              </a:rPr>
              <a:t>self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.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layer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setShadowOffset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: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CGSizeMake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(</a:t>
            </a:r>
            <a:r>
              <a:rPr lang="en-US" sz="1700">
                <a:solidFill>
                  <a:srgbClr val="786DFF"/>
                </a:solidFill>
                <a:latin typeface="Menlo-Regular"/>
              </a:rPr>
              <a:t>1.0f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, </a:t>
            </a:r>
            <a:r>
              <a:rPr lang="en-US" sz="1700">
                <a:solidFill>
                  <a:srgbClr val="786DFF"/>
                </a:solidFill>
                <a:latin typeface="Menlo-Regular"/>
              </a:rPr>
              <a:t>2.0f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)];</a:t>
            </a:r>
          </a:p>
          <a:p>
            <a:r>
              <a:rPr lang="en-US" sz="1700">
                <a:solidFill>
                  <a:srgbClr val="FFFFFF"/>
                </a:solidFill>
                <a:latin typeface="Menlo-Regular"/>
              </a:rPr>
              <a:t>    [</a:t>
            </a:r>
            <a:r>
              <a:rPr lang="en-US" sz="1700">
                <a:solidFill>
                  <a:srgbClr val="D31895"/>
                </a:solidFill>
                <a:latin typeface="Menlo-Regular"/>
              </a:rPr>
              <a:t>self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.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layer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setShadowColor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:[[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UIColor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blackColor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] 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CGColor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]];</a:t>
            </a:r>
          </a:p>
          <a:p>
            <a:r>
              <a:rPr lang="en-US" sz="1700">
                <a:solidFill>
                  <a:srgbClr val="FFFFFF"/>
                </a:solidFill>
                <a:latin typeface="Menlo-Regular"/>
              </a:rPr>
              <a:t>    [</a:t>
            </a:r>
            <a:r>
              <a:rPr lang="en-US" sz="1700">
                <a:solidFill>
                  <a:srgbClr val="D31895"/>
                </a:solidFill>
                <a:latin typeface="Menlo-Regular"/>
              </a:rPr>
              <a:t>self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.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layer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setShouldRasterize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:</a:t>
            </a:r>
            <a:r>
              <a:rPr lang="en-US" sz="1700">
                <a:solidFill>
                  <a:srgbClr val="D31895"/>
                </a:solidFill>
                <a:latin typeface="Menlo-Regular"/>
              </a:rPr>
              <a:t>YES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];</a:t>
            </a:r>
          </a:p>
          <a:p>
            <a:r>
              <a:rPr lang="en-US" sz="1700">
                <a:solidFill>
                  <a:srgbClr val="FFFFFF"/>
                </a:solidFill>
                <a:latin typeface="Menlo-Regular"/>
              </a:rPr>
              <a:t>    [</a:t>
            </a:r>
            <a:r>
              <a:rPr lang="en-US" sz="1700">
                <a:solidFill>
                  <a:srgbClr val="D31895"/>
                </a:solidFill>
                <a:latin typeface="Menlo-Regular"/>
              </a:rPr>
              <a:t>self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.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layer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setMasksToBounds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:</a:t>
            </a:r>
            <a:r>
              <a:rPr lang="en-US" sz="1700">
                <a:solidFill>
                  <a:srgbClr val="D31895"/>
                </a:solidFill>
                <a:latin typeface="Menlo-Regular"/>
              </a:rPr>
              <a:t>NO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];</a:t>
            </a:r>
          </a:p>
          <a:p>
            <a:r>
              <a:rPr lang="en-US" sz="1700">
                <a:solidFill>
                  <a:srgbClr val="FFFFFF"/>
                </a:solidFill>
                <a:latin typeface="Menlo-Regular"/>
              </a:rPr>
              <a:t>    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CGAffineTransform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 transform = </a:t>
            </a:r>
          </a:p>
          <a:p>
            <a:r>
              <a:rPr lang="en-US" sz="1700">
                <a:solidFill>
                  <a:srgbClr val="00A0FF"/>
                </a:solidFill>
                <a:latin typeface="Menlo-Regular"/>
              </a:rPr>
              <a:t>CGAffineTransformMakeRotation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(((</a:t>
            </a:r>
            <a:r>
              <a:rPr lang="en-US" sz="1700">
                <a:solidFill>
                  <a:srgbClr val="D31895"/>
                </a:solidFill>
                <a:latin typeface="Menlo-Regular"/>
              </a:rPr>
              <a:t>float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)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rand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()/</a:t>
            </a:r>
            <a:r>
              <a:rPr lang="en-US" sz="1700">
                <a:solidFill>
                  <a:srgbClr val="E47C48"/>
                </a:solidFill>
                <a:latin typeface="Menlo-Regular"/>
              </a:rPr>
              <a:t>RAND_MAX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 - </a:t>
            </a:r>
            <a:r>
              <a:rPr lang="en-US" sz="1700">
                <a:solidFill>
                  <a:srgbClr val="786DFF"/>
                </a:solidFill>
                <a:latin typeface="Menlo-Regular"/>
              </a:rPr>
              <a:t>0.5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)*</a:t>
            </a:r>
            <a:r>
              <a:rPr lang="en-US" sz="1700">
                <a:solidFill>
                  <a:srgbClr val="786DFF"/>
                </a:solidFill>
                <a:latin typeface="Menlo-Regular"/>
              </a:rPr>
              <a:t>0.4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);</a:t>
            </a:r>
          </a:p>
          <a:p>
            <a:r>
              <a:rPr lang="en-US" sz="1700">
                <a:solidFill>
                  <a:srgbClr val="FFFFFF"/>
                </a:solidFill>
                <a:latin typeface="Menlo-Regular"/>
              </a:rPr>
              <a:t>    </a:t>
            </a:r>
            <a:r>
              <a:rPr lang="en-US" sz="1700">
                <a:solidFill>
                  <a:srgbClr val="D31895"/>
                </a:solidFill>
                <a:latin typeface="Menlo-Regular"/>
              </a:rPr>
              <a:t>self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.</a:t>
            </a:r>
            <a:r>
              <a:rPr lang="en-US" sz="1700">
                <a:solidFill>
                  <a:srgbClr val="00A0FF"/>
                </a:solidFill>
                <a:latin typeface="Menlo-Regular"/>
              </a:rPr>
              <a:t>transform</a:t>
            </a:r>
            <a:r>
              <a:rPr lang="en-US" sz="1700">
                <a:solidFill>
                  <a:srgbClr val="FFFFFF"/>
                </a:solidFill>
                <a:latin typeface="Menlo-Regular"/>
              </a:rPr>
              <a:t> = transform;    </a:t>
            </a:r>
          </a:p>
          <a:p>
            <a:r>
              <a:rPr lang="en-US" sz="1700">
                <a:solidFill>
                  <a:srgbClr val="FFFFFF"/>
                </a:solidFill>
                <a:latin typeface="Menlo-Regular"/>
              </a:rPr>
              <a:t>}</a:t>
            </a:r>
          </a:p>
          <a:p>
            <a:r>
              <a:rPr lang="en-US" sz="1700">
                <a:solidFill>
                  <a:srgbClr val="D31895"/>
                </a:solidFill>
                <a:latin typeface="Menlo-Regular"/>
              </a:rPr>
              <a:t>@end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25132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981" y="742950"/>
            <a:ext cx="9144000" cy="4154983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endParaRPr lang="en-US" sz="2400">
              <a:solidFill>
                <a:srgbClr val="FFFFFF"/>
              </a:solidFill>
              <a:latin typeface="Menlo-Regular"/>
            </a:endParaRPr>
          </a:p>
          <a:p>
            <a:r>
              <a:rPr lang="en-US" sz="2400">
                <a:solidFill>
                  <a:srgbClr val="FFFFFF"/>
                </a:solidFill>
                <a:latin typeface="Menlo-Regular"/>
              </a:rPr>
              <a:t>[</a:t>
            </a:r>
            <a:r>
              <a:rPr lang="en-US" sz="2400">
                <a:solidFill>
                  <a:srgbClr val="00A0FF"/>
                </a:solidFill>
                <a:latin typeface="Menlo-Regular"/>
              </a:rPr>
              <a:t>UIView</a:t>
            </a:r>
            <a:r>
              <a:rPr lang="en-US" sz="240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400">
                <a:solidFill>
                  <a:srgbClr val="00A0FF"/>
                </a:solidFill>
                <a:latin typeface="Menlo-Regular"/>
              </a:rPr>
              <a:t>animateWithDuration</a:t>
            </a:r>
            <a:r>
              <a:rPr lang="en-US" sz="2400">
                <a:solidFill>
                  <a:srgbClr val="FFFFFF"/>
                </a:solidFill>
                <a:latin typeface="Menlo-Regular"/>
              </a:rPr>
              <a:t>:</a:t>
            </a:r>
            <a:r>
              <a:rPr lang="en-US" sz="2400">
                <a:solidFill>
                  <a:srgbClr val="786DFF"/>
                </a:solidFill>
                <a:latin typeface="Menlo-Regular"/>
              </a:rPr>
              <a:t>1.0f</a:t>
            </a:r>
            <a:r>
              <a:rPr lang="en-US" sz="2400">
                <a:solidFill>
                  <a:srgbClr val="FFFFFF"/>
                </a:solidFill>
                <a:latin typeface="Menlo-Regular"/>
              </a:rPr>
              <a:t> </a:t>
            </a:r>
          </a:p>
          <a:p>
            <a:r>
              <a:rPr lang="fi-FI" sz="2400">
                <a:solidFill>
                  <a:srgbClr val="00A0FF"/>
                </a:solidFill>
                <a:latin typeface="Menlo-Regular"/>
              </a:rPr>
              <a:t>animations</a:t>
            </a:r>
            <a:r>
              <a:rPr lang="fi-FI" sz="2400">
                <a:solidFill>
                  <a:srgbClr val="FFFFFF"/>
                </a:solidFill>
                <a:latin typeface="Menlo-Regular"/>
              </a:rPr>
              <a:t>:^(</a:t>
            </a:r>
            <a:r>
              <a:rPr lang="fi-FI" sz="2400">
                <a:solidFill>
                  <a:srgbClr val="D31895"/>
                </a:solidFill>
                <a:latin typeface="Menlo-Regular"/>
              </a:rPr>
              <a:t>void</a:t>
            </a:r>
            <a:r>
              <a:rPr lang="fi-FI" sz="2400">
                <a:solidFill>
                  <a:srgbClr val="FFFFFF"/>
                </a:solidFill>
                <a:latin typeface="Menlo-Regular"/>
              </a:rPr>
              <a:t>)</a:t>
            </a:r>
          </a:p>
          <a:p>
            <a:r>
              <a:rPr lang="fi-FI" sz="2400">
                <a:solidFill>
                  <a:srgbClr val="FFFFFF"/>
                </a:solidFill>
                <a:latin typeface="Menlo-Regular"/>
              </a:rPr>
              <a:t>{</a:t>
            </a:r>
          </a:p>
          <a:p>
            <a:r>
              <a:rPr lang="fi-FI" sz="2400">
                <a:solidFill>
                  <a:srgbClr val="FFFFFF"/>
                </a:solidFill>
                <a:latin typeface="Menlo-Regular"/>
              </a:rPr>
              <a:t>  …</a:t>
            </a:r>
            <a:endParaRPr lang="pl-PL" sz="2400">
              <a:solidFill>
                <a:srgbClr val="FFFFFF"/>
              </a:solidFill>
              <a:latin typeface="Menlo-Regular"/>
            </a:endParaRPr>
          </a:p>
          <a:p>
            <a:r>
              <a:rPr lang="pl-PL" sz="2400">
                <a:solidFill>
                  <a:srgbClr val="FFFFFF"/>
                </a:solidFill>
                <a:latin typeface="Menlo-Regular"/>
              </a:rPr>
              <a:t>                </a:t>
            </a:r>
          </a:p>
          <a:p>
            <a:r>
              <a:rPr lang="pl-PL" sz="2400">
                <a:solidFill>
                  <a:srgbClr val="FFFFFF"/>
                </a:solidFill>
                <a:latin typeface="Menlo-Regular"/>
              </a:rPr>
              <a:t>} </a:t>
            </a:r>
          </a:p>
          <a:p>
            <a:r>
              <a:rPr lang="pl-PL" sz="2400">
                <a:solidFill>
                  <a:srgbClr val="00A0FF"/>
                </a:solidFill>
                <a:latin typeface="Menlo-Regular"/>
              </a:rPr>
              <a:t> completion</a:t>
            </a:r>
            <a:r>
              <a:rPr lang="pl-PL" sz="2400">
                <a:solidFill>
                  <a:srgbClr val="FFFFFF"/>
                </a:solidFill>
                <a:latin typeface="Menlo-Regular"/>
              </a:rPr>
              <a:t>:^(</a:t>
            </a:r>
            <a:r>
              <a:rPr lang="pl-PL" sz="2400">
                <a:solidFill>
                  <a:srgbClr val="D31895"/>
                </a:solidFill>
                <a:latin typeface="Menlo-Regular"/>
              </a:rPr>
              <a:t>BOOL</a:t>
            </a:r>
            <a:r>
              <a:rPr lang="pl-PL" sz="2400">
                <a:solidFill>
                  <a:srgbClr val="FFFFFF"/>
                </a:solidFill>
                <a:latin typeface="Menlo-Regular"/>
              </a:rPr>
              <a:t> finished) </a:t>
            </a:r>
          </a:p>
          <a:p>
            <a:r>
              <a:rPr lang="pl-PL" sz="2400">
                <a:solidFill>
                  <a:srgbClr val="FFFFFF"/>
                </a:solidFill>
                <a:latin typeface="Menlo-Regular"/>
              </a:rPr>
              <a:t>{</a:t>
            </a:r>
          </a:p>
          <a:p>
            <a:r>
              <a:rPr lang="pl-PL" sz="2400">
                <a:solidFill>
                  <a:srgbClr val="FFFFFF"/>
                </a:solidFill>
                <a:latin typeface="Menlo-Regular"/>
              </a:rPr>
              <a:t> …</a:t>
            </a:r>
          </a:p>
          <a:p>
            <a:r>
              <a:rPr lang="pl-PL" sz="2400">
                <a:solidFill>
                  <a:srgbClr val="FFFFFF"/>
                </a:solidFill>
                <a:latin typeface="Menlo-Regular"/>
              </a:rPr>
              <a:t>}];</a:t>
            </a:r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Hoạt hình với UIView</a:t>
            </a:r>
          </a:p>
        </p:txBody>
      </p:sp>
    </p:spTree>
    <p:extLst>
      <p:ext uri="{BB962C8B-B14F-4D97-AF65-F5344CB8AC3E}">
        <p14:creationId xmlns:p14="http://schemas.microsoft.com/office/powerpoint/2010/main" val="359392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Responding to Touch Events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86200" y="742950"/>
            <a:ext cx="5029200" cy="4123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/>
          </a:p>
          <a:p>
            <a:r>
              <a:rPr lang="en-US" sz="2400"/>
              <a:t>touchesBegan:withEvent:</a:t>
            </a:r>
          </a:p>
          <a:p>
            <a:r>
              <a:rPr lang="en-US" sz="2400"/>
              <a:t>touchesMoved:withEvent:</a:t>
            </a:r>
          </a:p>
          <a:p>
            <a:r>
              <a:rPr lang="en-US" sz="2400"/>
              <a:t>touchesEnded:withEvent:</a:t>
            </a:r>
          </a:p>
          <a:p>
            <a:r>
              <a:rPr lang="en-US" sz="2400"/>
              <a:t>touchesCancelled:withEvent: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112395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UIResponder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114550"/>
            <a:ext cx="1905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UIViewController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3333750"/>
            <a:ext cx="23622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CustomViewController</a:t>
            </a:r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V="1">
            <a:off x="1790700" y="2800350"/>
            <a:ext cx="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5" idx="2"/>
          </p:cNvCxnSpPr>
          <p:nvPr/>
        </p:nvCxnSpPr>
        <p:spPr>
          <a:xfrm flipV="1">
            <a:off x="1790700" y="1657350"/>
            <a:ext cx="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23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UIResponder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95350"/>
            <a:ext cx="91440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enlo-Regular"/>
              </a:rPr>
              <a:t>- (</a:t>
            </a:r>
            <a:r>
              <a:rPr lang="en-US">
                <a:solidFill>
                  <a:srgbClr val="D31895"/>
                </a:solidFill>
                <a:latin typeface="Menlo-Regular"/>
              </a:rPr>
              <a:t>void</a:t>
            </a:r>
            <a:r>
              <a:rPr lang="en-US">
                <a:solidFill>
                  <a:srgbClr val="FFFFFF"/>
                </a:solidFill>
                <a:latin typeface="Menlo-Regular"/>
              </a:rPr>
              <a:t>)touchesBegan:(</a:t>
            </a:r>
            <a:r>
              <a:rPr lang="en-US">
                <a:solidFill>
                  <a:srgbClr val="00A0FF"/>
                </a:solidFill>
                <a:latin typeface="Menlo-Regular"/>
              </a:rPr>
              <a:t>NSSet</a:t>
            </a:r>
            <a:r>
              <a:rPr lang="en-US">
                <a:solidFill>
                  <a:srgbClr val="FFFFFF"/>
                </a:solidFill>
                <a:latin typeface="Menlo-Regular"/>
              </a:rPr>
              <a:t> *)touches withEvent:(</a:t>
            </a:r>
            <a:r>
              <a:rPr lang="en-US">
                <a:solidFill>
                  <a:srgbClr val="00A0FF"/>
                </a:solidFill>
                <a:latin typeface="Menlo-Regular"/>
              </a:rPr>
              <a:t>UIEvent</a:t>
            </a:r>
            <a:r>
              <a:rPr lang="en-US">
                <a:solidFill>
                  <a:srgbClr val="FFFFFF"/>
                </a:solidFill>
                <a:latin typeface="Menlo-Regular"/>
              </a:rPr>
              <a:t> *)event;</a:t>
            </a:r>
          </a:p>
          <a:p>
            <a:r>
              <a:rPr lang="en-US">
                <a:solidFill>
                  <a:srgbClr val="FFFFFF"/>
                </a:solidFill>
                <a:latin typeface="Menlo-Regular"/>
              </a:rPr>
              <a:t/>
            </a:r>
            <a:br>
              <a:rPr lang="en-US">
                <a:solidFill>
                  <a:srgbClr val="FFFFFF"/>
                </a:solidFill>
                <a:latin typeface="Menlo-Regular"/>
              </a:rPr>
            </a:br>
            <a:r>
              <a:rPr lang="en-US">
                <a:solidFill>
                  <a:srgbClr val="FFFFFF"/>
                </a:solidFill>
                <a:latin typeface="Menlo-Regular"/>
              </a:rPr>
              <a:t>- (</a:t>
            </a:r>
            <a:r>
              <a:rPr lang="en-US">
                <a:solidFill>
                  <a:srgbClr val="D31895"/>
                </a:solidFill>
                <a:latin typeface="Menlo-Regular"/>
              </a:rPr>
              <a:t>void</a:t>
            </a:r>
            <a:r>
              <a:rPr lang="en-US">
                <a:solidFill>
                  <a:srgbClr val="FFFFFF"/>
                </a:solidFill>
                <a:latin typeface="Menlo-Regular"/>
              </a:rPr>
              <a:t>)touchesMoved:(</a:t>
            </a:r>
            <a:r>
              <a:rPr lang="en-US">
                <a:solidFill>
                  <a:srgbClr val="00A0FF"/>
                </a:solidFill>
                <a:latin typeface="Menlo-Regular"/>
              </a:rPr>
              <a:t>NSSet</a:t>
            </a:r>
            <a:r>
              <a:rPr lang="en-US">
                <a:solidFill>
                  <a:srgbClr val="FFFFFF"/>
                </a:solidFill>
                <a:latin typeface="Menlo-Regular"/>
              </a:rPr>
              <a:t> *)touches withEvent:(</a:t>
            </a:r>
            <a:r>
              <a:rPr lang="en-US">
                <a:solidFill>
                  <a:srgbClr val="00A0FF"/>
                </a:solidFill>
                <a:latin typeface="Menlo-Regular"/>
              </a:rPr>
              <a:t>UIEvent</a:t>
            </a:r>
            <a:r>
              <a:rPr lang="en-US">
                <a:solidFill>
                  <a:srgbClr val="FFFFFF"/>
                </a:solidFill>
                <a:latin typeface="Menlo-Regular"/>
              </a:rPr>
              <a:t> *)event;</a:t>
            </a:r>
          </a:p>
          <a:p>
            <a:r>
              <a:rPr lang="en-US">
                <a:solidFill>
                  <a:srgbClr val="FFFFFF"/>
                </a:solidFill>
                <a:latin typeface="Menlo-Regular"/>
              </a:rPr>
              <a:t/>
            </a:r>
            <a:br>
              <a:rPr lang="en-US">
                <a:solidFill>
                  <a:srgbClr val="FFFFFF"/>
                </a:solidFill>
                <a:latin typeface="Menlo-Regular"/>
              </a:rPr>
            </a:br>
            <a:r>
              <a:rPr lang="en-US">
                <a:solidFill>
                  <a:srgbClr val="FFFFFF"/>
                </a:solidFill>
                <a:latin typeface="Menlo-Regular"/>
              </a:rPr>
              <a:t>- (</a:t>
            </a:r>
            <a:r>
              <a:rPr lang="en-US">
                <a:solidFill>
                  <a:srgbClr val="D31895"/>
                </a:solidFill>
                <a:latin typeface="Menlo-Regular"/>
              </a:rPr>
              <a:t>void</a:t>
            </a:r>
            <a:r>
              <a:rPr lang="en-US">
                <a:solidFill>
                  <a:srgbClr val="FFFFFF"/>
                </a:solidFill>
                <a:latin typeface="Menlo-Regular"/>
              </a:rPr>
              <a:t>)touchesEnded:(</a:t>
            </a:r>
            <a:r>
              <a:rPr lang="en-US">
                <a:solidFill>
                  <a:srgbClr val="00A0FF"/>
                </a:solidFill>
                <a:latin typeface="Menlo-Regular"/>
              </a:rPr>
              <a:t>NSSet</a:t>
            </a:r>
            <a:r>
              <a:rPr lang="en-US">
                <a:solidFill>
                  <a:srgbClr val="FFFFFF"/>
                </a:solidFill>
                <a:latin typeface="Menlo-Regular"/>
              </a:rPr>
              <a:t> *)touches withEvent:(</a:t>
            </a:r>
            <a:r>
              <a:rPr lang="en-US">
                <a:solidFill>
                  <a:srgbClr val="00A0FF"/>
                </a:solidFill>
                <a:latin typeface="Menlo-Regular"/>
              </a:rPr>
              <a:t>UIEvent</a:t>
            </a:r>
            <a:r>
              <a:rPr lang="en-US">
                <a:solidFill>
                  <a:srgbClr val="FFFFFF"/>
                </a:solidFill>
                <a:latin typeface="Menlo-Regular"/>
              </a:rPr>
              <a:t> *)event;</a:t>
            </a:r>
            <a:br>
              <a:rPr lang="en-US">
                <a:solidFill>
                  <a:srgbClr val="FFFFFF"/>
                </a:solidFill>
                <a:latin typeface="Menlo-Regular"/>
              </a:rPr>
            </a:br>
            <a:endParaRPr lang="en-US">
              <a:solidFill>
                <a:srgbClr val="FFFFFF"/>
              </a:solidFill>
              <a:latin typeface="Menlo-Regular"/>
            </a:endParaRP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FFFFFF"/>
                </a:solidFill>
                <a:latin typeface="Menlo-Regular"/>
              </a:rPr>
              <a:t>(</a:t>
            </a:r>
            <a:r>
              <a:rPr lang="en-US">
                <a:solidFill>
                  <a:srgbClr val="D31895"/>
                </a:solidFill>
                <a:latin typeface="Menlo-Regular"/>
              </a:rPr>
              <a:t>void</a:t>
            </a:r>
            <a:r>
              <a:rPr lang="en-US">
                <a:solidFill>
                  <a:srgbClr val="FFFFFF"/>
                </a:solidFill>
                <a:latin typeface="Menlo-Regular"/>
              </a:rPr>
              <a:t>)touchesCancelled:(</a:t>
            </a:r>
            <a:r>
              <a:rPr lang="en-US">
                <a:solidFill>
                  <a:srgbClr val="00A0FF"/>
                </a:solidFill>
                <a:latin typeface="Menlo-Regular"/>
              </a:rPr>
              <a:t>NSSet</a:t>
            </a:r>
            <a:r>
              <a:rPr lang="en-US">
                <a:solidFill>
                  <a:srgbClr val="FFFFFF"/>
                </a:solidFill>
                <a:latin typeface="Menlo-Regular"/>
              </a:rPr>
              <a:t> *)touches withEvent:(</a:t>
            </a:r>
            <a:r>
              <a:rPr lang="en-US">
                <a:solidFill>
                  <a:srgbClr val="00A0FF"/>
                </a:solidFill>
                <a:latin typeface="Menlo-Regular"/>
              </a:rPr>
              <a:t>UIEvent</a:t>
            </a:r>
            <a:r>
              <a:rPr lang="en-US">
                <a:solidFill>
                  <a:srgbClr val="FFFFFF"/>
                </a:solidFill>
                <a:latin typeface="Menlo-Regular"/>
              </a:rPr>
              <a:t> *)event;</a:t>
            </a:r>
          </a:p>
        </p:txBody>
      </p:sp>
    </p:spTree>
    <p:extLst>
      <p:ext uri="{BB962C8B-B14F-4D97-AF65-F5344CB8AC3E}">
        <p14:creationId xmlns:p14="http://schemas.microsoft.com/office/powerpoint/2010/main" val="129786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23571" cy="51435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5105400" y="1123950"/>
            <a:ext cx="3886200" cy="28194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Responder Chain in IOS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2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"/>
            <a:ext cx="9144000" cy="39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2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"/>
            <a:ext cx="9144000" cy="434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051268"/>
            <a:ext cx="2862850" cy="40580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Gesture Basic</a:t>
            </a:r>
          </a:p>
          <a:p>
            <a:r>
              <a:rPr lang="en-US"/>
              <a:t>Touches Classic</a:t>
            </a:r>
          </a:p>
          <a:p>
            <a:pPr marL="0" indent="0">
              <a:buNone/>
            </a:pPr>
            <a:r>
              <a:rPr lang="en-US" i="1">
                <a:solidFill>
                  <a:srgbClr val="FFFF00"/>
                </a:solidFill>
              </a:rPr>
              <a:t>Problems:</a:t>
            </a:r>
          </a:p>
          <a:p>
            <a:pPr>
              <a:buFontTx/>
              <a:buChar char="-"/>
            </a:pPr>
            <a:r>
              <a:rPr lang="en-US" i="1">
                <a:solidFill>
                  <a:srgbClr val="FFFF00"/>
                </a:solidFill>
              </a:rPr>
              <a:t>Hard to write because limited precision, two many simultaneous inputs</a:t>
            </a:r>
          </a:p>
          <a:p>
            <a:pPr>
              <a:buFontTx/>
              <a:buChar char="-"/>
            </a:pPr>
            <a:r>
              <a:rPr lang="en-US" i="1">
                <a:solidFill>
                  <a:srgbClr val="FFFF00"/>
                </a:solidFill>
              </a:rPr>
              <a:t>Ambiguity: dễ nhầm lẫn </a:t>
            </a:r>
            <a:r>
              <a:rPr lang="en-US" i="1">
                <a:solidFill>
                  <a:srgbClr val="FFFF00"/>
                </a:solidFill>
                <a:sym typeface="Wingdings"/>
              </a:rPr>
              <a:t></a:t>
            </a:r>
            <a:endParaRPr lang="en-US" i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16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10696</TotalTime>
  <Words>896</Words>
  <Application>Microsoft Macintosh PowerPoint</Application>
  <PresentationFormat>On-screen Show (16:9)</PresentationFormat>
  <Paragraphs>179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Gesture Recognition</vt:lpstr>
      <vt:lpstr>3 Event Types</vt:lpstr>
      <vt:lpstr>Two methods</vt:lpstr>
      <vt:lpstr>Responding to Touch Events</vt:lpstr>
      <vt:lpstr>UIResponder</vt:lpstr>
      <vt:lpstr>PowerPoint Presentation</vt:lpstr>
      <vt:lpstr>PowerPoint Presentation</vt:lpstr>
      <vt:lpstr>PowerPoint Presentation</vt:lpstr>
      <vt:lpstr>Demo</vt:lpstr>
      <vt:lpstr>UIGestureRecognizer</vt:lpstr>
      <vt:lpstr>UIGestureRecognizer có mấy loại cơ bản</vt:lpstr>
      <vt:lpstr>Steps to configure UIGestureRecognizer</vt:lpstr>
      <vt:lpstr>@interface UIView (UIViewGestureRecognizers)</vt:lpstr>
      <vt:lpstr>UIGestureRecognizer</vt:lpstr>
      <vt:lpstr>PowerPoint Presentation</vt:lpstr>
      <vt:lpstr>GestureRecognizer hoạt động thế nào?</vt:lpstr>
      <vt:lpstr>Các trạng thái</vt:lpstr>
      <vt:lpstr>PowerPoint Presentation</vt:lpstr>
      <vt:lpstr>Các trạng thái nhận dạng</vt:lpstr>
      <vt:lpstr>PowerPoint Presentation</vt:lpstr>
      <vt:lpstr>UIGestureRecognizerDelegate</vt:lpstr>
      <vt:lpstr>PowerPoint Presentation</vt:lpstr>
      <vt:lpstr>PowerPoint Presentation</vt:lpstr>
      <vt:lpstr>PowerPoint Presentation</vt:lpstr>
      <vt:lpstr>PowerPoint Presentation</vt:lpstr>
      <vt:lpstr>UIImageView</vt:lpstr>
      <vt:lpstr>Tap vs Touch</vt:lpstr>
      <vt:lpstr>Hứng sự kiện Tap</vt:lpstr>
      <vt:lpstr>Hứng sự kiện xoay</vt:lpstr>
      <vt:lpstr>CGAffineTransform</vt:lpstr>
      <vt:lpstr>PowerPoint Presentation</vt:lpstr>
      <vt:lpstr>Nhiệm vụ</vt:lpstr>
      <vt:lpstr>Gợi ý</vt:lpstr>
      <vt:lpstr>tránh xung đột với sự kiện ấn nút</vt:lpstr>
      <vt:lpstr>PowerPoint Presentation</vt:lpstr>
      <vt:lpstr>Hoạt hình với UIView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Cuong Trinh</cp:lastModifiedBy>
  <cp:revision>2105</cp:revision>
  <dcterms:created xsi:type="dcterms:W3CDTF">2010-08-13T13:59:12Z</dcterms:created>
  <dcterms:modified xsi:type="dcterms:W3CDTF">2013-07-29T14:11:37Z</dcterms:modified>
</cp:coreProperties>
</file>