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2" r:id="rId4"/>
    <p:sldId id="257" r:id="rId5"/>
    <p:sldId id="258" r:id="rId6"/>
    <p:sldId id="259" r:id="rId7"/>
    <p:sldId id="260" r:id="rId8"/>
    <p:sldId id="264" r:id="rId9"/>
    <p:sldId id="26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003C83"/>
    <a:srgbClr val="DCF600"/>
    <a:srgbClr val="FF3300"/>
    <a:srgbClr val="E20000"/>
    <a:srgbClr val="7DBD00"/>
    <a:srgbClr val="CCCC00"/>
    <a:srgbClr val="FF5B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34" autoAdjust="0"/>
  </p:normalViewPr>
  <p:slideViewPr>
    <p:cSldViewPr>
      <p:cViewPr>
        <p:scale>
          <a:sx n="135" d="100"/>
          <a:sy n="135" d="100"/>
        </p:scale>
        <p:origin x="-1232" y="-72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264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D1D14-BC69-4E81-A241-7829F68D9A94}" type="datetimeFigureOut">
              <a:rPr lang="en-US" smtClean="0"/>
              <a:t>5/7/14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27907-7A40-454E-B822-A1454CCC2AE1}" type="slidenum">
              <a:rPr lang="en-US" smtClean="0"/>
              <a:t>‹#›</a:t>
            </a:fld>
            <a:endParaRPr lang="en-US"/>
          </a:p>
        </p:txBody>
      </p:sp>
    </p:spTree>
    <p:extLst>
      <p:ext uri="{BB962C8B-B14F-4D97-AF65-F5344CB8AC3E}">
        <p14:creationId xmlns:p14="http://schemas.microsoft.com/office/powerpoint/2010/main" val="43353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normAutofit/>
          </a:bodyPr>
          <a:lstStyle>
            <a:lvl1pPr>
              <a:defRPr lang="en-US" b="1"/>
            </a:lvl1pPr>
          </a:lstStyle>
          <a:p>
            <a:r>
              <a:rPr lang="en-US" smtClean="0"/>
              <a:t>CLICK TO EDIT MASTER TITLE STYLE</a:t>
            </a:r>
            <a:endParaRPr lang="en-US"/>
          </a:p>
        </p:txBody>
      </p:sp>
      <p:sp>
        <p:nvSpPr>
          <p:cNvPr id="3" name="Subtitle 2"/>
          <p:cNvSpPr>
            <a:spLocks noGrp="1"/>
          </p:cNvSpPr>
          <p:nvPr>
            <p:ph type="subTitle" idx="1"/>
          </p:nvPr>
        </p:nvSpPr>
        <p:spPr>
          <a:xfrm>
            <a:off x="1371600" y="3429000"/>
            <a:ext cx="6400800" cy="857250"/>
          </a:xfrm>
        </p:spPr>
        <p:txBody>
          <a:bodyPr/>
          <a:lstStyle>
            <a:lvl1pPr marL="0" indent="0" algn="ctr">
              <a:buNone/>
              <a:defRPr>
                <a:solidFill>
                  <a:schemeClr val="bg1"/>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29610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27493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284094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163750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none"/>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4768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428750"/>
            <a:ext cx="8040688" cy="158120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descr="\\server3\restrict\ftp_root\Clients\White_Whale\3-20015_MichalGideoni\Template_Art\SharePoint-Ignite-lockup-hor.png"/>
          <p:cNvPicPr>
            <a:picLocks noChangeAspect="1" noChangeArrowheads="1"/>
          </p:cNvPicPr>
          <p:nvPr userDrawn="1"/>
        </p:nvPicPr>
        <p:blipFill>
          <a:blip r:embed="rId2"/>
          <a:stretch>
            <a:fillRect/>
          </a:stretch>
        </p:blipFill>
        <p:spPr bwMode="auto">
          <a:xfrm>
            <a:off x="6477832" y="4793184"/>
            <a:ext cx="2284337" cy="196453"/>
          </a:xfrm>
          <a:prstGeom prst="rect">
            <a:avLst/>
          </a:prstGeom>
          <a:noFill/>
        </p:spPr>
      </p:pic>
    </p:spTree>
    <p:extLst>
      <p:ext uri="{BB962C8B-B14F-4D97-AF65-F5344CB8AC3E}">
        <p14:creationId xmlns:p14="http://schemas.microsoft.com/office/powerpoint/2010/main" val="946743307"/>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686800" cy="53697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151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28800" y="65151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657600" y="65151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486400" y="65151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15200" y="65151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3439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686800" cy="53697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151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28800" y="65151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657600" y="65151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486400" y="65151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15200" y="65151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143000" cy="857250"/>
          </a:xfrm>
          <a:prstGeom prst="rect">
            <a:avLst/>
          </a:prstGeom>
        </p:spPr>
      </p:pic>
    </p:spTree>
    <p:extLst>
      <p:ext uri="{BB962C8B-B14F-4D97-AF65-F5344CB8AC3E}">
        <p14:creationId xmlns:p14="http://schemas.microsoft.com/office/powerpoint/2010/main" val="312330590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normAutofit/>
          </a:bodyPr>
          <a:lstStyle>
            <a:lvl1pPr algn="ctr">
              <a:defRPr sz="3600" b="1" cap="none" spc="0"/>
            </a:lvl1pPr>
          </a:lstStyle>
          <a:p>
            <a:r>
              <a:rPr lang="en-US" smtClean="0"/>
              <a:t>Click to edit master title style</a:t>
            </a:r>
            <a:endParaRPr lang="en-US"/>
          </a:p>
        </p:txBody>
      </p:sp>
      <p:sp>
        <p:nvSpPr>
          <p:cNvPr id="7" name="Rectangle 6"/>
          <p:cNvSpPr/>
          <p:nvPr userDrawn="1"/>
        </p:nvSpPr>
        <p:spPr>
          <a:xfrm>
            <a:off x="0" y="105156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28800" y="91440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672396" y="80010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501196" y="68580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15200" y="53721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37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180013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
        <p:nvSpPr>
          <p:cNvPr id="10" name="Rectangle 9"/>
          <p:cNvSpPr/>
          <p:nvPr userDrawn="1"/>
        </p:nvSpPr>
        <p:spPr>
          <a:xfrm>
            <a:off x="0" y="70866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828800" y="70866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657600" y="70866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86400" y="70866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315200" y="70866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8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lvl1pPr>
              <a:defRPr>
                <a:solidFill>
                  <a:schemeClr val="bg1"/>
                </a:solidFill>
              </a:defRPr>
            </a:lvl1pPr>
          </a:lstStyle>
          <a:p>
            <a:fld id="{E306D676-E6CE-49ED-B2E4-C47FD7365D30}" type="datetimeFigureOut">
              <a:rPr lang="en-US" smtClean="0"/>
              <a:pPr/>
              <a:t>5/7/14</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lvl1pPr>
              <a:defRPr>
                <a:solidFill>
                  <a:schemeClr val="bg1"/>
                </a:solidFill>
              </a:defRPr>
            </a:lvl1pPr>
          </a:lstStyle>
          <a:p>
            <a:fld id="{BEDB1D70-9B4A-4875-947F-49BC9D4447AD}" type="slidenum">
              <a:rPr lang="en-US" smtClean="0"/>
              <a:pPr/>
              <a:t>‹#›</a:t>
            </a:fld>
            <a:endParaRPr lang="en-US"/>
          </a:p>
        </p:txBody>
      </p:sp>
    </p:spTree>
    <p:extLst>
      <p:ext uri="{BB962C8B-B14F-4D97-AF65-F5344CB8AC3E}">
        <p14:creationId xmlns:p14="http://schemas.microsoft.com/office/powerpoint/2010/main" val="101994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10891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5/7/14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39334012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14300"/>
            <a:ext cx="8686800" cy="5369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8600" y="742950"/>
            <a:ext cx="8686800" cy="41235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p:nvSpPr>
        <p:spPr>
          <a:xfrm>
            <a:off x="7315200" y="4866502"/>
            <a:ext cx="1828800" cy="276999"/>
          </a:xfrm>
          <a:prstGeom prst="rect">
            <a:avLst/>
          </a:prstGeom>
          <a:noFill/>
        </p:spPr>
        <p:txBody>
          <a:bodyPr wrap="square" rtlCol="0">
            <a:spAutoFit/>
          </a:bodyPr>
          <a:lstStyle/>
          <a:p>
            <a:pPr algn="r"/>
            <a:r>
              <a:rPr lang="en-US" sz="1200" dirty="0" smtClean="0">
                <a:solidFill>
                  <a:schemeClr val="bg1"/>
                </a:solidFill>
                <a:latin typeface="Segoe UI" pitchFamily="34" charset="0"/>
                <a:ea typeface="Segoe UI" pitchFamily="34" charset="0"/>
                <a:cs typeface="Segoe UI" pitchFamily="34" charset="0"/>
              </a:rPr>
              <a:t>http://techmaster.vn</a:t>
            </a:r>
            <a:endParaRPr lang="en-US" sz="14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956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ts val="1800"/>
        </a:spcBef>
        <a:buFont typeface="Arial" pitchFamily="34" charset="0"/>
        <a:buChar char="•"/>
        <a:defRPr sz="3200" kern="1200">
          <a:solidFill>
            <a:schemeClr val="bg1"/>
          </a:solidFill>
          <a:latin typeface="Candara"/>
          <a:ea typeface="Segoe UI" pitchFamily="34" charset="0"/>
          <a:cs typeface="Candara"/>
        </a:defRPr>
      </a:lvl1pPr>
      <a:lvl2pPr marL="742950" indent="-285750" algn="l" defTabSz="914400" rtl="0" eaLnBrk="1" latinLnBrk="0" hangingPunct="1">
        <a:spcBef>
          <a:spcPts val="1800"/>
        </a:spcBef>
        <a:buFont typeface="Arial" pitchFamily="34" charset="0"/>
        <a:buChar char="–"/>
        <a:defRPr sz="2800" kern="1200">
          <a:solidFill>
            <a:schemeClr val="bg1"/>
          </a:solidFill>
          <a:latin typeface="Candara"/>
          <a:ea typeface="Segoe UI" pitchFamily="34" charset="0"/>
          <a:cs typeface="Candara"/>
        </a:defRPr>
      </a:lvl2pPr>
      <a:lvl3pPr marL="1143000" indent="-228600" algn="l" defTabSz="914400" rtl="0" eaLnBrk="1" latinLnBrk="0" hangingPunct="1">
        <a:spcBef>
          <a:spcPts val="1800"/>
        </a:spcBef>
        <a:buFont typeface="Arial" pitchFamily="34" charset="0"/>
        <a:buChar char="•"/>
        <a:defRPr sz="2400" kern="1200">
          <a:solidFill>
            <a:schemeClr val="bg1"/>
          </a:solidFill>
          <a:latin typeface="Candara"/>
          <a:ea typeface="Segoe UI" pitchFamily="34" charset="0"/>
          <a:cs typeface="Candara"/>
        </a:defRPr>
      </a:lvl3pPr>
      <a:lvl4pPr marL="1600200" indent="-228600" algn="l" defTabSz="914400" rtl="0" eaLnBrk="1" latinLnBrk="0" hangingPunct="1">
        <a:spcBef>
          <a:spcPts val="1800"/>
        </a:spcBef>
        <a:buFont typeface="Arial" pitchFamily="34" charset="0"/>
        <a:buChar char="–"/>
        <a:defRPr sz="2000" kern="1200">
          <a:solidFill>
            <a:schemeClr val="bg1"/>
          </a:solidFill>
          <a:latin typeface="Candara"/>
          <a:ea typeface="Segoe UI" pitchFamily="34" charset="0"/>
          <a:cs typeface="Candara"/>
        </a:defRPr>
      </a:lvl4pPr>
      <a:lvl5pPr marL="2057400" indent="-228600" algn="l" defTabSz="914400" rtl="0" eaLnBrk="1" latinLnBrk="0" hangingPunct="1">
        <a:spcBef>
          <a:spcPts val="1800"/>
        </a:spcBef>
        <a:buFont typeface="Arial" pitchFamily="34" charset="0"/>
        <a:buChar char="»"/>
        <a:defRPr sz="2000" kern="1200">
          <a:solidFill>
            <a:schemeClr val="bg1"/>
          </a:solidFill>
          <a:latin typeface="Candara"/>
          <a:ea typeface="Segoe UI" pitchFamily="34" charset="0"/>
          <a:cs typeface="Candar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90550"/>
            <a:ext cx="7772400" cy="2971800"/>
          </a:xfrm>
        </p:spPr>
        <p:txBody>
          <a:bodyPr>
            <a:normAutofit/>
          </a:bodyPr>
          <a:lstStyle/>
          <a:p>
            <a:r>
              <a:rPr lang="en-US" dirty="0"/>
              <a:t>CoreData 2</a:t>
            </a:r>
            <a:endParaRPr lang="en-US" dirty="0"/>
          </a:p>
        </p:txBody>
      </p:sp>
      <p:sp>
        <p:nvSpPr>
          <p:cNvPr id="3" name="Subtitle 2"/>
          <p:cNvSpPr>
            <a:spLocks noGrp="1"/>
          </p:cNvSpPr>
          <p:nvPr>
            <p:ph type="subTitle" idx="1"/>
          </p:nvPr>
        </p:nvSpPr>
        <p:spPr>
          <a:xfrm>
            <a:off x="1371600" y="3409950"/>
            <a:ext cx="6400800" cy="857250"/>
          </a:xfrm>
        </p:spPr>
        <p:txBody>
          <a:bodyPr>
            <a:normAutofit/>
          </a:bodyPr>
          <a:lstStyle/>
          <a:p>
            <a:r>
              <a:rPr lang="en-US" sz="1400" dirty="0" smtClean="0"/>
              <a:t>cuong@techmaster.vn</a:t>
            </a:r>
            <a:endParaRPr lang="en-US" sz="1400" dirty="0"/>
          </a:p>
        </p:txBody>
      </p:sp>
    </p:spTree>
    <p:extLst>
      <p:ext uri="{BB962C8B-B14F-4D97-AF65-F5344CB8AC3E}">
        <p14:creationId xmlns:p14="http://schemas.microsoft.com/office/powerpoint/2010/main" val="2748528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a:t>
            </a:r>
            <a:r>
              <a:rPr lang="en-US"/>
              <a:t>ỗi hôm trước</a:t>
            </a:r>
            <a:endParaRPr lang="en-US"/>
          </a:p>
        </p:txBody>
      </p:sp>
      <p:pic>
        <p:nvPicPr>
          <p:cNvPr id="5" name="Picture 4"/>
          <p:cNvPicPr>
            <a:picLocks noChangeAspect="1"/>
          </p:cNvPicPr>
          <p:nvPr/>
        </p:nvPicPr>
        <p:blipFill>
          <a:blip r:embed="rId2"/>
          <a:stretch>
            <a:fillRect/>
          </a:stretch>
        </p:blipFill>
        <p:spPr>
          <a:xfrm>
            <a:off x="76200" y="819149"/>
            <a:ext cx="2743200" cy="4127863"/>
          </a:xfrm>
          <a:prstGeom prst="rect">
            <a:avLst/>
          </a:prstGeom>
        </p:spPr>
      </p:pic>
    </p:spTree>
    <p:extLst>
      <p:ext uri="{BB962C8B-B14F-4D97-AF65-F5344CB8AC3E}">
        <p14:creationId xmlns:p14="http://schemas.microsoft.com/office/powerpoint/2010/main" val="311235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Cách xử lý trong file Person+</a:t>
            </a:r>
            <a:endParaRPr lang="en-US"/>
          </a:p>
        </p:txBody>
      </p:sp>
      <p:sp>
        <p:nvSpPr>
          <p:cNvPr id="4" name="TextBox 3"/>
          <p:cNvSpPr txBox="1"/>
          <p:nvPr/>
        </p:nvSpPr>
        <p:spPr>
          <a:xfrm>
            <a:off x="76200" y="895350"/>
            <a:ext cx="8915400" cy="3693319"/>
          </a:xfrm>
          <a:prstGeom prst="rect">
            <a:avLst/>
          </a:prstGeom>
          <a:noFill/>
        </p:spPr>
        <p:txBody>
          <a:bodyPr wrap="square" rtlCol="0">
            <a:spAutoFit/>
          </a:bodyPr>
          <a:lstStyle/>
          <a:p>
            <a:r>
              <a:rPr lang="en-US">
                <a:solidFill>
                  <a:srgbClr val="FFFFFF"/>
                </a:solidFill>
                <a:latin typeface="Menlo-Regular"/>
              </a:rPr>
              <a:t>- (</a:t>
            </a:r>
            <a:r>
              <a:rPr lang="en-US">
                <a:solidFill>
                  <a:srgbClr val="D31895"/>
                </a:solidFill>
                <a:latin typeface="Menlo-Regular"/>
              </a:rPr>
              <a:t>void</a:t>
            </a:r>
            <a:r>
              <a:rPr lang="en-US">
                <a:solidFill>
                  <a:srgbClr val="FFFFFF"/>
                </a:solidFill>
                <a:latin typeface="Menlo-Regular"/>
              </a:rPr>
              <a:t>) awakeFromFetch {</a:t>
            </a:r>
          </a:p>
          <a:p>
            <a:r>
              <a:rPr lang="en-US">
                <a:solidFill>
                  <a:srgbClr val="FFFFFF"/>
                </a:solidFill>
                <a:latin typeface="Menlo-Regular"/>
              </a:rPr>
              <a:t>    [</a:t>
            </a:r>
            <a:r>
              <a:rPr lang="en-US">
                <a:solidFill>
                  <a:srgbClr val="D31895"/>
                </a:solidFill>
                <a:latin typeface="Menlo-Regular"/>
              </a:rPr>
              <a:t>super</a:t>
            </a:r>
            <a:r>
              <a:rPr lang="en-US">
                <a:solidFill>
                  <a:srgbClr val="FFFFFF"/>
                </a:solidFill>
                <a:latin typeface="Menlo-Regular"/>
              </a:rPr>
              <a:t> </a:t>
            </a:r>
            <a:r>
              <a:rPr lang="en-US">
                <a:solidFill>
                  <a:srgbClr val="00A0FF"/>
                </a:solidFill>
                <a:latin typeface="Menlo-Regular"/>
              </a:rPr>
              <a:t>awakeFromFetch</a:t>
            </a:r>
            <a:r>
              <a:rPr lang="en-US">
                <a:solidFill>
                  <a:srgbClr val="FFFFFF"/>
                </a:solidFill>
                <a:latin typeface="Menlo-Regular"/>
              </a:rPr>
              <a:t>];</a:t>
            </a:r>
          </a:p>
          <a:p>
            <a:r>
              <a:rPr lang="en-US">
                <a:solidFill>
                  <a:srgbClr val="FFFFFF"/>
                </a:solidFill>
                <a:latin typeface="Menlo-Regular"/>
              </a:rPr>
              <a:t>    </a:t>
            </a:r>
            <a:r>
              <a:rPr lang="en-US">
                <a:solidFill>
                  <a:srgbClr val="D31895"/>
                </a:solidFill>
                <a:latin typeface="Menlo-Regular"/>
              </a:rPr>
              <a:t>self</a:t>
            </a:r>
            <a:r>
              <a:rPr lang="en-US">
                <a:solidFill>
                  <a:srgbClr val="FFFFFF"/>
                </a:solidFill>
                <a:latin typeface="Menlo-Regular"/>
              </a:rPr>
              <a:t>.</a:t>
            </a:r>
            <a:r>
              <a:rPr lang="en-US">
                <a:solidFill>
                  <a:srgbClr val="23FF83"/>
                </a:solidFill>
                <a:latin typeface="Menlo-Regular"/>
              </a:rPr>
              <a:t>fullName</a:t>
            </a:r>
            <a:r>
              <a:rPr lang="en-US">
                <a:solidFill>
                  <a:srgbClr val="FFFFFF"/>
                </a:solidFill>
                <a:latin typeface="Menlo-Regular"/>
              </a:rPr>
              <a:t> = [</a:t>
            </a:r>
            <a:r>
              <a:rPr lang="en-US">
                <a:solidFill>
                  <a:srgbClr val="00A0FF"/>
                </a:solidFill>
                <a:latin typeface="Menlo-Regular"/>
              </a:rPr>
              <a:t>NSString</a:t>
            </a:r>
            <a:r>
              <a:rPr lang="en-US">
                <a:solidFill>
                  <a:srgbClr val="FFFFFF"/>
                </a:solidFill>
                <a:latin typeface="Menlo-Regular"/>
              </a:rPr>
              <a:t> </a:t>
            </a:r>
            <a:r>
              <a:rPr lang="en-US">
                <a:solidFill>
                  <a:srgbClr val="00A0FF"/>
                </a:solidFill>
                <a:latin typeface="Menlo-Regular"/>
              </a:rPr>
              <a:t>stringWithFormat</a:t>
            </a:r>
            <a:r>
              <a:rPr lang="en-US">
                <a:solidFill>
                  <a:srgbClr val="FFFFFF"/>
                </a:solidFill>
                <a:latin typeface="Menlo-Regular"/>
              </a:rPr>
              <a:t>:</a:t>
            </a:r>
            <a:r>
              <a:rPr lang="en-US">
                <a:solidFill>
                  <a:srgbClr val="FF2C38"/>
                </a:solidFill>
                <a:latin typeface="Menlo-Regular"/>
              </a:rPr>
              <a:t>@"%@ %@"</a:t>
            </a:r>
            <a:r>
              <a:rPr lang="en-US">
                <a:solidFill>
                  <a:srgbClr val="FFFFFF"/>
                </a:solidFill>
                <a:latin typeface="Menlo-Regular"/>
              </a:rPr>
              <a:t>, </a:t>
            </a:r>
            <a:r>
              <a:rPr lang="en-US">
                <a:solidFill>
                  <a:srgbClr val="D31895"/>
                </a:solidFill>
                <a:latin typeface="Menlo-Regular"/>
              </a:rPr>
              <a:t>self</a:t>
            </a:r>
            <a:r>
              <a:rPr lang="en-US">
                <a:solidFill>
                  <a:srgbClr val="FFFFFF"/>
                </a:solidFill>
                <a:latin typeface="Menlo-Regular"/>
              </a:rPr>
              <a:t>.</a:t>
            </a:r>
            <a:r>
              <a:rPr lang="en-US">
                <a:solidFill>
                  <a:srgbClr val="23FF83"/>
                </a:solidFill>
                <a:latin typeface="Menlo-Regular"/>
              </a:rPr>
              <a:t>firstName</a:t>
            </a:r>
            <a:r>
              <a:rPr lang="en-US">
                <a:solidFill>
                  <a:srgbClr val="FFFFFF"/>
                </a:solidFill>
                <a:latin typeface="Menlo-Regular"/>
              </a:rPr>
              <a:t>, </a:t>
            </a:r>
            <a:r>
              <a:rPr lang="en-US">
                <a:solidFill>
                  <a:srgbClr val="D31895"/>
                </a:solidFill>
                <a:latin typeface="Menlo-Regular"/>
              </a:rPr>
              <a:t>self</a:t>
            </a:r>
            <a:r>
              <a:rPr lang="en-US">
                <a:solidFill>
                  <a:srgbClr val="FFFFFF"/>
                </a:solidFill>
                <a:latin typeface="Menlo-Regular"/>
              </a:rPr>
              <a:t>.</a:t>
            </a:r>
            <a:r>
              <a:rPr lang="en-US">
                <a:solidFill>
                  <a:srgbClr val="23FF83"/>
                </a:solidFill>
                <a:latin typeface="Menlo-Regular"/>
              </a:rPr>
              <a:t>lastName</a:t>
            </a:r>
            <a:r>
              <a:rPr lang="en-US">
                <a:solidFill>
                  <a:srgbClr val="FFFFFF"/>
                </a:solidFill>
                <a:latin typeface="Menlo-Regular"/>
              </a:rPr>
              <a:t>];</a:t>
            </a:r>
          </a:p>
          <a:p>
            <a:r>
              <a:rPr lang="en-US">
                <a:solidFill>
                  <a:srgbClr val="FFFFFF"/>
                </a:solidFill>
                <a:latin typeface="Menlo-Regular"/>
              </a:rPr>
              <a:t>}</a:t>
            </a:r>
          </a:p>
          <a:p>
            <a:endParaRPr lang="en-US">
              <a:solidFill>
                <a:srgbClr val="FFFFFF"/>
              </a:solidFill>
              <a:latin typeface="Menlo-Regular"/>
            </a:endParaRPr>
          </a:p>
          <a:p>
            <a:r>
              <a:rPr lang="en-US">
                <a:solidFill>
                  <a:srgbClr val="FFFFFF"/>
                </a:solidFill>
                <a:latin typeface="Menlo-Regular"/>
              </a:rPr>
              <a:t>- (</a:t>
            </a:r>
            <a:r>
              <a:rPr lang="en-US">
                <a:solidFill>
                  <a:srgbClr val="D31895"/>
                </a:solidFill>
                <a:latin typeface="Menlo-Regular"/>
              </a:rPr>
              <a:t>void</a:t>
            </a:r>
            <a:r>
              <a:rPr lang="en-US">
                <a:solidFill>
                  <a:srgbClr val="FFFFFF"/>
                </a:solidFill>
                <a:latin typeface="Menlo-Regular"/>
              </a:rPr>
              <a:t>)didSave;</a:t>
            </a:r>
          </a:p>
          <a:p>
            <a:r>
              <a:rPr lang="en-US">
                <a:solidFill>
                  <a:srgbClr val="FFFFFF"/>
                </a:solidFill>
                <a:latin typeface="Menlo-Regular"/>
              </a:rPr>
              <a:t>{</a:t>
            </a:r>
          </a:p>
          <a:p>
            <a:r>
              <a:rPr lang="en-US">
                <a:solidFill>
                  <a:srgbClr val="FFFFFF"/>
                </a:solidFill>
                <a:latin typeface="Menlo-Regular"/>
              </a:rPr>
              <a:t>    [</a:t>
            </a:r>
            <a:r>
              <a:rPr lang="en-US">
                <a:solidFill>
                  <a:srgbClr val="D31895"/>
                </a:solidFill>
                <a:latin typeface="Menlo-Regular"/>
              </a:rPr>
              <a:t>super</a:t>
            </a:r>
            <a:r>
              <a:rPr lang="en-US">
                <a:solidFill>
                  <a:srgbClr val="FFFFFF"/>
                </a:solidFill>
                <a:latin typeface="Menlo-Regular"/>
              </a:rPr>
              <a:t> </a:t>
            </a:r>
            <a:r>
              <a:rPr lang="en-US">
                <a:solidFill>
                  <a:srgbClr val="00A0FF"/>
                </a:solidFill>
                <a:latin typeface="Menlo-Regular"/>
              </a:rPr>
              <a:t>didSave</a:t>
            </a:r>
            <a:r>
              <a:rPr lang="en-US">
                <a:solidFill>
                  <a:srgbClr val="FFFFFF"/>
                </a:solidFill>
                <a:latin typeface="Menlo-Regular"/>
              </a:rPr>
              <a:t>];</a:t>
            </a:r>
          </a:p>
          <a:p>
            <a:r>
              <a:rPr lang="en-US">
                <a:solidFill>
                  <a:srgbClr val="FFFFFF"/>
                </a:solidFill>
                <a:latin typeface="Menlo-Regular"/>
              </a:rPr>
              <a:t>    </a:t>
            </a:r>
            <a:r>
              <a:rPr lang="en-US">
                <a:solidFill>
                  <a:srgbClr val="D31895"/>
                </a:solidFill>
                <a:latin typeface="Menlo-Regular"/>
              </a:rPr>
              <a:t>self</a:t>
            </a:r>
            <a:r>
              <a:rPr lang="en-US">
                <a:solidFill>
                  <a:srgbClr val="FFFFFF"/>
                </a:solidFill>
                <a:latin typeface="Menlo-Regular"/>
              </a:rPr>
              <a:t>.</a:t>
            </a:r>
            <a:r>
              <a:rPr lang="en-US">
                <a:solidFill>
                  <a:srgbClr val="23FF83"/>
                </a:solidFill>
                <a:latin typeface="Menlo-Regular"/>
              </a:rPr>
              <a:t>fullName</a:t>
            </a:r>
            <a:r>
              <a:rPr lang="en-US">
                <a:solidFill>
                  <a:srgbClr val="FFFFFF"/>
                </a:solidFill>
                <a:latin typeface="Menlo-Regular"/>
              </a:rPr>
              <a:t> = [</a:t>
            </a:r>
            <a:r>
              <a:rPr lang="en-US">
                <a:solidFill>
                  <a:srgbClr val="00A0FF"/>
                </a:solidFill>
                <a:latin typeface="Menlo-Regular"/>
              </a:rPr>
              <a:t>NSString</a:t>
            </a:r>
            <a:r>
              <a:rPr lang="en-US">
                <a:solidFill>
                  <a:srgbClr val="FFFFFF"/>
                </a:solidFill>
                <a:latin typeface="Menlo-Regular"/>
              </a:rPr>
              <a:t> </a:t>
            </a:r>
            <a:r>
              <a:rPr lang="en-US">
                <a:solidFill>
                  <a:srgbClr val="00A0FF"/>
                </a:solidFill>
                <a:latin typeface="Menlo-Regular"/>
              </a:rPr>
              <a:t>stringWithFormat</a:t>
            </a:r>
            <a:r>
              <a:rPr lang="en-US">
                <a:solidFill>
                  <a:srgbClr val="FFFFFF"/>
                </a:solidFill>
                <a:latin typeface="Menlo-Regular"/>
              </a:rPr>
              <a:t>:</a:t>
            </a:r>
            <a:r>
              <a:rPr lang="en-US">
                <a:solidFill>
                  <a:srgbClr val="FF2C38"/>
                </a:solidFill>
                <a:latin typeface="Menlo-Regular"/>
              </a:rPr>
              <a:t>@"%@ %@"</a:t>
            </a:r>
            <a:r>
              <a:rPr lang="en-US">
                <a:solidFill>
                  <a:srgbClr val="FFFFFF"/>
                </a:solidFill>
                <a:latin typeface="Menlo-Regular"/>
              </a:rPr>
              <a:t>, </a:t>
            </a:r>
            <a:r>
              <a:rPr lang="en-US">
                <a:solidFill>
                  <a:srgbClr val="D31895"/>
                </a:solidFill>
                <a:latin typeface="Menlo-Regular"/>
              </a:rPr>
              <a:t>self</a:t>
            </a:r>
            <a:r>
              <a:rPr lang="en-US">
                <a:solidFill>
                  <a:srgbClr val="FFFFFF"/>
                </a:solidFill>
                <a:latin typeface="Menlo-Regular"/>
              </a:rPr>
              <a:t>.</a:t>
            </a:r>
            <a:r>
              <a:rPr lang="en-US">
                <a:solidFill>
                  <a:srgbClr val="23FF83"/>
                </a:solidFill>
                <a:latin typeface="Menlo-Regular"/>
              </a:rPr>
              <a:t>firstName</a:t>
            </a:r>
            <a:r>
              <a:rPr lang="en-US">
                <a:solidFill>
                  <a:srgbClr val="FFFFFF"/>
                </a:solidFill>
                <a:latin typeface="Menlo-Regular"/>
              </a:rPr>
              <a:t>, </a:t>
            </a:r>
            <a:r>
              <a:rPr lang="en-US">
                <a:solidFill>
                  <a:srgbClr val="D31895"/>
                </a:solidFill>
                <a:latin typeface="Menlo-Regular"/>
              </a:rPr>
              <a:t>self</a:t>
            </a:r>
            <a:r>
              <a:rPr lang="en-US">
                <a:solidFill>
                  <a:srgbClr val="FFFFFF"/>
                </a:solidFill>
                <a:latin typeface="Menlo-Regular"/>
              </a:rPr>
              <a:t>.</a:t>
            </a:r>
            <a:r>
              <a:rPr lang="en-US">
                <a:solidFill>
                  <a:srgbClr val="23FF83"/>
                </a:solidFill>
                <a:latin typeface="Menlo-Regular"/>
              </a:rPr>
              <a:t>lastName</a:t>
            </a:r>
            <a:r>
              <a:rPr lang="en-US">
                <a:solidFill>
                  <a:srgbClr val="FFFFFF"/>
                </a:solidFill>
                <a:latin typeface="Menlo-Regular"/>
              </a:rPr>
              <a:t>];</a:t>
            </a:r>
          </a:p>
          <a:p>
            <a:r>
              <a:rPr lang="en-US">
                <a:solidFill>
                  <a:srgbClr val="FFFFFF"/>
                </a:solidFill>
                <a:latin typeface="Menlo-Regular"/>
              </a:rPr>
              <a:t>}</a:t>
            </a:r>
          </a:p>
          <a:p>
            <a:endParaRPr lang="en-US"/>
          </a:p>
        </p:txBody>
      </p:sp>
      <p:sp>
        <p:nvSpPr>
          <p:cNvPr id="5" name="Rectangle 4"/>
          <p:cNvSpPr/>
          <p:nvPr/>
        </p:nvSpPr>
        <p:spPr>
          <a:xfrm>
            <a:off x="0" y="2571750"/>
            <a:ext cx="8991600" cy="1828800"/>
          </a:xfrm>
          <a:prstGeom prst="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91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NSFetchedResultsController</a:t>
            </a:r>
          </a:p>
        </p:txBody>
      </p:sp>
      <p:sp>
        <p:nvSpPr>
          <p:cNvPr id="3" name="Content Placeholder 2"/>
          <p:cNvSpPr>
            <a:spLocks noGrp="1"/>
          </p:cNvSpPr>
          <p:nvPr>
            <p:ph idx="1"/>
          </p:nvPr>
        </p:nvSpPr>
        <p:spPr/>
        <p:txBody>
          <a:bodyPr>
            <a:normAutofit fontScale="70000" lnSpcReduction="20000"/>
          </a:bodyPr>
          <a:lstStyle/>
          <a:p>
            <a:pPr marL="0" indent="0">
              <a:buNone/>
            </a:pPr>
            <a:r>
              <a:rPr lang="en-US"/>
              <a:t>You use a fetched results controller to efficiently manage the results returned from a Core Data fetch </a:t>
            </a:r>
            <a:r>
              <a:rPr lang="en-US" sz="3400"/>
              <a:t>request to provide data for a UITableView object.</a:t>
            </a:r>
          </a:p>
          <a:p>
            <a:pPr marL="0" indent="0">
              <a:buNone/>
            </a:pPr>
            <a:r>
              <a:rPr lang="en-US" sz="3400"/>
              <a:t>While table views can be used in several ways, fetched results controllers are primarily intended to assist you with a master list view. UITableView expects its data source to provide cells as an array of sections made up of rows. You configure a fetch results controller using a fetch request that specifies the entity, an array containing at least one sort ordering, and optionally a filter predicate. The fetched results controller efficiently analyzes the result of the fetch request and computes all the information about sections in the result set. It also computes all the information for the index based on the result set.</a:t>
            </a:r>
          </a:p>
          <a:p>
            <a:pPr marL="0" indent="0">
              <a:buNone/>
            </a:pPr>
            <a:endParaRPr lang="en-US" sz="3400"/>
          </a:p>
        </p:txBody>
      </p:sp>
    </p:spTree>
    <p:extLst>
      <p:ext uri="{BB962C8B-B14F-4D97-AF65-F5344CB8AC3E}">
        <p14:creationId xmlns:p14="http://schemas.microsoft.com/office/powerpoint/2010/main" val="200506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NSFetchedResultsController</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a:t>In addition, fetched results controllers provide the following features:</a:t>
            </a:r>
          </a:p>
          <a:p>
            <a:pPr marL="0" indent="0">
              <a:buNone/>
            </a:pPr>
            <a:r>
              <a:rPr lang="en-US"/>
              <a:t>Optionally monitor changes to objects in the associated managed object context, and report changes in the results set to its delegate (see “The Controller’s Delegate”).</a:t>
            </a:r>
          </a:p>
          <a:p>
            <a:pPr marL="0" indent="0">
              <a:buNone/>
            </a:pPr>
            <a:r>
              <a:rPr lang="en-US"/>
              <a:t>Optionally cache the results of its computation so that if the same data is subsequently re-displayed, the work does not have to be repeated (see “The Cache”).</a:t>
            </a:r>
          </a:p>
          <a:p>
            <a:endParaRPr lang="en-US"/>
          </a:p>
        </p:txBody>
      </p:sp>
    </p:spTree>
    <p:extLst>
      <p:ext uri="{BB962C8B-B14F-4D97-AF65-F5344CB8AC3E}">
        <p14:creationId xmlns:p14="http://schemas.microsoft.com/office/powerpoint/2010/main" val="257783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a:t>
            </a:r>
            <a:r>
              <a:rPr lang="en-US"/>
              <a:t>ử dụng NSFetchedResultsController</a:t>
            </a:r>
            <a:endParaRPr lang="en-US"/>
          </a:p>
        </p:txBody>
      </p:sp>
      <p:sp>
        <p:nvSpPr>
          <p:cNvPr id="4" name="TextBox 3"/>
          <p:cNvSpPr txBox="1"/>
          <p:nvPr/>
        </p:nvSpPr>
        <p:spPr>
          <a:xfrm>
            <a:off x="76200" y="895350"/>
            <a:ext cx="8839200" cy="2308324"/>
          </a:xfrm>
          <a:prstGeom prst="rect">
            <a:avLst/>
          </a:prstGeom>
          <a:noFill/>
        </p:spPr>
        <p:txBody>
          <a:bodyPr wrap="square" rtlCol="0">
            <a:spAutoFit/>
          </a:bodyPr>
          <a:lstStyle/>
          <a:p>
            <a:r>
              <a:rPr lang="en-US">
                <a:solidFill>
                  <a:srgbClr val="D31895"/>
                </a:solidFill>
                <a:latin typeface="Menlo-Regular"/>
              </a:rPr>
              <a:t>@interface</a:t>
            </a:r>
            <a:r>
              <a:rPr lang="en-US">
                <a:solidFill>
                  <a:srgbClr val="FFFFFF"/>
                </a:solidFill>
                <a:latin typeface="Menlo-Regular"/>
              </a:rPr>
              <a:t> </a:t>
            </a:r>
            <a:r>
              <a:rPr lang="en-US">
                <a:solidFill>
                  <a:srgbClr val="23FF83"/>
                </a:solidFill>
                <a:latin typeface="Menlo-Regular"/>
              </a:rPr>
              <a:t>MainScreenVC</a:t>
            </a:r>
            <a:r>
              <a:rPr lang="en-US">
                <a:solidFill>
                  <a:srgbClr val="FFFFFF"/>
                </a:solidFill>
                <a:latin typeface="Menlo-Regular"/>
              </a:rPr>
              <a:t> () &lt;</a:t>
            </a:r>
            <a:r>
              <a:rPr lang="en-US">
                <a:solidFill>
                  <a:srgbClr val="00A0FF"/>
                </a:solidFill>
                <a:latin typeface="Menlo-Regular"/>
              </a:rPr>
              <a:t>NSFetchedResultsControllerDelegate</a:t>
            </a:r>
            <a:r>
              <a:rPr lang="en-US">
                <a:solidFill>
                  <a:srgbClr val="FFFFFF"/>
                </a:solidFill>
                <a:latin typeface="Menlo-Regular"/>
              </a:rPr>
              <a:t>&gt;</a:t>
            </a:r>
          </a:p>
          <a:p>
            <a:r>
              <a:rPr lang="en-US">
                <a:solidFill>
                  <a:srgbClr val="FFFFFF"/>
                </a:solidFill>
                <a:latin typeface="Menlo-Regular"/>
              </a:rPr>
              <a:t>{</a:t>
            </a:r>
          </a:p>
          <a:p>
            <a:endParaRPr lang="en-US">
              <a:solidFill>
                <a:srgbClr val="FFFFFF"/>
              </a:solidFill>
              <a:latin typeface="Menlo-Regular"/>
            </a:endParaRPr>
          </a:p>
          <a:p>
            <a:r>
              <a:rPr lang="en-US">
                <a:solidFill>
                  <a:srgbClr val="FFFFFF"/>
                </a:solidFill>
                <a:latin typeface="Menlo-Regular"/>
              </a:rPr>
              <a:t>}</a:t>
            </a:r>
          </a:p>
          <a:p>
            <a:r>
              <a:rPr lang="en-US">
                <a:solidFill>
                  <a:srgbClr val="D31895"/>
                </a:solidFill>
                <a:latin typeface="Menlo-Regular"/>
              </a:rPr>
              <a:t>@property</a:t>
            </a:r>
            <a:r>
              <a:rPr lang="en-US">
                <a:solidFill>
                  <a:srgbClr val="FFFFFF"/>
                </a:solidFill>
                <a:latin typeface="Menlo-Regular"/>
              </a:rPr>
              <a:t> (</a:t>
            </a:r>
            <a:r>
              <a:rPr lang="en-US">
                <a:solidFill>
                  <a:srgbClr val="D31895"/>
                </a:solidFill>
                <a:latin typeface="Menlo-Regular"/>
              </a:rPr>
              <a:t>strong</a:t>
            </a:r>
            <a:r>
              <a:rPr lang="en-US">
                <a:solidFill>
                  <a:srgbClr val="FFFFFF"/>
                </a:solidFill>
                <a:latin typeface="Menlo-Regular"/>
              </a:rPr>
              <a:t>, </a:t>
            </a:r>
            <a:r>
              <a:rPr lang="en-US">
                <a:solidFill>
                  <a:srgbClr val="D31895"/>
                </a:solidFill>
                <a:latin typeface="Menlo-Regular"/>
              </a:rPr>
              <a:t>nonatomic</a:t>
            </a:r>
            <a:r>
              <a:rPr lang="en-US">
                <a:solidFill>
                  <a:srgbClr val="FFFFFF"/>
                </a:solidFill>
                <a:latin typeface="Menlo-Regular"/>
              </a:rPr>
              <a:t>) </a:t>
            </a:r>
            <a:r>
              <a:rPr lang="en-US">
                <a:solidFill>
                  <a:srgbClr val="00A0FF"/>
                </a:solidFill>
                <a:latin typeface="Menlo-Regular"/>
              </a:rPr>
              <a:t>NSFetchedResultsController</a:t>
            </a:r>
            <a:r>
              <a:rPr lang="en-US">
                <a:solidFill>
                  <a:srgbClr val="FFFFFF"/>
                </a:solidFill>
                <a:latin typeface="Menlo-Regular"/>
              </a:rPr>
              <a:t> *fetchedResultsController;</a:t>
            </a:r>
          </a:p>
          <a:p>
            <a:r>
              <a:rPr lang="en-US">
                <a:solidFill>
                  <a:srgbClr val="D31895"/>
                </a:solidFill>
                <a:latin typeface="Menlo-Regular"/>
              </a:rPr>
              <a:t>@end</a:t>
            </a:r>
            <a:endParaRPr lang="en-US"/>
          </a:p>
        </p:txBody>
      </p:sp>
      <p:sp>
        <p:nvSpPr>
          <p:cNvPr id="5" name="Left Arrow 4"/>
          <p:cNvSpPr/>
          <p:nvPr/>
        </p:nvSpPr>
        <p:spPr>
          <a:xfrm>
            <a:off x="5181600" y="1123950"/>
            <a:ext cx="1676400" cy="533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a:off x="5562600" y="2647950"/>
            <a:ext cx="762000" cy="13716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03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a:t>CoreData: FATAL ERROR: The persistent cache of section information does not match the current configuration.  You have illegally mutated the NSFetchedResultsController's fetch request, its predicate, or its sort descriptor without either disabling caching or using +deleteCacheWithName:</a:t>
            </a:r>
          </a:p>
          <a:p>
            <a:endParaRPr lang="en-US"/>
          </a:p>
        </p:txBody>
      </p:sp>
    </p:spTree>
    <p:extLst>
      <p:ext uri="{BB962C8B-B14F-4D97-AF65-F5344CB8AC3E}">
        <p14:creationId xmlns:p14="http://schemas.microsoft.com/office/powerpoint/2010/main" val="87664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Tuts</a:t>
            </a:r>
            <a:endParaRPr lang="en-US"/>
          </a:p>
        </p:txBody>
      </p:sp>
      <p:sp>
        <p:nvSpPr>
          <p:cNvPr id="3" name="Content Placeholder 2"/>
          <p:cNvSpPr>
            <a:spLocks noGrp="1"/>
          </p:cNvSpPr>
          <p:nvPr>
            <p:ph idx="1"/>
          </p:nvPr>
        </p:nvSpPr>
        <p:spPr/>
        <p:txBody>
          <a:bodyPr/>
          <a:lstStyle/>
          <a:p>
            <a:pPr marL="0" indent="0">
              <a:buNone/>
            </a:pPr>
            <a:r>
              <a:rPr lang="en-US"/>
              <a:t>http://iosdevblog.com/tag/nsfetchedresultscontroller/</a:t>
            </a:r>
          </a:p>
        </p:txBody>
      </p:sp>
    </p:spTree>
    <p:extLst>
      <p:ext uri="{BB962C8B-B14F-4D97-AF65-F5344CB8AC3E}">
        <p14:creationId xmlns:p14="http://schemas.microsoft.com/office/powerpoint/2010/main" val="318982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Binary</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7090539"/>
      </p:ext>
    </p:extLst>
  </p:cSld>
  <p:clrMapOvr>
    <a:masterClrMapping/>
  </p:clrMapOvr>
</p:sld>
</file>

<file path=ppt/theme/theme1.xml><?xml version="1.0" encoding="utf-8"?>
<a:theme xmlns:a="http://schemas.openxmlformats.org/drawingml/2006/main" name="TechMaster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TechMasterTemplate.potx</Template>
  <TotalTime>12319</TotalTime>
  <Words>380</Words>
  <Application>Microsoft Macintosh PowerPoint</Application>
  <PresentationFormat>On-screen Show (16:9)</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TechMasterTemplate</vt:lpstr>
      <vt:lpstr>CoreData 2</vt:lpstr>
      <vt:lpstr>Lỗi hôm trước</vt:lpstr>
      <vt:lpstr>Cách xử lý trong file Person+</vt:lpstr>
      <vt:lpstr>NSFetchedResultsController</vt:lpstr>
      <vt:lpstr>NSFetchedResultsController</vt:lpstr>
      <vt:lpstr>Sử dụng NSFetchedResultsController</vt:lpstr>
      <vt:lpstr>PowerPoint Presentation</vt:lpstr>
      <vt:lpstr>Tuts</vt:lpstr>
      <vt:lpstr>Binary</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02:</dc:title>
  <dc:creator>Cuong</dc:creator>
  <cp:lastModifiedBy>cuong minh</cp:lastModifiedBy>
  <cp:revision>2125</cp:revision>
  <dcterms:created xsi:type="dcterms:W3CDTF">2010-08-13T13:59:12Z</dcterms:created>
  <dcterms:modified xsi:type="dcterms:W3CDTF">2014-05-07T10:07:27Z</dcterms:modified>
</cp:coreProperties>
</file>