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9" r:id="rId4"/>
  </p:sldMasterIdLst>
  <p:notesMasterIdLst>
    <p:notesMasterId r:id="rId14"/>
  </p:notesMasterIdLst>
  <p:handoutMasterIdLst>
    <p:handoutMasterId r:id="rId15"/>
  </p:handoutMasterIdLst>
  <p:sldIdLst>
    <p:sldId id="568" r:id="rId5"/>
    <p:sldId id="580" r:id="rId6"/>
    <p:sldId id="593" r:id="rId7"/>
    <p:sldId id="609" r:id="rId8"/>
    <p:sldId id="614" r:id="rId9"/>
    <p:sldId id="615" r:id="rId10"/>
    <p:sldId id="574" r:id="rId11"/>
    <p:sldId id="570" r:id="rId12"/>
    <p:sldId id="5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1D61D-2A81-4E15-8560-8BBB1F544953}">
          <p14:sldIdLst>
            <p14:sldId id="568"/>
          </p14:sldIdLst>
        </p14:section>
        <p14:section name="Untitled Section" id="{3EA719AC-D712-401E-80E8-FD3FCB17D896}">
          <p14:sldIdLst>
            <p14:sldId id="580"/>
            <p14:sldId id="593"/>
            <p14:sldId id="609"/>
            <p14:sldId id="614"/>
            <p14:sldId id="615"/>
            <p14:sldId id="574"/>
            <p14:sldId id="570"/>
            <p14:sldId id="5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h Seng Chong Jonathan(UST,SG)" initials="GSCJ" lastIdx="1" clrIdx="0">
    <p:extLst>
      <p:ext uri="{19B8F6BF-5375-455C-9EA6-DF929625EA0E}">
        <p15:presenceInfo xmlns:p15="http://schemas.microsoft.com/office/powerpoint/2012/main" userId="S::U95273@ust-global.com::5226407d-16be-4d41-bf0e-722228e9ce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21D"/>
    <a:srgbClr val="ED1C24"/>
    <a:srgbClr val="005C95"/>
    <a:srgbClr val="0067B1"/>
    <a:srgbClr val="EDEDED"/>
    <a:srgbClr val="3B3838"/>
    <a:srgbClr val="F01C24"/>
    <a:srgbClr val="D40000"/>
    <a:srgbClr val="E7133C"/>
    <a:srgbClr val="50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78059" autoAdjust="0"/>
  </p:normalViewPr>
  <p:slideViewPr>
    <p:cSldViewPr snapToGrid="0" snapToObjects="1">
      <p:cViewPr varScale="1">
        <p:scale>
          <a:sx n="70" d="100"/>
          <a:sy n="70" d="100"/>
        </p:scale>
        <p:origin x="1388" y="48"/>
      </p:cViewPr>
      <p:guideLst>
        <p:guide orient="horz" pos="1620"/>
        <p:guide pos="2880"/>
      </p:guideLst>
    </p:cSldViewPr>
  </p:slideViewPr>
  <p:outlineViewPr>
    <p:cViewPr>
      <p:scale>
        <a:sx n="33" d="100"/>
        <a:sy n="33" d="100"/>
      </p:scale>
      <p:origin x="0" y="-17672"/>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85AE93-5841-4327-96FF-35CEBD5111C7}" type="datetimeFigureOut">
              <a:rPr lang="en-US" smtClean="0"/>
              <a:t>10/22/2019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E22FD5-8D40-4CBE-8410-B2035D9E491F}" type="slidenum">
              <a:rPr lang="en-US" smtClean="0"/>
              <a:t>‹#›</a:t>
            </a:fld>
            <a:endParaRPr lang="en-US"/>
          </a:p>
        </p:txBody>
      </p:sp>
    </p:spTree>
    <p:extLst>
      <p:ext uri="{BB962C8B-B14F-4D97-AF65-F5344CB8AC3E}">
        <p14:creationId xmlns:p14="http://schemas.microsoft.com/office/powerpoint/2010/main" val="2705600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yriad Pro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yriad Pro Regular" charset="0"/>
              </a:defRPr>
            </a:lvl1pPr>
          </a:lstStyle>
          <a:p>
            <a:fld id="{16DE233D-E708-7C4E-8AA1-F5FD5AD83E74}" type="datetimeFigureOut">
              <a:rPr lang="en-US" smtClean="0"/>
              <a:pPr/>
              <a:t>10/22/2019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yriad Pr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yriad Pro Regular" charset="0"/>
              </a:defRPr>
            </a:lvl1pPr>
          </a:lstStyle>
          <a:p>
            <a:fld id="{89AB41BC-50FE-2648-A1A9-73E972326156}" type="slidenum">
              <a:rPr lang="en-US" smtClean="0"/>
              <a:pPr/>
              <a:t>‹#›</a:t>
            </a:fld>
            <a:endParaRPr lang="en-US" dirty="0"/>
          </a:p>
        </p:txBody>
      </p:sp>
    </p:spTree>
    <p:extLst>
      <p:ext uri="{BB962C8B-B14F-4D97-AF65-F5344CB8AC3E}">
        <p14:creationId xmlns:p14="http://schemas.microsoft.com/office/powerpoint/2010/main" val="67363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yriad Pro Regular" charset="0"/>
        <a:ea typeface="+mn-ea"/>
        <a:cs typeface="+mn-cs"/>
      </a:defRPr>
    </a:lvl1pPr>
    <a:lvl2pPr marL="457200" algn="l" defTabSz="914400" rtl="0" eaLnBrk="1" latinLnBrk="0" hangingPunct="1">
      <a:defRPr sz="1200" b="0" i="0" kern="1200">
        <a:solidFill>
          <a:schemeClr val="tx1"/>
        </a:solidFill>
        <a:latin typeface="Myriad Pro Regular" charset="0"/>
        <a:ea typeface="+mn-ea"/>
        <a:cs typeface="+mn-cs"/>
      </a:defRPr>
    </a:lvl2pPr>
    <a:lvl3pPr marL="914400" algn="l" defTabSz="914400" rtl="0" eaLnBrk="1" latinLnBrk="0" hangingPunct="1">
      <a:defRPr sz="1200" b="0" i="0" kern="1200">
        <a:solidFill>
          <a:schemeClr val="tx1"/>
        </a:solidFill>
        <a:latin typeface="Myriad Pro Regular" charset="0"/>
        <a:ea typeface="+mn-ea"/>
        <a:cs typeface="+mn-cs"/>
      </a:defRPr>
    </a:lvl3pPr>
    <a:lvl4pPr marL="1371600" algn="l" defTabSz="914400" rtl="0" eaLnBrk="1" latinLnBrk="0" hangingPunct="1">
      <a:defRPr sz="1200" b="0" i="0" kern="1200">
        <a:solidFill>
          <a:schemeClr val="tx1"/>
        </a:solidFill>
        <a:latin typeface="Myriad Pro Regular" charset="0"/>
        <a:ea typeface="+mn-ea"/>
        <a:cs typeface="+mn-cs"/>
      </a:defRPr>
    </a:lvl4pPr>
    <a:lvl5pPr marL="1828800" algn="l" defTabSz="914400" rtl="0" eaLnBrk="1" latinLnBrk="0" hangingPunct="1">
      <a:defRPr sz="1200" b="0" i="0" kern="1200">
        <a:solidFill>
          <a:schemeClr val="tx1"/>
        </a:solidFill>
        <a:latin typeface="Myriad Pro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the presentation for our Fund Fact Sheet Generator for ABC asset management</a:t>
            </a:r>
          </a:p>
        </p:txBody>
      </p:sp>
      <p:sp>
        <p:nvSpPr>
          <p:cNvPr id="4" name="Slide Number Placeholder 3"/>
          <p:cNvSpPr>
            <a:spLocks noGrp="1"/>
          </p:cNvSpPr>
          <p:nvPr>
            <p:ph type="sldNum" sz="quarter" idx="10"/>
          </p:nvPr>
        </p:nvSpPr>
        <p:spPr/>
        <p:txBody>
          <a:bodyPr/>
          <a:lstStyle/>
          <a:p>
            <a:fld id="{89AB41BC-50FE-2648-A1A9-73E972326156}" type="slidenum">
              <a:rPr lang="en-US" smtClean="0"/>
              <a:pPr/>
              <a:t>1</a:t>
            </a:fld>
            <a:endParaRPr lang="en-US" dirty="0"/>
          </a:p>
        </p:txBody>
      </p:sp>
    </p:spTree>
    <p:extLst>
      <p:ext uri="{BB962C8B-B14F-4D97-AF65-F5344CB8AC3E}">
        <p14:creationId xmlns:p14="http://schemas.microsoft.com/office/powerpoint/2010/main" val="208950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today’s agenda, I will be going through the brief process overview of how the app will work. This is to give a clearer context while we are looking at the demo. Then, we will run the demo, going through the web app first followed by the </a:t>
            </a:r>
            <a:r>
              <a:rPr lang="en-US" dirty="0" err="1"/>
              <a:t>UiPath</a:t>
            </a:r>
            <a:r>
              <a:rPr lang="en-US" dirty="0"/>
              <a:t> scrapping. Afterwards, we will go through the requirements checklist to see which requirements are met or still working in progress. Finally, we will have a Q&amp;A session to wrap it up.</a:t>
            </a:r>
          </a:p>
        </p:txBody>
      </p:sp>
      <p:sp>
        <p:nvSpPr>
          <p:cNvPr id="4" name="Slide Number Placeholder 3"/>
          <p:cNvSpPr>
            <a:spLocks noGrp="1"/>
          </p:cNvSpPr>
          <p:nvPr>
            <p:ph type="sldNum" sz="quarter" idx="10"/>
          </p:nvPr>
        </p:nvSpPr>
        <p:spPr/>
        <p:txBody>
          <a:bodyPr/>
          <a:lstStyle/>
          <a:p>
            <a:pPr marL="0" marR="0" lvl="0" indent="0" algn="r" defTabSz="892894" rtl="0" eaLnBrk="1" fontAlgn="auto" latinLnBrk="0" hangingPunct="1">
              <a:lnSpc>
                <a:spcPct val="100000"/>
              </a:lnSpc>
              <a:spcBef>
                <a:spcPts val="0"/>
              </a:spcBef>
              <a:spcAft>
                <a:spcPts val="0"/>
              </a:spcAft>
              <a:buClrTx/>
              <a:buSzTx/>
              <a:buFontTx/>
              <a:buNone/>
              <a:tabLst/>
              <a:defRPr/>
            </a:pPr>
            <a:fld id="{E13E07A1-2926-49B1-9231-67F85B6D59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89289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443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process overview, our solution comprises of a two pronged approach, the first comprise of a web app that allows the fund manager to configure any fund details and also look through past fund fact sheet. The second part we will be using </a:t>
            </a:r>
            <a:r>
              <a:rPr lang="en-US" dirty="0" err="1"/>
              <a:t>UiPath</a:t>
            </a:r>
            <a:r>
              <a:rPr lang="en-US" dirty="0"/>
              <a:t> automation to scrap the daily funds for various stocks. </a:t>
            </a:r>
          </a:p>
        </p:txBody>
      </p:sp>
      <p:sp>
        <p:nvSpPr>
          <p:cNvPr id="4" name="Slide Number Placeholder 3"/>
          <p:cNvSpPr>
            <a:spLocks noGrp="1"/>
          </p:cNvSpPr>
          <p:nvPr>
            <p:ph type="sldNum" sz="quarter" idx="10"/>
          </p:nvPr>
        </p:nvSpPr>
        <p:spPr/>
        <p:txBody>
          <a:bodyPr/>
          <a:lstStyle/>
          <a:p>
            <a:pPr marL="0" marR="0" lvl="0" indent="0" algn="r" defTabSz="892894" rtl="0" eaLnBrk="1" fontAlgn="auto" latinLnBrk="0" hangingPunct="1">
              <a:lnSpc>
                <a:spcPct val="100000"/>
              </a:lnSpc>
              <a:spcBef>
                <a:spcPts val="0"/>
              </a:spcBef>
              <a:spcAft>
                <a:spcPts val="0"/>
              </a:spcAft>
              <a:buClrTx/>
              <a:buSzTx/>
              <a:buFontTx/>
              <a:buNone/>
              <a:tabLst/>
              <a:defRPr/>
            </a:pPr>
            <a:fld id="{E13E07A1-2926-49B1-9231-67F85B6D59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89289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04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further ado, let us present how this will work</a:t>
            </a:r>
          </a:p>
        </p:txBody>
      </p:sp>
      <p:sp>
        <p:nvSpPr>
          <p:cNvPr id="4" name="Slide Number Placeholder 3"/>
          <p:cNvSpPr>
            <a:spLocks noGrp="1"/>
          </p:cNvSpPr>
          <p:nvPr>
            <p:ph type="sldNum" sz="quarter" idx="5"/>
          </p:nvPr>
        </p:nvSpPr>
        <p:spPr/>
        <p:txBody>
          <a:bodyPr/>
          <a:lstStyle/>
          <a:p>
            <a:fld id="{89AB41BC-50FE-2648-A1A9-73E972326156}" type="slidenum">
              <a:rPr lang="en-US" smtClean="0"/>
              <a:pPr/>
              <a:t>4</a:t>
            </a:fld>
            <a:endParaRPr lang="en-US" dirty="0"/>
          </a:p>
        </p:txBody>
      </p:sp>
    </p:spTree>
    <p:extLst>
      <p:ext uri="{BB962C8B-B14F-4D97-AF65-F5344CB8AC3E}">
        <p14:creationId xmlns:p14="http://schemas.microsoft.com/office/powerpoint/2010/main" val="1620099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Scheduling from app not met, workaround, run it every hour (not practical, especially considering that with more and more people using concurrent licensing, running the bot every hour is a waste of time), offer a free 1 day lesson on orchestrator</a:t>
            </a:r>
          </a:p>
          <a:p>
            <a:pPr marL="0" indent="0">
              <a:buNone/>
            </a:pPr>
            <a:r>
              <a:rPr lang="en-US" dirty="0"/>
              <a:t>2. 1 min/ 2-3 min, 5 min for rebalancing</a:t>
            </a:r>
          </a:p>
        </p:txBody>
      </p:sp>
      <p:sp>
        <p:nvSpPr>
          <p:cNvPr id="4" name="Slide Number Placeholder 3"/>
          <p:cNvSpPr>
            <a:spLocks noGrp="1"/>
          </p:cNvSpPr>
          <p:nvPr>
            <p:ph type="sldNum" sz="quarter" idx="10"/>
          </p:nvPr>
        </p:nvSpPr>
        <p:spPr/>
        <p:txBody>
          <a:bodyPr/>
          <a:lstStyle/>
          <a:p>
            <a:pPr marL="0" marR="0" lvl="0" indent="0" algn="r" defTabSz="892894" rtl="0" eaLnBrk="1" fontAlgn="auto" latinLnBrk="0" hangingPunct="1">
              <a:lnSpc>
                <a:spcPct val="100000"/>
              </a:lnSpc>
              <a:spcBef>
                <a:spcPts val="0"/>
              </a:spcBef>
              <a:spcAft>
                <a:spcPts val="0"/>
              </a:spcAft>
              <a:buClrTx/>
              <a:buSzTx/>
              <a:buFontTx/>
              <a:buNone/>
              <a:tabLst/>
              <a:defRPr/>
            </a:pPr>
            <a:fld id="{E13E07A1-2926-49B1-9231-67F85B6D59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89289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338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today’s agenda, I will be going through the brief process overview of how the app will work. This is to give a clearer context while looking into the demo. Then, we will run the demo, going through the </a:t>
            </a:r>
            <a:r>
              <a:rPr lang="en-US" dirty="0" err="1"/>
              <a:t>c#</a:t>
            </a:r>
            <a:r>
              <a:rPr lang="en-US" dirty="0"/>
              <a:t> app first and then the </a:t>
            </a:r>
            <a:r>
              <a:rPr lang="en-US" dirty="0" err="1"/>
              <a:t>UiPath</a:t>
            </a:r>
            <a:r>
              <a:rPr lang="en-US" dirty="0"/>
              <a:t> scrapping. Afterwards, we will go through the requirements checklist to see which requirements are met or working in progress. Finally, we will have a Q&amp;A session.</a:t>
            </a:r>
          </a:p>
        </p:txBody>
      </p:sp>
      <p:sp>
        <p:nvSpPr>
          <p:cNvPr id="4" name="Slide Number Placeholder 3"/>
          <p:cNvSpPr>
            <a:spLocks noGrp="1"/>
          </p:cNvSpPr>
          <p:nvPr>
            <p:ph type="sldNum" sz="quarter" idx="10"/>
          </p:nvPr>
        </p:nvSpPr>
        <p:spPr/>
        <p:txBody>
          <a:bodyPr/>
          <a:lstStyle/>
          <a:p>
            <a:pPr marL="0" marR="0" lvl="0" indent="0" algn="r" defTabSz="892894" rtl="0" eaLnBrk="1" fontAlgn="auto" latinLnBrk="0" hangingPunct="1">
              <a:lnSpc>
                <a:spcPct val="100000"/>
              </a:lnSpc>
              <a:spcBef>
                <a:spcPts val="0"/>
              </a:spcBef>
              <a:spcAft>
                <a:spcPts val="0"/>
              </a:spcAft>
              <a:buClrTx/>
              <a:buSzTx/>
              <a:buFontTx/>
              <a:buNone/>
              <a:tabLst/>
              <a:defRPr/>
            </a:pPr>
            <a:fld id="{E13E07A1-2926-49B1-9231-67F85B6D59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89289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589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email</a:t>
            </a:r>
          </a:p>
        </p:txBody>
      </p:sp>
      <p:sp>
        <p:nvSpPr>
          <p:cNvPr id="4" name="Slide Number Placeholder 3"/>
          <p:cNvSpPr>
            <a:spLocks noGrp="1"/>
          </p:cNvSpPr>
          <p:nvPr>
            <p:ph type="sldNum" sz="quarter" idx="10"/>
          </p:nvPr>
        </p:nvSpPr>
        <p:spPr/>
        <p:txBody>
          <a:bodyPr/>
          <a:lstStyle/>
          <a:p>
            <a:pPr marL="0" marR="0" lvl="0" indent="0" algn="r" defTabSz="892894" rtl="0" eaLnBrk="1" fontAlgn="auto" latinLnBrk="0" hangingPunct="1">
              <a:lnSpc>
                <a:spcPct val="100000"/>
              </a:lnSpc>
              <a:spcBef>
                <a:spcPts val="0"/>
              </a:spcBef>
              <a:spcAft>
                <a:spcPts val="0"/>
              </a:spcAft>
              <a:buClrTx/>
              <a:buSzTx/>
              <a:buFontTx/>
              <a:buNone/>
              <a:tabLst/>
              <a:defRPr/>
            </a:pPr>
            <a:fld id="{E13E07A1-2926-49B1-9231-67F85B6D59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89289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0738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a">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9D48435-64A8-4B00-9969-E41F87A7C0C6}"/>
              </a:ext>
            </a:extLst>
          </p:cNvPr>
          <p:cNvPicPr>
            <a:picLocks noChangeAspect="1"/>
          </p:cNvPicPr>
          <p:nvPr userDrawn="1"/>
        </p:nvPicPr>
        <p:blipFill rotWithShape="1">
          <a:blip r:embed="rId2"/>
          <a:srcRect t="7780" b="7780"/>
          <a:stretch/>
        </p:blipFill>
        <p:spPr>
          <a:xfrm>
            <a:off x="0" y="-6512"/>
            <a:ext cx="9144000" cy="5150011"/>
          </a:xfrm>
          <a:prstGeom prst="rect">
            <a:avLst/>
          </a:prstGeom>
        </p:spPr>
      </p:pic>
      <p:sp>
        <p:nvSpPr>
          <p:cNvPr id="9" name="Rectangle 8">
            <a:extLst>
              <a:ext uri="{FF2B5EF4-FFF2-40B4-BE49-F238E27FC236}">
                <a16:creationId xmlns:a16="http://schemas.microsoft.com/office/drawing/2014/main" id="{F2B528A5-ADAD-47B7-B270-C90882D98FF7}"/>
              </a:ext>
            </a:extLst>
          </p:cNvPr>
          <p:cNvSpPr/>
          <p:nvPr userDrawn="1"/>
        </p:nvSpPr>
        <p:spPr>
          <a:xfrm>
            <a:off x="4880430" y="2542248"/>
            <a:ext cx="3849913" cy="2198915"/>
          </a:xfrm>
          <a:prstGeom prst="rect">
            <a:avLst/>
          </a:prstGeom>
          <a:solidFill>
            <a:srgbClr val="0067B1">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88544"/>
              </a:solidFill>
              <a:latin typeface="Franklin Gothic Demi Cond" panose="020B0706030402020204" pitchFamily="34" charset="0"/>
            </a:endParaRPr>
          </a:p>
          <a:p>
            <a:pPr algn="ctr"/>
            <a:endParaRPr lang="en-US" dirty="0">
              <a:solidFill>
                <a:srgbClr val="B88544"/>
              </a:solidFill>
              <a:latin typeface="Franklin Gothic Demi Cond" panose="020B0706030402020204" pitchFamily="34" charset="0"/>
            </a:endParaRPr>
          </a:p>
          <a:p>
            <a:pPr algn="ctr"/>
            <a:endParaRPr lang="en-US" dirty="0">
              <a:solidFill>
                <a:srgbClr val="B88544"/>
              </a:solidFill>
              <a:latin typeface="Franklin Gothic Demi Cond" panose="020B0706030402020204" pitchFamily="34" charset="0"/>
            </a:endParaRPr>
          </a:p>
          <a:p>
            <a:pPr algn="ctr"/>
            <a:endParaRPr lang="en-US" dirty="0">
              <a:solidFill>
                <a:srgbClr val="B88544"/>
              </a:solidFill>
              <a:latin typeface="Franklin Gothic Demi Cond" panose="020B0706030402020204" pitchFamily="34" charset="0"/>
            </a:endParaRPr>
          </a:p>
          <a:p>
            <a:pPr algn="ctr"/>
            <a:endParaRPr lang="en-US" dirty="0">
              <a:solidFill>
                <a:srgbClr val="B88544"/>
              </a:solidFill>
              <a:latin typeface="Franklin Gothic Demi Cond" panose="020B0706030402020204" pitchFamily="34" charset="0"/>
            </a:endParaRPr>
          </a:p>
          <a:p>
            <a:pPr algn="ctr"/>
            <a:r>
              <a:rPr lang="en-US" sz="2400" dirty="0">
                <a:solidFill>
                  <a:schemeClr val="bg2"/>
                </a:solidFill>
                <a:latin typeface="Franklin Gothic Medium Cond" panose="020B0606030402020204" pitchFamily="34" charset="0"/>
              </a:rPr>
              <a:t>	</a:t>
            </a:r>
          </a:p>
        </p:txBody>
      </p:sp>
      <p:pic>
        <p:nvPicPr>
          <p:cNvPr id="10" name="Picture Placeholder 6">
            <a:extLst>
              <a:ext uri="{FF2B5EF4-FFF2-40B4-BE49-F238E27FC236}">
                <a16:creationId xmlns:a16="http://schemas.microsoft.com/office/drawing/2014/main" id="{1331D158-1322-4971-992A-180FF5A8E44B}"/>
              </a:ext>
            </a:extLst>
          </p:cNvPr>
          <p:cNvPicPr>
            <a:picLocks noChangeAspect="1"/>
          </p:cNvPicPr>
          <p:nvPr userDrawn="1"/>
        </p:nvPicPr>
        <p:blipFill>
          <a:blip r:embed="rId3" cstate="screen">
            <a:extLst>
              <a:ext uri="{28A0092B-C50C-407E-A947-70E740481C1C}">
                <a14:useLocalDpi xmlns:a14="http://schemas.microsoft.com/office/drawing/2010/main"/>
              </a:ext>
            </a:extLst>
          </a:blip>
          <a:srcRect t="9" b="9"/>
          <a:stretch>
            <a:fillRect/>
          </a:stretch>
        </p:blipFill>
        <p:spPr>
          <a:xfrm>
            <a:off x="278795" y="262394"/>
            <a:ext cx="1385338" cy="612250"/>
          </a:xfrm>
          <a:prstGeom prst="rect">
            <a:avLst/>
          </a:prstGeom>
        </p:spPr>
      </p:pic>
    </p:spTree>
    <p:extLst>
      <p:ext uri="{BB962C8B-B14F-4D97-AF65-F5344CB8AC3E}">
        <p14:creationId xmlns:p14="http://schemas.microsoft.com/office/powerpoint/2010/main" val="19309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rge Diagram/Image Page">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2D6E5C6-2931-42F8-B3C7-3FA8A5E71004}"/>
              </a:ext>
            </a:extLst>
          </p:cNvPr>
          <p:cNvSpPr>
            <a:spLocks noGrp="1"/>
          </p:cNvSpPr>
          <p:nvPr>
            <p:ph type="title"/>
          </p:nvPr>
        </p:nvSpPr>
        <p:spPr>
          <a:xfrm>
            <a:off x="533237" y="76850"/>
            <a:ext cx="7886700" cy="369332"/>
          </a:xfrm>
          <a:prstGeom prst="rect">
            <a:avLst/>
          </a:prstGeom>
        </p:spPr>
        <p:txBody>
          <a:bodyPr/>
          <a:lstStyle>
            <a:lvl1pPr>
              <a:defRPr sz="2000">
                <a:latin typeface="Franklin Gothic Demi Cond" panose="020B0706030402020204" pitchFamily="34" charset="0"/>
              </a:defRPr>
            </a:lvl1pPr>
          </a:lstStyle>
          <a:p>
            <a:endParaRPr lang="en-US" dirty="0"/>
          </a:p>
        </p:txBody>
      </p:sp>
      <p:sp>
        <p:nvSpPr>
          <p:cNvPr id="4" name="Slide Number Placeholder 10">
            <a:extLst>
              <a:ext uri="{FF2B5EF4-FFF2-40B4-BE49-F238E27FC236}">
                <a16:creationId xmlns:a16="http://schemas.microsoft.com/office/drawing/2014/main" id="{AF78415C-9884-4990-ACE3-8C13F73296A3}"/>
              </a:ext>
            </a:extLst>
          </p:cNvPr>
          <p:cNvSpPr txBox="1">
            <a:spLocks/>
          </p:cNvSpPr>
          <p:nvPr userDrawn="1"/>
        </p:nvSpPr>
        <p:spPr>
          <a:xfrm>
            <a:off x="8294565" y="4806159"/>
            <a:ext cx="750336" cy="274637"/>
          </a:xfrm>
          <a:prstGeom prst="rect">
            <a:avLst/>
          </a:prstGeom>
        </p:spPr>
        <p:txBody>
          <a:bodyPr vert="horz" lIns="91440" tIns="45720" rIns="91440" bIns="45720" rtlCol="0" anchor="ctr"/>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ctr"/>
            <a:r>
              <a:rPr lang="en-US" sz="900" dirty="0">
                <a:solidFill>
                  <a:srgbClr val="00ADEE"/>
                </a:solidFill>
                <a:latin typeface="Franklin Gothic Book" panose="020B0503020102020204" pitchFamily="34" charset="0"/>
                <a:cs typeface="Trebuchet MS"/>
              </a:rPr>
              <a:t> </a:t>
            </a:r>
            <a:fld id="{110FD68B-4EE4-9D43-89F2-B87D6C9CEE3A}" type="slidenum">
              <a:rPr lang="en-US" sz="900" smtClean="0">
                <a:solidFill>
                  <a:srgbClr val="00ADEE"/>
                </a:solidFill>
                <a:latin typeface="Franklin Gothic Book" panose="020B0503020102020204" pitchFamily="34" charset="0"/>
                <a:cs typeface="Trebuchet MS"/>
              </a:rPr>
              <a:pPr algn="ctr"/>
              <a:t>‹#›</a:t>
            </a:fld>
            <a:endParaRPr lang="en-US" sz="900" dirty="0">
              <a:solidFill>
                <a:srgbClr val="00ADEE"/>
              </a:solidFill>
              <a:latin typeface="Franklin Gothic Book" panose="020B0503020102020204" pitchFamily="34" charset="0"/>
              <a:cs typeface="Trebuchet MS"/>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rgbClr val="005C9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3C8621-AE14-40D2-A121-B758B47D322E}"/>
              </a:ext>
            </a:extLst>
          </p:cNvPr>
          <p:cNvSpPr/>
          <p:nvPr userDrawn="1"/>
        </p:nvSpPr>
        <p:spPr>
          <a:xfrm>
            <a:off x="0" y="0"/>
            <a:ext cx="9144000" cy="5143500"/>
          </a:xfrm>
          <a:prstGeom prst="rect">
            <a:avLst/>
          </a:prstGeom>
          <a:solidFill>
            <a:srgbClr val="00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DCC50688-9F41-43BC-9AD2-586C9E15FAD4}"/>
              </a:ext>
            </a:extLst>
          </p:cNvPr>
          <p:cNvSpPr>
            <a:spLocks noGrp="1"/>
          </p:cNvSpPr>
          <p:nvPr>
            <p:ph type="title" hasCustomPrompt="1"/>
          </p:nvPr>
        </p:nvSpPr>
        <p:spPr>
          <a:xfrm>
            <a:off x="628650" y="2248585"/>
            <a:ext cx="7886700" cy="590931"/>
          </a:xfrm>
          <a:prstGeom prst="rect">
            <a:avLst/>
          </a:prstGeom>
        </p:spPr>
        <p:txBody>
          <a:bodyPr>
            <a:spAutoFit/>
          </a:bodyPr>
          <a:lstStyle>
            <a:lvl1pPr algn="ctr">
              <a:defRPr sz="3600">
                <a:solidFill>
                  <a:schemeClr val="bg1"/>
                </a:solidFill>
                <a:latin typeface="Franklin Gothic Demi Cond" panose="020B0706030402020204" pitchFamily="34" charset="0"/>
              </a:defRPr>
            </a:lvl1pPr>
          </a:lstStyle>
          <a:p>
            <a:r>
              <a:rPr lang="en-US" dirty="0"/>
              <a:t>THANK YOU</a:t>
            </a:r>
          </a:p>
        </p:txBody>
      </p:sp>
    </p:spTree>
    <p:extLst>
      <p:ext uri="{BB962C8B-B14F-4D97-AF65-F5344CB8AC3E}">
        <p14:creationId xmlns:p14="http://schemas.microsoft.com/office/powerpoint/2010/main" val="409984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A1C8F-8F7D-412F-8501-1A68A8514B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667"/>
          <a:stretch/>
        </p:blipFill>
        <p:spPr>
          <a:xfrm>
            <a:off x="0" y="0"/>
            <a:ext cx="9144000" cy="5143500"/>
          </a:xfrm>
          <a:prstGeom prst="rect">
            <a:avLst/>
          </a:prstGeom>
        </p:spPr>
      </p:pic>
    </p:spTree>
    <p:extLst>
      <p:ext uri="{BB962C8B-B14F-4D97-AF65-F5344CB8AC3E}">
        <p14:creationId xmlns:p14="http://schemas.microsoft.com/office/powerpoint/2010/main" val="1077175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pyright">
    <p:spTree>
      <p:nvGrpSpPr>
        <p:cNvPr id="1" name=""/>
        <p:cNvGrpSpPr/>
        <p:nvPr/>
      </p:nvGrpSpPr>
      <p:grpSpPr>
        <a:xfrm>
          <a:off x="0" y="0"/>
          <a:ext cx="0" cy="0"/>
          <a:chOff x="0" y="0"/>
          <a:chExt cx="0" cy="0"/>
        </a:xfrm>
      </p:grpSpPr>
      <p:sp>
        <p:nvSpPr>
          <p:cNvPr id="2" name="Rectangle 1"/>
          <p:cNvSpPr/>
          <p:nvPr userDrawn="1"/>
        </p:nvSpPr>
        <p:spPr>
          <a:xfrm>
            <a:off x="7257" y="0"/>
            <a:ext cx="9136743"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408227" y="741669"/>
            <a:ext cx="8405573" cy="2275374"/>
          </a:xfrm>
          <a:prstGeom prst="rect">
            <a:avLst/>
          </a:prstGeom>
          <a:noFill/>
        </p:spPr>
        <p:txBody>
          <a:bodyPr wrap="square" lIns="89290" tIns="44644" rIns="89290" bIns="44644" rtlCol="0">
            <a:spAutoFit/>
          </a:bodyPr>
          <a:lstStyle/>
          <a:p>
            <a:pPr algn="r">
              <a:defRPr/>
            </a:pPr>
            <a:r>
              <a:rPr lang="en-US" sz="1800" b="0" dirty="0">
                <a:solidFill>
                  <a:srgbClr val="005C95"/>
                </a:solidFill>
                <a:latin typeface="Franklin Gothic Medium" panose="020B0603020102020204" pitchFamily="34" charset="0"/>
                <a:cs typeface="Helvetica" panose="020B0604020202020204" pitchFamily="34" charset="0"/>
              </a:rPr>
              <a:t>Copyright and Confidentiality Notice</a:t>
            </a:r>
          </a:p>
          <a:p>
            <a:pPr algn="just"/>
            <a:endParaRPr lang="en-US" sz="1400" dirty="0">
              <a:solidFill>
                <a:srgbClr val="757070">
                  <a:lumMod val="85000"/>
                  <a:lumOff val="15000"/>
                </a:srgbClr>
              </a:solidFill>
              <a:latin typeface="+mn-lt"/>
              <a:cs typeface="Helvetica" panose="020B0604020202020204" pitchFamily="34" charset="0"/>
            </a:endParaRPr>
          </a:p>
          <a:p>
            <a:pPr algn="just"/>
            <a:endParaRPr lang="en-US" sz="1400" dirty="0">
              <a:solidFill>
                <a:srgbClr val="757070">
                  <a:lumMod val="85000"/>
                  <a:lumOff val="15000"/>
                </a:srgbClr>
              </a:solidFill>
              <a:latin typeface="+mn-lt"/>
              <a:cs typeface="Helvetica" panose="020B0604020202020204" pitchFamily="34" charset="0"/>
            </a:endParaRPr>
          </a:p>
          <a:p>
            <a:pPr algn="just"/>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Copyright © 2018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a:t>
            </a:r>
          </a:p>
          <a:p>
            <a:pPr algn="just"/>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UST Global Inc.</a:t>
            </a:r>
          </a:p>
          <a:p>
            <a:pPr algn="just"/>
            <a:endParaRPr lang="en-US" sz="1200" dirty="0">
              <a:solidFill>
                <a:srgbClr val="757070">
                  <a:lumMod val="85000"/>
                  <a:lumOff val="15000"/>
                </a:srgbClr>
              </a:solidFill>
              <a:latin typeface="Franklin Gothic Book" panose="020B0503020102020204" pitchFamily="34" charset="0"/>
              <a:cs typeface="Helvetica" panose="020B0604020202020204" pitchFamily="34" charset="0"/>
            </a:endParaRPr>
          </a:p>
          <a:p>
            <a:pPr algn="just"/>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UST Global</a:t>
            </a:r>
            <a:r>
              <a:rPr lang="en-US" sz="1200" baseline="30000" dirty="0">
                <a:solidFill>
                  <a:srgbClr val="757070">
                    <a:lumMod val="85000"/>
                    <a:lumOff val="15000"/>
                  </a:srgbClr>
                </a:solidFill>
                <a:latin typeface="Franklin Gothic Book" panose="020B0503020102020204" pitchFamily="34" charset="0"/>
                <a:cs typeface="Helvetica" panose="020B0604020202020204" pitchFamily="34" charset="0"/>
              </a:rPr>
              <a:t>®</a:t>
            </a:r>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 is a registered service mark of UST Global Inc</a:t>
            </a:r>
          </a:p>
        </p:txBody>
      </p:sp>
      <p:sp>
        <p:nvSpPr>
          <p:cNvPr id="7" name="TextBox 6"/>
          <p:cNvSpPr txBox="1"/>
          <p:nvPr userDrawn="1"/>
        </p:nvSpPr>
        <p:spPr>
          <a:xfrm>
            <a:off x="425386" y="3076888"/>
            <a:ext cx="2462957" cy="1198156"/>
          </a:xfrm>
          <a:prstGeom prst="rect">
            <a:avLst/>
          </a:prstGeom>
          <a:noFill/>
        </p:spPr>
        <p:txBody>
          <a:bodyPr wrap="square" lIns="89290" tIns="44644" rIns="89290" bIns="44644" rtlCol="0">
            <a:spAutoFit/>
          </a:bodyPr>
          <a:lstStyle/>
          <a:p>
            <a:r>
              <a:rPr lang="en-US" sz="1200" dirty="0">
                <a:solidFill>
                  <a:srgbClr val="757070">
                    <a:lumMod val="85000"/>
                    <a:lumOff val="15000"/>
                  </a:srgbClr>
                </a:solidFill>
                <a:latin typeface="Franklin Gothic Medium" panose="020B0603020102020204" pitchFamily="34" charset="0"/>
                <a:cs typeface="Helvetica" panose="020B0604020202020204" pitchFamily="34" charset="0"/>
              </a:rPr>
              <a:t>UST Global</a:t>
            </a:r>
          </a:p>
          <a:p>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5 Polaris Way</a:t>
            </a:r>
          </a:p>
          <a:p>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Aliso Viejo, CA 92656</a:t>
            </a:r>
          </a:p>
          <a:p>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Tel: 949.716.8757</a:t>
            </a:r>
          </a:p>
          <a:p>
            <a:r>
              <a:rPr lang="en-US" sz="1200" dirty="0">
                <a:solidFill>
                  <a:srgbClr val="757070">
                    <a:lumMod val="85000"/>
                    <a:lumOff val="15000"/>
                  </a:srgbClr>
                </a:solidFill>
                <a:latin typeface="Franklin Gothic Book" panose="020B0503020102020204" pitchFamily="34" charset="0"/>
                <a:cs typeface="Helvetica" panose="020B0604020202020204" pitchFamily="34" charset="0"/>
              </a:rPr>
              <a:t>Fax: 949.716.8396</a:t>
            </a:r>
          </a:p>
          <a:p>
            <a:r>
              <a:rPr lang="en-US" sz="1200" u="sng" dirty="0">
                <a:solidFill>
                  <a:srgbClr val="00AEEF"/>
                </a:solidFill>
                <a:latin typeface="Franklin Gothic Book" panose="020B0503020102020204" pitchFamily="34" charset="0"/>
                <a:cs typeface="Helvetica" panose="020B0604020202020204" pitchFamily="34" charset="0"/>
                <a:hlinkClick r:id="rId2"/>
              </a:rPr>
              <a:t>www.ust-global.com</a:t>
            </a:r>
            <a:endParaRPr lang="en-US" sz="1200" dirty="0">
              <a:solidFill>
                <a:srgbClr val="00AEEF"/>
              </a:solidFill>
              <a:latin typeface="Franklin Gothic Book" panose="020B0503020102020204" pitchFamily="34" charset="0"/>
              <a:cs typeface="Helvetica" panose="020B0604020202020204" pitchFamily="34" charset="0"/>
            </a:endParaRPr>
          </a:p>
        </p:txBody>
      </p:sp>
      <p:sp>
        <p:nvSpPr>
          <p:cNvPr id="10" name="Title 1"/>
          <p:cNvSpPr txBox="1">
            <a:spLocks/>
          </p:cNvSpPr>
          <p:nvPr userDrawn="1"/>
        </p:nvSpPr>
        <p:spPr>
          <a:xfrm>
            <a:off x="2504562" y="329607"/>
            <a:ext cx="6207638"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endParaRPr lang="en-US" sz="3200" b="0" dirty="0">
              <a:solidFill>
                <a:srgbClr val="757070"/>
              </a:solidFill>
              <a:latin typeface="Calibri Light" panose="020F0302020204030204" pitchFamily="34" charset="0"/>
            </a:endParaRPr>
          </a:p>
        </p:txBody>
      </p:sp>
    </p:spTree>
    <p:extLst>
      <p:ext uri="{BB962C8B-B14F-4D97-AF65-F5344CB8AC3E}">
        <p14:creationId xmlns:p14="http://schemas.microsoft.com/office/powerpoint/2010/main" val="97217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tory Telling_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531C3C6-6438-47DD-8AE9-861B219C055E}"/>
              </a:ext>
            </a:extLst>
          </p:cNvPr>
          <p:cNvSpPr/>
          <p:nvPr userDrawn="1"/>
        </p:nvSpPr>
        <p:spPr>
          <a:xfrm>
            <a:off x="7257" y="0"/>
            <a:ext cx="9136743"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711C1B1-EBFA-46BC-9072-20C9488E2C6E}"/>
              </a:ext>
            </a:extLst>
          </p:cNvPr>
          <p:cNvPicPr>
            <a:picLocks noChangeAspect="1"/>
          </p:cNvPicPr>
          <p:nvPr userDrawn="1"/>
        </p:nvPicPr>
        <p:blipFill rotWithShape="1">
          <a:blip r:embed="rId2"/>
          <a:srcRect t="7834" b="7834"/>
          <a:stretch/>
        </p:blipFill>
        <p:spPr>
          <a:xfrm>
            <a:off x="0" y="0"/>
            <a:ext cx="9144000" cy="5143500"/>
          </a:xfrm>
          <a:prstGeom prst="rect">
            <a:avLst/>
          </a:prstGeom>
        </p:spPr>
      </p:pic>
      <p:sp>
        <p:nvSpPr>
          <p:cNvPr id="10" name="Rectangle 9">
            <a:extLst>
              <a:ext uri="{FF2B5EF4-FFF2-40B4-BE49-F238E27FC236}">
                <a16:creationId xmlns:a16="http://schemas.microsoft.com/office/drawing/2014/main" id="{18D0FDF7-C80D-4EC7-98A0-402C6034976A}"/>
              </a:ext>
            </a:extLst>
          </p:cNvPr>
          <p:cNvSpPr/>
          <p:nvPr userDrawn="1"/>
        </p:nvSpPr>
        <p:spPr>
          <a:xfrm>
            <a:off x="0" y="1648591"/>
            <a:ext cx="5491942" cy="1846318"/>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2894"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prstClr val="white"/>
              </a:solidFill>
              <a:effectLst/>
              <a:uLnTx/>
              <a:uFillTx/>
              <a:latin typeface="Franklin Gothic Book"/>
              <a:ea typeface="+mn-ea"/>
              <a:cs typeface="+mn-cs"/>
            </a:endParaRPr>
          </a:p>
        </p:txBody>
      </p:sp>
    </p:spTree>
    <p:extLst>
      <p:ext uri="{BB962C8B-B14F-4D97-AF65-F5344CB8AC3E}">
        <p14:creationId xmlns:p14="http://schemas.microsoft.com/office/powerpoint/2010/main" val="371139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Story Telling_1">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1304015" y="1138240"/>
            <a:ext cx="6092570" cy="1373709"/>
          </a:xfrm>
        </p:spPr>
        <p:txBody>
          <a:bodyPr wrap="square" lIns="0" tIns="0" rIns="0" bIns="0">
            <a:spAutoFit/>
          </a:bodyPr>
          <a:lstStyle>
            <a:lvl1pPr marL="342884" indent="-342884" algn="l" defTabSz="892850"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Franklin Gothic Medium" panose="020B0603020102020204" pitchFamily="34" charset="0"/>
                <a:ea typeface="Tahoma" panose="020B0604030504040204" pitchFamily="34" charset="0"/>
                <a:cs typeface="Tahoma" panose="020B0604030504040204" pitchFamily="34" charset="0"/>
              </a:defRPr>
            </a:lvl1pPr>
            <a:lvl2pPr marL="631793" indent="-285736" algn="l" defTabSz="892850" rtl="0" eaLnBrk="1" latinLnBrk="0" hangingPunct="1">
              <a:lnSpc>
                <a:spcPct val="110000"/>
              </a:lnSpc>
              <a:spcBef>
                <a:spcPts val="500"/>
              </a:spcBef>
              <a:buFont typeface="Arial" panose="020B0604020202020204" pitchFamily="34" charset="0"/>
              <a:buChar char="•"/>
              <a:defRPr lang="en-US" sz="1400" kern="1200" dirty="0" smtClean="0">
                <a:solidFill>
                  <a:schemeClr val="tx1"/>
                </a:solidFill>
                <a:latin typeface="Franklin Gothic Medium" panose="020B0603020102020204" pitchFamily="34" charset="0"/>
                <a:ea typeface="Tahoma" panose="020B0604030504040204" pitchFamily="34" charset="0"/>
                <a:cs typeface="Tahoma" panose="020B0604030504040204" pitchFamily="34" charset="0"/>
              </a:defRPr>
            </a:lvl2pPr>
            <a:lvl3pPr marL="923498" indent="-283450" algn="l" defTabSz="892850" rtl="0" eaLnBrk="1" latinLnBrk="0" hangingPunct="1">
              <a:lnSpc>
                <a:spcPct val="110000"/>
              </a:lnSpc>
              <a:spcBef>
                <a:spcPts val="500"/>
              </a:spcBef>
              <a:buSzPct val="90000"/>
              <a:buFont typeface="Arial" panose="020B0604020202020204" pitchFamily="34" charset="0"/>
              <a:buChar char="•"/>
              <a:defRPr lang="en-US" sz="1400" kern="1200" dirty="0" smtClean="0">
                <a:solidFill>
                  <a:schemeClr val="tx1"/>
                </a:solidFill>
                <a:latin typeface="Franklin Gothic Medium" panose="020B0603020102020204" pitchFamily="34" charset="0"/>
                <a:ea typeface="Tahoma" panose="020B0604030504040204" pitchFamily="34" charset="0"/>
                <a:cs typeface="Tahoma" panose="020B0604030504040204" pitchFamily="34" charset="0"/>
              </a:defRPr>
            </a:lvl3pPr>
            <a:lvl4pPr marL="1197804" indent="-285736" algn="l" defTabSz="892850" rtl="0" eaLnBrk="1" latinLnBrk="0" hangingPunct="1">
              <a:lnSpc>
                <a:spcPct val="110000"/>
              </a:lnSpc>
              <a:spcBef>
                <a:spcPts val="500"/>
              </a:spcBef>
              <a:buFont typeface="Arial" panose="020B0604020202020204" pitchFamily="34" charset="0"/>
              <a:buChar char="•"/>
              <a:defRPr lang="en-US" sz="1200" kern="1200" dirty="0" smtClean="0">
                <a:solidFill>
                  <a:schemeClr val="tx1"/>
                </a:solidFill>
                <a:latin typeface="Franklin Gothic Medium" panose="020B0603020102020204" pitchFamily="34" charset="0"/>
                <a:ea typeface="Tahoma" panose="020B0604030504040204" pitchFamily="34" charset="0"/>
                <a:cs typeface="Tahoma" panose="020B0604030504040204" pitchFamily="34" charset="0"/>
              </a:defRPr>
            </a:lvl4pPr>
            <a:lvl5pPr marL="1544561" indent="-346058" algn="l" defTabSz="892850" rtl="0" eaLnBrk="1" latinLnBrk="0" hangingPunct="1">
              <a:lnSpc>
                <a:spcPct val="110000"/>
              </a:lnSpc>
              <a:spcBef>
                <a:spcPts val="500"/>
              </a:spcBef>
              <a:buFont typeface="Arial" panose="020B0604020202020204" pitchFamily="34" charset="0"/>
              <a:buChar char="•"/>
              <a:defRPr lang="en-US" sz="1000" kern="1200" dirty="0">
                <a:solidFill>
                  <a:schemeClr val="tx1"/>
                </a:solidFill>
                <a:latin typeface="Franklin Gothic Medium" panose="020B060302010202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544561" lvl="4" indent="-346058" algn="l" defTabSz="892850" rtl="0" eaLnBrk="1" latinLnBrk="0" hangingPunct="1">
              <a:lnSpc>
                <a:spcPct val="110000"/>
              </a:lnSpc>
              <a:spcBef>
                <a:spcPts val="500"/>
              </a:spcBef>
              <a:buSzPct val="80000"/>
              <a:buFont typeface="Arial" panose="020B0604020202020204" pitchFamily="34" charset="0"/>
              <a:buChar char="•"/>
            </a:pPr>
            <a:r>
              <a:rPr lang="en-US" dirty="0"/>
              <a:t>Fifth level</a:t>
            </a:r>
          </a:p>
        </p:txBody>
      </p:sp>
      <p:sp>
        <p:nvSpPr>
          <p:cNvPr id="5" name="Rectangle 4">
            <a:extLst>
              <a:ext uri="{FF2B5EF4-FFF2-40B4-BE49-F238E27FC236}">
                <a16:creationId xmlns:a16="http://schemas.microsoft.com/office/drawing/2014/main" id="{5F114B69-9F8E-41F4-88C0-A067B77B1A0E}"/>
              </a:ext>
            </a:extLst>
          </p:cNvPr>
          <p:cNvSpPr/>
          <p:nvPr userDrawn="1"/>
        </p:nvSpPr>
        <p:spPr>
          <a:xfrm>
            <a:off x="0" y="0"/>
            <a:ext cx="400050" cy="421931"/>
          </a:xfrm>
          <a:prstGeom prst="rect">
            <a:avLst/>
          </a:prstGeom>
          <a:solidFill>
            <a:srgbClr val="00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01C24"/>
                </a:solidFill>
              </a:rPr>
              <a:t> </a:t>
            </a:r>
          </a:p>
        </p:txBody>
      </p:sp>
      <p:sp>
        <p:nvSpPr>
          <p:cNvPr id="6" name="Title 3">
            <a:extLst>
              <a:ext uri="{FF2B5EF4-FFF2-40B4-BE49-F238E27FC236}">
                <a16:creationId xmlns:a16="http://schemas.microsoft.com/office/drawing/2014/main" id="{46BED567-0C87-4C79-A242-F93C31EE8341}"/>
              </a:ext>
            </a:extLst>
          </p:cNvPr>
          <p:cNvSpPr>
            <a:spLocks noGrp="1"/>
          </p:cNvSpPr>
          <p:nvPr>
            <p:ph type="title"/>
          </p:nvPr>
        </p:nvSpPr>
        <p:spPr>
          <a:xfrm>
            <a:off x="533237" y="76850"/>
            <a:ext cx="7886700" cy="369332"/>
          </a:xfrm>
          <a:prstGeom prst="rect">
            <a:avLst/>
          </a:prstGeom>
        </p:spPr>
        <p:txBody>
          <a:bodyPr/>
          <a:lstStyle>
            <a:lvl1pPr>
              <a:defRPr sz="2000">
                <a:latin typeface="Franklin Gothic Demi Cond" panose="020B0706030402020204" pitchFamily="34" charset="0"/>
              </a:defRPr>
            </a:lvl1pPr>
          </a:lstStyle>
          <a:p>
            <a:endParaRPr lang="en-US" dirty="0"/>
          </a:p>
        </p:txBody>
      </p:sp>
    </p:spTree>
    <p:extLst>
      <p:ext uri="{BB962C8B-B14F-4D97-AF65-F5344CB8AC3E}">
        <p14:creationId xmlns:p14="http://schemas.microsoft.com/office/powerpoint/2010/main" val="411639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pyright">
    <p:spTree>
      <p:nvGrpSpPr>
        <p:cNvPr id="1" name=""/>
        <p:cNvGrpSpPr/>
        <p:nvPr/>
      </p:nvGrpSpPr>
      <p:grpSpPr>
        <a:xfrm>
          <a:off x="0" y="0"/>
          <a:ext cx="0" cy="0"/>
          <a:chOff x="0" y="0"/>
          <a:chExt cx="0" cy="0"/>
        </a:xfrm>
      </p:grpSpPr>
      <p:sp>
        <p:nvSpPr>
          <p:cNvPr id="5" name="TextBox 4"/>
          <p:cNvSpPr txBox="1"/>
          <p:nvPr userDrawn="1"/>
        </p:nvSpPr>
        <p:spPr>
          <a:xfrm>
            <a:off x="408229" y="741669"/>
            <a:ext cx="8405573" cy="2275374"/>
          </a:xfrm>
          <a:prstGeom prst="rect">
            <a:avLst/>
          </a:prstGeom>
          <a:noFill/>
        </p:spPr>
        <p:txBody>
          <a:bodyPr wrap="square" lIns="89290" tIns="44644" rIns="89290" bIns="44644" rtlCol="0">
            <a:spAutoFit/>
          </a:bodyPr>
          <a:lstStyle/>
          <a:p>
            <a:pPr algn="r">
              <a:defRPr/>
            </a:pPr>
            <a:r>
              <a:rPr lang="en-US" sz="1800" b="0" dirty="0">
                <a:solidFill>
                  <a:schemeClr val="accent5"/>
                </a:solidFill>
                <a:latin typeface="+mj-lt"/>
                <a:cs typeface="Helvetica" panose="020B0604020202020204" pitchFamily="34" charset="0"/>
              </a:rPr>
              <a:t>Copyright and Confidentiality Notice</a:t>
            </a:r>
          </a:p>
          <a:p>
            <a:pPr algn="just"/>
            <a:endParaRPr lang="en-US" sz="1400" dirty="0">
              <a:solidFill>
                <a:srgbClr val="757070">
                  <a:lumMod val="85000"/>
                  <a:lumOff val="15000"/>
                </a:srgbClr>
              </a:solidFill>
              <a:latin typeface="+mn-lt"/>
              <a:cs typeface="Helvetica" panose="020B0604020202020204" pitchFamily="34" charset="0"/>
            </a:endParaRPr>
          </a:p>
          <a:p>
            <a:pPr algn="just"/>
            <a:endParaRPr lang="en-US" sz="1400" dirty="0">
              <a:solidFill>
                <a:srgbClr val="757070">
                  <a:lumMod val="85000"/>
                  <a:lumOff val="15000"/>
                </a:srgbClr>
              </a:solidFill>
              <a:latin typeface="+mn-lt"/>
              <a:cs typeface="Helvetica" panose="020B0604020202020204" pitchFamily="34" charset="0"/>
            </a:endParaRPr>
          </a:p>
          <a:p>
            <a:pPr algn="just"/>
            <a:r>
              <a:rPr lang="en-US" sz="1200" dirty="0">
                <a:solidFill>
                  <a:srgbClr val="757070">
                    <a:lumMod val="85000"/>
                    <a:lumOff val="15000"/>
                  </a:srgbClr>
                </a:solidFill>
                <a:latin typeface="+mn-lt"/>
                <a:cs typeface="Helvetica" panose="020B0604020202020204" pitchFamily="34" charset="0"/>
              </a:rPr>
              <a:t>Copyright © 2018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gn="just"/>
            <a:endParaRPr lang="en-US" sz="1200" dirty="0">
              <a:solidFill>
                <a:srgbClr val="757070">
                  <a:lumMod val="85000"/>
                  <a:lumOff val="15000"/>
                </a:srgbClr>
              </a:solidFill>
              <a:latin typeface="+mn-lt"/>
              <a:cs typeface="Helvetica" panose="020B0604020202020204" pitchFamily="34" charset="0"/>
            </a:endParaRPr>
          </a:p>
          <a:p>
            <a:pPr algn="just"/>
            <a:r>
              <a:rPr lang="en-US" sz="1200" dirty="0">
                <a:solidFill>
                  <a:srgbClr val="757070">
                    <a:lumMod val="85000"/>
                    <a:lumOff val="15000"/>
                  </a:srgbClr>
                </a:solidFill>
                <a:latin typeface="+mn-lt"/>
                <a:cs typeface="Helvetica" panose="020B0604020202020204" pitchFamily="34" charset="0"/>
              </a:rPr>
              <a:t>UST Global</a:t>
            </a:r>
            <a:r>
              <a:rPr lang="en-US" sz="1200" baseline="30000" dirty="0">
                <a:solidFill>
                  <a:srgbClr val="757070">
                    <a:lumMod val="85000"/>
                    <a:lumOff val="15000"/>
                  </a:srgbClr>
                </a:solidFill>
                <a:latin typeface="+mn-lt"/>
                <a:cs typeface="Helvetica" panose="020B0604020202020204" pitchFamily="34" charset="0"/>
              </a:rPr>
              <a:t>®</a:t>
            </a:r>
            <a:r>
              <a:rPr lang="en-US" sz="1200" dirty="0">
                <a:solidFill>
                  <a:srgbClr val="757070">
                    <a:lumMod val="85000"/>
                    <a:lumOff val="15000"/>
                  </a:srgbClr>
                </a:solidFill>
                <a:latin typeface="+mn-lt"/>
                <a:cs typeface="Helvetica" panose="020B0604020202020204" pitchFamily="34" charset="0"/>
              </a:rPr>
              <a:t> is a registered service mark of UST Global Inc</a:t>
            </a:r>
          </a:p>
        </p:txBody>
      </p:sp>
      <p:sp>
        <p:nvSpPr>
          <p:cNvPr id="7" name="TextBox 6"/>
          <p:cNvSpPr txBox="1"/>
          <p:nvPr userDrawn="1"/>
        </p:nvSpPr>
        <p:spPr>
          <a:xfrm>
            <a:off x="425388" y="3076890"/>
            <a:ext cx="1914691" cy="1105823"/>
          </a:xfrm>
          <a:prstGeom prst="rect">
            <a:avLst/>
          </a:prstGeom>
          <a:noFill/>
        </p:spPr>
        <p:txBody>
          <a:bodyPr wrap="square" lIns="89290" tIns="44644" rIns="89290" bIns="44644" rtlCol="0">
            <a:spAutoFit/>
          </a:bodyPr>
          <a:lstStyle/>
          <a:p>
            <a:r>
              <a:rPr lang="en-US" sz="1100" dirty="0">
                <a:solidFill>
                  <a:srgbClr val="757070">
                    <a:lumMod val="85000"/>
                    <a:lumOff val="15000"/>
                  </a:srgbClr>
                </a:solidFill>
                <a:latin typeface="+mn-lt"/>
                <a:cs typeface="Helvetica" panose="020B0604020202020204" pitchFamily="34" charset="0"/>
              </a:rPr>
              <a:t>UST Global</a:t>
            </a:r>
          </a:p>
          <a:p>
            <a:r>
              <a:rPr lang="en-US" sz="1100" dirty="0">
                <a:solidFill>
                  <a:srgbClr val="757070">
                    <a:lumMod val="85000"/>
                    <a:lumOff val="15000"/>
                  </a:srgbClr>
                </a:solidFill>
                <a:latin typeface="+mn-lt"/>
                <a:cs typeface="Helvetica" panose="020B0604020202020204" pitchFamily="34" charset="0"/>
              </a:rPr>
              <a:t>5 Polaris Way</a:t>
            </a:r>
          </a:p>
          <a:p>
            <a:r>
              <a:rPr lang="en-US" sz="1100" dirty="0">
                <a:solidFill>
                  <a:srgbClr val="757070">
                    <a:lumMod val="85000"/>
                    <a:lumOff val="15000"/>
                  </a:srgbClr>
                </a:solidFill>
                <a:latin typeface="+mn-lt"/>
                <a:cs typeface="Helvetica" panose="020B0604020202020204" pitchFamily="34" charset="0"/>
              </a:rPr>
              <a:t>Aliso Viejo, CA 92656</a:t>
            </a:r>
          </a:p>
          <a:p>
            <a:r>
              <a:rPr lang="en-US" sz="1100" dirty="0">
                <a:solidFill>
                  <a:srgbClr val="757070">
                    <a:lumMod val="85000"/>
                    <a:lumOff val="15000"/>
                  </a:srgbClr>
                </a:solidFill>
                <a:latin typeface="+mn-lt"/>
                <a:cs typeface="Helvetica" panose="020B0604020202020204" pitchFamily="34" charset="0"/>
              </a:rPr>
              <a:t>Tel: 949.716.8757</a:t>
            </a:r>
          </a:p>
          <a:p>
            <a:r>
              <a:rPr lang="en-US" sz="1100" dirty="0">
                <a:solidFill>
                  <a:srgbClr val="757070">
                    <a:lumMod val="85000"/>
                    <a:lumOff val="15000"/>
                  </a:srgbClr>
                </a:solidFill>
                <a:latin typeface="+mn-lt"/>
                <a:cs typeface="Helvetica" panose="020B0604020202020204" pitchFamily="34" charset="0"/>
              </a:rPr>
              <a:t>Fax: 949.716.8396</a:t>
            </a:r>
          </a:p>
          <a:p>
            <a:r>
              <a:rPr lang="en-US" sz="1100" u="sng" dirty="0">
                <a:solidFill>
                  <a:srgbClr val="00AEEF"/>
                </a:solidFill>
                <a:latin typeface="+mn-lt"/>
                <a:cs typeface="Helvetica" panose="020B0604020202020204" pitchFamily="34" charset="0"/>
                <a:hlinkClick r:id="rId2"/>
              </a:rPr>
              <a:t>www.ust-global.com</a:t>
            </a:r>
            <a:endParaRPr lang="en-US" sz="1100" dirty="0">
              <a:solidFill>
                <a:srgbClr val="00AEEF"/>
              </a:solidFill>
              <a:latin typeface="+mn-lt"/>
              <a:cs typeface="Helvetica" panose="020B0604020202020204" pitchFamily="34" charset="0"/>
            </a:endParaRPr>
          </a:p>
        </p:txBody>
      </p:sp>
      <p:sp>
        <p:nvSpPr>
          <p:cNvPr id="10" name="Title 1"/>
          <p:cNvSpPr txBox="1">
            <a:spLocks/>
          </p:cNvSpPr>
          <p:nvPr userDrawn="1"/>
        </p:nvSpPr>
        <p:spPr>
          <a:xfrm>
            <a:off x="2504563" y="329609"/>
            <a:ext cx="6207638"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endParaRPr lang="en-US" sz="3200" b="0" dirty="0">
              <a:solidFill>
                <a:srgbClr val="757070"/>
              </a:solidFill>
              <a:latin typeface="Calibri Light" panose="020F0302020204030204" pitchFamily="34" charset="0"/>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58184" y="4682945"/>
            <a:ext cx="1298376" cy="445925"/>
          </a:xfrm>
          <a:prstGeom prst="rect">
            <a:avLst/>
          </a:prstGeom>
        </p:spPr>
      </p:pic>
    </p:spTree>
    <p:extLst>
      <p:ext uri="{BB962C8B-B14F-4D97-AF65-F5344CB8AC3E}">
        <p14:creationId xmlns:p14="http://schemas.microsoft.com/office/powerpoint/2010/main" val="1201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106006" y="4787238"/>
            <a:ext cx="4572000" cy="246221"/>
          </a:xfrm>
          <a:prstGeom prst="rect">
            <a:avLst/>
          </a:prstGeom>
        </p:spPr>
        <p:txBody>
          <a:bodyPr>
            <a:spAutoFit/>
          </a:bodyPr>
          <a:lstStyle/>
          <a:p>
            <a:r>
              <a:rPr lang="en-US" sz="1000" dirty="0">
                <a:solidFill>
                  <a:schemeClr val="tx1">
                    <a:lumMod val="50000"/>
                    <a:lumOff val="50000"/>
                  </a:schemeClr>
                </a:solidFill>
                <a:latin typeface="Franklin Gothic Book" panose="020B0503020102020204" pitchFamily="34" charset="0"/>
                <a:ea typeface="Myriad Pro Regular" charset="0"/>
                <a:cs typeface="Myriad Pro Regular" charset="0"/>
              </a:rPr>
              <a:t>Confidential and Proprietary. © 2018 UST Global Inc</a:t>
            </a:r>
          </a:p>
        </p:txBody>
      </p:sp>
      <p:sp>
        <p:nvSpPr>
          <p:cNvPr id="8" name="Rectangle 7"/>
          <p:cNvSpPr/>
          <p:nvPr userDrawn="1"/>
        </p:nvSpPr>
        <p:spPr>
          <a:xfrm>
            <a:off x="0" y="0"/>
            <a:ext cx="400050" cy="421931"/>
          </a:xfrm>
          <a:prstGeom prst="rect">
            <a:avLst/>
          </a:prstGeom>
          <a:solidFill>
            <a:srgbClr val="00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01C24"/>
                </a:solidFill>
              </a:rPr>
              <a:t> </a:t>
            </a:r>
          </a:p>
        </p:txBody>
      </p:sp>
      <p:sp>
        <p:nvSpPr>
          <p:cNvPr id="2" name="Slide Number Placeholder 1">
            <a:extLst>
              <a:ext uri="{FF2B5EF4-FFF2-40B4-BE49-F238E27FC236}">
                <a16:creationId xmlns:a16="http://schemas.microsoft.com/office/drawing/2014/main" id="{2CA4C826-F0ED-4A13-BE8C-42AA2DF63A5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4BD1B49-C9B1-4392-BC9C-DE8BE710E299}" type="slidenum">
              <a:rPr lang="en-US" smtClean="0"/>
              <a:t>‹#›</a:t>
            </a:fld>
            <a:endParaRPr lang="en-US"/>
          </a:p>
        </p:txBody>
      </p:sp>
    </p:spTree>
    <p:extLst>
      <p:ext uri="{BB962C8B-B14F-4D97-AF65-F5344CB8AC3E}">
        <p14:creationId xmlns:p14="http://schemas.microsoft.com/office/powerpoint/2010/main" val="575119451"/>
      </p:ext>
    </p:extLst>
  </p:cSld>
  <p:clrMap bg1="lt1" tx1="dk1" bg2="lt2" tx2="dk2" accent1="accent1" accent2="accent2" accent3="accent3" accent4="accent4" accent5="accent5" accent6="accent6" hlink="hlink" folHlink="folHlink"/>
  <p:sldLayoutIdLst>
    <p:sldLayoutId id="2147483744" r:id="rId1"/>
    <p:sldLayoutId id="2147483822" r:id="rId2"/>
    <p:sldLayoutId id="2147483948" r:id="rId3"/>
    <p:sldLayoutId id="2147483940" r:id="rId4"/>
    <p:sldLayoutId id="2147483938" r:id="rId5"/>
    <p:sldLayoutId id="2147483939" r:id="rId6"/>
    <p:sldLayoutId id="2147483949" r:id="rId7"/>
    <p:sldLayoutId id="2147483945" r:id="rId8"/>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V="1">
            <a:off x="6073866" y="3866569"/>
            <a:ext cx="1463040" cy="45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80429" y="3758232"/>
            <a:ext cx="3849914" cy="846386"/>
          </a:xfrm>
          <a:prstGeom prst="rect">
            <a:avLst/>
          </a:prstGeom>
          <a:noFill/>
        </p:spPr>
        <p:txBody>
          <a:bodyPr wrap="square" rtlCol="0" anchor="ctr">
            <a:spAutoFit/>
          </a:bodyPr>
          <a:lstStyle/>
          <a:p>
            <a:pPr algn="ctr"/>
            <a:endParaRPr lang="en-US" sz="2900" dirty="0">
              <a:solidFill>
                <a:schemeClr val="bg1"/>
              </a:solidFill>
              <a:latin typeface="Franklin Gothic Demi Cond" panose="020B0706030402020204" pitchFamily="34" charset="0"/>
            </a:endParaRPr>
          </a:p>
          <a:p>
            <a:pPr algn="ctr"/>
            <a:r>
              <a:rPr lang="en-US" sz="2000" dirty="0">
                <a:solidFill>
                  <a:schemeClr val="bg1"/>
                </a:solidFill>
                <a:latin typeface="Franklin Gothic Demi Cond" panose="020B0706030402020204" pitchFamily="34" charset="0"/>
              </a:rPr>
              <a:t>Fund Fact Sheet Generator</a:t>
            </a:r>
          </a:p>
        </p:txBody>
      </p:sp>
      <p:pic>
        <p:nvPicPr>
          <p:cNvPr id="3" name="Picture 2">
            <a:extLst>
              <a:ext uri="{FF2B5EF4-FFF2-40B4-BE49-F238E27FC236}">
                <a16:creationId xmlns:a16="http://schemas.microsoft.com/office/drawing/2014/main" id="{4557D9AE-D9F4-4FB4-83BA-AF693228FC75}"/>
              </a:ext>
            </a:extLst>
          </p:cNvPr>
          <p:cNvPicPr>
            <a:picLocks noChangeAspect="1"/>
          </p:cNvPicPr>
          <p:nvPr/>
        </p:nvPicPr>
        <p:blipFill>
          <a:blip r:embed="rId3"/>
          <a:stretch>
            <a:fillRect/>
          </a:stretch>
        </p:blipFill>
        <p:spPr>
          <a:xfrm>
            <a:off x="5923256" y="2542974"/>
            <a:ext cx="1764259" cy="1638451"/>
          </a:xfrm>
          <a:prstGeom prst="rect">
            <a:avLst/>
          </a:prstGeom>
        </p:spPr>
      </p:pic>
    </p:spTree>
    <p:extLst>
      <p:ext uri="{BB962C8B-B14F-4D97-AF65-F5344CB8AC3E}">
        <p14:creationId xmlns:p14="http://schemas.microsoft.com/office/powerpoint/2010/main" val="839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D7669-411D-41FE-A986-13BACAD10010}"/>
              </a:ext>
            </a:extLst>
          </p:cNvPr>
          <p:cNvSpPr txBox="1"/>
          <p:nvPr/>
        </p:nvSpPr>
        <p:spPr>
          <a:xfrm>
            <a:off x="791852" y="791852"/>
            <a:ext cx="7296346" cy="461665"/>
          </a:xfrm>
          <a:prstGeom prst="rect">
            <a:avLst/>
          </a:prstGeom>
          <a:noFill/>
        </p:spPr>
        <p:txBody>
          <a:bodyPr wrap="square" rtlCol="0">
            <a:spAutoFit/>
          </a:bodyPr>
          <a:lstStyle/>
          <a:p>
            <a:r>
              <a:rPr lang="en-US" sz="2400" b="1" dirty="0">
                <a:solidFill>
                  <a:srgbClr val="0070C0"/>
                </a:solidFill>
              </a:rPr>
              <a:t>Agenda</a:t>
            </a:r>
          </a:p>
        </p:txBody>
      </p:sp>
      <p:sp>
        <p:nvSpPr>
          <p:cNvPr id="5" name="TextBox 4">
            <a:extLst>
              <a:ext uri="{FF2B5EF4-FFF2-40B4-BE49-F238E27FC236}">
                <a16:creationId xmlns:a16="http://schemas.microsoft.com/office/drawing/2014/main" id="{3B7C4BA7-FA43-4A3B-80AC-236B2202434B}"/>
              </a:ext>
            </a:extLst>
          </p:cNvPr>
          <p:cNvSpPr txBox="1"/>
          <p:nvPr/>
        </p:nvSpPr>
        <p:spPr>
          <a:xfrm>
            <a:off x="1820849" y="1452171"/>
            <a:ext cx="5828306" cy="1891287"/>
          </a:xfrm>
          <a:prstGeom prst="rect">
            <a:avLst/>
          </a:prstGeom>
          <a:noFill/>
        </p:spPr>
        <p:txBody>
          <a:bodyPr wrap="square" rtlCol="0">
            <a:spAutoFit/>
          </a:bodyPr>
          <a:lstStyle/>
          <a:p>
            <a:pPr marL="342900" indent="-342900">
              <a:lnSpc>
                <a:spcPct val="150000"/>
              </a:lnSpc>
              <a:buFont typeface="+mj-lt"/>
              <a:buAutoNum type="arabicPeriod"/>
            </a:pPr>
            <a:r>
              <a:rPr lang="en-US" sz="2000" b="1" dirty="0">
                <a:solidFill>
                  <a:srgbClr val="0070C0"/>
                </a:solidFill>
              </a:rPr>
              <a:t>Process Overview</a:t>
            </a:r>
          </a:p>
          <a:p>
            <a:pPr marL="342900" indent="-342900">
              <a:lnSpc>
                <a:spcPct val="150000"/>
              </a:lnSpc>
              <a:buFont typeface="+mj-lt"/>
              <a:buAutoNum type="arabicPeriod"/>
            </a:pPr>
            <a:r>
              <a:rPr lang="en-US" sz="2000" b="1" dirty="0">
                <a:solidFill>
                  <a:srgbClr val="0070C0"/>
                </a:solidFill>
              </a:rPr>
              <a:t>C# App &amp; Fact Sheet Generator Demo on </a:t>
            </a:r>
            <a:r>
              <a:rPr lang="en-US" sz="2000" b="1" dirty="0" err="1">
                <a:solidFill>
                  <a:srgbClr val="0070C0"/>
                </a:solidFill>
              </a:rPr>
              <a:t>UiPath</a:t>
            </a:r>
            <a:endParaRPr lang="en-US" sz="2000" b="1" dirty="0">
              <a:solidFill>
                <a:srgbClr val="0070C0"/>
              </a:solidFill>
            </a:endParaRPr>
          </a:p>
          <a:p>
            <a:pPr marL="342900" indent="-342900">
              <a:lnSpc>
                <a:spcPct val="150000"/>
              </a:lnSpc>
              <a:buFont typeface="+mj-lt"/>
              <a:buAutoNum type="arabicPeriod"/>
            </a:pPr>
            <a:r>
              <a:rPr lang="en-US" sz="2000" b="1" dirty="0">
                <a:solidFill>
                  <a:srgbClr val="0070C0"/>
                </a:solidFill>
              </a:rPr>
              <a:t>Requirements Checklist</a:t>
            </a:r>
          </a:p>
          <a:p>
            <a:pPr marL="342900" indent="-342900">
              <a:lnSpc>
                <a:spcPct val="150000"/>
              </a:lnSpc>
              <a:buFont typeface="+mj-lt"/>
              <a:buAutoNum type="arabicPeriod"/>
            </a:pPr>
            <a:r>
              <a:rPr lang="en-US" sz="2000" b="1" dirty="0">
                <a:solidFill>
                  <a:srgbClr val="0070C0"/>
                </a:solidFill>
              </a:rPr>
              <a:t>Q&amp;A, Code Review &amp; Documentation Review</a:t>
            </a:r>
          </a:p>
        </p:txBody>
      </p:sp>
      <p:pic>
        <p:nvPicPr>
          <p:cNvPr id="12" name="Picture 11">
            <a:extLst>
              <a:ext uri="{FF2B5EF4-FFF2-40B4-BE49-F238E27FC236}">
                <a16:creationId xmlns:a16="http://schemas.microsoft.com/office/drawing/2014/main" id="{4459F287-9BF4-4722-B1A9-F3B6343B811E}"/>
              </a:ext>
            </a:extLst>
          </p:cNvPr>
          <p:cNvPicPr>
            <a:picLocks noChangeAspect="1"/>
          </p:cNvPicPr>
          <p:nvPr/>
        </p:nvPicPr>
        <p:blipFill>
          <a:blip r:embed="rId3"/>
          <a:stretch>
            <a:fillRect/>
          </a:stretch>
        </p:blipFill>
        <p:spPr>
          <a:xfrm>
            <a:off x="456190" y="66386"/>
            <a:ext cx="979072" cy="362257"/>
          </a:xfrm>
          <a:prstGeom prst="rect">
            <a:avLst/>
          </a:prstGeom>
        </p:spPr>
      </p:pic>
    </p:spTree>
    <p:extLst>
      <p:ext uri="{BB962C8B-B14F-4D97-AF65-F5344CB8AC3E}">
        <p14:creationId xmlns:p14="http://schemas.microsoft.com/office/powerpoint/2010/main" val="365950453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D7669-411D-41FE-A986-13BACAD10010}"/>
              </a:ext>
            </a:extLst>
          </p:cNvPr>
          <p:cNvSpPr txBox="1"/>
          <p:nvPr/>
        </p:nvSpPr>
        <p:spPr>
          <a:xfrm>
            <a:off x="1504272" y="0"/>
            <a:ext cx="7296346" cy="461665"/>
          </a:xfrm>
          <a:prstGeom prst="rect">
            <a:avLst/>
          </a:prstGeom>
          <a:noFill/>
        </p:spPr>
        <p:txBody>
          <a:bodyPr wrap="square" rtlCol="0">
            <a:spAutoFit/>
          </a:bodyPr>
          <a:lstStyle/>
          <a:p>
            <a:r>
              <a:rPr lang="en-US" sz="2400" b="1" dirty="0">
                <a:solidFill>
                  <a:srgbClr val="0070C0"/>
                </a:solidFill>
              </a:rPr>
              <a:t>Process Overview</a:t>
            </a:r>
          </a:p>
        </p:txBody>
      </p:sp>
      <p:pic>
        <p:nvPicPr>
          <p:cNvPr id="8" name="Picture 7">
            <a:extLst>
              <a:ext uri="{FF2B5EF4-FFF2-40B4-BE49-F238E27FC236}">
                <a16:creationId xmlns:a16="http://schemas.microsoft.com/office/drawing/2014/main" id="{74ED1817-B104-48CB-8DA8-0C5CA347DCAD}"/>
              </a:ext>
            </a:extLst>
          </p:cNvPr>
          <p:cNvPicPr>
            <a:picLocks noChangeAspect="1"/>
          </p:cNvPicPr>
          <p:nvPr/>
        </p:nvPicPr>
        <p:blipFill>
          <a:blip r:embed="rId3"/>
          <a:stretch>
            <a:fillRect/>
          </a:stretch>
        </p:blipFill>
        <p:spPr>
          <a:xfrm>
            <a:off x="456190" y="66386"/>
            <a:ext cx="979072" cy="362257"/>
          </a:xfrm>
          <a:prstGeom prst="rect">
            <a:avLst/>
          </a:prstGeom>
        </p:spPr>
      </p:pic>
      <p:pic>
        <p:nvPicPr>
          <p:cNvPr id="1027" name="Picture 1">
            <a:extLst>
              <a:ext uri="{FF2B5EF4-FFF2-40B4-BE49-F238E27FC236}">
                <a16:creationId xmlns:a16="http://schemas.microsoft.com/office/drawing/2014/main" id="{65585A06-4F1B-41D1-84BD-2F8637766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45" t="26074" r="27153" b="13133"/>
          <a:stretch>
            <a:fillRect/>
          </a:stretch>
        </p:blipFill>
        <p:spPr bwMode="auto">
          <a:xfrm>
            <a:off x="185845" y="428643"/>
            <a:ext cx="7895645" cy="4704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1527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56A43ADC-2665-4CCD-9CFC-E7DEC2E11682}"/>
              </a:ext>
            </a:extLst>
          </p:cNvPr>
          <p:cNvSpPr>
            <a:spLocks noGrp="1"/>
          </p:cNvSpPr>
          <p:nvPr>
            <p:ph type="title" idx="4294967295"/>
          </p:nvPr>
        </p:nvSpPr>
        <p:spPr>
          <a:xfrm>
            <a:off x="111318" y="2387084"/>
            <a:ext cx="4834394" cy="369332"/>
          </a:xfrm>
          <a:prstGeom prst="rect">
            <a:avLst/>
          </a:prstGeom>
        </p:spPr>
        <p:txBody>
          <a:bodyPr/>
          <a:lstStyle>
            <a:lvl1pPr>
              <a:defRPr sz="2000">
                <a:latin typeface="Franklin Gothic Book" panose="020B0503020102020204" pitchFamily="34" charset="0"/>
              </a:defRPr>
            </a:lvl1pPr>
          </a:lstStyle>
          <a:p>
            <a:pPr algn="r"/>
            <a:r>
              <a:rPr lang="en-US" dirty="0"/>
              <a:t>Web App &amp; Fact Sheet Generator Go-Live</a:t>
            </a:r>
          </a:p>
        </p:txBody>
      </p:sp>
      <p:sp>
        <p:nvSpPr>
          <p:cNvPr id="7" name="Rectangle 6">
            <a:extLst>
              <a:ext uri="{FF2B5EF4-FFF2-40B4-BE49-F238E27FC236}">
                <a16:creationId xmlns:a16="http://schemas.microsoft.com/office/drawing/2014/main" id="{8F86C7B6-7B13-4631-A9E7-05A38CC0BD05}"/>
              </a:ext>
            </a:extLst>
          </p:cNvPr>
          <p:cNvSpPr/>
          <p:nvPr/>
        </p:nvSpPr>
        <p:spPr>
          <a:xfrm>
            <a:off x="5015123" y="2106678"/>
            <a:ext cx="117697" cy="930145"/>
          </a:xfrm>
          <a:prstGeom prst="rect">
            <a:avLst/>
          </a:prstGeom>
          <a:solidFill>
            <a:srgbClr val="0070C0"/>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92894"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white"/>
              </a:solidFill>
              <a:effectLst/>
              <a:uLnTx/>
              <a:uFillTx/>
              <a:latin typeface="Franklin Gothic Book"/>
              <a:ea typeface="+mn-ea"/>
              <a:cs typeface="+mn-cs"/>
            </a:endParaRPr>
          </a:p>
          <a:p>
            <a:pPr marL="0" marR="0" lvl="0" indent="0" algn="r" defTabSz="892894"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prstClr val="white"/>
              </a:solidFill>
              <a:effectLst/>
              <a:uLnTx/>
              <a:uFillTx/>
              <a:latin typeface="Franklin Gothic Book"/>
              <a:ea typeface="+mn-ea"/>
              <a:cs typeface="+mn-cs"/>
            </a:endParaRPr>
          </a:p>
        </p:txBody>
      </p:sp>
    </p:spTree>
    <p:extLst>
      <p:ext uri="{BB962C8B-B14F-4D97-AF65-F5344CB8AC3E}">
        <p14:creationId xmlns:p14="http://schemas.microsoft.com/office/powerpoint/2010/main" val="33338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D7669-411D-41FE-A986-13BACAD10010}"/>
              </a:ext>
            </a:extLst>
          </p:cNvPr>
          <p:cNvSpPr txBox="1"/>
          <p:nvPr/>
        </p:nvSpPr>
        <p:spPr>
          <a:xfrm>
            <a:off x="791852" y="791852"/>
            <a:ext cx="7296346" cy="461665"/>
          </a:xfrm>
          <a:prstGeom prst="rect">
            <a:avLst/>
          </a:prstGeom>
          <a:noFill/>
        </p:spPr>
        <p:txBody>
          <a:bodyPr wrap="square" rtlCol="0">
            <a:spAutoFit/>
          </a:bodyPr>
          <a:lstStyle/>
          <a:p>
            <a:r>
              <a:rPr lang="en-US" sz="2400" b="1" dirty="0">
                <a:solidFill>
                  <a:schemeClr val="bg1"/>
                </a:solidFill>
              </a:rPr>
              <a:t>Agenda</a:t>
            </a:r>
          </a:p>
        </p:txBody>
      </p:sp>
      <p:sp>
        <p:nvSpPr>
          <p:cNvPr id="5" name="TextBox 4">
            <a:extLst>
              <a:ext uri="{FF2B5EF4-FFF2-40B4-BE49-F238E27FC236}">
                <a16:creationId xmlns:a16="http://schemas.microsoft.com/office/drawing/2014/main" id="{3B7C4BA7-FA43-4A3B-80AC-236B2202434B}"/>
              </a:ext>
            </a:extLst>
          </p:cNvPr>
          <p:cNvSpPr txBox="1"/>
          <p:nvPr/>
        </p:nvSpPr>
        <p:spPr>
          <a:xfrm>
            <a:off x="1644504" y="15592"/>
            <a:ext cx="4972592" cy="461665"/>
          </a:xfrm>
          <a:prstGeom prst="rect">
            <a:avLst/>
          </a:prstGeom>
          <a:noFill/>
        </p:spPr>
        <p:txBody>
          <a:bodyPr wrap="square" rtlCol="0">
            <a:spAutoFit/>
          </a:bodyPr>
          <a:lstStyle/>
          <a:p>
            <a:r>
              <a:rPr lang="en-US" sz="2400" b="1" dirty="0">
                <a:solidFill>
                  <a:srgbClr val="0070C0"/>
                </a:solidFill>
              </a:rPr>
              <a:t>Requirements Checklist</a:t>
            </a:r>
          </a:p>
        </p:txBody>
      </p:sp>
      <p:pic>
        <p:nvPicPr>
          <p:cNvPr id="8" name="Picture 7">
            <a:extLst>
              <a:ext uri="{FF2B5EF4-FFF2-40B4-BE49-F238E27FC236}">
                <a16:creationId xmlns:a16="http://schemas.microsoft.com/office/drawing/2014/main" id="{092890A1-2682-412D-88F1-739EA74D1056}"/>
              </a:ext>
            </a:extLst>
          </p:cNvPr>
          <p:cNvPicPr>
            <a:picLocks noChangeAspect="1"/>
          </p:cNvPicPr>
          <p:nvPr/>
        </p:nvPicPr>
        <p:blipFill>
          <a:blip r:embed="rId3"/>
          <a:stretch>
            <a:fillRect/>
          </a:stretch>
        </p:blipFill>
        <p:spPr>
          <a:xfrm>
            <a:off x="456190" y="66386"/>
            <a:ext cx="979072" cy="362257"/>
          </a:xfrm>
          <a:prstGeom prst="rect">
            <a:avLst/>
          </a:prstGeom>
        </p:spPr>
      </p:pic>
      <p:graphicFrame>
        <p:nvGraphicFramePr>
          <p:cNvPr id="3" name="Table 2">
            <a:extLst>
              <a:ext uri="{FF2B5EF4-FFF2-40B4-BE49-F238E27FC236}">
                <a16:creationId xmlns:a16="http://schemas.microsoft.com/office/drawing/2014/main" id="{C78BC596-3D4B-4783-9FAC-4137A17EFDB4}"/>
              </a:ext>
            </a:extLst>
          </p:cNvPr>
          <p:cNvGraphicFramePr>
            <a:graphicFrameLocks noGrp="1"/>
          </p:cNvGraphicFramePr>
          <p:nvPr>
            <p:extLst>
              <p:ext uri="{D42A27DB-BD31-4B8C-83A1-F6EECF244321}">
                <p14:modId xmlns:p14="http://schemas.microsoft.com/office/powerpoint/2010/main" val="3952627564"/>
              </p:ext>
            </p:extLst>
          </p:nvPr>
        </p:nvGraphicFramePr>
        <p:xfrm>
          <a:off x="0" y="582122"/>
          <a:ext cx="9144000" cy="4563035"/>
        </p:xfrm>
        <a:graphic>
          <a:graphicData uri="http://schemas.openxmlformats.org/drawingml/2006/table">
            <a:tbl>
              <a:tblPr firstRow="1" bandRow="1">
                <a:tableStyleId>{5C22544A-7EE6-4342-B048-85BDC9FD1C3A}</a:tableStyleId>
              </a:tblPr>
              <a:tblGrid>
                <a:gridCol w="2353586">
                  <a:extLst>
                    <a:ext uri="{9D8B030D-6E8A-4147-A177-3AD203B41FA5}">
                      <a16:colId xmlns:a16="http://schemas.microsoft.com/office/drawing/2014/main" val="2318639789"/>
                    </a:ext>
                  </a:extLst>
                </a:gridCol>
                <a:gridCol w="1852654">
                  <a:extLst>
                    <a:ext uri="{9D8B030D-6E8A-4147-A177-3AD203B41FA5}">
                      <a16:colId xmlns:a16="http://schemas.microsoft.com/office/drawing/2014/main" val="2652545763"/>
                    </a:ext>
                  </a:extLst>
                </a:gridCol>
                <a:gridCol w="4937760">
                  <a:extLst>
                    <a:ext uri="{9D8B030D-6E8A-4147-A177-3AD203B41FA5}">
                      <a16:colId xmlns:a16="http://schemas.microsoft.com/office/drawing/2014/main" val="2753378219"/>
                    </a:ext>
                  </a:extLst>
                </a:gridCol>
              </a:tblGrid>
              <a:tr h="321572">
                <a:tc>
                  <a:txBody>
                    <a:bodyPr/>
                    <a:lstStyle/>
                    <a:p>
                      <a:r>
                        <a:rPr lang="en-US" sz="1600" dirty="0"/>
                        <a:t>Requirement</a:t>
                      </a:r>
                    </a:p>
                  </a:txBody>
                  <a:tcPr/>
                </a:tc>
                <a:tc>
                  <a:txBody>
                    <a:bodyPr/>
                    <a:lstStyle/>
                    <a:p>
                      <a:r>
                        <a:rPr lang="en-US" sz="1600" dirty="0"/>
                        <a:t>Progression</a:t>
                      </a:r>
                    </a:p>
                  </a:txBody>
                  <a:tcPr/>
                </a:tc>
                <a:tc>
                  <a:txBody>
                    <a:bodyPr/>
                    <a:lstStyle/>
                    <a:p>
                      <a:r>
                        <a:rPr lang="en-US" sz="1600" dirty="0"/>
                        <a:t>Workaround</a:t>
                      </a:r>
                    </a:p>
                  </a:txBody>
                  <a:tcPr/>
                </a:tc>
                <a:extLst>
                  <a:ext uri="{0D108BD9-81ED-4DB2-BD59-A6C34878D82A}">
                    <a16:rowId xmlns:a16="http://schemas.microsoft.com/office/drawing/2014/main" val="2269768557"/>
                  </a:ext>
                </a:extLst>
              </a:tr>
              <a:tr h="321572">
                <a:tc>
                  <a:txBody>
                    <a:bodyPr/>
                    <a:lstStyle/>
                    <a:p>
                      <a:r>
                        <a:rPr lang="en-US" sz="1600" dirty="0"/>
                        <a:t>Login/Logout</a:t>
                      </a:r>
                    </a:p>
                  </a:txBody>
                  <a:tcPr/>
                </a:tc>
                <a:tc>
                  <a:txBody>
                    <a:bodyPr/>
                    <a:lstStyle/>
                    <a:p>
                      <a:r>
                        <a:rPr lang="en-US" sz="1600" dirty="0"/>
                        <a:t>Completed</a:t>
                      </a:r>
                    </a:p>
                  </a:txBody>
                  <a:tcPr/>
                </a:tc>
                <a:tc>
                  <a:txBody>
                    <a:bodyPr/>
                    <a:lstStyle/>
                    <a:p>
                      <a:endParaRPr lang="en-US" sz="1600"/>
                    </a:p>
                  </a:txBody>
                  <a:tcPr/>
                </a:tc>
                <a:extLst>
                  <a:ext uri="{0D108BD9-81ED-4DB2-BD59-A6C34878D82A}">
                    <a16:rowId xmlns:a16="http://schemas.microsoft.com/office/drawing/2014/main" val="257832511"/>
                  </a:ext>
                </a:extLst>
              </a:tr>
              <a:tr h="321572">
                <a:tc>
                  <a:txBody>
                    <a:bodyPr/>
                    <a:lstStyle/>
                    <a:p>
                      <a:r>
                        <a:rPr lang="en-US" sz="1600" dirty="0"/>
                        <a:t>Main</a:t>
                      </a:r>
                    </a:p>
                  </a:txBody>
                  <a:tcPr/>
                </a:tc>
                <a:tc>
                  <a:txBody>
                    <a:bodyPr/>
                    <a:lstStyle/>
                    <a:p>
                      <a:r>
                        <a:rPr lang="en-US" sz="1600" dirty="0"/>
                        <a:t>Completed</a:t>
                      </a:r>
                    </a:p>
                  </a:txBody>
                  <a:tcPr/>
                </a:tc>
                <a:tc>
                  <a:txBody>
                    <a:bodyPr/>
                    <a:lstStyle/>
                    <a:p>
                      <a:endParaRPr lang="en-US" sz="1600"/>
                    </a:p>
                  </a:txBody>
                  <a:tcPr/>
                </a:tc>
                <a:extLst>
                  <a:ext uri="{0D108BD9-81ED-4DB2-BD59-A6C34878D82A}">
                    <a16:rowId xmlns:a16="http://schemas.microsoft.com/office/drawing/2014/main" val="3658166719"/>
                  </a:ext>
                </a:extLst>
              </a:tr>
              <a:tr h="295379">
                <a:tc>
                  <a:txBody>
                    <a:bodyPr/>
                    <a:lstStyle/>
                    <a:p>
                      <a:r>
                        <a:rPr lang="en-US" sz="1600" dirty="0"/>
                        <a:t>Search Fact Sheet</a:t>
                      </a:r>
                    </a:p>
                  </a:txBody>
                  <a:tcPr/>
                </a:tc>
                <a:tc>
                  <a:txBody>
                    <a:bodyPr/>
                    <a:lstStyle/>
                    <a:p>
                      <a:r>
                        <a:rPr lang="en-US" sz="1600" dirty="0"/>
                        <a:t>Completed</a:t>
                      </a:r>
                    </a:p>
                  </a:txBody>
                  <a:tcPr/>
                </a:tc>
                <a:tc>
                  <a:txBody>
                    <a:bodyPr/>
                    <a:lstStyle/>
                    <a:p>
                      <a:endParaRPr lang="en-US" sz="1600"/>
                    </a:p>
                  </a:txBody>
                  <a:tcPr/>
                </a:tc>
                <a:extLst>
                  <a:ext uri="{0D108BD9-81ED-4DB2-BD59-A6C34878D82A}">
                    <a16:rowId xmlns:a16="http://schemas.microsoft.com/office/drawing/2014/main" val="1026391996"/>
                  </a:ext>
                </a:extLst>
              </a:tr>
              <a:tr h="387275">
                <a:tc>
                  <a:txBody>
                    <a:bodyPr/>
                    <a:lstStyle/>
                    <a:p>
                      <a:r>
                        <a:rPr lang="en-US" sz="1600" dirty="0"/>
                        <a:t>Edit Company’s Info</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Completed</a:t>
                      </a:r>
                    </a:p>
                  </a:txBody>
                  <a:tcPr/>
                </a:tc>
                <a:tc>
                  <a:txBody>
                    <a:bodyPr/>
                    <a:lstStyle/>
                    <a:p>
                      <a:endParaRPr lang="en-US" sz="1600" dirty="0"/>
                    </a:p>
                  </a:txBody>
                  <a:tcPr/>
                </a:tc>
                <a:extLst>
                  <a:ext uri="{0D108BD9-81ED-4DB2-BD59-A6C34878D82A}">
                    <a16:rowId xmlns:a16="http://schemas.microsoft.com/office/drawing/2014/main" val="576223657"/>
                  </a:ext>
                </a:extLst>
              </a:tr>
              <a:tr h="0">
                <a:tc>
                  <a:txBody>
                    <a:bodyPr/>
                    <a:lstStyle/>
                    <a:p>
                      <a:r>
                        <a:rPr lang="en-US" sz="1600" dirty="0"/>
                        <a:t>Edit Fund Details</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a:t>Completed</a:t>
                      </a:r>
                      <a:endParaRPr lang="en-US" sz="1600" dirty="0"/>
                    </a:p>
                  </a:txBody>
                  <a:tcPr/>
                </a:tc>
                <a:tc>
                  <a:txBody>
                    <a:bodyPr/>
                    <a:lstStyle/>
                    <a:p>
                      <a:endParaRPr lang="en-US" sz="1600" dirty="0"/>
                    </a:p>
                  </a:txBody>
                  <a:tcPr/>
                </a:tc>
                <a:extLst>
                  <a:ext uri="{0D108BD9-81ED-4DB2-BD59-A6C34878D82A}">
                    <a16:rowId xmlns:a16="http://schemas.microsoft.com/office/drawing/2014/main" val="1069976237"/>
                  </a:ext>
                </a:extLst>
              </a:tr>
              <a:tr h="321572">
                <a:tc>
                  <a:txBody>
                    <a:bodyPr/>
                    <a:lstStyle/>
                    <a:p>
                      <a:r>
                        <a:rPr lang="en-US" sz="1600" dirty="0"/>
                        <a:t>Edit Investor List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Completed</a:t>
                      </a:r>
                    </a:p>
                  </a:txBody>
                  <a:tcPr/>
                </a:tc>
                <a:tc>
                  <a:txBody>
                    <a:bodyPr/>
                    <a:lstStyle/>
                    <a:p>
                      <a:endParaRPr lang="en-US" sz="1600" dirty="0"/>
                    </a:p>
                  </a:txBody>
                  <a:tcPr/>
                </a:tc>
                <a:extLst>
                  <a:ext uri="{0D108BD9-81ED-4DB2-BD59-A6C34878D82A}">
                    <a16:rowId xmlns:a16="http://schemas.microsoft.com/office/drawing/2014/main" val="3994196209"/>
                  </a:ext>
                </a:extLst>
              </a:tr>
              <a:tr h="321572">
                <a:tc>
                  <a:txBody>
                    <a:bodyPr/>
                    <a:lstStyle/>
                    <a:p>
                      <a:r>
                        <a:rPr lang="en-US" sz="1600" dirty="0"/>
                        <a:t>Update Schedule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Partial Completion</a:t>
                      </a:r>
                    </a:p>
                  </a:txBody>
                  <a:tcPr/>
                </a:tc>
                <a:tc>
                  <a:txBody>
                    <a:bodyPr/>
                    <a:lstStyle/>
                    <a:p>
                      <a:r>
                        <a:rPr lang="en-US" sz="1600" dirty="0"/>
                        <a:t>1) Windows Scheduler</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2) 1 day course on orchestrator</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3) Run the orchestrator every hour to get the schedule</a:t>
                      </a:r>
                    </a:p>
                  </a:txBody>
                  <a:tcPr/>
                </a:tc>
                <a:extLst>
                  <a:ext uri="{0D108BD9-81ED-4DB2-BD59-A6C34878D82A}">
                    <a16:rowId xmlns:a16="http://schemas.microsoft.com/office/drawing/2014/main" val="1197569102"/>
                  </a:ext>
                </a:extLst>
              </a:tr>
              <a:tr h="321572">
                <a:tc>
                  <a:txBody>
                    <a:bodyPr/>
                    <a:lstStyle/>
                    <a:p>
                      <a:r>
                        <a:rPr lang="en-US" sz="1600" dirty="0"/>
                        <a:t>Daily Scrapping</a:t>
                      </a:r>
                    </a:p>
                  </a:txBody>
                  <a:tcPr/>
                </a:tc>
                <a:tc>
                  <a:txBody>
                    <a:bodyPr/>
                    <a:lstStyle/>
                    <a:p>
                      <a:r>
                        <a:rPr lang="en-US" sz="1600" dirty="0"/>
                        <a:t>Completed</a:t>
                      </a:r>
                    </a:p>
                  </a:txBody>
                  <a:tcPr/>
                </a:tc>
                <a:tc>
                  <a:txBody>
                    <a:bodyPr/>
                    <a:lstStyle/>
                    <a:p>
                      <a:endParaRPr lang="en-US" sz="1600" dirty="0"/>
                    </a:p>
                  </a:txBody>
                  <a:tcPr/>
                </a:tc>
                <a:extLst>
                  <a:ext uri="{0D108BD9-81ED-4DB2-BD59-A6C34878D82A}">
                    <a16:rowId xmlns:a16="http://schemas.microsoft.com/office/drawing/2014/main" val="3223386005"/>
                  </a:ext>
                </a:extLst>
              </a:tr>
              <a:tr h="321572">
                <a:tc>
                  <a:txBody>
                    <a:bodyPr/>
                    <a:lstStyle/>
                    <a:p>
                      <a:r>
                        <a:rPr lang="en-US" sz="1600" dirty="0"/>
                        <a:t>Generate Fact Sheet</a:t>
                      </a:r>
                    </a:p>
                  </a:txBody>
                  <a:tcPr/>
                </a:tc>
                <a:tc>
                  <a:txBody>
                    <a:bodyPr/>
                    <a:lstStyle/>
                    <a:p>
                      <a:r>
                        <a:rPr lang="en-US" sz="1600" dirty="0"/>
                        <a:t>Completed</a:t>
                      </a:r>
                    </a:p>
                  </a:txBody>
                  <a:tcPr/>
                </a:tc>
                <a:tc>
                  <a:txBody>
                    <a:bodyPr/>
                    <a:lstStyle/>
                    <a:p>
                      <a:endParaRPr lang="en-US" sz="1600" dirty="0"/>
                    </a:p>
                  </a:txBody>
                  <a:tcPr/>
                </a:tc>
                <a:extLst>
                  <a:ext uri="{0D108BD9-81ED-4DB2-BD59-A6C34878D82A}">
                    <a16:rowId xmlns:a16="http://schemas.microsoft.com/office/drawing/2014/main" val="3635155156"/>
                  </a:ext>
                </a:extLst>
              </a:tr>
              <a:tr h="32157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Send Email</a:t>
                      </a:r>
                    </a:p>
                  </a:txBody>
                  <a:tcPr/>
                </a:tc>
                <a:tc>
                  <a:txBody>
                    <a:bodyPr/>
                    <a:lstStyle/>
                    <a:p>
                      <a:r>
                        <a:rPr lang="en-US" sz="1600" dirty="0"/>
                        <a:t>Completed</a:t>
                      </a:r>
                    </a:p>
                  </a:txBody>
                  <a:tcPr/>
                </a:tc>
                <a:tc>
                  <a:txBody>
                    <a:bodyPr/>
                    <a:lstStyle/>
                    <a:p>
                      <a:endParaRPr lang="en-US" sz="1600" dirty="0"/>
                    </a:p>
                  </a:txBody>
                  <a:tcPr/>
                </a:tc>
                <a:extLst>
                  <a:ext uri="{0D108BD9-81ED-4DB2-BD59-A6C34878D82A}">
                    <a16:rowId xmlns:a16="http://schemas.microsoft.com/office/drawing/2014/main" val="2573612465"/>
                  </a:ext>
                </a:extLst>
              </a:tr>
              <a:tr h="32157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t>Funds Rebalancing</a:t>
                      </a:r>
                    </a:p>
                  </a:txBody>
                  <a:tcPr/>
                </a:tc>
                <a:tc>
                  <a:txBody>
                    <a:bodyPr/>
                    <a:lstStyle/>
                    <a:p>
                      <a:r>
                        <a:rPr lang="en-US" sz="1600" dirty="0"/>
                        <a:t>Working in Progress</a:t>
                      </a:r>
                    </a:p>
                  </a:txBody>
                  <a:tcPr/>
                </a:tc>
                <a:tc>
                  <a:txBody>
                    <a:bodyPr/>
                    <a:lstStyle/>
                    <a:p>
                      <a:endParaRPr lang="en-US" sz="1600" dirty="0"/>
                    </a:p>
                  </a:txBody>
                  <a:tcPr/>
                </a:tc>
                <a:extLst>
                  <a:ext uri="{0D108BD9-81ED-4DB2-BD59-A6C34878D82A}">
                    <a16:rowId xmlns:a16="http://schemas.microsoft.com/office/drawing/2014/main" val="672207403"/>
                  </a:ext>
                </a:extLst>
              </a:tr>
            </a:tbl>
          </a:graphicData>
        </a:graphic>
      </p:graphicFrame>
    </p:spTree>
    <p:extLst>
      <p:ext uri="{BB962C8B-B14F-4D97-AF65-F5344CB8AC3E}">
        <p14:creationId xmlns:p14="http://schemas.microsoft.com/office/powerpoint/2010/main" val="27546092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D7669-411D-41FE-A986-13BACAD10010}"/>
              </a:ext>
            </a:extLst>
          </p:cNvPr>
          <p:cNvSpPr txBox="1"/>
          <p:nvPr/>
        </p:nvSpPr>
        <p:spPr>
          <a:xfrm>
            <a:off x="3206712" y="1786920"/>
            <a:ext cx="2730575" cy="1569660"/>
          </a:xfrm>
          <a:prstGeom prst="rect">
            <a:avLst/>
          </a:prstGeom>
          <a:noFill/>
        </p:spPr>
        <p:txBody>
          <a:bodyPr wrap="square" rtlCol="0">
            <a:spAutoFit/>
          </a:bodyPr>
          <a:lstStyle/>
          <a:p>
            <a:r>
              <a:rPr lang="en-US" sz="9600" b="1" dirty="0">
                <a:solidFill>
                  <a:srgbClr val="0070C0"/>
                </a:solidFill>
              </a:rPr>
              <a:t>Q&amp;A</a:t>
            </a:r>
          </a:p>
        </p:txBody>
      </p:sp>
      <p:pic>
        <p:nvPicPr>
          <p:cNvPr id="12" name="Picture 11">
            <a:extLst>
              <a:ext uri="{FF2B5EF4-FFF2-40B4-BE49-F238E27FC236}">
                <a16:creationId xmlns:a16="http://schemas.microsoft.com/office/drawing/2014/main" id="{4459F287-9BF4-4722-B1A9-F3B6343B811E}"/>
              </a:ext>
            </a:extLst>
          </p:cNvPr>
          <p:cNvPicPr>
            <a:picLocks noChangeAspect="1"/>
          </p:cNvPicPr>
          <p:nvPr/>
        </p:nvPicPr>
        <p:blipFill>
          <a:blip r:embed="rId3"/>
          <a:stretch>
            <a:fillRect/>
          </a:stretch>
        </p:blipFill>
        <p:spPr>
          <a:xfrm>
            <a:off x="456190" y="66386"/>
            <a:ext cx="979072" cy="362257"/>
          </a:xfrm>
          <a:prstGeom prst="rect">
            <a:avLst/>
          </a:prstGeom>
        </p:spPr>
      </p:pic>
    </p:spTree>
    <p:extLst>
      <p:ext uri="{BB962C8B-B14F-4D97-AF65-F5344CB8AC3E}">
        <p14:creationId xmlns:p14="http://schemas.microsoft.com/office/powerpoint/2010/main" val="13333384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C95"/>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5F053F-F4A7-4A34-AD07-4FB3445ADF73}"/>
              </a:ext>
            </a:extLst>
          </p:cNvPr>
          <p:cNvSpPr>
            <a:spLocks noGrp="1"/>
          </p:cNvSpPr>
          <p:nvPr>
            <p:ph type="title"/>
          </p:nvPr>
        </p:nvSpPr>
        <p:spPr>
          <a:xfrm>
            <a:off x="628650" y="1971585"/>
            <a:ext cx="7886700" cy="1200329"/>
          </a:xfrm>
        </p:spPr>
        <p:txBody>
          <a:bodyPr/>
          <a:lstStyle/>
          <a:p>
            <a:r>
              <a:rPr lang="en-US" sz="8000" dirty="0"/>
              <a:t>Thank You</a:t>
            </a:r>
          </a:p>
        </p:txBody>
      </p:sp>
      <p:sp>
        <p:nvSpPr>
          <p:cNvPr id="2" name="TextBox 1">
            <a:extLst>
              <a:ext uri="{FF2B5EF4-FFF2-40B4-BE49-F238E27FC236}">
                <a16:creationId xmlns:a16="http://schemas.microsoft.com/office/drawing/2014/main" id="{51C7418F-CEE7-48A8-B41A-7A1880D41C6E}"/>
              </a:ext>
            </a:extLst>
          </p:cNvPr>
          <p:cNvSpPr txBox="1"/>
          <p:nvPr/>
        </p:nvSpPr>
        <p:spPr>
          <a:xfrm>
            <a:off x="6957391" y="4524292"/>
            <a:ext cx="1932260" cy="369332"/>
          </a:xfrm>
          <a:prstGeom prst="rect">
            <a:avLst/>
          </a:prstGeom>
          <a:noFill/>
        </p:spPr>
        <p:txBody>
          <a:bodyPr wrap="none" rtlCol="0">
            <a:spAutoFit/>
          </a:bodyPr>
          <a:lstStyle/>
          <a:p>
            <a:r>
              <a:rPr lang="en-US" dirty="0">
                <a:solidFill>
                  <a:schemeClr val="accent6"/>
                </a:solidFill>
              </a:rPr>
              <a:t>UST Global Team 1</a:t>
            </a:r>
          </a:p>
        </p:txBody>
      </p:sp>
    </p:spTree>
    <p:extLst>
      <p:ext uri="{BB962C8B-B14F-4D97-AF65-F5344CB8AC3E}">
        <p14:creationId xmlns:p14="http://schemas.microsoft.com/office/powerpoint/2010/main" val="6298111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69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389119"/>
      </p:ext>
    </p:extLst>
  </p:cSld>
  <p:clrMapOvr>
    <a:masterClrMapping/>
  </p:clrMapOvr>
</p:sld>
</file>

<file path=ppt/theme/theme1.xml><?xml version="1.0" encoding="utf-8"?>
<a:theme xmlns:a="http://schemas.openxmlformats.org/drawingml/2006/main" name="Custom Design">
  <a:themeElements>
    <a:clrScheme name="Custom 10">
      <a:dk1>
        <a:srgbClr val="525252"/>
      </a:dk1>
      <a:lt1>
        <a:srgbClr val="FFFFFF"/>
      </a:lt1>
      <a:dk2>
        <a:srgbClr val="A4A4A4"/>
      </a:dk2>
      <a:lt2>
        <a:srgbClr val="E7E6E6"/>
      </a:lt2>
      <a:accent1>
        <a:srgbClr val="02B3F8"/>
      </a:accent1>
      <a:accent2>
        <a:srgbClr val="B81414"/>
      </a:accent2>
      <a:accent3>
        <a:srgbClr val="A5A5A5"/>
      </a:accent3>
      <a:accent4>
        <a:srgbClr val="2785AC"/>
      </a:accent4>
      <a:accent5>
        <a:srgbClr val="2395D7"/>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5E0714D6-F825-004A-9C1C-C58B29AFCAA1}" vid="{EFC4A67A-708B-3349-96F4-33E4F1A956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0E814F7BE1CC43BD9EEA78FB8722F6" ma:contentTypeVersion="9" ma:contentTypeDescription="Create a new document." ma:contentTypeScope="" ma:versionID="3050cf8f4ae574c196fde93f08079e68">
  <xsd:schema xmlns:xsd="http://www.w3.org/2001/XMLSchema" xmlns:xs="http://www.w3.org/2001/XMLSchema" xmlns:p="http://schemas.microsoft.com/office/2006/metadata/properties" xmlns:ns1="http://schemas.microsoft.com/sharepoint/v3" xmlns:ns2="a3b5c737-56bb-4450-ad91-e94aa17d890d" xmlns:ns3="3d490cd2-1cd2-4229-bf74-977b65ab40b2" targetNamespace="http://schemas.microsoft.com/office/2006/metadata/properties" ma:root="true" ma:fieldsID="9881a00ff01be80b7dc45f781225dab4" ns1:_="" ns2:_="" ns3:_="">
    <xsd:import namespace="http://schemas.microsoft.com/sharepoint/v3"/>
    <xsd:import namespace="a3b5c737-56bb-4450-ad91-e94aa17d890d"/>
    <xsd:import namespace="3d490cd2-1cd2-4229-bf74-977b65ab40b2"/>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b5c737-56bb-4450-ad91-e94aa17d890d"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490cd2-1cd2-4229-bf74-977b65ab40b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606B81-948D-43E5-B215-6DF7E9A5B19C}">
  <ds:schemaRefs>
    <ds:schemaRef ds:uri="http://purl.org/dc/terms/"/>
    <ds:schemaRef ds:uri="a3b5c737-56bb-4450-ad91-e94aa17d890d"/>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schemas.microsoft.com/office/2006/metadata/properties"/>
    <ds:schemaRef ds:uri="http://purl.org/dc/elements/1.1/"/>
    <ds:schemaRef ds:uri="3d490cd2-1cd2-4229-bf74-977b65ab40b2"/>
    <ds:schemaRef ds:uri="http://schemas.microsoft.com/sharepoint/v3"/>
    <ds:schemaRef ds:uri="http://purl.org/dc/dcmitype/"/>
  </ds:schemaRefs>
</ds:datastoreItem>
</file>

<file path=customXml/itemProps2.xml><?xml version="1.0" encoding="utf-8"?>
<ds:datastoreItem xmlns:ds="http://schemas.openxmlformats.org/officeDocument/2006/customXml" ds:itemID="{FAE22013-A454-4FB2-B2D5-608B44C407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3b5c737-56bb-4450-ad91-e94aa17d890d"/>
    <ds:schemaRef ds:uri="3d490cd2-1cd2-4229-bf74-977b65ab40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E1179C-BDA5-45EA-AD90-D6B77F7164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23826</TotalTime>
  <Words>446</Words>
  <Application>Microsoft Office PowerPoint</Application>
  <PresentationFormat>On-screen Show (16:9)</PresentationFormat>
  <Paragraphs>57</Paragraphs>
  <Slides>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Myriad Pro Regular</vt:lpstr>
      <vt:lpstr>Arial</vt:lpstr>
      <vt:lpstr>Calibri</vt:lpstr>
      <vt:lpstr>Calibri Light</vt:lpstr>
      <vt:lpstr>Franklin Gothic Book</vt:lpstr>
      <vt:lpstr>Franklin Gothic Demi Cond</vt:lpstr>
      <vt:lpstr>Franklin Gothic Medium</vt:lpstr>
      <vt:lpstr>Franklin Gothic Medium Cond</vt:lpstr>
      <vt:lpstr>Helvetica</vt:lpstr>
      <vt:lpstr>Tahoma</vt:lpstr>
      <vt:lpstr>Trebuchet MS</vt:lpstr>
      <vt:lpstr>Custom Design</vt:lpstr>
      <vt:lpstr>PowerPoint Presentation</vt:lpstr>
      <vt:lpstr>PowerPoint Presentation</vt:lpstr>
      <vt:lpstr>PowerPoint Presentation</vt:lpstr>
      <vt:lpstr>Web App &amp; Fact Sheet Generator Go-Live</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Taher Shabbir Rangwala (UST, USA)</dc:creator>
  <cp:lastModifiedBy>Ng Hui(UST,SG)</cp:lastModifiedBy>
  <cp:revision>1088</cp:revision>
  <dcterms:created xsi:type="dcterms:W3CDTF">2017-02-28T01:53:19Z</dcterms:created>
  <dcterms:modified xsi:type="dcterms:W3CDTF">2019-10-22T02:04:28Z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0x010100B10E814F7BE1CC43BD9EEA78FB8722F6</vt:lpwstr>
  </property>
</Properties>
</file>