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4" r:id="rId9"/>
    <p:sldId id="267" r:id="rId10"/>
    <p:sldId id="265" r:id="rId11"/>
    <p:sldId id="268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1112-7D08-4B6E-8328-AD609B8FB2CC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FA06-FA19-4B02-AEE2-32FC4BBE7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5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1112-7D08-4B6E-8328-AD609B8FB2CC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FA06-FA19-4B02-AEE2-32FC4BBE7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1112-7D08-4B6E-8328-AD609B8FB2CC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FA06-FA19-4B02-AEE2-32FC4BBE7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6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1112-7D08-4B6E-8328-AD609B8FB2CC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FA06-FA19-4B02-AEE2-32FC4BBE7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2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1112-7D08-4B6E-8328-AD609B8FB2CC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FA06-FA19-4B02-AEE2-32FC4BBE7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1112-7D08-4B6E-8328-AD609B8FB2CC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FA06-FA19-4B02-AEE2-32FC4BBE7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6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1112-7D08-4B6E-8328-AD609B8FB2CC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FA06-FA19-4B02-AEE2-32FC4BBE7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8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1112-7D08-4B6E-8328-AD609B8FB2CC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FA06-FA19-4B02-AEE2-32FC4BBE7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8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1112-7D08-4B6E-8328-AD609B8FB2CC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FA06-FA19-4B02-AEE2-32FC4BBE7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8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1112-7D08-4B6E-8328-AD609B8FB2CC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FA06-FA19-4B02-AEE2-32FC4BBE7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5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1112-7D08-4B6E-8328-AD609B8FB2CC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FA06-FA19-4B02-AEE2-32FC4BBE7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0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71112-7D08-4B6E-8328-AD609B8FB2CC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1FA06-FA19-4B02-AEE2-32FC4BBE7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4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Tomosynthesis</a:t>
            </a:r>
            <a:r>
              <a:rPr lang="en-US" dirty="0" smtClean="0"/>
              <a:t>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C:\Users\I843001\Desktop\s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571999"/>
            <a:ext cx="286702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217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Calcification Detection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 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748665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7711314" y="2971800"/>
            <a:ext cx="228600" cy="2286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86200" y="3009900"/>
            <a:ext cx="228600" cy="2286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61071" y="4379925"/>
            <a:ext cx="228600" cy="228600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01929" y="4388742"/>
            <a:ext cx="228600" cy="228600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47800" y="3927449"/>
            <a:ext cx="228600" cy="228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3880847"/>
            <a:ext cx="228600" cy="228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514109" y="5334000"/>
            <a:ext cx="228600" cy="228600"/>
          </a:xfrm>
          <a:prstGeom prst="ellipse">
            <a:avLst/>
          </a:prstGeom>
          <a:noFill/>
          <a:ln>
            <a:solidFill>
              <a:srgbClr val="C549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60312" y="2590800"/>
            <a:ext cx="228600" cy="6096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52800" y="4131173"/>
            <a:ext cx="228600" cy="2286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62800" y="3950435"/>
            <a:ext cx="228600" cy="2286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07804" y="2569388"/>
            <a:ext cx="272682" cy="6096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691514" y="5334000"/>
            <a:ext cx="228600" cy="228600"/>
          </a:xfrm>
          <a:prstGeom prst="ellipse">
            <a:avLst/>
          </a:prstGeom>
          <a:noFill/>
          <a:ln>
            <a:solidFill>
              <a:srgbClr val="C549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76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Calcification Detection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233" y="2133600"/>
            <a:ext cx="3810000" cy="182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958600"/>
            <a:ext cx="5260292" cy="2724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85754" y="2209800"/>
            <a:ext cx="136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LOG filter</a:t>
            </a:r>
          </a:p>
        </p:txBody>
      </p:sp>
    </p:spTree>
    <p:extLst>
      <p:ext uri="{BB962C8B-B14F-4D97-AF65-F5344CB8AC3E}">
        <p14:creationId xmlns:p14="http://schemas.microsoft.com/office/powerpoint/2010/main" val="633773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2" y="2667000"/>
            <a:ext cx="1165777" cy="110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590" y="2663945"/>
            <a:ext cx="1997869" cy="1111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2" y="4751617"/>
            <a:ext cx="1300934" cy="120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826" y="4666847"/>
            <a:ext cx="1409700" cy="137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914400" y="2179637"/>
            <a:ext cx="280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Statistic intensity feature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31193" y="3960846"/>
            <a:ext cx="266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Statistic texture feature</a:t>
            </a:r>
          </a:p>
        </p:txBody>
      </p:sp>
    </p:spTree>
    <p:extLst>
      <p:ext uri="{BB962C8B-B14F-4D97-AF65-F5344CB8AC3E}">
        <p14:creationId xmlns:p14="http://schemas.microsoft.com/office/powerpoint/2010/main" val="71045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aided diagnosis of breast cancer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95" y="3238086"/>
            <a:ext cx="1626538" cy="132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726" y="3200400"/>
            <a:ext cx="1041431" cy="140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706" y="2286000"/>
            <a:ext cx="2005442" cy="146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48576"/>
            <a:ext cx="1981436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209800" y="3852918"/>
            <a:ext cx="374814" cy="87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9783364">
            <a:off x="3737429" y="3497578"/>
            <a:ext cx="815407" cy="130304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982365">
            <a:off x="3830233" y="4339090"/>
            <a:ext cx="802751" cy="169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9661404">
            <a:off x="6759832" y="4349516"/>
            <a:ext cx="80986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314618">
            <a:off x="6737457" y="3341338"/>
            <a:ext cx="815407" cy="130304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86933" y="3300907"/>
            <a:ext cx="1676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all" spc="0" dirty="0" smtClean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Cancer</a:t>
            </a:r>
            <a:endParaRPr lang="en-US" sz="2000" b="1" cap="all" spc="0" dirty="0">
              <a:ln w="0"/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07715" y="3944824"/>
            <a:ext cx="1676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2000" b="1" cap="all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no</a:t>
            </a:r>
            <a:r>
              <a:rPr lang="en-US" sz="2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2000" b="1" cap="all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Cancer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9127" y="3618820"/>
            <a:ext cx="1676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all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34881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Data/Images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09800"/>
            <a:ext cx="44958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599" y="5410200"/>
            <a:ext cx="6626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Large Volume (300 ~ 500 MB):   </a:t>
            </a:r>
            <a:r>
              <a:rPr lang="en-US" dirty="0" smtClean="0"/>
              <a:t>16 bits compressed video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3D Reconstruction:                       including 50~70 slices typically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High Resolution:                            (1000~1500)*</a:t>
            </a:r>
            <a:r>
              <a:rPr lang="en-US" dirty="0" smtClean="0"/>
              <a:t> (2000~2500) pixels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70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Platform/Tools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Computer Languages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7385" y="2438400"/>
            <a:ext cx="1348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Windows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Linux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4105870"/>
            <a:ext cx="3043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Python (PIL, </a:t>
            </a:r>
            <a:r>
              <a:rPr lang="en-US" dirty="0" err="1" smtClean="0">
                <a:solidFill>
                  <a:srgbClr val="00B050"/>
                </a:solidFill>
              </a:rPr>
              <a:t>scipy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scikit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C++ (VTK, ITK, VXL, </a:t>
            </a:r>
            <a:r>
              <a:rPr lang="en-US" dirty="0" err="1" smtClean="0"/>
              <a:t>opencv</a:t>
            </a:r>
            <a:r>
              <a:rPr lang="en-US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6096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Processing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Machine Learning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69895" y="2209800"/>
            <a:ext cx="54881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rgbClr val="00B050"/>
                </a:solidFill>
              </a:rPr>
              <a:t>Denoising</a:t>
            </a:r>
            <a:r>
              <a:rPr lang="en-US" dirty="0" smtClean="0">
                <a:solidFill>
                  <a:srgbClr val="00B050"/>
                </a:solidFill>
              </a:rPr>
              <a:t>/Smoothing/Enhancement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r>
              <a:rPr lang="en-US" dirty="0" smtClean="0"/>
              <a:t> (cosine transform, </a:t>
            </a:r>
            <a:r>
              <a:rPr lang="en-US" dirty="0" smtClean="0">
                <a:solidFill>
                  <a:srgbClr val="00B050"/>
                </a:solidFill>
              </a:rPr>
              <a:t>wavelet transform</a:t>
            </a:r>
            <a:r>
              <a:rPr lang="en-US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Segmentation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B050"/>
                </a:solidFill>
              </a:rPr>
              <a:t>graph-cut</a:t>
            </a:r>
            <a:r>
              <a:rPr lang="en-US" dirty="0" smtClean="0"/>
              <a:t>, region growing)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7613" y="3486306"/>
            <a:ext cx="207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Convolution/ FFT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4639270"/>
            <a:ext cx="28784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Feature Extraction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Dimensionality Reduction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Classification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5879068"/>
            <a:ext cx="237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Matrix Computation</a:t>
            </a:r>
          </a:p>
        </p:txBody>
      </p:sp>
    </p:spTree>
    <p:extLst>
      <p:ext uri="{BB962C8B-B14F-4D97-AF65-F5344CB8AC3E}">
        <p14:creationId xmlns:p14="http://schemas.microsoft.com/office/powerpoint/2010/main" val="85142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Parallel/Shared Memory Computing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Optimizing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686" y="2353270"/>
            <a:ext cx="3586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Parallel among different slices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Parallel among different ROI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Parallel among boosting schemas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7309" y="4648200"/>
            <a:ext cx="3484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Optimization of algorithms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Optimization of implementation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45848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Flowchart: Decision 3"/>
          <p:cNvSpPr/>
          <p:nvPr/>
        </p:nvSpPr>
        <p:spPr>
          <a:xfrm>
            <a:off x="4876800" y="1371600"/>
            <a:ext cx="1447800" cy="685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Images </a:t>
            </a:r>
            <a:endParaRPr lang="en-US" sz="1400" dirty="0"/>
          </a:p>
        </p:txBody>
      </p:sp>
      <p:sp>
        <p:nvSpPr>
          <p:cNvPr id="5" name="Flowchart: Process 4"/>
          <p:cNvSpPr/>
          <p:nvPr/>
        </p:nvSpPr>
        <p:spPr>
          <a:xfrm>
            <a:off x="4876800" y="2288519"/>
            <a:ext cx="14478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Preprocessing</a:t>
            </a:r>
            <a:endParaRPr lang="en-US" sz="1400" dirty="0"/>
          </a:p>
        </p:txBody>
      </p:sp>
      <p:sp>
        <p:nvSpPr>
          <p:cNvPr id="6" name="Flowchart: Process 5"/>
          <p:cNvSpPr/>
          <p:nvPr/>
        </p:nvSpPr>
        <p:spPr>
          <a:xfrm>
            <a:off x="3505200" y="3828263"/>
            <a:ext cx="14478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Mass detection</a:t>
            </a:r>
          </a:p>
          <a:p>
            <a:pPr algn="ctr"/>
            <a:r>
              <a:rPr lang="en-US" sz="1400" dirty="0" smtClean="0"/>
              <a:t>Wavelet/</a:t>
            </a:r>
            <a:r>
              <a:rPr lang="en-US" sz="1400" dirty="0" err="1" smtClean="0"/>
              <a:t>gabor</a:t>
            </a:r>
            <a:endParaRPr lang="en-US" sz="1400" dirty="0"/>
          </a:p>
        </p:txBody>
      </p:sp>
      <p:sp>
        <p:nvSpPr>
          <p:cNvPr id="7" name="Flowchart: Process 6"/>
          <p:cNvSpPr/>
          <p:nvPr/>
        </p:nvSpPr>
        <p:spPr>
          <a:xfrm>
            <a:off x="6341604" y="3976884"/>
            <a:ext cx="14478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Calcification Detection</a:t>
            </a:r>
          </a:p>
          <a:p>
            <a:pPr algn="ctr"/>
            <a:r>
              <a:rPr lang="en-US" sz="1400" dirty="0" smtClean="0"/>
              <a:t>LOG</a:t>
            </a:r>
          </a:p>
          <a:p>
            <a:pPr algn="ctr"/>
            <a:endParaRPr lang="en-US" sz="1400" dirty="0"/>
          </a:p>
        </p:txBody>
      </p:sp>
      <p:sp>
        <p:nvSpPr>
          <p:cNvPr id="8" name="Flowchart: Process 7"/>
          <p:cNvSpPr/>
          <p:nvPr/>
        </p:nvSpPr>
        <p:spPr>
          <a:xfrm>
            <a:off x="6347587" y="5041166"/>
            <a:ext cx="14478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Refine among neighboring slices</a:t>
            </a:r>
          </a:p>
          <a:p>
            <a:pPr algn="ctr"/>
            <a:endParaRPr lang="en-US" sz="1400" dirty="0"/>
          </a:p>
        </p:txBody>
      </p:sp>
      <p:sp>
        <p:nvSpPr>
          <p:cNvPr id="9" name="Flowchart: Process 8"/>
          <p:cNvSpPr/>
          <p:nvPr/>
        </p:nvSpPr>
        <p:spPr>
          <a:xfrm>
            <a:off x="3505200" y="4742663"/>
            <a:ext cx="14478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 Extraction</a:t>
            </a:r>
            <a:endParaRPr lang="en-US" sz="1400" dirty="0"/>
          </a:p>
        </p:txBody>
      </p:sp>
      <p:sp>
        <p:nvSpPr>
          <p:cNvPr id="10" name="Flowchart: Process 9"/>
          <p:cNvSpPr/>
          <p:nvPr/>
        </p:nvSpPr>
        <p:spPr>
          <a:xfrm>
            <a:off x="3505200" y="5580863"/>
            <a:ext cx="14478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Classification</a:t>
            </a:r>
            <a:endParaRPr lang="en-US" sz="1400" dirty="0"/>
          </a:p>
        </p:txBody>
      </p:sp>
      <p:sp>
        <p:nvSpPr>
          <p:cNvPr id="11" name="Flowchart: Process 10"/>
          <p:cNvSpPr/>
          <p:nvPr/>
        </p:nvSpPr>
        <p:spPr>
          <a:xfrm>
            <a:off x="990600" y="3304309"/>
            <a:ext cx="4114800" cy="3308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95600" y="3430111"/>
            <a:ext cx="167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Mass Extraction</a:t>
            </a:r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6096000" y="3282267"/>
            <a:ext cx="2514600" cy="3308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836" y="3430111"/>
            <a:ext cx="132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Calcification</a:t>
            </a:r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1219200" y="4673390"/>
            <a:ext cx="3802157" cy="165404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750403" y="4736995"/>
            <a:ext cx="830997" cy="147738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dirty="0"/>
              <a:t>Reducing False positive by </a:t>
            </a:r>
            <a:r>
              <a:rPr lang="en-US" sz="1400" dirty="0" smtClean="0"/>
              <a:t>classification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>
            <a:off x="5600700" y="2057400"/>
            <a:ext cx="0" cy="231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11" idx="0"/>
          </p:cNvCxnSpPr>
          <p:nvPr/>
        </p:nvCxnSpPr>
        <p:spPr>
          <a:xfrm flipH="1">
            <a:off x="3048000" y="2898119"/>
            <a:ext cx="2552700" cy="406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13" idx="0"/>
          </p:cNvCxnSpPr>
          <p:nvPr/>
        </p:nvCxnSpPr>
        <p:spPr>
          <a:xfrm>
            <a:off x="5600700" y="2898119"/>
            <a:ext cx="1752600" cy="384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9" idx="0"/>
          </p:cNvCxnSpPr>
          <p:nvPr/>
        </p:nvCxnSpPr>
        <p:spPr>
          <a:xfrm>
            <a:off x="4229100" y="4437863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0" idx="0"/>
          </p:cNvCxnSpPr>
          <p:nvPr/>
        </p:nvCxnSpPr>
        <p:spPr>
          <a:xfrm>
            <a:off x="4229100" y="5352263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8" idx="0"/>
          </p:cNvCxnSpPr>
          <p:nvPr/>
        </p:nvCxnSpPr>
        <p:spPr>
          <a:xfrm>
            <a:off x="7065504" y="4586484"/>
            <a:ext cx="5983" cy="454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8" idx="2"/>
            <a:endCxn id="10" idx="3"/>
          </p:cNvCxnSpPr>
          <p:nvPr/>
        </p:nvCxnSpPr>
        <p:spPr>
          <a:xfrm rot="5400000">
            <a:off x="5894796" y="4708971"/>
            <a:ext cx="234897" cy="21184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ocess 23"/>
          <p:cNvSpPr/>
          <p:nvPr/>
        </p:nvSpPr>
        <p:spPr>
          <a:xfrm>
            <a:off x="1389863" y="3828263"/>
            <a:ext cx="14478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Segmentation</a:t>
            </a:r>
          </a:p>
          <a:p>
            <a:pPr algn="ctr"/>
            <a:r>
              <a:rPr lang="en-US" sz="1400" dirty="0" smtClean="0"/>
              <a:t>Graph cut</a:t>
            </a:r>
            <a:endParaRPr lang="en-US" sz="1400" dirty="0"/>
          </a:p>
        </p:txBody>
      </p:sp>
      <p:sp>
        <p:nvSpPr>
          <p:cNvPr id="25" name="Flowchart: Process 24"/>
          <p:cNvSpPr/>
          <p:nvPr/>
        </p:nvSpPr>
        <p:spPr>
          <a:xfrm>
            <a:off x="1389863" y="4742663"/>
            <a:ext cx="14478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 Extraction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stCxn id="24" idx="2"/>
            <a:endCxn id="25" idx="0"/>
          </p:cNvCxnSpPr>
          <p:nvPr/>
        </p:nvCxnSpPr>
        <p:spPr>
          <a:xfrm>
            <a:off x="2113763" y="4437863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5" idx="2"/>
            <a:endCxn id="10" idx="1"/>
          </p:cNvCxnSpPr>
          <p:nvPr/>
        </p:nvCxnSpPr>
        <p:spPr>
          <a:xfrm rot="16200000" flipH="1">
            <a:off x="2542781" y="4923244"/>
            <a:ext cx="533400" cy="13914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83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Mass Detection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349603"/>
            <a:ext cx="6582736" cy="3670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9173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Mass Detection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93" y="2674500"/>
            <a:ext cx="226932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85" y="4808100"/>
            <a:ext cx="2190750" cy="189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632176"/>
            <a:ext cx="2285999" cy="1978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79988"/>
            <a:ext cx="2285999" cy="1915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650" y="2643129"/>
            <a:ext cx="2236069" cy="1967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024" y="4779988"/>
            <a:ext cx="2250944" cy="192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85754" y="2209800"/>
            <a:ext cx="16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Gabor kernel</a:t>
            </a:r>
          </a:p>
        </p:txBody>
      </p:sp>
    </p:spTree>
    <p:extLst>
      <p:ext uri="{BB962C8B-B14F-4D97-AF65-F5344CB8AC3E}">
        <p14:creationId xmlns:p14="http://schemas.microsoft.com/office/powerpoint/2010/main" val="186602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192</Words>
  <Application>Microsoft Office PowerPoint</Application>
  <PresentationFormat>On-screen Show (4:3)</PresentationFormat>
  <Paragraphs>87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Tomosynthesis Machine Learning</vt:lpstr>
      <vt:lpstr>Overview</vt:lpstr>
      <vt:lpstr>Overview</vt:lpstr>
      <vt:lpstr>Platform/Tools</vt:lpstr>
      <vt:lpstr>Techniques</vt:lpstr>
      <vt:lpstr>Techniques</vt:lpstr>
      <vt:lpstr>Current Progress</vt:lpstr>
      <vt:lpstr>Current Progress</vt:lpstr>
      <vt:lpstr>PowerPoint Presentation</vt:lpstr>
      <vt:lpstr>Current Progress</vt:lpstr>
      <vt:lpstr>Current Progress</vt:lpstr>
      <vt:lpstr>Current Progress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Tomosynthesis Machine Learning</dc:title>
  <dc:creator>Lu, Yanbin</dc:creator>
  <cp:lastModifiedBy>Lu, Yanbin</cp:lastModifiedBy>
  <cp:revision>13</cp:revision>
  <dcterms:created xsi:type="dcterms:W3CDTF">2014-08-19T15:02:44Z</dcterms:created>
  <dcterms:modified xsi:type="dcterms:W3CDTF">2014-08-19T17:58:24Z</dcterms:modified>
</cp:coreProperties>
</file>