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3" r:id="rId9"/>
    <p:sldId id="263" r:id="rId10"/>
    <p:sldId id="271" r:id="rId11"/>
    <p:sldId id="264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36" autoAdjust="0"/>
  </p:normalViewPr>
  <p:slideViewPr>
    <p:cSldViewPr>
      <p:cViewPr varScale="1">
        <p:scale>
          <a:sx n="68" d="100"/>
          <a:sy n="68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4D8B-6E87-41BC-AC3E-9A59D03DA0A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E0DD-989C-4EE9-9828-DB120B0A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omosynthesis" TargetMode="External"/><Relationship Id="rId2" Type="http://schemas.openxmlformats.org/officeDocument/2006/relationships/hyperlink" Target="http://en.wikipedia.org/wiki/Mammograph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843001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76750"/>
            <a:ext cx="2286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b="1" dirty="0" err="1" smtClean="0"/>
              <a:t>Tomosynthesis</a:t>
            </a:r>
            <a:r>
              <a:rPr lang="en-US" b="1" dirty="0" smtClean="0"/>
              <a:t> Machine Learning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5107004"/>
            <a:ext cx="6400800" cy="1752600"/>
          </a:xfrm>
        </p:spPr>
        <p:txBody>
          <a:bodyPr/>
          <a:lstStyle/>
          <a:p>
            <a:r>
              <a:rPr lang="en-US" dirty="0" err="1" smtClean="0"/>
              <a:t>Yanbin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Imaging Lesion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Distortion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52" y="3124200"/>
            <a:ext cx="412708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169" y="2286000"/>
            <a:ext cx="576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breast is oriented textured converged to the nipple,</a:t>
            </a:r>
          </a:p>
          <a:p>
            <a:r>
              <a:rPr lang="en-US" dirty="0" smtClean="0"/>
              <a:t>Due to the presence of ligament, duct, and vessels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487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70" y="6443990"/>
            <a:ext cx="818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R.M. </a:t>
            </a:r>
            <a:r>
              <a:rPr lang="en-US" sz="1100" dirty="0" err="1"/>
              <a:t>Rangayyan</a:t>
            </a:r>
            <a:r>
              <a:rPr lang="en-US" sz="1100" dirty="0"/>
              <a:t>, F.J. Ayres, J.E.L. </a:t>
            </a:r>
            <a:r>
              <a:rPr lang="en-US" sz="1100" dirty="0" err="1"/>
              <a:t>Desautels</a:t>
            </a:r>
            <a:r>
              <a:rPr lang="en-US" sz="1100" dirty="0"/>
              <a:t>:"A Review of Computer-Aided Diagnosis of Breast Cancer: Toward the Detection of Subtle Signs</a:t>
            </a:r>
            <a:r>
              <a:rPr lang="en-US" sz="1100" dirty="0" smtClean="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6169" y="3399044"/>
            <a:ext cx="342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Approaches: </a:t>
            </a:r>
          </a:p>
          <a:p>
            <a:r>
              <a:rPr lang="en-US" dirty="0"/>
              <a:t>	</a:t>
            </a:r>
            <a:r>
              <a:rPr lang="en-US" dirty="0" smtClean="0"/>
              <a:t>Gabor Filter</a:t>
            </a:r>
          </a:p>
          <a:p>
            <a:r>
              <a:rPr lang="en-US" dirty="0"/>
              <a:t>	</a:t>
            </a:r>
            <a:r>
              <a:rPr lang="en-US" dirty="0" smtClean="0"/>
              <a:t>Fractal Dimension</a:t>
            </a:r>
          </a:p>
          <a:p>
            <a:r>
              <a:rPr lang="en-US" dirty="0"/>
              <a:t>	</a:t>
            </a:r>
            <a:r>
              <a:rPr lang="en-US" dirty="0" smtClean="0"/>
              <a:t>Concentration Index</a:t>
            </a:r>
          </a:p>
          <a:p>
            <a:r>
              <a:rPr lang="en-US" dirty="0"/>
              <a:t>	</a:t>
            </a:r>
            <a:r>
              <a:rPr lang="en-US" dirty="0" smtClean="0"/>
              <a:t>Phase Portrait  Modeling</a:t>
            </a:r>
          </a:p>
          <a:p>
            <a:r>
              <a:rPr lang="en-US" dirty="0"/>
              <a:t>	</a:t>
            </a:r>
            <a:r>
              <a:rPr lang="en-US" dirty="0" smtClean="0"/>
              <a:t>Wavelet/</a:t>
            </a:r>
            <a:r>
              <a:rPr lang="en-US" dirty="0" err="1" smtClean="0"/>
              <a:t>Curvelet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797" y="2438400"/>
            <a:ext cx="6171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Format: ‘***.</a:t>
            </a:r>
            <a:r>
              <a:rPr lang="en-US" dirty="0" err="1" smtClean="0"/>
              <a:t>smv</a:t>
            </a:r>
            <a:r>
              <a:rPr lang="en-US" dirty="0" smtClean="0"/>
              <a:t>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View tool:  DualViewerApp.exe (Run in Administrative mode)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5410200"/>
            <a:ext cx="2355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Convert to : ‘***.</a:t>
            </a:r>
            <a:r>
              <a:rPr lang="en-US" dirty="0" err="1" smtClean="0"/>
              <a:t>tif</a:t>
            </a:r>
            <a:r>
              <a:rPr lang="en-US" dirty="0" smtClean="0"/>
              <a:t>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View tool:  Fiji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3276600"/>
            <a:ext cx="40798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Path: /home/</a:t>
            </a:r>
            <a:r>
              <a:rPr lang="en-US" dirty="0" err="1" smtClean="0"/>
              <a:t>yanbin</a:t>
            </a:r>
            <a:r>
              <a:rPr lang="en-US" dirty="0" smtClean="0"/>
              <a:t>/</a:t>
            </a:r>
            <a:r>
              <a:rPr lang="en-US" dirty="0" err="1" smtClean="0"/>
              <a:t>Tomosynthesis</a:t>
            </a:r>
            <a:r>
              <a:rPr lang="en-US" dirty="0" smtClean="0"/>
              <a:t>/code</a:t>
            </a:r>
            <a:endParaRPr lang="en-US" dirty="0"/>
          </a:p>
          <a:p>
            <a:r>
              <a:rPr lang="en-US" dirty="0" smtClean="0"/>
              <a:t>main.py:</a:t>
            </a:r>
          </a:p>
          <a:p>
            <a:endParaRPr lang="en-US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dataPath</a:t>
            </a:r>
            <a:r>
              <a:rPr lang="en-US" sz="1200" dirty="0" smtClean="0"/>
              <a:t> = '/home/</a:t>
            </a:r>
            <a:r>
              <a:rPr lang="en-US" sz="1200" dirty="0" err="1" smtClean="0"/>
              <a:t>yanbin</a:t>
            </a:r>
            <a:r>
              <a:rPr lang="en-US" sz="1200" dirty="0" smtClean="0"/>
              <a:t>/</a:t>
            </a:r>
            <a:r>
              <a:rPr lang="en-US" sz="1200" dirty="0" err="1" smtClean="0"/>
              <a:t>Tomosynthesis</a:t>
            </a:r>
            <a:r>
              <a:rPr lang="en-US" sz="1200" dirty="0" smtClean="0"/>
              <a:t>/data/5110/'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outputPath</a:t>
            </a:r>
            <a:r>
              <a:rPr lang="en-US" sz="1200" dirty="0" smtClean="0"/>
              <a:t> = '/home/</a:t>
            </a:r>
            <a:r>
              <a:rPr lang="en-US" sz="1200" dirty="0" err="1" smtClean="0"/>
              <a:t>yanbin</a:t>
            </a:r>
            <a:r>
              <a:rPr lang="en-US" sz="1200" dirty="0" smtClean="0"/>
              <a:t>/</a:t>
            </a:r>
            <a:r>
              <a:rPr lang="en-US" sz="1200" dirty="0" err="1" smtClean="0"/>
              <a:t>Tomosynthesis</a:t>
            </a:r>
            <a:r>
              <a:rPr lang="en-US" sz="1200" dirty="0" smtClean="0"/>
              <a:t>/test/'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fileName</a:t>
            </a:r>
            <a:r>
              <a:rPr lang="en-US" sz="1200" dirty="0" smtClean="0"/>
              <a:t> = '5110recon08.smv_AutoCrop.smv'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im</a:t>
            </a:r>
            <a:r>
              <a:rPr lang="en-US" sz="1200" dirty="0" smtClean="0"/>
              <a:t> = </a:t>
            </a:r>
            <a:r>
              <a:rPr lang="en-US" sz="1200" dirty="0" err="1" smtClean="0"/>
              <a:t>ImageIO.imReader</a:t>
            </a:r>
            <a:r>
              <a:rPr lang="en-US" sz="1200" dirty="0" smtClean="0"/>
              <a:t>(</a:t>
            </a:r>
            <a:r>
              <a:rPr lang="en-US" sz="1200" dirty="0" err="1" smtClean="0"/>
              <a:t>dataPath,fileName</a:t>
            </a:r>
            <a:r>
              <a:rPr lang="en-US" sz="1200" dirty="0" smtClean="0"/>
              <a:t>, '</a:t>
            </a:r>
            <a:r>
              <a:rPr lang="en-US" sz="1200" dirty="0" err="1" smtClean="0"/>
              <a:t>smv</a:t>
            </a:r>
            <a:r>
              <a:rPr lang="en-US" sz="1200" dirty="0" smtClean="0"/>
              <a:t>')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ImageIO.imWriter</a:t>
            </a:r>
            <a:r>
              <a:rPr lang="en-US" sz="1200" dirty="0" smtClean="0"/>
              <a:t>(</a:t>
            </a:r>
            <a:r>
              <a:rPr lang="en-US" sz="1200" dirty="0" err="1" smtClean="0"/>
              <a:t>outputPath</a:t>
            </a:r>
            <a:r>
              <a:rPr lang="en-US" sz="1200" dirty="0" smtClean="0"/>
              <a:t> ,'5110.tif',im,3/2)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74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Data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027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" y="1734845"/>
            <a:ext cx="2406392" cy="489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5784" y="3805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34844"/>
            <a:ext cx="2420899" cy="489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3412905"/>
            <a:ext cx="19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questionable area 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77" y="1725501"/>
            <a:ext cx="2377677" cy="484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90759" y="373854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 lymph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18" y="1708495"/>
            <a:ext cx="2362200" cy="479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99915" y="213360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fold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832" y="1295400"/>
            <a:ext cx="2438400" cy="532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7504" y="1308983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Ignore this one</a:t>
            </a:r>
            <a:r>
              <a:rPr lang="en-US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6794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70" y="1622396"/>
            <a:ext cx="2781029" cy="508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600201"/>
            <a:ext cx="2774138" cy="51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0999" y="1951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47548"/>
            <a:ext cx="2544353" cy="505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61" y="1616476"/>
            <a:ext cx="2550738" cy="50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0059" y="350519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9349" y="4176573"/>
            <a:ext cx="1679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arterial </a:t>
            </a:r>
            <a:r>
              <a:rPr lang="en-US" dirty="0" smtClean="0"/>
              <a:t>vascular</a:t>
            </a:r>
          </a:p>
          <a:p>
            <a:r>
              <a:rPr lang="en-US" dirty="0" smtClean="0"/>
              <a:t> </a:t>
            </a:r>
            <a:r>
              <a:rPr lang="en-US" dirty="0"/>
              <a:t>calcifications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4822904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321" y="2634733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fold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3600" y="1219200"/>
            <a:ext cx="2438400" cy="532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67504" y="1308983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Ignore this one</a:t>
            </a:r>
            <a:r>
              <a:rPr lang="en-US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6567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Spiculated</a:t>
            </a:r>
            <a:r>
              <a:rPr lang="en-US" dirty="0" smtClean="0"/>
              <a:t> spot vs Random spot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76500"/>
            <a:ext cx="176746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47" y="2470582"/>
            <a:ext cx="1762109" cy="185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56" y="2432852"/>
            <a:ext cx="1803312" cy="18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81" y="2476501"/>
            <a:ext cx="174491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800599"/>
            <a:ext cx="178751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75" y="4800599"/>
            <a:ext cx="179560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76" y="4785434"/>
            <a:ext cx="1813932" cy="16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97" y="4785434"/>
            <a:ext cx="1807925" cy="16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1154774" y="4245373"/>
            <a:ext cx="14312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Local contrast enhancement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95355" y="4245373"/>
            <a:ext cx="14312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Smoothing</a:t>
            </a:r>
            <a:endParaRPr lang="en-US" sz="1100" dirty="0"/>
          </a:p>
        </p:txBody>
      </p:sp>
      <p:sp>
        <p:nvSpPr>
          <p:cNvPr id="14" name="Right Arrow 13"/>
          <p:cNvSpPr/>
          <p:nvPr/>
        </p:nvSpPr>
        <p:spPr>
          <a:xfrm>
            <a:off x="4743796" y="4265719"/>
            <a:ext cx="14312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Shape index mapping</a:t>
            </a:r>
            <a:endParaRPr lang="en-US" sz="1100" dirty="0"/>
          </a:p>
        </p:txBody>
      </p:sp>
      <p:sp>
        <p:nvSpPr>
          <p:cNvPr id="15" name="Right Arrow 14"/>
          <p:cNvSpPr/>
          <p:nvPr/>
        </p:nvSpPr>
        <p:spPr>
          <a:xfrm>
            <a:off x="6747454" y="4271637"/>
            <a:ext cx="14312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Binarization</a:t>
            </a:r>
            <a:endParaRPr lang="en-US" sz="1100" dirty="0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2" y="2439509"/>
            <a:ext cx="1837607" cy="186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96" y="4762870"/>
            <a:ext cx="1833829" cy="163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4797" y="2438400"/>
            <a:ext cx="5705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8 bit vs 16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Suspicious exist  &gt;4/5 slices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Asymmetry helps only if two image sets are comparable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Typical size: 3~25 mm( </a:t>
            </a:r>
            <a:r>
              <a:rPr lang="en-US" dirty="0" err="1" smtClean="0"/>
              <a:t>spiculated</a:t>
            </a:r>
            <a:r>
              <a:rPr lang="en-US" dirty="0" smtClean="0"/>
              <a:t> mass)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100 micron * 100 micron/pixel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3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standing?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C:\Users\I843001\Desktop\nawa-300x1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14" y="1676400"/>
            <a:ext cx="6662286" cy="4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50913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Aichi Triennale 2013 10. August – 27. </a:t>
            </a:r>
            <a:r>
              <a:rPr lang="fr-FR" sz="1100" b="1" dirty="0" err="1" smtClean="0"/>
              <a:t>October</a:t>
            </a:r>
            <a:r>
              <a:rPr lang="fr-FR" sz="1100" b="1" dirty="0" smtClean="0"/>
              <a:t> 2013</a:t>
            </a:r>
            <a:endParaRPr lang="fr-FR" sz="1100" dirty="0" smtClean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9677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[1] Kenji Suzuki, Machine Learning in Computer Aided Diagnosis, </a:t>
            </a:r>
            <a:r>
              <a:rPr lang="en-US" sz="2400" i="1" dirty="0" smtClean="0"/>
              <a:t>Medical Information Science References</a:t>
            </a:r>
            <a:r>
              <a:rPr lang="en-US" sz="2400" dirty="0" smtClean="0"/>
              <a:t>, 2011.</a:t>
            </a:r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2]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en.wikipedia.org/wiki/Mammography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[3]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en.wikipedia.org/wiki/Tomosynthesis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[4]</a:t>
            </a:r>
            <a:r>
              <a:rPr lang="en-US" sz="2400" dirty="0"/>
              <a:t> The ACR (American College of Radiology) Breast Imaging Reporting and Data System(BI-RADS®) suggests a standardized method for breast imaging reporting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[5]</a:t>
            </a:r>
            <a:r>
              <a:rPr lang="en-US" sz="2400" dirty="0"/>
              <a:t> M.P. </a:t>
            </a:r>
            <a:r>
              <a:rPr lang="en-US" sz="2400" dirty="0" err="1"/>
              <a:t>Sampat</a:t>
            </a:r>
            <a:r>
              <a:rPr lang="en-US" sz="2400" dirty="0"/>
              <a:t>, G.J. Whitman, M.K. Markey, A.C. </a:t>
            </a:r>
            <a:r>
              <a:rPr lang="en-US" sz="2400" dirty="0" err="1"/>
              <a:t>Bovik</a:t>
            </a:r>
            <a:r>
              <a:rPr lang="en-US" sz="2400" dirty="0"/>
              <a:t>: "Evidence Based Detection of </a:t>
            </a:r>
            <a:r>
              <a:rPr lang="en-US" sz="2400" dirty="0" err="1"/>
              <a:t>Spiculated</a:t>
            </a:r>
            <a:r>
              <a:rPr lang="en-US" sz="2400" dirty="0"/>
              <a:t> Masses and Architectural </a:t>
            </a:r>
            <a:r>
              <a:rPr lang="de-DE" sz="2400" dirty="0" err="1"/>
              <a:t>Distortion</a:t>
            </a:r>
            <a:r>
              <a:rPr lang="de-DE" sz="2400" dirty="0"/>
              <a:t>" in: J.M. </a:t>
            </a:r>
            <a:r>
              <a:rPr lang="de-DE" sz="2400" dirty="0" err="1"/>
              <a:t>Fitzpatrick</a:t>
            </a:r>
            <a:r>
              <a:rPr lang="de-DE" sz="2400" dirty="0"/>
              <a:t>, J.M. Reinhardt </a:t>
            </a:r>
            <a:r>
              <a:rPr lang="en-US" sz="2400" dirty="0"/>
              <a:t>(Eds.), </a:t>
            </a:r>
            <a:r>
              <a:rPr lang="en-US" sz="2400" i="1" dirty="0"/>
              <a:t>Proceedings of SPIE Medical Imaging 2005: Image Processing</a:t>
            </a:r>
            <a:r>
              <a:rPr lang="en-US" sz="2400" dirty="0"/>
              <a:t>, Vol. 5747, San </a:t>
            </a:r>
            <a:r>
              <a:rPr lang="pl-PL" sz="2400" dirty="0"/>
              <a:t>Diego, CA, 2005, pp. 26-37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Breast Imaging Lesion</a:t>
            </a:r>
          </a:p>
          <a:p>
            <a:r>
              <a:rPr lang="en-US" dirty="0" smtClean="0"/>
              <a:t>Our Data</a:t>
            </a:r>
          </a:p>
          <a:p>
            <a:r>
              <a:rPr lang="en-US" dirty="0" smtClean="0"/>
              <a:t>Toy Demo</a:t>
            </a:r>
          </a:p>
          <a:p>
            <a:r>
              <a:rPr lang="en-US" dirty="0" smtClean="0"/>
              <a:t>Tips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Mammography</a:t>
            </a:r>
            <a:endParaRPr lang="en-US" dirty="0"/>
          </a:p>
        </p:txBody>
      </p:sp>
      <p:pic>
        <p:nvPicPr>
          <p:cNvPr id="1026" name="Picture 2" descr="C:\Users\I843001\Desktop\Blausen_0628_Mamm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7501" y="2477869"/>
            <a:ext cx="416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Method: Low energy X-ray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Goal: Detection of  masses/calcification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222" y="3962400"/>
            <a:ext cx="2580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Compression of breast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Overlapping of tissue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2D 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569921"/>
            <a:ext cx="2741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http://en.wikipedia.org/wiki/Mammography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60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501" y="2477869"/>
            <a:ext cx="416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Method: </a:t>
            </a:r>
            <a:r>
              <a:rPr lang="en-US" b="1" u="sng" dirty="0" smtClean="0">
                <a:solidFill>
                  <a:srgbClr val="FF0000"/>
                </a:solidFill>
              </a:rPr>
              <a:t>Rotating</a:t>
            </a:r>
            <a:r>
              <a:rPr lang="en-US" dirty="0" smtClean="0"/>
              <a:t> low energy X-ray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Goal: Detection of  masses/calcification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564" y="3962400"/>
            <a:ext cx="372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compression of breast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</a:rPr>
              <a:t>3D</a:t>
            </a:r>
            <a:r>
              <a:rPr lang="en-US" dirty="0" smtClean="0"/>
              <a:t> rendering from </a:t>
            </a:r>
            <a:r>
              <a:rPr lang="en-US" b="1" u="sng" dirty="0">
                <a:solidFill>
                  <a:srgbClr val="FF0000"/>
                </a:solidFill>
              </a:rPr>
              <a:t>different angles</a:t>
            </a:r>
          </a:p>
        </p:txBody>
      </p:sp>
      <p:pic>
        <p:nvPicPr>
          <p:cNvPr id="2050" name="Picture 2" descr="C:\Users\I843001\Desktop\Tomo-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685134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569921"/>
            <a:ext cx="3910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Yaffe</a:t>
            </a:r>
            <a:r>
              <a:rPr lang="en-US" sz="1100" dirty="0" smtClean="0"/>
              <a:t> </a:t>
            </a:r>
            <a:r>
              <a:rPr lang="en-US" sz="1100" i="1" dirty="0" smtClean="0"/>
              <a:t>Breast Cancer Research</a:t>
            </a:r>
            <a:r>
              <a:rPr lang="en-US" sz="1100" dirty="0" smtClean="0"/>
              <a:t> 2008 </a:t>
            </a:r>
            <a:r>
              <a:rPr lang="en-US" sz="1100" b="1" dirty="0" smtClean="0"/>
              <a:t>10</a:t>
            </a:r>
            <a:r>
              <a:rPr lang="en-US" sz="1100" dirty="0" smtClean="0"/>
              <a:t>:209   doi:10.1186/bcr2102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3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endParaRPr lang="en-US" dirty="0"/>
          </a:p>
        </p:txBody>
      </p:sp>
      <p:pic>
        <p:nvPicPr>
          <p:cNvPr id="2051" name="Picture 3" descr="C:\Users\I843001\Desktop\dartmouth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4" y="2209800"/>
            <a:ext cx="5793606" cy="41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6944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By R Schulz-</a:t>
            </a:r>
            <a:r>
              <a:rPr lang="en-US" sz="1100" b="1" dirty="0" err="1" smtClean="0"/>
              <a:t>Wendtland</a:t>
            </a:r>
            <a:r>
              <a:rPr lang="en-US" sz="1100" b="1" dirty="0" smtClean="0"/>
              <a:t>, Erlangen University Hospital, Radiology Institute; T Wacker, Erlangen-Nurnberg University, </a:t>
            </a:r>
          </a:p>
          <a:p>
            <a:r>
              <a:rPr lang="en-US" sz="1100" b="1" dirty="0" smtClean="0"/>
              <a:t>and K-P Hermann, Department for Diagnostic Radiology, Gottingen University Hospital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622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Breast Imaging Lesion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463" y="2514600"/>
            <a:ext cx="3192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Three-dimensional 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Convex outward borders</a:t>
            </a:r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676400"/>
            <a:ext cx="3886200" cy="199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3669268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Circumscribed </a:t>
            </a:r>
            <a:r>
              <a:rPr lang="en-US" dirty="0" smtClean="0">
                <a:sym typeface="Wingdings" panose="05000000000000000000" pitchFamily="2" charset="2"/>
              </a:rPr>
              <a:t> Speculated</a:t>
            </a:r>
            <a:endParaRPr lang="en-US" dirty="0"/>
          </a:p>
        </p:txBody>
      </p:sp>
      <p:pic>
        <p:nvPicPr>
          <p:cNvPr id="4098" name="Picture 2" descr="C:\Users\I843001\Desktop\dec11_str_breas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39" y="4191000"/>
            <a:ext cx="41529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843001\Desktop\ONI_Jan06_p44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9" y="4191000"/>
            <a:ext cx="3863741" cy="241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3675" y="6248100"/>
            <a:ext cx="3962400" cy="35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470" y="6248100"/>
            <a:ext cx="76370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L.M. Bruce, R.R. </a:t>
            </a:r>
            <a:r>
              <a:rPr lang="en-US" sz="1100" dirty="0" err="1" smtClean="0"/>
              <a:t>Adhami</a:t>
            </a:r>
            <a:r>
              <a:rPr lang="en-US" sz="1100" dirty="0" smtClean="0"/>
              <a:t>: "Classifying Mammographic Mass Shapes Using the Wavelet Transform Modulus-Maxima Method“,1999.</a:t>
            </a:r>
          </a:p>
          <a:p>
            <a:r>
              <a:rPr lang="en-US" sz="1100" dirty="0" err="1" smtClean="0"/>
              <a:t>Jeong</a:t>
            </a:r>
            <a:r>
              <a:rPr lang="en-US" sz="1100" dirty="0" smtClean="0"/>
              <a:t> </a:t>
            </a:r>
            <a:r>
              <a:rPr lang="en-US" sz="1100" dirty="0" err="1" smtClean="0"/>
              <a:t>Mi</a:t>
            </a:r>
            <a:r>
              <a:rPr lang="en-US" sz="1100" dirty="0" smtClean="0"/>
              <a:t> Park, MD, Breast </a:t>
            </a:r>
            <a:r>
              <a:rPr lang="en-US" sz="1100" dirty="0" err="1" smtClean="0"/>
              <a:t>Tomosynthesis</a:t>
            </a:r>
            <a:r>
              <a:rPr lang="en-US" sz="1100" dirty="0" smtClean="0"/>
              <a:t>: How I Read It</a:t>
            </a:r>
            <a:r>
              <a:rPr lang="en-US" sz="1100" b="1" dirty="0" smtClean="0"/>
              <a:t>, </a:t>
            </a:r>
            <a:r>
              <a:rPr lang="en-US" sz="1100" dirty="0" smtClean="0"/>
              <a:t>Nov 28, 2011</a:t>
            </a:r>
          </a:p>
          <a:p>
            <a:r>
              <a:rPr lang="en-US" sz="1100" dirty="0" smtClean="0">
                <a:effectLst/>
              </a:rPr>
              <a:t>3D Digital Breast </a:t>
            </a:r>
            <a:r>
              <a:rPr lang="en-US" sz="1100" dirty="0" err="1" smtClean="0">
                <a:effectLst/>
              </a:rPr>
              <a:t>Tomosynthesis</a:t>
            </a:r>
            <a:r>
              <a:rPr lang="en-US" sz="1100" dirty="0" smtClean="0">
                <a:effectLst/>
              </a:rPr>
              <a:t> Provides Clearer Picture of Breast Anatomy Than Does Standard Mammography.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2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Imaging Lesion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463" y="2514600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Course heterogeneous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Fine pleomorphic (&lt; 0.5mm)</a:t>
            </a:r>
          </a:p>
          <a:p>
            <a:endParaRPr lang="en-US" dirty="0" smtClean="0"/>
          </a:p>
        </p:txBody>
      </p:sp>
      <p:pic>
        <p:nvPicPr>
          <p:cNvPr id="5122" name="Picture 2" descr="C:\Users\I843001\Desktop\images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0342"/>
            <a:ext cx="24688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46" y="3307882"/>
            <a:ext cx="237744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30934"/>
            <a:ext cx="246888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4470" y="6248100"/>
            <a:ext cx="4522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M. Heath, et al.: "The Digital Database for Screening Mammography“, 2000.</a:t>
            </a:r>
          </a:p>
          <a:p>
            <a:endParaRPr lang="en-US" sz="1100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2" y="6463543"/>
            <a:ext cx="49530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363" y="5802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Benign: large, randomly spread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1574" y="5800600"/>
            <a:ext cx="369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Malignant : clustered, irregular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1420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0033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figure, while by no means an atlas, does give the sense of different calcification configurations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953000"/>
            <a:ext cx="7696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13-107    </a:t>
            </a:r>
            <a:r>
              <a:rPr lang="en-US" sz="1400" dirty="0"/>
              <a:t>This schematic represents many of the types of calcifications that can be seen by mammography: (1) calcified debris in ducts; (2) dense, lucent-centered calcifications in fat necrosis; (3) precipitated calcifications in small cysts (milk of calcium); (4) concretions in small, </a:t>
            </a:r>
            <a:r>
              <a:rPr lang="en-US" sz="1400" dirty="0" err="1"/>
              <a:t>cystically</a:t>
            </a:r>
            <a:r>
              <a:rPr lang="en-US" sz="1400" dirty="0"/>
              <a:t> dilated lobules; (5) rim calcifications in the wall of a cyst; (6) early deposits in an </a:t>
            </a:r>
            <a:r>
              <a:rPr lang="en-US" sz="1400" dirty="0" err="1"/>
              <a:t>involuting</a:t>
            </a:r>
            <a:r>
              <a:rPr lang="en-US" sz="1400" dirty="0"/>
              <a:t> </a:t>
            </a:r>
            <a:r>
              <a:rPr lang="en-US" sz="1400" dirty="0" err="1"/>
              <a:t>fibroadenoma</a:t>
            </a:r>
            <a:r>
              <a:rPr lang="en-US" sz="1400" dirty="0"/>
              <a:t>; (7) large deposits in an </a:t>
            </a:r>
            <a:r>
              <a:rPr lang="en-US" sz="1400" dirty="0" err="1"/>
              <a:t>involuting</a:t>
            </a:r>
            <a:r>
              <a:rPr lang="en-US" sz="1400" dirty="0"/>
              <a:t> </a:t>
            </a:r>
            <a:r>
              <a:rPr lang="en-US" sz="1400" dirty="0" err="1"/>
              <a:t>fibroadenoma</a:t>
            </a:r>
            <a:r>
              <a:rPr lang="en-US" sz="1400" dirty="0"/>
              <a:t>; (8) vascular calcifications; (9) skin calcifications; (10) calcified rods in secretory disease; (11) pleomorphic  deposits in </a:t>
            </a:r>
            <a:r>
              <a:rPr lang="en-US" sz="1400" dirty="0" err="1"/>
              <a:t>intraductal</a:t>
            </a:r>
            <a:r>
              <a:rPr lang="en-US" sz="1400" dirty="0"/>
              <a:t>  cancer; and (12) fine linear calcifications found in </a:t>
            </a:r>
            <a:r>
              <a:rPr lang="en-US" sz="1400" dirty="0" err="1"/>
              <a:t>comedocarcinoma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1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Imaging Lesion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Bilateral Asymmetry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2507" y="2762250"/>
            <a:ext cx="8028517" cy="2667000"/>
            <a:chOff x="547007" y="1143000"/>
            <a:chExt cx="8028517" cy="3048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657" y="2133600"/>
              <a:ext cx="3970867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07" y="1143000"/>
              <a:ext cx="4057650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86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712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Tomosynthesis Machine Learning</vt:lpstr>
      <vt:lpstr>Outline</vt:lpstr>
      <vt:lpstr>Background</vt:lpstr>
      <vt:lpstr>Background</vt:lpstr>
      <vt:lpstr>Background</vt:lpstr>
      <vt:lpstr>Breast Imaging Lesion </vt:lpstr>
      <vt:lpstr>Breast Imaging Lesion </vt:lpstr>
      <vt:lpstr> </vt:lpstr>
      <vt:lpstr>Breast Imaging Lesion </vt:lpstr>
      <vt:lpstr>Breast Imaging Lesion </vt:lpstr>
      <vt:lpstr>Our Data</vt:lpstr>
      <vt:lpstr>Our Data</vt:lpstr>
      <vt:lpstr>Our Data</vt:lpstr>
      <vt:lpstr>Toy Demo</vt:lpstr>
      <vt:lpstr>Tips</vt:lpstr>
      <vt:lpstr>Where are we standing?</vt:lpstr>
      <vt:lpstr>References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Tomosynthesis Machine Learning</dc:title>
  <dc:creator>Lu, Yanbin</dc:creator>
  <cp:lastModifiedBy>Lu, Yanbin</cp:lastModifiedBy>
  <cp:revision>29</cp:revision>
  <dcterms:created xsi:type="dcterms:W3CDTF">2014-06-11T17:26:16Z</dcterms:created>
  <dcterms:modified xsi:type="dcterms:W3CDTF">2014-09-02T19:23:01Z</dcterms:modified>
</cp:coreProperties>
</file>