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8" r:id="rId5"/>
    <p:sldId id="259" r:id="rId6"/>
    <p:sldId id="260" r:id="rId7"/>
    <p:sldId id="273" r:id="rId8"/>
    <p:sldId id="274" r:id="rId9"/>
    <p:sldId id="269" r:id="rId10"/>
    <p:sldId id="261" r:id="rId11"/>
    <p:sldId id="270" r:id="rId12"/>
    <p:sldId id="262" r:id="rId13"/>
    <p:sldId id="271" r:id="rId14"/>
    <p:sldId id="264" r:id="rId15"/>
    <p:sldId id="265" r:id="rId16"/>
    <p:sldId id="266" r:id="rId17"/>
    <p:sldId id="26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B01C9-09B8-4AE7-8089-6D41780A60C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A204-E06A-45EE-A1CC-8D360D77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could be slightly different applying different threshold and constrain;</a:t>
            </a:r>
          </a:p>
          <a:p>
            <a:r>
              <a:rPr lang="en-US" dirty="0" smtClean="0"/>
              <a:t>Constrain: volume, adjacent co-</a:t>
            </a:r>
            <a:r>
              <a:rPr lang="en-US" dirty="0" err="1" smtClean="0"/>
              <a:t>occurence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510CC-BE3D-4543-8FDE-A14FD8612A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improve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510CC-BE3D-4543-8FDE-A14FD8612A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other</a:t>
            </a:r>
            <a:r>
              <a:rPr lang="en-US" baseline="0" dirty="0" smtClean="0"/>
              <a:t>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510CC-BE3D-4543-8FDE-A14FD8612A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2B7F-421D-4E82-8852-0E0B7F9205B1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FF85-5F93-43DD-97AE-F9A94A3A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Tomosynthesis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7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876800" y="1429537"/>
            <a:ext cx="1447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Images 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876800" y="2346456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Preprocessing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3505200" y="38862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Mass detection</a:t>
            </a:r>
          </a:p>
          <a:p>
            <a:pPr algn="ctr"/>
            <a:r>
              <a:rPr lang="en-US" sz="1400" dirty="0" smtClean="0"/>
              <a:t>Wavelet/</a:t>
            </a:r>
            <a:r>
              <a:rPr lang="en-US" sz="1400" dirty="0" err="1" smtClean="0"/>
              <a:t>gabor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6341604" y="4034821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Calcification Detection</a:t>
            </a:r>
          </a:p>
          <a:p>
            <a:pPr algn="ctr"/>
            <a:r>
              <a:rPr lang="en-US" sz="1400" dirty="0" smtClean="0"/>
              <a:t>LOG</a:t>
            </a:r>
          </a:p>
          <a:p>
            <a:pPr algn="ctr"/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6347587" y="5099103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Refine among neighboring slices</a:t>
            </a:r>
          </a:p>
          <a:p>
            <a:pPr algn="ctr"/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3505200" y="48006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Extraction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05200" y="56388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990600" y="3362246"/>
            <a:ext cx="4114800" cy="3308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3488048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Extraction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6096000" y="3340204"/>
            <a:ext cx="2514600" cy="3308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65836" y="3488048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Calcification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1219200" y="4731327"/>
            <a:ext cx="3802157" cy="16540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50403" y="4794932"/>
            <a:ext cx="830997" cy="14773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Reducing False positive by </a:t>
            </a:r>
            <a:r>
              <a:rPr lang="en-US" sz="1400" dirty="0" smtClean="0"/>
              <a:t>classification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5600700" y="2115337"/>
            <a:ext cx="0" cy="2311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2" idx="0"/>
          </p:cNvCxnSpPr>
          <p:nvPr/>
        </p:nvCxnSpPr>
        <p:spPr>
          <a:xfrm flipH="1">
            <a:off x="3048000" y="2956056"/>
            <a:ext cx="2552700" cy="406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5600700" y="2956056"/>
            <a:ext cx="1752600" cy="3841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0"/>
          </p:cNvCxnSpPr>
          <p:nvPr/>
        </p:nvCxnSpPr>
        <p:spPr>
          <a:xfrm>
            <a:off x="4229100" y="44958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229100" y="54102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7065504" y="4644421"/>
            <a:ext cx="5983" cy="454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11" idx="3"/>
          </p:cNvCxnSpPr>
          <p:nvPr/>
        </p:nvCxnSpPr>
        <p:spPr>
          <a:xfrm rot="5400000">
            <a:off x="5894796" y="4766908"/>
            <a:ext cx="234897" cy="211848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97430" y="3886200"/>
            <a:ext cx="1828799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</a:t>
            </a:r>
          </a:p>
          <a:p>
            <a:pPr algn="ctr"/>
            <a:r>
              <a:rPr lang="en-US" sz="1400" dirty="0" smtClean="0"/>
              <a:t>Graph cut(Level Set)</a:t>
            </a:r>
            <a:endParaRPr lang="en-US" sz="1400" dirty="0"/>
          </a:p>
        </p:txBody>
      </p:sp>
      <p:sp>
        <p:nvSpPr>
          <p:cNvPr id="26" name="Flowchart: Process 25"/>
          <p:cNvSpPr/>
          <p:nvPr/>
        </p:nvSpPr>
        <p:spPr>
          <a:xfrm>
            <a:off x="1389863" y="4800600"/>
            <a:ext cx="14478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Extraction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2111830" y="4495800"/>
            <a:ext cx="1933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2"/>
            <a:endCxn id="11" idx="1"/>
          </p:cNvCxnSpPr>
          <p:nvPr/>
        </p:nvCxnSpPr>
        <p:spPr>
          <a:xfrm rot="16200000" flipH="1">
            <a:off x="2542781" y="4981181"/>
            <a:ext cx="533400" cy="139143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5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Preprocessing</a:t>
            </a:r>
          </a:p>
          <a:p>
            <a:r>
              <a:rPr lang="en-US" dirty="0" smtClean="0"/>
              <a:t>Mass Initial Detection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 smtClean="0"/>
              <a:t>Calcification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Denoising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X-Ray Quantum noise: Poisson distribution, data dependent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2478186"/>
            <a:ext cx="3160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Anscombe</a:t>
            </a:r>
            <a:r>
              <a:rPr lang="en-US" dirty="0" smtClean="0"/>
              <a:t> Transform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Adaptive Wiener Filtering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Inverse </a:t>
            </a:r>
            <a:r>
              <a:rPr lang="en-US" dirty="0" err="1" smtClean="0"/>
              <a:t>Anscombe</a:t>
            </a:r>
            <a:r>
              <a:rPr lang="en-US" dirty="0" smtClean="0"/>
              <a:t> Transform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59" y="3369404"/>
            <a:ext cx="3460462" cy="34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92" y="3369404"/>
            <a:ext cx="3449208" cy="348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6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Mass Initial Detection 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Calcification Detection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alcification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foreground extraction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Calcifications are of high intensity(above 30%), set all other pixels to background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Avoid artificial boundary/gradient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07" y="3243853"/>
            <a:ext cx="6419693" cy="338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alcification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Laplacian</a:t>
            </a:r>
            <a:r>
              <a:rPr lang="en-US" dirty="0"/>
              <a:t> of Gaussian filtering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276850" cy="25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6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alcification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Binaries response </a:t>
            </a:r>
          </a:p>
          <a:p>
            <a:r>
              <a:rPr lang="en-US" dirty="0" smtClean="0"/>
              <a:t>Label connect component &amp; Constraining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4150"/>
            <a:ext cx="36861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14532"/>
            <a:ext cx="3662338" cy="414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67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alcification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866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711314" y="2971800"/>
            <a:ext cx="228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3009900"/>
            <a:ext cx="228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61071" y="4379925"/>
            <a:ext cx="228600" cy="2286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01929" y="4388742"/>
            <a:ext cx="228600" cy="2286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3927449"/>
            <a:ext cx="228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7800" y="3880847"/>
            <a:ext cx="228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14109" y="5334000"/>
            <a:ext cx="228600" cy="228600"/>
          </a:xfrm>
          <a:prstGeom prst="ellipse">
            <a:avLst/>
          </a:prstGeom>
          <a:noFill/>
          <a:ln>
            <a:solidFill>
              <a:srgbClr val="C54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0312" y="2590800"/>
            <a:ext cx="228600" cy="609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52800" y="4131173"/>
            <a:ext cx="228600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800" y="3950435"/>
            <a:ext cx="228600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7804" y="2569388"/>
            <a:ext cx="272682" cy="609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91514" y="5334000"/>
            <a:ext cx="228600" cy="228600"/>
          </a:xfrm>
          <a:prstGeom prst="ellipse">
            <a:avLst/>
          </a:prstGeom>
          <a:noFill/>
          <a:ln>
            <a:solidFill>
              <a:srgbClr val="C54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Mass Initial Detection 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/>
              <a:t>Calcification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42623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Initial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Gabor Filter Bank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4471"/>
            <a:ext cx="3884596" cy="337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544471"/>
            <a:ext cx="3871861" cy="337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6172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(4, </a:t>
            </a:r>
            <a:r>
              <a:rPr lang="en-US" dirty="0" smtClean="0">
                <a:solidFill>
                  <a:srgbClr val="0070C0"/>
                </a:solidFill>
              </a:rPr>
              <a:t>15, 0.025,1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8548" y="61722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(4, </a:t>
            </a:r>
            <a:r>
              <a:rPr lang="en-US" dirty="0" smtClean="0">
                <a:solidFill>
                  <a:srgbClr val="0070C0"/>
                </a:solidFill>
              </a:rPr>
              <a:t>15, </a:t>
            </a:r>
            <a:r>
              <a:rPr lang="en-US" dirty="0">
                <a:solidFill>
                  <a:srgbClr val="0070C0"/>
                </a:solidFill>
              </a:rPr>
              <a:t>0.05,1)</a:t>
            </a:r>
          </a:p>
        </p:txBody>
      </p:sp>
    </p:spTree>
    <p:extLst>
      <p:ext uri="{BB962C8B-B14F-4D97-AF65-F5344CB8AC3E}">
        <p14:creationId xmlns:p14="http://schemas.microsoft.com/office/powerpoint/2010/main" val="16804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Mass Initial Detection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 smtClean="0"/>
              <a:t>Calcification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Initial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Gabor Wavelet Transform Response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514600"/>
            <a:ext cx="391925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50" y="2496152"/>
            <a:ext cx="4039949" cy="337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69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Initial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Voting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1" y="2133600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Orientation voting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3206"/>
            <a:ext cx="85058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458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36067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6372225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207492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21779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54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Initial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Voting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1" y="2133600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Intensity voting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48200"/>
            <a:ext cx="85058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" y="2510920"/>
            <a:ext cx="84963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96" y="6324600"/>
            <a:ext cx="40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87208"/>
            <a:ext cx="553929" cy="4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61043"/>
            <a:ext cx="481013" cy="3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03" y="6019801"/>
            <a:ext cx="774927" cy="63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30108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93" y="4330107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72" y="4334405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87" y="4310971"/>
            <a:ext cx="208296" cy="1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9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Initial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34" y="1371600"/>
            <a:ext cx="461507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12" y="1371600"/>
            <a:ext cx="4615079" cy="253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14800"/>
            <a:ext cx="4676312" cy="260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82" y="4190731"/>
            <a:ext cx="4528121" cy="25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/>
              <a:t>Mass Initial Detection </a:t>
            </a:r>
          </a:p>
          <a:p>
            <a:r>
              <a:rPr lang="en-US" dirty="0">
                <a:solidFill>
                  <a:srgbClr val="0070C0"/>
                </a:solidFill>
              </a:rPr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/>
              <a:t>Calcification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125839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cut </a:t>
            </a:r>
            <a:endParaRPr lang="en-US" dirty="0"/>
          </a:p>
        </p:txBody>
      </p:sp>
      <p:pic>
        <p:nvPicPr>
          <p:cNvPr id="1026" name="Picture 2" descr="C:\Users\I843001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2387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72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2438400"/>
            <a:ext cx="4314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2438400"/>
            <a:ext cx="43053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8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/>
              <a:t>Mass Initial Detection </a:t>
            </a:r>
          </a:p>
          <a:p>
            <a:r>
              <a:rPr lang="en-US" dirty="0"/>
              <a:t>Mass Segmentation</a:t>
            </a:r>
          </a:p>
          <a:p>
            <a:r>
              <a:rPr lang="en-US" dirty="0">
                <a:solidFill>
                  <a:srgbClr val="0070C0"/>
                </a:solidFill>
              </a:rPr>
              <a:t>Mass Classification</a:t>
            </a:r>
          </a:p>
          <a:p>
            <a:r>
              <a:rPr lang="en-US" dirty="0"/>
              <a:t>Calcification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70309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Classification - </a:t>
            </a:r>
            <a:r>
              <a:rPr lang="en-US" sz="3100" dirty="0" smtClean="0"/>
              <a:t>Feature Extraction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based features: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Segmentation based features: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257" y="4038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Boundary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65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based Intensity statistic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8" y="2630072"/>
            <a:ext cx="2409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209835" y="2713744"/>
            <a:ext cx="2111952" cy="2123975"/>
            <a:chOff x="1209835" y="2713744"/>
            <a:chExt cx="2111952" cy="2123975"/>
          </a:xfrm>
        </p:grpSpPr>
        <p:sp>
          <p:nvSpPr>
            <p:cNvPr id="9" name="Oval 8"/>
            <p:cNvSpPr/>
            <p:nvPr/>
          </p:nvSpPr>
          <p:spPr>
            <a:xfrm>
              <a:off x="2037211" y="3537507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84811" y="3385107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32411" y="3232707"/>
              <a:ext cx="1066800" cy="1086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7340" y="3089932"/>
              <a:ext cx="1409385" cy="1361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88684" y="2904244"/>
              <a:ext cx="1746696" cy="1742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09835" y="2713744"/>
              <a:ext cx="2111952" cy="2123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08289" y="5334000"/>
            <a:ext cx="2230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Statistics of each ring: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Mean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49079" y="5301253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extracted: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Mean linear slope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Variance linear slope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7722"/>
            <a:ext cx="2286000" cy="235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799577" y="2652303"/>
            <a:ext cx="2111952" cy="2123975"/>
            <a:chOff x="1209835" y="2713744"/>
            <a:chExt cx="2111952" cy="2123975"/>
          </a:xfrm>
        </p:grpSpPr>
        <p:sp>
          <p:nvSpPr>
            <p:cNvPr id="22" name="Oval 21"/>
            <p:cNvSpPr/>
            <p:nvPr/>
          </p:nvSpPr>
          <p:spPr>
            <a:xfrm>
              <a:off x="2037211" y="3537507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84811" y="3385107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32411" y="3232707"/>
              <a:ext cx="1066800" cy="1086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57340" y="3089932"/>
              <a:ext cx="1409385" cy="1361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88684" y="2904244"/>
              <a:ext cx="1746696" cy="1742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209835" y="2713744"/>
              <a:ext cx="2111952" cy="2123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9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4958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0599" y="5410200"/>
            <a:ext cx="662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Large Volume (300 ~ 500 MB):   16 bits compressed video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3D Reconstruction:                       including 50~70 slices typically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 Resolution:                            (1000~1500)* (2000~2500) pixels</a:t>
            </a:r>
          </a:p>
        </p:txBody>
      </p:sp>
    </p:spTree>
    <p:extLst>
      <p:ext uri="{BB962C8B-B14F-4D97-AF65-F5344CB8AC3E}">
        <p14:creationId xmlns:p14="http://schemas.microsoft.com/office/powerpoint/2010/main" val="218145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based Gradient Statistic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5903"/>
            <a:ext cx="2914166" cy="26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143000" y="2422150"/>
            <a:ext cx="2743200" cy="2667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  <a:endCxn id="5" idx="4"/>
          </p:cNvCxnSpPr>
          <p:nvPr/>
        </p:nvCxnSpPr>
        <p:spPr>
          <a:xfrm>
            <a:off x="2514600" y="2422150"/>
            <a:ext cx="0" cy="2667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5" idx="7"/>
          </p:cNvCxnSpPr>
          <p:nvPr/>
        </p:nvCxnSpPr>
        <p:spPr>
          <a:xfrm flipV="1">
            <a:off x="1544732" y="2812723"/>
            <a:ext cx="1939736" cy="18858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5" idx="5"/>
          </p:cNvCxnSpPr>
          <p:nvPr/>
        </p:nvCxnSpPr>
        <p:spPr>
          <a:xfrm>
            <a:off x="1544732" y="2812723"/>
            <a:ext cx="1939736" cy="18858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5" idx="6"/>
          </p:cNvCxnSpPr>
          <p:nvPr/>
        </p:nvCxnSpPr>
        <p:spPr>
          <a:xfrm>
            <a:off x="1143000" y="3755650"/>
            <a:ext cx="274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 rot="18989063">
            <a:off x="1554651" y="2793080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35540">
            <a:off x="3163974" y="2755138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044849">
            <a:off x="1614597" y="3196317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7996917">
            <a:off x="3372095" y="4397312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06047">
            <a:off x="2852084" y="4682991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10325">
            <a:off x="2741014" y="2606068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509069">
            <a:off x="3704415" y="4091575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50711">
            <a:off x="2277964" y="4424690"/>
            <a:ext cx="190500" cy="1143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9907"/>
              </p:ext>
            </p:extLst>
          </p:nvPr>
        </p:nvGraphicFramePr>
        <p:xfrm>
          <a:off x="1631272" y="60081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00489" y="5638800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Perpendicular Index</a:t>
            </a:r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76" y="515327"/>
            <a:ext cx="2656924" cy="273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4648200" y="2438398"/>
            <a:ext cx="2743200" cy="2667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9800" y="2438400"/>
            <a:ext cx="0" cy="2667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049932" y="2828973"/>
            <a:ext cx="1939736" cy="18858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49932" y="2828973"/>
            <a:ext cx="1939736" cy="18858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8200" y="3771900"/>
            <a:ext cx="2743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0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based Fractal dimension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 based Angular power spread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11689"/>
            <a:ext cx="165322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28527"/>
            <a:ext cx="4229100" cy="201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05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Segmentation based </a:t>
            </a:r>
            <a:r>
              <a:rPr lang="en-US" dirty="0" smtClean="0">
                <a:solidFill>
                  <a:srgbClr val="0070C0"/>
                </a:solidFill>
              </a:rPr>
              <a:t>basic</a:t>
            </a:r>
            <a:r>
              <a:rPr lang="en-US" dirty="0" smtClean="0"/>
              <a:t> geometric features: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Segmentation based </a:t>
            </a:r>
            <a:r>
              <a:rPr lang="en-US" dirty="0" smtClean="0">
                <a:solidFill>
                  <a:srgbClr val="0070C0"/>
                </a:solidFill>
              </a:rPr>
              <a:t>derived</a:t>
            </a:r>
            <a:r>
              <a:rPr lang="en-US" dirty="0" smtClean="0"/>
              <a:t> geometric features: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CentralMoments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Eccentricity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Perimeter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02866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Skewness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CentralSkewness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Compactness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based RBST features: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0" y="2286001"/>
            <a:ext cx="5105400" cy="328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943600"/>
            <a:ext cx="5706600" cy="60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3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Problem Intro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Mass Initial Detection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 smtClean="0"/>
              <a:t>Calcification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463" y="2514600"/>
            <a:ext cx="3192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Three-dimensional 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Convex outward borders</a:t>
            </a:r>
          </a:p>
          <a:p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676400"/>
            <a:ext cx="3886200" cy="199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366926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Circumscribed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Spiculated</a:t>
            </a:r>
            <a:endParaRPr lang="en-US" dirty="0"/>
          </a:p>
        </p:txBody>
      </p:sp>
      <p:pic>
        <p:nvPicPr>
          <p:cNvPr id="8" name="Picture 2" descr="C:\Users\I843001\Desktop\dec11_str_breast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39" y="4191000"/>
            <a:ext cx="41529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843001\Desktop\ONI_Jan06_p44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9" y="4191000"/>
            <a:ext cx="3863741" cy="241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Calcification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3463" y="2514600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Course heterogeneous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Fine pleomorphic (&lt; 0.5mm)</a:t>
            </a:r>
          </a:p>
          <a:p>
            <a:endParaRPr lang="en-US" dirty="0" smtClean="0"/>
          </a:p>
        </p:txBody>
      </p:sp>
      <p:pic>
        <p:nvPicPr>
          <p:cNvPr id="12" name="Picture 2" descr="C:\Users\I843001\Desktop\images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0342"/>
            <a:ext cx="24688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46" y="3307882"/>
            <a:ext cx="2377440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30934"/>
            <a:ext cx="246888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1363" y="5802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Benign: large, randomly spread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21574" y="5800600"/>
            <a:ext cx="369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Malignant : clustered, irregular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" y="171450"/>
            <a:ext cx="19621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" y="2543175"/>
            <a:ext cx="13049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1450"/>
            <a:ext cx="2070839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59" y="2552700"/>
            <a:ext cx="13239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1450"/>
            <a:ext cx="1905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98" y="2552700"/>
            <a:ext cx="1343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1450"/>
            <a:ext cx="19907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88594"/>
            <a:ext cx="12858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4" y="3733800"/>
            <a:ext cx="17049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6" y="5964756"/>
            <a:ext cx="1314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83" y="3629025"/>
            <a:ext cx="21431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34" y="5939891"/>
            <a:ext cx="13335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79" y="3733800"/>
            <a:ext cx="18002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01" y="5949415"/>
            <a:ext cx="1295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4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41" y="3730091"/>
            <a:ext cx="1809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7" y="5981700"/>
            <a:ext cx="1314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" y="0"/>
            <a:ext cx="2162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8" y="2541470"/>
            <a:ext cx="1572928" cy="102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42" y="0"/>
            <a:ext cx="2247358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30265"/>
            <a:ext cx="1295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09" y="48277"/>
            <a:ext cx="2030716" cy="242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90" y="2592804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58"/>
            <a:ext cx="22574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30265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" y="3576411"/>
            <a:ext cx="22288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2" y="6265369"/>
            <a:ext cx="129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58" y="3576411"/>
            <a:ext cx="19907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0"/>
            <a:ext cx="1285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51" y="3590047"/>
            <a:ext cx="2026705" cy="217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53" y="5952998"/>
            <a:ext cx="1304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90047"/>
            <a:ext cx="2109447" cy="218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49" y="5913244"/>
            <a:ext cx="1304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82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Problem Intro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Workflow</a:t>
            </a:r>
          </a:p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Mass Initial Detection</a:t>
            </a:r>
          </a:p>
          <a:p>
            <a:r>
              <a:rPr lang="en-US" dirty="0" smtClean="0"/>
              <a:t>Mass Segmentation</a:t>
            </a:r>
          </a:p>
          <a:p>
            <a:r>
              <a:rPr lang="en-US" dirty="0" smtClean="0"/>
              <a:t>Mass Classification</a:t>
            </a:r>
          </a:p>
          <a:p>
            <a:r>
              <a:rPr lang="en-US" dirty="0" smtClean="0"/>
              <a:t>Calcification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466</Words>
  <Application>Microsoft Office PowerPoint</Application>
  <PresentationFormat>On-screen Show (4:3)</PresentationFormat>
  <Paragraphs>219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Tomosynthesis Project</vt:lpstr>
      <vt:lpstr>Outline</vt:lpstr>
      <vt:lpstr>Data </vt:lpstr>
      <vt:lpstr>Outline</vt:lpstr>
      <vt:lpstr>Problem Intro</vt:lpstr>
      <vt:lpstr>Problem Intro</vt:lpstr>
      <vt:lpstr>   </vt:lpstr>
      <vt:lpstr> </vt:lpstr>
      <vt:lpstr>Outline</vt:lpstr>
      <vt:lpstr>Workflow</vt:lpstr>
      <vt:lpstr>Outline</vt:lpstr>
      <vt:lpstr>Preprocessing</vt:lpstr>
      <vt:lpstr>Outline</vt:lpstr>
      <vt:lpstr>Calcification detection</vt:lpstr>
      <vt:lpstr>Calcification detection</vt:lpstr>
      <vt:lpstr>Calcification detection</vt:lpstr>
      <vt:lpstr>Calcification detection</vt:lpstr>
      <vt:lpstr>Outline</vt:lpstr>
      <vt:lpstr>Mass Initial Detection</vt:lpstr>
      <vt:lpstr>Mass Initial Detection</vt:lpstr>
      <vt:lpstr>Mass Initial Detection</vt:lpstr>
      <vt:lpstr>Mass Initial Detection</vt:lpstr>
      <vt:lpstr>Mass Initial Detection</vt:lpstr>
      <vt:lpstr>Outline</vt:lpstr>
      <vt:lpstr>Mass segmentation</vt:lpstr>
      <vt:lpstr>Mass segmentation</vt:lpstr>
      <vt:lpstr>Outline</vt:lpstr>
      <vt:lpstr>Mass Classification - Feature Extraction</vt:lpstr>
      <vt:lpstr>Feature extraction</vt:lpstr>
      <vt:lpstr>Feature extraction</vt:lpstr>
      <vt:lpstr>Feature extraction</vt:lpstr>
      <vt:lpstr>Feature Extraction</vt:lpstr>
      <vt:lpstr>Feature Extraction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Tomosynthesis Project</dc:title>
  <dc:creator>Lu, Yanbin</dc:creator>
  <cp:lastModifiedBy>Lu, Yanbin</cp:lastModifiedBy>
  <cp:revision>15</cp:revision>
  <dcterms:created xsi:type="dcterms:W3CDTF">2014-09-29T17:29:12Z</dcterms:created>
  <dcterms:modified xsi:type="dcterms:W3CDTF">2014-10-30T15:42:06Z</dcterms:modified>
</cp:coreProperties>
</file>