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3"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5" autoAdjust="0"/>
    <p:restoredTop sz="94660"/>
  </p:normalViewPr>
  <p:slideViewPr>
    <p:cSldViewPr snapToGrid="0" showGuides="1">
      <p:cViewPr varScale="1">
        <p:scale>
          <a:sx n="110" d="100"/>
          <a:sy n="110" d="100"/>
        </p:scale>
        <p:origin x="738" y="1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266BC9-1F2B-496E-A10F-DC9E4AD6FC44}"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CBFDB-7D68-4E56-9BAE-957532BE31CF}" type="slidenum">
              <a:rPr lang="en-US" smtClean="0"/>
              <a:t>‹#›</a:t>
            </a:fld>
            <a:endParaRPr lang="en-US"/>
          </a:p>
        </p:txBody>
      </p:sp>
    </p:spTree>
    <p:extLst>
      <p:ext uri="{BB962C8B-B14F-4D97-AF65-F5344CB8AC3E}">
        <p14:creationId xmlns:p14="http://schemas.microsoft.com/office/powerpoint/2010/main" val="328168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66BC9-1F2B-496E-A10F-DC9E4AD6FC44}"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CBFDB-7D68-4E56-9BAE-957532BE31CF}" type="slidenum">
              <a:rPr lang="en-US" smtClean="0"/>
              <a:t>‹#›</a:t>
            </a:fld>
            <a:endParaRPr lang="en-US"/>
          </a:p>
        </p:txBody>
      </p:sp>
    </p:spTree>
    <p:extLst>
      <p:ext uri="{BB962C8B-B14F-4D97-AF65-F5344CB8AC3E}">
        <p14:creationId xmlns:p14="http://schemas.microsoft.com/office/powerpoint/2010/main" val="134151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66BC9-1F2B-496E-A10F-DC9E4AD6FC44}"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CBFDB-7D68-4E56-9BAE-957532BE31CF}" type="slidenum">
              <a:rPr lang="en-US" smtClean="0"/>
              <a:t>‹#›</a:t>
            </a:fld>
            <a:endParaRPr lang="en-US"/>
          </a:p>
        </p:txBody>
      </p:sp>
    </p:spTree>
    <p:extLst>
      <p:ext uri="{BB962C8B-B14F-4D97-AF65-F5344CB8AC3E}">
        <p14:creationId xmlns:p14="http://schemas.microsoft.com/office/powerpoint/2010/main" val="71528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66BC9-1F2B-496E-A10F-DC9E4AD6FC44}"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CBFDB-7D68-4E56-9BAE-957532BE31CF}" type="slidenum">
              <a:rPr lang="en-US" smtClean="0"/>
              <a:t>‹#›</a:t>
            </a:fld>
            <a:endParaRPr lang="en-US"/>
          </a:p>
        </p:txBody>
      </p:sp>
    </p:spTree>
    <p:extLst>
      <p:ext uri="{BB962C8B-B14F-4D97-AF65-F5344CB8AC3E}">
        <p14:creationId xmlns:p14="http://schemas.microsoft.com/office/powerpoint/2010/main" val="93332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266BC9-1F2B-496E-A10F-DC9E4AD6FC44}"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CBFDB-7D68-4E56-9BAE-957532BE31CF}" type="slidenum">
              <a:rPr lang="en-US" smtClean="0"/>
              <a:t>‹#›</a:t>
            </a:fld>
            <a:endParaRPr lang="en-US"/>
          </a:p>
        </p:txBody>
      </p:sp>
    </p:spTree>
    <p:extLst>
      <p:ext uri="{BB962C8B-B14F-4D97-AF65-F5344CB8AC3E}">
        <p14:creationId xmlns:p14="http://schemas.microsoft.com/office/powerpoint/2010/main" val="195754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266BC9-1F2B-496E-A10F-DC9E4AD6FC44}"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CBFDB-7D68-4E56-9BAE-957532BE31CF}" type="slidenum">
              <a:rPr lang="en-US" smtClean="0"/>
              <a:t>‹#›</a:t>
            </a:fld>
            <a:endParaRPr lang="en-US"/>
          </a:p>
        </p:txBody>
      </p:sp>
    </p:spTree>
    <p:extLst>
      <p:ext uri="{BB962C8B-B14F-4D97-AF65-F5344CB8AC3E}">
        <p14:creationId xmlns:p14="http://schemas.microsoft.com/office/powerpoint/2010/main" val="122123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266BC9-1F2B-496E-A10F-DC9E4AD6FC44}"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CBFDB-7D68-4E56-9BAE-957532BE31CF}" type="slidenum">
              <a:rPr lang="en-US" smtClean="0"/>
              <a:t>‹#›</a:t>
            </a:fld>
            <a:endParaRPr lang="en-US"/>
          </a:p>
        </p:txBody>
      </p:sp>
    </p:spTree>
    <p:extLst>
      <p:ext uri="{BB962C8B-B14F-4D97-AF65-F5344CB8AC3E}">
        <p14:creationId xmlns:p14="http://schemas.microsoft.com/office/powerpoint/2010/main" val="266390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66BC9-1F2B-496E-A10F-DC9E4AD6FC44}"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CBFDB-7D68-4E56-9BAE-957532BE31CF}" type="slidenum">
              <a:rPr lang="en-US" smtClean="0"/>
              <a:t>‹#›</a:t>
            </a:fld>
            <a:endParaRPr lang="en-US"/>
          </a:p>
        </p:txBody>
      </p:sp>
    </p:spTree>
    <p:extLst>
      <p:ext uri="{BB962C8B-B14F-4D97-AF65-F5344CB8AC3E}">
        <p14:creationId xmlns:p14="http://schemas.microsoft.com/office/powerpoint/2010/main" val="103710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66BC9-1F2B-496E-A10F-DC9E4AD6FC44}"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CBFDB-7D68-4E56-9BAE-957532BE31CF}" type="slidenum">
              <a:rPr lang="en-US" smtClean="0"/>
              <a:t>‹#›</a:t>
            </a:fld>
            <a:endParaRPr lang="en-US"/>
          </a:p>
        </p:txBody>
      </p:sp>
    </p:spTree>
    <p:extLst>
      <p:ext uri="{BB962C8B-B14F-4D97-AF65-F5344CB8AC3E}">
        <p14:creationId xmlns:p14="http://schemas.microsoft.com/office/powerpoint/2010/main" val="139752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66BC9-1F2B-496E-A10F-DC9E4AD6FC44}"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CBFDB-7D68-4E56-9BAE-957532BE31CF}" type="slidenum">
              <a:rPr lang="en-US" smtClean="0"/>
              <a:t>‹#›</a:t>
            </a:fld>
            <a:endParaRPr lang="en-US"/>
          </a:p>
        </p:txBody>
      </p:sp>
    </p:spTree>
    <p:extLst>
      <p:ext uri="{BB962C8B-B14F-4D97-AF65-F5344CB8AC3E}">
        <p14:creationId xmlns:p14="http://schemas.microsoft.com/office/powerpoint/2010/main" val="53151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66BC9-1F2B-496E-A10F-DC9E4AD6FC44}"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CBFDB-7D68-4E56-9BAE-957532BE31CF}" type="slidenum">
              <a:rPr lang="en-US" smtClean="0"/>
              <a:t>‹#›</a:t>
            </a:fld>
            <a:endParaRPr lang="en-US"/>
          </a:p>
        </p:txBody>
      </p:sp>
    </p:spTree>
    <p:extLst>
      <p:ext uri="{BB962C8B-B14F-4D97-AF65-F5344CB8AC3E}">
        <p14:creationId xmlns:p14="http://schemas.microsoft.com/office/powerpoint/2010/main" val="393597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66BC9-1F2B-496E-A10F-DC9E4AD6FC44}" type="datetimeFigureOut">
              <a:rPr lang="en-US" smtClean="0"/>
              <a:t>2/13/2023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CBFDB-7D68-4E56-9BAE-957532BE31CF}" type="slidenum">
              <a:rPr lang="en-US" smtClean="0"/>
              <a:t>‹#›</a:t>
            </a:fld>
            <a:endParaRPr lang="en-US"/>
          </a:p>
        </p:txBody>
      </p:sp>
    </p:spTree>
    <p:extLst>
      <p:ext uri="{BB962C8B-B14F-4D97-AF65-F5344CB8AC3E}">
        <p14:creationId xmlns:p14="http://schemas.microsoft.com/office/powerpoint/2010/main" val="274620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110" y="415465"/>
            <a:ext cx="6614206" cy="4351338"/>
          </a:xfrm>
        </p:spPr>
        <p:txBody>
          <a:bodyPr>
            <a:normAutofit fontScale="85000" lnSpcReduction="20000"/>
          </a:bodyPr>
          <a:lstStyle/>
          <a:p>
            <a:pPr marL="0" indent="0">
              <a:buNone/>
            </a:pPr>
            <a:r>
              <a:rPr lang="en-US" dirty="0">
                <a:solidFill>
                  <a:srgbClr val="FF0000"/>
                </a:solidFill>
              </a:rPr>
              <a:t>Example 1:</a:t>
            </a:r>
          </a:p>
          <a:p>
            <a:pPr marL="0" indent="0">
              <a:buNone/>
            </a:pPr>
            <a:r>
              <a:rPr lang="en-US" dirty="0"/>
              <a:t>A salesperson may manage many other salespeople. A salesperson is managed by only one salespeople. A salesperson can be an agent for many customers. A customer is managed by one salespeople. </a:t>
            </a:r>
          </a:p>
          <a:p>
            <a:pPr marL="0" indent="0">
              <a:buNone/>
            </a:pPr>
            <a:r>
              <a:rPr lang="en-US" dirty="0"/>
              <a:t>A customer can place many orders. An order can be placed by one customer. </a:t>
            </a:r>
          </a:p>
          <a:p>
            <a:pPr marL="0" indent="0">
              <a:buNone/>
            </a:pPr>
            <a:r>
              <a:rPr lang="en-US" dirty="0"/>
              <a:t>An order lists many products. A product may be listed on many orders. A product is assembled from many parts. A part may be assembled into many products. Many employees assemble an products from many parts. A supplier supplies many parts. A part may be supplied by many suppliers.</a:t>
            </a:r>
          </a:p>
        </p:txBody>
      </p:sp>
      <p:pic>
        <p:nvPicPr>
          <p:cNvPr id="2" name="Content Placeholder 6">
            <a:extLst>
              <a:ext uri="{FF2B5EF4-FFF2-40B4-BE49-F238E27FC236}">
                <a16:creationId xmlns:a16="http://schemas.microsoft.com/office/drawing/2014/main" id="{8EF2FBA3-3BB5-C8C6-4DB6-B78A1C8014E2}"/>
              </a:ext>
            </a:extLst>
          </p:cNvPr>
          <p:cNvPicPr>
            <a:picLocks noChangeAspect="1"/>
          </p:cNvPicPr>
          <p:nvPr/>
        </p:nvPicPr>
        <p:blipFill>
          <a:blip r:embed="rId2"/>
          <a:stretch>
            <a:fillRect/>
          </a:stretch>
        </p:blipFill>
        <p:spPr>
          <a:xfrm>
            <a:off x="6713317" y="95035"/>
            <a:ext cx="5478684" cy="6667929"/>
          </a:xfrm>
          <a:prstGeom prst="rect">
            <a:avLst/>
          </a:prstGeom>
        </p:spPr>
      </p:pic>
    </p:spTree>
    <p:extLst>
      <p:ext uri="{BB962C8B-B14F-4D97-AF65-F5344CB8AC3E}">
        <p14:creationId xmlns:p14="http://schemas.microsoft.com/office/powerpoint/2010/main" val="242133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568" y="207839"/>
            <a:ext cx="11699631" cy="6509483"/>
          </a:xfrm>
        </p:spPr>
        <p:txBody>
          <a:bodyPr>
            <a:normAutofit fontScale="77500" lnSpcReduction="20000"/>
          </a:bodyPr>
          <a:lstStyle/>
          <a:p>
            <a:pPr marL="0" indent="0">
              <a:buNone/>
            </a:pPr>
            <a:r>
              <a:rPr lang="en-US" dirty="0">
                <a:solidFill>
                  <a:srgbClr val="FF0000"/>
                </a:solidFill>
              </a:rPr>
              <a:t>Example 2:</a:t>
            </a:r>
            <a:endParaRPr lang="en-US" dirty="0"/>
          </a:p>
          <a:p>
            <a:r>
              <a:rPr lang="en-US" dirty="0"/>
              <a:t>Consider the following set of requirements for a university database that is used to keep track of students transcripts.</a:t>
            </a:r>
            <a:br>
              <a:rPr lang="en-US" dirty="0"/>
            </a:br>
            <a:br>
              <a:rPr lang="en-US" dirty="0"/>
            </a:br>
            <a:r>
              <a:rPr lang="en-US" dirty="0"/>
              <a:t>a. The university keeps track of each student's name, student number, social security number, current address and phone, permanent address and phone, birthdate, sex, class (freshman, sophomore, ..., graduate), major department, minor department (if any), and degree program (B.A., B.S., ..., Ph.D.). Some user applications need to refer to the city, state, and zip of the student's permanent address, and to the students' last name. Both social security number and student number have unique values for each student.</a:t>
            </a:r>
            <a:br>
              <a:rPr lang="en-US" dirty="0"/>
            </a:br>
            <a:br>
              <a:rPr lang="en-US" dirty="0"/>
            </a:br>
            <a:r>
              <a:rPr lang="en-US" dirty="0"/>
              <a:t>b. Each department is described by a name, department code, office number, office phone and college. Both name and code have unique values for each department.</a:t>
            </a:r>
            <a:br>
              <a:rPr lang="en-US" dirty="0"/>
            </a:br>
            <a:br>
              <a:rPr lang="en-US" dirty="0"/>
            </a:br>
            <a:r>
              <a:rPr lang="en-US" dirty="0"/>
              <a:t>c. Each course has a course name, description, code number, number of semester hours, level, and offering department. The value of code number is unique for each course.</a:t>
            </a:r>
            <a:br>
              <a:rPr lang="en-US" dirty="0"/>
            </a:br>
            <a:br>
              <a:rPr lang="en-US" dirty="0"/>
            </a:br>
            <a:r>
              <a:rPr lang="en-US" dirty="0"/>
              <a:t>d. Each section has an instructor, semester, year, course, and section number. The section number distinguishes different sections of the same course that are taught during the same semester/year; its values are 1, 2, 3, ...; up to the number of sections taught during each semester.</a:t>
            </a:r>
            <a:br>
              <a:rPr lang="en-US" dirty="0"/>
            </a:br>
            <a:br>
              <a:rPr lang="en-US" dirty="0"/>
            </a:br>
            <a:r>
              <a:rPr lang="en-US" dirty="0"/>
              <a:t>e. A grade report has a student, section, and grade.</a:t>
            </a:r>
            <a:br>
              <a:rPr lang="en-US" dirty="0"/>
            </a:br>
            <a:br>
              <a:rPr lang="en-US" dirty="0"/>
            </a:br>
            <a:r>
              <a:rPr lang="en-US" dirty="0"/>
              <a:t>Design an ER schema for this application, and draw an ER diagram for that schema. Specify key attributes of each entity type and structural constraints on each relationship type. Note any specified requirements, and make appropriate assumptions to make the specification complete.</a:t>
            </a:r>
          </a:p>
        </p:txBody>
      </p:sp>
    </p:spTree>
    <p:extLst>
      <p:ext uri="{BB962C8B-B14F-4D97-AF65-F5344CB8AC3E}">
        <p14:creationId xmlns:p14="http://schemas.microsoft.com/office/powerpoint/2010/main" val="3525362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0A040-1365-4F06-9611-C8AFE7CDC01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22F6B89-F274-4AC8-8490-EB4EAA68015D}"/>
              </a:ext>
            </a:extLst>
          </p:cNvPr>
          <p:cNvPicPr>
            <a:picLocks noChangeAspect="1"/>
          </p:cNvPicPr>
          <p:nvPr/>
        </p:nvPicPr>
        <p:blipFill>
          <a:blip r:embed="rId2"/>
          <a:stretch>
            <a:fillRect/>
          </a:stretch>
        </p:blipFill>
        <p:spPr>
          <a:xfrm>
            <a:off x="270473" y="155813"/>
            <a:ext cx="11651054" cy="6702187"/>
          </a:xfrm>
          <a:prstGeom prst="rect">
            <a:avLst/>
          </a:prstGeom>
        </p:spPr>
      </p:pic>
    </p:spTree>
    <p:extLst>
      <p:ext uri="{BB962C8B-B14F-4D97-AF65-F5344CB8AC3E}">
        <p14:creationId xmlns:p14="http://schemas.microsoft.com/office/powerpoint/2010/main" val="304679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94" y="0"/>
            <a:ext cx="12728097" cy="4351338"/>
          </a:xfrm>
        </p:spPr>
        <p:txBody>
          <a:bodyPr>
            <a:noAutofit/>
          </a:bodyPr>
          <a:lstStyle/>
          <a:p>
            <a:pPr marL="0" indent="0">
              <a:buNone/>
            </a:pPr>
            <a:r>
              <a:rPr lang="en-US" sz="2000" dirty="0">
                <a:solidFill>
                  <a:srgbClr val="FF0000"/>
                </a:solidFill>
              </a:rPr>
              <a:t>Example 3:</a:t>
            </a:r>
            <a:endParaRPr lang="en-US" sz="2000" dirty="0"/>
          </a:p>
          <a:p>
            <a:pPr marL="0" indent="0">
              <a:lnSpc>
                <a:spcPct val="100000"/>
              </a:lnSpc>
              <a:spcBef>
                <a:spcPts val="0"/>
              </a:spcBef>
              <a:buNone/>
            </a:pPr>
            <a:r>
              <a:rPr lang="en-US" sz="2000" dirty="0"/>
              <a:t>Suppose you are given the following requirements for a simple database for the National Hockey League (NHL): </a:t>
            </a:r>
          </a:p>
          <a:p>
            <a:pPr marL="0" indent="0">
              <a:lnSpc>
                <a:spcPct val="100000"/>
              </a:lnSpc>
              <a:spcBef>
                <a:spcPts val="0"/>
              </a:spcBef>
              <a:buNone/>
            </a:pPr>
            <a:r>
              <a:rPr lang="en-US" sz="2000" dirty="0"/>
              <a:t>• the NHL has many teams, </a:t>
            </a:r>
          </a:p>
          <a:p>
            <a:pPr marL="0" indent="0">
              <a:lnSpc>
                <a:spcPct val="100000"/>
              </a:lnSpc>
              <a:spcBef>
                <a:spcPts val="0"/>
              </a:spcBef>
              <a:buNone/>
            </a:pPr>
            <a:r>
              <a:rPr lang="en-US" sz="2000" dirty="0"/>
              <a:t>• each team has a name, a city, a coach, a captain, and a set of players, </a:t>
            </a:r>
          </a:p>
          <a:p>
            <a:pPr marL="0" indent="0">
              <a:lnSpc>
                <a:spcPct val="100000"/>
              </a:lnSpc>
              <a:spcBef>
                <a:spcPts val="0"/>
              </a:spcBef>
              <a:buNone/>
            </a:pPr>
            <a:r>
              <a:rPr lang="en-US" sz="2000" dirty="0"/>
              <a:t>• each player belongs to only one team, </a:t>
            </a:r>
          </a:p>
          <a:p>
            <a:pPr marL="0" indent="0">
              <a:lnSpc>
                <a:spcPct val="100000"/>
              </a:lnSpc>
              <a:spcBef>
                <a:spcPts val="0"/>
              </a:spcBef>
              <a:buNone/>
            </a:pPr>
            <a:r>
              <a:rPr lang="en-US" sz="2000" dirty="0"/>
              <a:t>• each player has a name, a position (such as left wing or goalie), a skill level, and a set of injury records, </a:t>
            </a:r>
          </a:p>
          <a:p>
            <a:pPr marL="0" indent="0">
              <a:lnSpc>
                <a:spcPct val="100000"/>
              </a:lnSpc>
              <a:spcBef>
                <a:spcPts val="0"/>
              </a:spcBef>
              <a:buNone/>
            </a:pPr>
            <a:r>
              <a:rPr lang="en-US" sz="2000" dirty="0"/>
              <a:t>• a team captain is also a player, </a:t>
            </a:r>
          </a:p>
          <a:p>
            <a:pPr marL="0" indent="0">
              <a:lnSpc>
                <a:spcPct val="100000"/>
              </a:lnSpc>
              <a:spcBef>
                <a:spcPts val="0"/>
              </a:spcBef>
              <a:buNone/>
            </a:pPr>
            <a:r>
              <a:rPr lang="en-US" sz="2000" dirty="0"/>
              <a:t>• a game is played between two teams (referred to as </a:t>
            </a:r>
            <a:r>
              <a:rPr lang="en-US" sz="2000" dirty="0" err="1"/>
              <a:t>host_team</a:t>
            </a:r>
            <a:r>
              <a:rPr lang="en-US" sz="2000" dirty="0"/>
              <a:t> and </a:t>
            </a:r>
            <a:r>
              <a:rPr lang="en-US" sz="2000" dirty="0" err="1"/>
              <a:t>guest_team</a:t>
            </a:r>
            <a:r>
              <a:rPr lang="en-US" sz="2000" dirty="0"/>
              <a:t>) and has a date (such as May 11th, 2017) and a score (such as 4 to 2).</a:t>
            </a:r>
          </a:p>
          <a:p>
            <a:pPr marL="0" indent="0">
              <a:lnSpc>
                <a:spcPct val="100000"/>
              </a:lnSpc>
              <a:spcBef>
                <a:spcPts val="0"/>
              </a:spcBef>
              <a:buNone/>
            </a:pPr>
            <a:r>
              <a:rPr lang="en-US" sz="2000" dirty="0"/>
              <a:t>Construct a clean and concise ER diagram for the NHL database</a:t>
            </a:r>
          </a:p>
        </p:txBody>
      </p:sp>
      <p:pic>
        <p:nvPicPr>
          <p:cNvPr id="4" name="Picture 3">
            <a:extLst>
              <a:ext uri="{FF2B5EF4-FFF2-40B4-BE49-F238E27FC236}">
                <a16:creationId xmlns:a16="http://schemas.microsoft.com/office/drawing/2014/main" id="{6D3B6155-275B-20CF-A81A-093AD726EE12}"/>
              </a:ext>
            </a:extLst>
          </p:cNvPr>
          <p:cNvPicPr>
            <a:picLocks noChangeAspect="1"/>
          </p:cNvPicPr>
          <p:nvPr/>
        </p:nvPicPr>
        <p:blipFill>
          <a:blip r:embed="rId2"/>
          <a:stretch>
            <a:fillRect/>
          </a:stretch>
        </p:blipFill>
        <p:spPr>
          <a:xfrm>
            <a:off x="1525671" y="3152502"/>
            <a:ext cx="9140657" cy="3492138"/>
          </a:xfrm>
          <a:prstGeom prst="rect">
            <a:avLst/>
          </a:prstGeom>
        </p:spPr>
      </p:pic>
    </p:spTree>
    <p:extLst>
      <p:ext uri="{BB962C8B-B14F-4D97-AF65-F5344CB8AC3E}">
        <p14:creationId xmlns:p14="http://schemas.microsoft.com/office/powerpoint/2010/main" val="3010774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592</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East Central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Jalal Atoum</dc:creator>
  <cp:lastModifiedBy>Omer, Jalal Sheikh</cp:lastModifiedBy>
  <cp:revision>9</cp:revision>
  <dcterms:created xsi:type="dcterms:W3CDTF">2020-02-13T16:25:41Z</dcterms:created>
  <dcterms:modified xsi:type="dcterms:W3CDTF">2023-02-13T17:25:34Z</dcterms:modified>
</cp:coreProperties>
</file>