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5" r:id="rId3"/>
    <p:sldId id="296" r:id="rId4"/>
    <p:sldId id="297" r:id="rId5"/>
    <p:sldId id="305" r:id="rId6"/>
    <p:sldId id="298" r:id="rId7"/>
    <p:sldId id="308" r:id="rId8"/>
    <p:sldId id="309" r:id="rId9"/>
    <p:sldId id="299" r:id="rId10"/>
    <p:sldId id="300" r:id="rId11"/>
    <p:sldId id="301" r:id="rId12"/>
    <p:sldId id="302" r:id="rId13"/>
    <p:sldId id="303" r:id="rId14"/>
    <p:sldId id="304" r:id="rId15"/>
    <p:sldId id="306" r:id="rId16"/>
    <p:sldId id="307" r:id="rId17"/>
    <p:sldId id="310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B50D4-DC46-4FA5-9704-2840A656EC7A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036F5-D18F-4094-B7DA-7298E0F8E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3555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9586E-944B-48E1-81D9-06C4EFA15864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7D9C9-0D96-4D31-9107-89A766626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0217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640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1488-D7B7-42B6-8503-8A90F8AD1DF0}" type="datetime1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43A5-32FB-4A51-AC80-21698845C31E}" type="datetime1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343D-3CFE-434C-9C7A-936DF2B0A8BE}" type="datetime1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402B-BC23-4035-88EA-F4FDA627CB55}" type="datetime1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2A06-2548-44D3-A19E-982ED1AAA96F}" type="datetime1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644A-2FAA-4AAE-A514-C40039FFB6DD}" type="datetime1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B67C-6140-43E7-8AF1-6844C2E187B5}" type="datetime1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ECCF-2FD0-4F0C-99DD-4FC96FDBAB00}" type="datetime1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CEFE-9785-4F55-9473-FF42FB85EF1C}" type="datetime1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FE20-1511-4A02-8C5B-67D3988ECE5D}" type="datetime1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A4D3-F700-49F6-9B85-C4F1E684FD0B}" type="datetime1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E3EC6D9-9C2B-421A-9204-0F3984D7E0B6}" type="datetime1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1161959934" TargetMode="External"/><Relationship Id="rId3" Type="http://schemas.openxmlformats.org/officeDocument/2006/relationships/image" Target="../media/image2.jpeg"/><Relationship Id="rId7" Type="http://schemas.openxmlformats.org/officeDocument/2006/relationships/hyperlink" Target="mailto:jiejietop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jiejieTop" TargetMode="External"/><Relationship Id="rId5" Type="http://schemas.openxmlformats.org/officeDocument/2006/relationships/hyperlink" Target="https://jiejietop.cn/" TargetMode="External"/><Relationship Id="rId4" Type="http://schemas.openxmlformats.org/officeDocument/2006/relationships/hyperlink" Target="https://blog.csdn.net/jiejiemc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t-thread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il.com/fid/vquv2wwtdy9j1w9xagw1om5eu9xbkks1e66vd1/files/eval/mdk526.exe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0" y="6376243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3882567" y="6381328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08520" y="980728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ea typeface="华文新魏"/>
                <a:cs typeface="+mj-cs"/>
              </a:rPr>
              <a:t>RT-Thread </a:t>
            </a:r>
            <a:r>
              <a:rPr lang="zh-CN" altLang="en-US" sz="4400" dirty="0">
                <a:ea typeface="华文新魏"/>
                <a:cs typeface="+mj-cs"/>
              </a:rPr>
              <a:t>物联网操作系统</a:t>
            </a:r>
            <a:endParaRPr lang="en-US" altLang="zh-CN" sz="4400" dirty="0">
              <a:ea typeface="华文新魏"/>
              <a:cs typeface="+mj-cs"/>
            </a:endParaRPr>
          </a:p>
          <a:p>
            <a:pPr algn="ctr"/>
            <a:r>
              <a:rPr lang="en-US" altLang="zh-CN" sz="3600" b="1" dirty="0"/>
              <a:t>	</a:t>
            </a:r>
            <a:r>
              <a:rPr lang="en-US" altLang="zh-CN" sz="3600" b="1" dirty="0" smtClean="0"/>
              <a:t>							</a:t>
            </a:r>
            <a:r>
              <a:rPr lang="en-US" altLang="zh-CN" sz="2400" dirty="0" smtClean="0"/>
              <a:t>——</a:t>
            </a:r>
            <a:r>
              <a:rPr lang="zh-CN" altLang="en-US" sz="2400" b="1" dirty="0" smtClean="0"/>
              <a:t>杰杰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6461448" y="5651955"/>
            <a:ext cx="25740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/>
              <a:t>本讲义版权</a:t>
            </a:r>
            <a:r>
              <a:rPr lang="zh-CN" altLang="en-US" dirty="0" smtClean="0"/>
              <a:t>归杰杰所有</a:t>
            </a:r>
            <a:endParaRPr lang="en-US" altLang="zh-CN" dirty="0" smtClean="0"/>
          </a:p>
          <a:p>
            <a:pPr algn="r"/>
            <a:r>
              <a:rPr lang="en-US" altLang="zh-CN" sz="1200" dirty="0" smtClean="0">
                <a:latin typeface="+mn-ea"/>
              </a:rPr>
              <a:t>		</a:t>
            </a:r>
            <a:r>
              <a:rPr lang="en-US" altLang="zh-CN" sz="14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2019</a:t>
            </a:r>
            <a:endParaRPr lang="zh-CN" altLang="en-US" sz="1400" dirty="0">
              <a:latin typeface="Microsoft Himalaya" pitchFamily="2" charset="0"/>
              <a:cs typeface="Microsoft Himalaya" pitchFamily="2" charset="0"/>
            </a:endParaRPr>
          </a:p>
        </p:txBody>
      </p:sp>
      <p:pic>
        <p:nvPicPr>
          <p:cNvPr id="1025" name="Picture 1" descr="E:\QQ_File\QQ_UserData\1161959934\Image\Group\HP8KPR@ICU[KIF$1AQK{HG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80928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355976" y="2564904"/>
            <a:ext cx="399340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CSDN: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4"/>
              </a:rPr>
              <a:t>https://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4"/>
              </a:rPr>
              <a:t>blog.csdn.net/jiejiemcu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博客：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5"/>
              </a:rPr>
              <a:t>https://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5"/>
              </a:rPr>
              <a:t>jiejietop.cn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GitHub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: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6"/>
              </a:rPr>
              <a:t>https://github.com/jiejieTop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Email :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7"/>
              </a:rPr>
              <a:t>jiejietop@gmail.com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QQ /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WeChat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: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8" action="ppaction://hlinkfile"/>
              </a:rPr>
              <a:t>1161959934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7704" y="4797152"/>
            <a:ext cx="2016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+mj-ea"/>
                <a:ea typeface="+mj-ea"/>
              </a:rPr>
              <a:t>微信公众号</a:t>
            </a:r>
            <a:endParaRPr lang="zh-CN" altLang="en-US" sz="11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369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916832"/>
            <a:ext cx="7408333" cy="42093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从层次来看，操作系统</a:t>
            </a:r>
            <a:r>
              <a:rPr lang="zh-CN" altLang="en-US" dirty="0" smtClean="0"/>
              <a:t>位于硬件</a:t>
            </a:r>
            <a:r>
              <a:rPr lang="zh-CN" altLang="en-US" dirty="0"/>
              <a:t>之上，应用软件之下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81328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2126415" y="2742561"/>
            <a:ext cx="4752528" cy="2736304"/>
            <a:chOff x="2483768" y="2420888"/>
            <a:chExt cx="4392488" cy="2304547"/>
          </a:xfrm>
        </p:grpSpPr>
        <p:grpSp>
          <p:nvGrpSpPr>
            <p:cNvPr id="11" name="组合 10"/>
            <p:cNvGrpSpPr/>
            <p:nvPr/>
          </p:nvGrpSpPr>
          <p:grpSpPr>
            <a:xfrm>
              <a:off x="2483768" y="2420888"/>
              <a:ext cx="4392488" cy="2304547"/>
              <a:chOff x="2051720" y="2060557"/>
              <a:chExt cx="4392488" cy="2304547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2051720" y="2060557"/>
                <a:ext cx="4392488" cy="100840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Application</a:t>
                </a:r>
              </a:p>
              <a:p>
                <a:pPr algn="ctr"/>
                <a:endParaRPr lang="en-US" altLang="zh-CN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051720" y="3212976"/>
                <a:ext cx="2088232" cy="50405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RTOS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355976" y="3212976"/>
                <a:ext cx="2088232" cy="50405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BSP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051720" y="3861048"/>
                <a:ext cx="4392488" cy="50405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Hardware</a:t>
                </a: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2627784" y="2996952"/>
              <a:ext cx="792088" cy="3600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task1</a:t>
              </a:r>
              <a:endParaRPr lang="zh-CN" altLang="en-US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584036" y="2996952"/>
              <a:ext cx="792088" cy="3600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task2</a:t>
              </a:r>
              <a:endParaRPr lang="zh-CN" altLang="en-US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572913" y="2996952"/>
              <a:ext cx="792088" cy="3600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task3</a:t>
              </a:r>
              <a:endParaRPr lang="zh-CN" altLang="en-US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072863" y="2996952"/>
              <a:ext cx="792088" cy="3600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taskN</a:t>
              </a:r>
              <a:endParaRPr lang="zh-CN" altLang="en-US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485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81328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操作系统的处理</a:t>
            </a:r>
            <a:endParaRPr lang="zh-CN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7631" y="2120807"/>
            <a:ext cx="6258500" cy="3378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椭圆形标注 8"/>
          <p:cNvSpPr/>
          <p:nvPr/>
        </p:nvSpPr>
        <p:spPr>
          <a:xfrm>
            <a:off x="611560" y="1052736"/>
            <a:ext cx="2592288" cy="1296144"/>
          </a:xfrm>
          <a:prstGeom prst="wedgeEllipseCallout">
            <a:avLst>
              <a:gd name="adj1" fmla="val 54081"/>
              <a:gd name="adj2" fmla="val 917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终止当前线程，将寄存器的内容压进线程栈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上文保存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椭圆形标注 12"/>
          <p:cNvSpPr/>
          <p:nvPr/>
        </p:nvSpPr>
        <p:spPr>
          <a:xfrm>
            <a:off x="971600" y="5013176"/>
            <a:ext cx="3024336" cy="1224136"/>
          </a:xfrm>
          <a:prstGeom prst="wedgeEllipseCallout">
            <a:avLst>
              <a:gd name="adj1" fmla="val 31237"/>
              <a:gd name="adj2" fmla="val -1216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加载新线程栈的内容到寄存器，出栈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下文切换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99792" y="2636912"/>
            <a:ext cx="1080120" cy="18002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形标注 15"/>
          <p:cNvSpPr/>
          <p:nvPr/>
        </p:nvSpPr>
        <p:spPr>
          <a:xfrm>
            <a:off x="3995936" y="1196753"/>
            <a:ext cx="2592288" cy="1152127"/>
          </a:xfrm>
          <a:prstGeom prst="wedgeEllipseCallout">
            <a:avLst>
              <a:gd name="adj1" fmla="val -72905"/>
              <a:gd name="adj2" fmla="val 767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由操作系统的调度</a:t>
            </a:r>
            <a:r>
              <a:rPr lang="zh-CN" altLang="en-US" dirty="0" smtClean="0">
                <a:solidFill>
                  <a:srgbClr val="FF0000"/>
                </a:solidFill>
              </a:rPr>
              <a:t>器按</a:t>
            </a:r>
            <a:r>
              <a:rPr lang="zh-CN" altLang="en-US" dirty="0">
                <a:solidFill>
                  <a:srgbClr val="FF0000"/>
                </a:solidFill>
              </a:rPr>
              <a:t>调度</a:t>
            </a:r>
            <a:r>
              <a:rPr lang="zh-CN" altLang="en-US" dirty="0" smtClean="0">
                <a:solidFill>
                  <a:srgbClr val="FF0000"/>
                </a:solidFill>
              </a:rPr>
              <a:t>算法来进行这些工作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2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81328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前后台系统与</a:t>
            </a:r>
            <a:r>
              <a:rPr lang="en-US" altLang="zh-CN" dirty="0" smtClean="0"/>
              <a:t>OS</a:t>
            </a:r>
            <a:r>
              <a:rPr lang="zh-CN" altLang="en-US" dirty="0" smtClean="0"/>
              <a:t>的比较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535164"/>
              </p:ext>
            </p:extLst>
          </p:nvPr>
        </p:nvGraphicFramePr>
        <p:xfrm>
          <a:off x="763537" y="1340768"/>
          <a:ext cx="7408863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174"/>
                <a:gridCol w="2808312"/>
                <a:gridCol w="3492377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前后台系统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实时操作系统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资源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不需要分配空间给</a:t>
                      </a:r>
                      <a:r>
                        <a:rPr lang="en-US" altLang="zh-CN" dirty="0" err="1" smtClean="0"/>
                        <a:t>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需要分配资源给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不同的系统内核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资源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使用情况不同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，内核资源也有不同，可通过配置文件进行配置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学习难度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不需要学习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，简单上手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开发者需要熟悉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的基本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操作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线程建立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删除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、线程间通讯、优先级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处理、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中断处理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实时性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难以确保每个操作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能够实时响应，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如果一个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函数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花费过长时间，将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使整个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系统的实时性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下降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实时响应，轮询处理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实时嵌入式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的调度算法可以</a:t>
                      </a:r>
                      <a:b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最大程度保证系统的实时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性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实时响应，实时处理</a:t>
                      </a:r>
                    </a:p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可扩展性、可维护性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可拓展性差、可维护性差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模块化、结构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清晰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81328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目前常用的实时操作系统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常用的 </a:t>
            </a:r>
            <a:r>
              <a:rPr lang="en-US" altLang="zh-CN" dirty="0"/>
              <a:t>RTOS </a:t>
            </a:r>
            <a:r>
              <a:rPr lang="zh-CN" altLang="en-US" dirty="0"/>
              <a:t>有国外的 </a:t>
            </a:r>
            <a:r>
              <a:rPr lang="en-US" altLang="zh-CN" dirty="0" err="1"/>
              <a:t>FreeRTOS</a:t>
            </a:r>
            <a:r>
              <a:rPr lang="zh-CN" altLang="en-US" dirty="0" smtClean="0"/>
              <a:t>、</a:t>
            </a:r>
            <a:r>
              <a:rPr lang="el-GR" altLang="zh-CN" dirty="0" smtClean="0"/>
              <a:t>μ</a:t>
            </a:r>
            <a:r>
              <a:rPr lang="en-US" altLang="zh-CN" dirty="0"/>
              <a:t>C/OS</a:t>
            </a:r>
            <a:r>
              <a:rPr lang="zh-CN" altLang="en-US" dirty="0"/>
              <a:t>、 </a:t>
            </a:r>
            <a:r>
              <a:rPr lang="en-US" altLang="zh-CN" dirty="0"/>
              <a:t>RTX </a:t>
            </a:r>
            <a:r>
              <a:rPr lang="zh-CN" altLang="en-US" dirty="0"/>
              <a:t>和国内的 </a:t>
            </a:r>
            <a:r>
              <a:rPr lang="en-US" altLang="zh-CN" dirty="0"/>
              <a:t>RT-Thread</a:t>
            </a:r>
            <a:r>
              <a:rPr lang="zh-CN" altLang="en-US" dirty="0"/>
              <a:t>、 </a:t>
            </a:r>
            <a:r>
              <a:rPr lang="en-US" altLang="zh-CN" dirty="0"/>
              <a:t>Huawei </a:t>
            </a:r>
            <a:r>
              <a:rPr lang="en-US" altLang="zh-CN" dirty="0" err="1"/>
              <a:t>LiteOS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AliOS</a:t>
            </a:r>
            <a:r>
              <a:rPr lang="en-US" altLang="zh-CN" dirty="0"/>
              <a:t>-Things </a:t>
            </a:r>
            <a:r>
              <a:rPr lang="zh-CN" altLang="en-US" dirty="0"/>
              <a:t>等， 其中尤以国外开</a:t>
            </a:r>
            <a:r>
              <a:rPr lang="zh-CN" altLang="en-US" dirty="0" smtClean="0"/>
              <a:t>源且</a:t>
            </a:r>
            <a:r>
              <a:rPr lang="zh-CN" altLang="en-US" dirty="0"/>
              <a:t>免费的 </a:t>
            </a:r>
            <a:r>
              <a:rPr lang="en-US" altLang="zh-CN" dirty="0" err="1"/>
              <a:t>FreeRTOS</a:t>
            </a:r>
            <a:r>
              <a:rPr lang="en-US" altLang="zh-CN" dirty="0"/>
              <a:t> </a:t>
            </a:r>
            <a:r>
              <a:rPr lang="zh-CN" altLang="en-US" dirty="0"/>
              <a:t>的市场占有率最高。如今国产的 </a:t>
            </a:r>
            <a:r>
              <a:rPr lang="en-US" altLang="zh-CN" dirty="0"/>
              <a:t>RT-Thread </a:t>
            </a:r>
            <a:r>
              <a:rPr lang="zh-CN" altLang="en-US" dirty="0"/>
              <a:t>经过 </a:t>
            </a:r>
            <a:r>
              <a:rPr lang="en-US" altLang="zh-CN" dirty="0"/>
              <a:t>10 </a:t>
            </a:r>
            <a:r>
              <a:rPr lang="zh-CN" altLang="en-US" dirty="0"/>
              <a:t>来年的发展，</a:t>
            </a:r>
            <a:r>
              <a:rPr lang="zh-CN" altLang="en-US" dirty="0" smtClean="0"/>
              <a:t>声势迅猛</a:t>
            </a:r>
            <a:r>
              <a:rPr lang="zh-CN" altLang="en-US" dirty="0"/>
              <a:t>，在国产 </a:t>
            </a:r>
            <a:r>
              <a:rPr lang="en-US" altLang="zh-CN" dirty="0"/>
              <a:t>RTOS </a:t>
            </a:r>
            <a:r>
              <a:rPr lang="zh-CN" altLang="en-US" dirty="0"/>
              <a:t>中占据鳌头。 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803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81328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简单了解</a:t>
            </a:r>
            <a:r>
              <a:rPr lang="en-US" altLang="zh-CN" dirty="0"/>
              <a:t>RT-Thread 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官网：</a:t>
            </a:r>
            <a:r>
              <a:rPr lang="en-US" altLang="zh-CN" dirty="0" smtClean="0">
                <a:hlinkClick r:id="rId2"/>
              </a:rPr>
              <a:t>https://www.rt-thread.org/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118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9" y="1916832"/>
            <a:ext cx="7596832" cy="4209331"/>
          </a:xfrm>
        </p:spPr>
        <p:txBody>
          <a:bodyPr>
            <a:no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</a:rPr>
              <a:t>RT-Thread</a:t>
            </a:r>
            <a:r>
              <a:rPr lang="zh-CN" altLang="en-US" sz="1800" dirty="0" smtClean="0">
                <a:solidFill>
                  <a:schemeClr val="tx1"/>
                </a:solidFill>
              </a:rPr>
              <a:t>是</a:t>
            </a:r>
            <a:r>
              <a:rPr lang="zh-CN" altLang="en-US" sz="1800" dirty="0">
                <a:solidFill>
                  <a:schemeClr val="tx1"/>
                </a:solidFill>
              </a:rPr>
              <a:t>一个轻量级嵌入式操作系统，具有源码公开、可移植、可裁剪</a:t>
            </a:r>
            <a:r>
              <a:rPr lang="zh-CN" altLang="en-US" sz="1800" dirty="0" smtClean="0">
                <a:solidFill>
                  <a:schemeClr val="tx1"/>
                </a:solidFill>
              </a:rPr>
              <a:t>、调度</a:t>
            </a:r>
            <a:r>
              <a:rPr lang="zh-CN" altLang="en-US" sz="1800" dirty="0">
                <a:solidFill>
                  <a:schemeClr val="tx1"/>
                </a:solidFill>
              </a:rPr>
              <a:t>策略灵活的特点，可以方便地移植到各种嵌入式控制器上实现满足</a:t>
            </a:r>
            <a:r>
              <a:rPr lang="zh-CN" altLang="en-US" sz="1800" dirty="0" smtClean="0">
                <a:solidFill>
                  <a:schemeClr val="tx1"/>
                </a:solidFill>
              </a:rPr>
              <a:t>用户需求</a:t>
            </a:r>
            <a:r>
              <a:rPr lang="zh-CN" altLang="en-US" sz="1800" dirty="0">
                <a:solidFill>
                  <a:schemeClr val="tx1"/>
                </a:solidFill>
              </a:rPr>
              <a:t>的应用</a:t>
            </a:r>
            <a:r>
              <a:rPr lang="en-US" altLang="zh-CN" sz="1800" dirty="0">
                <a:solidFill>
                  <a:schemeClr val="tx1"/>
                </a:solidFill>
              </a:rPr>
              <a:t>.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br>
              <a:rPr lang="zh-CN" altLang="en-US" sz="1800" dirty="0">
                <a:solidFill>
                  <a:schemeClr val="tx1"/>
                </a:solidFill>
              </a:rPr>
            </a:b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RT-Thread</a:t>
            </a:r>
            <a:r>
              <a:rPr lang="zh-CN" altLang="en-US" sz="1800" dirty="0" smtClean="0">
                <a:solidFill>
                  <a:schemeClr val="tx1"/>
                </a:solidFill>
              </a:rPr>
              <a:t>作为</a:t>
            </a:r>
            <a:r>
              <a:rPr lang="zh-CN" altLang="en-US" sz="1800" dirty="0">
                <a:solidFill>
                  <a:schemeClr val="tx1"/>
                </a:solidFill>
              </a:rPr>
              <a:t>一个轻量级嵌入式</a:t>
            </a:r>
            <a:r>
              <a:rPr lang="zh-CN" altLang="en-US" sz="1800" dirty="0" smtClean="0">
                <a:solidFill>
                  <a:schemeClr val="tx1"/>
                </a:solidFill>
              </a:rPr>
              <a:t>操作系统（</a:t>
            </a:r>
            <a:r>
              <a:rPr lang="zh-CN" altLang="en-US" sz="1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内核占用的</a:t>
            </a:r>
            <a:r>
              <a:rPr lang="en-US" altLang="zh-CN" sz="1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ROM</a:t>
            </a:r>
            <a:r>
              <a:rPr lang="zh-CN" altLang="en-US" sz="1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仅为</a:t>
            </a:r>
            <a:r>
              <a:rPr lang="en-US" altLang="zh-CN" sz="1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2.5KB</a:t>
            </a:r>
            <a:r>
              <a:rPr lang="zh-CN" altLang="en-US" sz="1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RAM</a:t>
            </a:r>
            <a:r>
              <a:rPr lang="zh-CN" altLang="en-US" sz="1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为</a:t>
            </a:r>
            <a:r>
              <a:rPr lang="en-US" altLang="zh-CN" sz="1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1KB </a:t>
            </a:r>
            <a:r>
              <a:rPr lang="zh-CN" altLang="en-US" sz="1800" dirty="0" smtClean="0">
                <a:solidFill>
                  <a:schemeClr val="tx1"/>
                </a:solidFill>
              </a:rPr>
              <a:t>），</a:t>
            </a:r>
            <a:r>
              <a:rPr lang="zh-CN" altLang="en-US" sz="1800" dirty="0">
                <a:solidFill>
                  <a:schemeClr val="tx1"/>
                </a:solidFill>
              </a:rPr>
              <a:t>提供一个高层次的可信任</a:t>
            </a:r>
            <a:r>
              <a:rPr lang="zh-CN" altLang="en-US" sz="1800" dirty="0" smtClean="0">
                <a:solidFill>
                  <a:schemeClr val="tx1"/>
                </a:solidFill>
              </a:rPr>
              <a:t>代码源代码</a:t>
            </a:r>
            <a:r>
              <a:rPr lang="zh-CN" altLang="en-US" sz="1800" dirty="0">
                <a:solidFill>
                  <a:schemeClr val="tx1"/>
                </a:solidFill>
              </a:rPr>
              <a:t>以</a:t>
            </a:r>
            <a:r>
              <a:rPr lang="en-US" altLang="zh-CN" sz="1800" dirty="0">
                <a:solidFill>
                  <a:schemeClr val="tx1"/>
                </a:solidFill>
              </a:rPr>
              <a:t>C</a:t>
            </a:r>
            <a:r>
              <a:rPr lang="zh-CN" altLang="en-US" sz="1800" dirty="0">
                <a:solidFill>
                  <a:schemeClr val="tx1"/>
                </a:solidFill>
              </a:rPr>
              <a:t>开发，系统实现</a:t>
            </a:r>
            <a:r>
              <a:rPr lang="zh-CN" altLang="en-US" sz="1800" dirty="0" smtClean="0">
                <a:solidFill>
                  <a:schemeClr val="tx1"/>
                </a:solidFill>
              </a:rPr>
              <a:t>的线程没有</a:t>
            </a:r>
            <a:r>
              <a:rPr lang="zh-CN" altLang="en-US" sz="1800" dirty="0">
                <a:solidFill>
                  <a:schemeClr val="tx1"/>
                </a:solidFill>
              </a:rPr>
              <a:t>数量的限制</a:t>
            </a:r>
            <a:r>
              <a:rPr lang="en-US" altLang="zh-CN" sz="1800" dirty="0">
                <a:solidFill>
                  <a:schemeClr val="tx1"/>
                </a:solidFill>
              </a:rPr>
              <a:t>.</a:t>
            </a:r>
            <a:br>
              <a:rPr lang="en-US" altLang="zh-CN" sz="1800" dirty="0">
                <a:solidFill>
                  <a:schemeClr val="tx1"/>
                </a:solidFill>
              </a:rPr>
            </a:b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RT-Thread</a:t>
            </a:r>
            <a:r>
              <a:rPr lang="zh-CN" altLang="en-US" sz="1800" dirty="0" smtClean="0">
                <a:solidFill>
                  <a:schemeClr val="tx1"/>
                </a:solidFill>
              </a:rPr>
              <a:t>内核</a:t>
            </a:r>
            <a:r>
              <a:rPr lang="zh-CN" altLang="en-US" sz="1800" dirty="0">
                <a:solidFill>
                  <a:schemeClr val="tx1"/>
                </a:solidFill>
              </a:rPr>
              <a:t>支持优先级调度算法</a:t>
            </a:r>
            <a:r>
              <a:rPr lang="en-US" altLang="zh-CN" sz="1800" dirty="0">
                <a:solidFill>
                  <a:schemeClr val="tx1"/>
                </a:solidFill>
              </a:rPr>
              <a:t>,</a:t>
            </a:r>
            <a:r>
              <a:rPr lang="zh-CN" altLang="en-US" sz="1800" dirty="0" smtClean="0">
                <a:solidFill>
                  <a:schemeClr val="tx1"/>
                </a:solidFill>
              </a:rPr>
              <a:t>每个线程课</a:t>
            </a:r>
            <a:r>
              <a:rPr lang="zh-CN" altLang="en-US" sz="1800" dirty="0">
                <a:solidFill>
                  <a:schemeClr val="tx1"/>
                </a:solidFill>
              </a:rPr>
              <a:t>根据重要程度的不同赋予</a:t>
            </a:r>
            <a:r>
              <a:rPr lang="zh-CN" altLang="en-US" sz="1800" dirty="0" smtClean="0">
                <a:solidFill>
                  <a:schemeClr val="tx1"/>
                </a:solidFill>
              </a:rPr>
              <a:t>一定的</a:t>
            </a:r>
            <a:r>
              <a:rPr lang="zh-CN" altLang="en-US" sz="1800" dirty="0">
                <a:solidFill>
                  <a:schemeClr val="tx1"/>
                </a:solidFill>
              </a:rPr>
              <a:t>优先级，</a:t>
            </a:r>
            <a:r>
              <a:rPr lang="en-US" altLang="zh-CN" sz="1800" dirty="0">
                <a:solidFill>
                  <a:schemeClr val="tx1"/>
                </a:solidFill>
              </a:rPr>
              <a:t>CPU</a:t>
            </a:r>
            <a:r>
              <a:rPr lang="zh-CN" altLang="en-US" sz="1800" dirty="0">
                <a:solidFill>
                  <a:schemeClr val="tx1"/>
                </a:solidFill>
              </a:rPr>
              <a:t>总是让处于就绪态的、优先级最高</a:t>
            </a:r>
            <a:r>
              <a:rPr lang="zh-CN" altLang="en-US" sz="1800" dirty="0" smtClean="0">
                <a:solidFill>
                  <a:schemeClr val="tx1"/>
                </a:solidFill>
              </a:rPr>
              <a:t>的线程先</a:t>
            </a:r>
            <a:r>
              <a:rPr lang="zh-CN" altLang="en-US" sz="1800" dirty="0">
                <a:solidFill>
                  <a:schemeClr val="tx1"/>
                </a:solidFill>
              </a:rPr>
              <a:t>运行</a:t>
            </a:r>
            <a:r>
              <a:rPr lang="en-US" altLang="zh-CN" sz="1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/>
            </a:r>
            <a:br>
              <a:rPr lang="en-US" altLang="zh-CN" sz="1800" dirty="0">
                <a:solidFill>
                  <a:schemeClr val="tx1"/>
                </a:solidFill>
              </a:rPr>
            </a:br>
            <a:r>
              <a:rPr lang="en-US" altLang="zh-CN" sz="1800" dirty="0">
                <a:solidFill>
                  <a:schemeClr val="tx1"/>
                </a:solidFill>
              </a:rPr>
              <a:t>RT-Thread</a:t>
            </a:r>
            <a:r>
              <a:rPr lang="zh-CN" altLang="en-US" sz="1800" dirty="0" smtClean="0">
                <a:solidFill>
                  <a:schemeClr val="tx1"/>
                </a:solidFill>
              </a:rPr>
              <a:t>内核</a:t>
            </a:r>
            <a:r>
              <a:rPr lang="zh-CN" altLang="en-US" sz="1800" dirty="0">
                <a:solidFill>
                  <a:schemeClr val="tx1"/>
                </a:solidFill>
              </a:rPr>
              <a:t>同时支持轮换调度算法，系统允许不同</a:t>
            </a:r>
            <a:r>
              <a:rPr lang="zh-CN" altLang="en-US" sz="1800" dirty="0" smtClean="0">
                <a:solidFill>
                  <a:schemeClr val="tx1"/>
                </a:solidFill>
              </a:rPr>
              <a:t>的线程使用</a:t>
            </a:r>
            <a:r>
              <a:rPr lang="zh-CN" altLang="en-US" sz="1800" dirty="0">
                <a:solidFill>
                  <a:schemeClr val="tx1"/>
                </a:solidFill>
              </a:rPr>
              <a:t>相同的</a:t>
            </a:r>
            <a:r>
              <a:rPr lang="zh-CN" altLang="en-US" sz="1800" dirty="0" smtClean="0">
                <a:solidFill>
                  <a:schemeClr val="tx1"/>
                </a:solidFill>
              </a:rPr>
              <a:t>优先级</a:t>
            </a:r>
            <a:r>
              <a:rPr lang="zh-CN" altLang="en-US" sz="1800" dirty="0">
                <a:solidFill>
                  <a:schemeClr val="tx1"/>
                </a:solidFill>
              </a:rPr>
              <a:t>，在没有更高</a:t>
            </a:r>
            <a:r>
              <a:rPr lang="zh-CN" altLang="en-US" sz="1800" dirty="0" smtClean="0">
                <a:solidFill>
                  <a:schemeClr val="tx1"/>
                </a:solidFill>
              </a:rPr>
              <a:t>优先级线程就绪</a:t>
            </a:r>
            <a:r>
              <a:rPr lang="zh-CN" altLang="en-US" sz="1800" dirty="0">
                <a:solidFill>
                  <a:schemeClr val="tx1"/>
                </a:solidFill>
              </a:rPr>
              <a:t>的情况下，同一优先级</a:t>
            </a:r>
            <a:r>
              <a:rPr lang="zh-CN" altLang="en-US" sz="1800" dirty="0" smtClean="0">
                <a:solidFill>
                  <a:schemeClr val="tx1"/>
                </a:solidFill>
              </a:rPr>
              <a:t>的线程根据自定义的时间片进行切换任务</a:t>
            </a:r>
            <a:r>
              <a:rPr lang="en-US" altLang="zh-CN" sz="18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/>
            </a:r>
            <a:br>
              <a:rPr lang="en-US" altLang="zh-CN" sz="1800" dirty="0">
                <a:solidFill>
                  <a:schemeClr val="tx1"/>
                </a:solidFill>
              </a:rPr>
            </a:br>
            <a:r>
              <a:rPr lang="zh-CN" altLang="en-US" sz="1800" dirty="0">
                <a:solidFill>
                  <a:schemeClr val="tx1"/>
                </a:solidFill>
              </a:rPr>
              <a:t/>
            </a:r>
            <a:br>
              <a:rPr lang="zh-CN" altLang="en-US" sz="1800" dirty="0">
                <a:solidFill>
                  <a:schemeClr val="tx1"/>
                </a:solidFill>
              </a:rPr>
            </a:br>
            <a:r>
              <a:rPr lang="zh-CN" altLang="en-US" sz="1800" dirty="0">
                <a:solidFill>
                  <a:schemeClr val="tx1"/>
                </a:solidFill>
              </a:rPr>
              <a:t/>
            </a:r>
            <a:br>
              <a:rPr lang="zh-CN" altLang="en-US" sz="1800" dirty="0">
                <a:solidFill>
                  <a:schemeClr val="tx1"/>
                </a:solidFill>
              </a:rPr>
            </a:b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93638" y="6250164"/>
            <a:ext cx="877085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RT-Thread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841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132856"/>
            <a:ext cx="7408333" cy="3993307"/>
          </a:xfrm>
        </p:spPr>
        <p:txBody>
          <a:bodyPr>
            <a:noAutofit/>
          </a:bodyPr>
          <a:lstStyle/>
          <a:p>
            <a:r>
              <a:rPr lang="zh-CN" altLang="en-US" sz="1800" dirty="0">
                <a:solidFill>
                  <a:schemeClr val="tx1"/>
                </a:solidFill>
              </a:rPr>
              <a:t>可通过队列</a:t>
            </a:r>
            <a:r>
              <a:rPr lang="zh-CN" altLang="en-US" sz="1800" dirty="0" smtClean="0">
                <a:solidFill>
                  <a:schemeClr val="tx1"/>
                </a:solidFill>
              </a:rPr>
              <a:t>、信号量、互斥量、事件等在</a:t>
            </a:r>
            <a:r>
              <a:rPr lang="zh-CN" altLang="en-US" sz="1800" dirty="0">
                <a:solidFill>
                  <a:schemeClr val="tx1"/>
                </a:solidFill>
              </a:rPr>
              <a:t>任务间、任务与中断 间通信和同步。</a:t>
            </a:r>
            <a:br>
              <a:rPr lang="zh-CN" altLang="en-US" sz="1800" dirty="0">
                <a:solidFill>
                  <a:schemeClr val="tx1"/>
                </a:solidFill>
              </a:rPr>
            </a:b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zh-CN" altLang="en-US" sz="1800" dirty="0">
                <a:solidFill>
                  <a:schemeClr val="tx1"/>
                </a:solidFill>
              </a:rPr>
              <a:t>互斥量有优先级继承。</a:t>
            </a:r>
            <a:br>
              <a:rPr lang="zh-CN" altLang="en-US" sz="1800" dirty="0">
                <a:solidFill>
                  <a:schemeClr val="tx1"/>
                </a:solidFill>
              </a:rPr>
            </a:b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zh-CN" altLang="en-US" sz="1800" dirty="0">
                <a:solidFill>
                  <a:schemeClr val="tx1"/>
                </a:solidFill>
              </a:rPr>
              <a:t>支持高效的软件</a:t>
            </a:r>
            <a:r>
              <a:rPr lang="zh-CN" altLang="en-US" sz="1800" dirty="0" smtClean="0">
                <a:solidFill>
                  <a:schemeClr val="tx1"/>
                </a:solidFill>
              </a:rPr>
              <a:t>定时器（理论上可以创建无数多个软件定时器）。</a:t>
            </a:r>
            <a:r>
              <a:rPr lang="zh-CN" altLang="en-US" sz="1800" dirty="0">
                <a:solidFill>
                  <a:schemeClr val="tx1"/>
                </a:solidFill>
              </a:rPr>
              <a:t/>
            </a:r>
            <a:br>
              <a:rPr lang="zh-CN" altLang="en-US" sz="1800" dirty="0">
                <a:solidFill>
                  <a:schemeClr val="tx1"/>
                </a:solidFill>
              </a:rPr>
            </a:br>
            <a:r>
              <a:rPr lang="zh-CN" altLang="en-US" sz="1800" dirty="0">
                <a:solidFill>
                  <a:schemeClr val="tx1"/>
                </a:solidFill>
              </a:rPr>
              <a:t/>
            </a:r>
            <a:br>
              <a:rPr lang="zh-CN" altLang="en-US" sz="1800" dirty="0">
                <a:solidFill>
                  <a:schemeClr val="tx1"/>
                </a:solidFill>
              </a:rPr>
            </a:b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zh-CN" altLang="en-US" sz="1800" dirty="0">
                <a:solidFill>
                  <a:schemeClr val="tx1"/>
                </a:solidFill>
              </a:rPr>
              <a:t>可创建的任务数无软件限制，可使用的优先级数无软件限制。</a:t>
            </a:r>
            <a:br>
              <a:rPr lang="zh-CN" altLang="en-US" sz="1800" dirty="0">
                <a:solidFill>
                  <a:schemeClr val="tx1"/>
                </a:solidFill>
              </a:rPr>
            </a:b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zh-CN" altLang="en-US" sz="1800" dirty="0">
                <a:solidFill>
                  <a:schemeClr val="tx1"/>
                </a:solidFill>
              </a:rPr>
              <a:t>优先级指定无限制 </a:t>
            </a:r>
            <a:r>
              <a:rPr lang="en-US" altLang="zh-CN" sz="1800" dirty="0">
                <a:solidFill>
                  <a:schemeClr val="tx1"/>
                </a:solidFill>
              </a:rPr>
              <a:t>- </a:t>
            </a:r>
            <a:r>
              <a:rPr lang="zh-CN" altLang="en-US" sz="1800" dirty="0">
                <a:solidFill>
                  <a:schemeClr val="tx1"/>
                </a:solidFill>
              </a:rPr>
              <a:t>可为多个任务指定同一优先级</a:t>
            </a:r>
            <a:endParaRPr lang="zh-CN" altLang="en-US" sz="180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250164"/>
            <a:ext cx="8676456" cy="365125"/>
          </a:xfrm>
        </p:spPr>
        <p:txBody>
          <a:bodyPr/>
          <a:lstStyle/>
          <a:p>
            <a:r>
              <a:rPr lang="en-US" altLang="zh-CN" b="1" dirty="0" smtClean="0"/>
              <a:t>        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8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最后：无论</a:t>
            </a:r>
            <a:r>
              <a:rPr lang="zh-CN" altLang="en-US" dirty="0"/>
              <a:t>是</a:t>
            </a:r>
            <a:r>
              <a:rPr lang="zh-CN" altLang="en-US" dirty="0" smtClean="0"/>
              <a:t>裸机前</a:t>
            </a:r>
            <a:r>
              <a:rPr lang="zh-CN" altLang="en-US" dirty="0"/>
              <a:t>后台</a:t>
            </a:r>
            <a:r>
              <a:rPr lang="zh-CN" altLang="en-US" dirty="0" smtClean="0"/>
              <a:t>系统还是多</a:t>
            </a:r>
            <a:r>
              <a:rPr lang="zh-CN" altLang="en-US" dirty="0"/>
              <a:t>线程系统，我们不能一锤子的敲定</a:t>
            </a:r>
            <a:r>
              <a:rPr lang="zh-CN" altLang="en-US" dirty="0" smtClean="0"/>
              <a:t>孰优孰劣</a:t>
            </a:r>
            <a:r>
              <a:rPr lang="zh-CN" altLang="en-US" dirty="0"/>
              <a:t>，它们是不同时代的产物，在各自的领域都还有相当大的应用价值，只有合适</a:t>
            </a:r>
            <a:r>
              <a:rPr lang="zh-CN" altLang="en-US" dirty="0" smtClean="0"/>
              <a:t>才是最好</a:t>
            </a:r>
            <a:r>
              <a:rPr lang="zh-CN" altLang="en-US" dirty="0"/>
              <a:t>。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93638" y="6250164"/>
            <a:ext cx="8338802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61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705275"/>
          </a:xfrm>
        </p:spPr>
        <p:txBody>
          <a:bodyPr/>
          <a:lstStyle/>
          <a:p>
            <a:r>
              <a:rPr lang="zh-CN" altLang="en-US" dirty="0" smtClean="0"/>
              <a:t>开发环境与开发平台</a:t>
            </a:r>
            <a:endParaRPr lang="en-US" altLang="zh-CN" dirty="0" smtClean="0"/>
          </a:p>
          <a:p>
            <a:r>
              <a:rPr lang="zh-CN" altLang="en-US" dirty="0" smtClean="0"/>
              <a:t>嵌入式常见的编程方式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前后台系统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嵌入式实时操作系统</a:t>
            </a:r>
            <a:endParaRPr lang="en-US" altLang="zh-CN" dirty="0" smtClean="0"/>
          </a:p>
          <a:p>
            <a:r>
              <a:rPr lang="zh-CN" altLang="en-US" dirty="0" smtClean="0"/>
              <a:t>实时操作系统的必要性</a:t>
            </a:r>
            <a:endParaRPr lang="en-US" altLang="zh-CN" dirty="0" smtClean="0"/>
          </a:p>
          <a:p>
            <a:r>
              <a:rPr lang="zh-CN" altLang="en-US" dirty="0" smtClean="0"/>
              <a:t>目前常用的实时操作系统</a:t>
            </a:r>
            <a:endParaRPr lang="en-US" altLang="zh-CN" dirty="0" smtClean="0"/>
          </a:p>
          <a:p>
            <a:r>
              <a:rPr lang="zh-CN" altLang="en-US" dirty="0" smtClean="0"/>
              <a:t>简单了解</a:t>
            </a:r>
            <a:r>
              <a:rPr lang="en-US" altLang="zh-CN" dirty="0"/>
              <a:t>RT-Thread 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76243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76243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本讲目录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44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5269" y="3872123"/>
            <a:ext cx="3575050" cy="2585085"/>
          </a:xfrm>
          <a:prstGeom prst="rect">
            <a:avLst/>
          </a:prstGeom>
          <a:ln>
            <a:noFill/>
          </a:ln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484784"/>
            <a:ext cx="7408333" cy="464137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使用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keil5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作为开发环境</a:t>
            </a:r>
            <a:endParaRPr lang="en-US" altLang="zh-CN" dirty="0">
              <a:latin typeface="楷体" pitchFamily="49" charset="-122"/>
              <a:ea typeface="楷体" pitchFamily="49" charset="-122"/>
              <a:cs typeface="Arial Unicode MS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楷体" pitchFamily="49" charset="-122"/>
              <a:ea typeface="楷体" pitchFamily="49" charset="-122"/>
              <a:cs typeface="Arial Unicode MS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下载地址 ：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				 	 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  <a:hlinkClick r:id="rId3"/>
              </a:rPr>
              <a:t>http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  <a:hlinkClick r:id="rId3"/>
              </a:rPr>
              <a:t>://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  <a:hlinkClick r:id="rId3"/>
              </a:rPr>
              <a:t>www.keil.com/fid/vquv2wwtdy9j1w9xagw1om5eu9xbkks1e66vd1/files/eval/mdk526.exe</a:t>
            </a:r>
            <a:endParaRPr lang="en-US" altLang="zh-CN" sz="1800" dirty="0" smtClean="0"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使用野火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STM32F103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霸道开发板作为开发平台</a:t>
            </a:r>
            <a:endParaRPr lang="zh-CN" altLang="en-US" dirty="0">
              <a:latin typeface="楷体" pitchFamily="49" charset="-122"/>
              <a:ea typeface="楷体" pitchFamily="49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81328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开发环境与开发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712" y="1744256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88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916832"/>
            <a:ext cx="7408333" cy="4209331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81328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嵌入式常见的编程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72539"/>
            <a:ext cx="6552728" cy="362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72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RT-Thread </a:t>
            </a:r>
            <a:r>
              <a:rPr lang="zh-CN" altLang="en-US" dirty="0" smtClean="0"/>
              <a:t>物联网操作系统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什么是操作系统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37402"/>
            <a:ext cx="8768174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776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584" y="1844824"/>
            <a:ext cx="7408333" cy="42093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前</a:t>
            </a:r>
            <a:r>
              <a:rPr lang="zh-CN" altLang="en-US" b="1" dirty="0" smtClean="0"/>
              <a:t>后台系统的</a:t>
            </a:r>
            <a:r>
              <a:rPr lang="zh-CN" altLang="en-US" b="1" dirty="0"/>
              <a:t>特点 </a:t>
            </a:r>
            <a:endParaRPr lang="en-US" altLang="zh-CN" b="1" dirty="0" smtClean="0"/>
          </a:p>
          <a:p>
            <a:r>
              <a:rPr lang="zh-CN" altLang="en-US" dirty="0" smtClean="0"/>
              <a:t>后台 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sz="1600" dirty="0">
                <a:solidFill>
                  <a:schemeClr val="tx1"/>
                </a:solidFill>
              </a:rPr>
              <a:t>应用程序通常是一个无限的循环，在循环中，通过调用相应的处理</a:t>
            </a:r>
            <a:r>
              <a:rPr lang="zh-CN" altLang="en-US" sz="1600" dirty="0" smtClean="0">
                <a:solidFill>
                  <a:schemeClr val="tx1"/>
                </a:solidFill>
              </a:rPr>
              <a:t>函数完成</a:t>
            </a:r>
            <a:r>
              <a:rPr lang="zh-CN" altLang="en-US" sz="1600" dirty="0">
                <a:solidFill>
                  <a:schemeClr val="tx1"/>
                </a:solidFill>
              </a:rPr>
              <a:t>相应的操作，这</a:t>
            </a:r>
            <a:r>
              <a:rPr lang="zh-CN" altLang="en-US" sz="1600" dirty="0" smtClean="0">
                <a:solidFill>
                  <a:schemeClr val="tx1"/>
                </a:solidFill>
              </a:rPr>
              <a:t>部分我们可以称之为后台。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dirty="0"/>
              <a:t>前台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1600" dirty="0" smtClean="0">
                <a:solidFill>
                  <a:schemeClr val="tx1"/>
                </a:solidFill>
              </a:rPr>
              <a:t>中断服务程序</a:t>
            </a:r>
            <a:r>
              <a:rPr lang="zh-CN" altLang="en-US" sz="1600" dirty="0">
                <a:solidFill>
                  <a:schemeClr val="tx1"/>
                </a:solidFill>
              </a:rPr>
              <a:t>接收异步中断，来通知后台，后台收到中断请求</a:t>
            </a:r>
            <a:r>
              <a:rPr lang="zh-CN" altLang="en-US" sz="1600" dirty="0" smtClean="0">
                <a:solidFill>
                  <a:schemeClr val="tx1"/>
                </a:solidFill>
              </a:rPr>
              <a:t>后进行处理。 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81328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前后台系统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485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584" y="1844824"/>
            <a:ext cx="3240360" cy="420933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sz="2000" dirty="0"/>
              <a:t>在顺序执行后台程序的时候，如果有中断来临，那么中断会打断后台程序的正常</a:t>
            </a:r>
            <a:r>
              <a:rPr lang="zh-CN" altLang="en-US" sz="2000" dirty="0" smtClean="0"/>
              <a:t>执行流</a:t>
            </a:r>
            <a:r>
              <a:rPr lang="zh-CN" altLang="en-US" sz="2000" dirty="0"/>
              <a:t>，转而去执行中断服务程序，在中断服务程序里面标记事件，如果事件要处理的事情</a:t>
            </a:r>
            <a:r>
              <a:rPr lang="zh-CN" altLang="en-US" sz="2000" dirty="0" smtClean="0"/>
              <a:t>很简短</a:t>
            </a:r>
            <a:r>
              <a:rPr lang="zh-CN" altLang="en-US" sz="2000" dirty="0"/>
              <a:t>，则可在中断服务程序里面处理，如果事件要处理的事情比较多，则返回到</a:t>
            </a:r>
            <a:r>
              <a:rPr lang="zh-CN" altLang="en-US" sz="2000" dirty="0" smtClean="0"/>
              <a:t>后台程序里面</a:t>
            </a:r>
            <a:r>
              <a:rPr lang="zh-CN" altLang="en-US" sz="2000" dirty="0"/>
              <a:t>处理。虽然事件的响应和处理是分开了，但是事件的处理还是在后台里面顺序执行的，</a:t>
            </a:r>
            <a:br>
              <a:rPr lang="zh-CN" altLang="en-US" sz="2000" dirty="0"/>
            </a:br>
            <a:r>
              <a:rPr lang="zh-CN" altLang="en-US" sz="2000" dirty="0"/>
              <a:t>但相比轮询系统，前后台系统确保了事件不会丢失，再加上中断具有可嵌套的功能，这</a:t>
            </a:r>
            <a:r>
              <a:rPr lang="zh-CN" altLang="en-US" sz="2000" dirty="0" smtClean="0"/>
              <a:t>可以</a:t>
            </a:r>
            <a:r>
              <a:rPr lang="zh-CN" altLang="en-US" sz="2000" dirty="0"/>
              <a:t>大大的提高程序的实时响应能力。在大多数的中小型项目中，前后台系统运用的好，</a:t>
            </a:r>
            <a:r>
              <a:rPr lang="zh-CN" altLang="en-US" sz="2000" dirty="0" smtClean="0"/>
              <a:t>堪称</a:t>
            </a:r>
            <a:r>
              <a:rPr lang="zh-CN" altLang="en-US" sz="2000" dirty="0"/>
              <a:t>有操作系统的效果。</a:t>
            </a:r>
            <a:r>
              <a:rPr lang="zh-CN" altLang="en-US" sz="2000" dirty="0"/>
              <a:t> </a:t>
            </a:r>
            <a:br>
              <a:rPr lang="zh-CN" altLang="en-US" sz="2000" dirty="0"/>
            </a:b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81328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前后台系统</a:t>
            </a:r>
            <a:endParaRPr lang="zh-CN" altLang="en-US" dirty="0"/>
          </a:p>
        </p:txBody>
      </p:sp>
      <p:pic>
        <p:nvPicPr>
          <p:cNvPr id="7" name="Picture 2" descr="1100576-20170518203520978-1292995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276872"/>
            <a:ext cx="4462639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33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/>
              <a:t>相比前后台系统中后台顺序执行的程序主体，在多线程系统中，根据程序的功能，</a:t>
            </a:r>
            <a:r>
              <a:rPr lang="zh-CN" altLang="en-US" dirty="0" smtClean="0"/>
              <a:t>我们</a:t>
            </a:r>
            <a:r>
              <a:rPr lang="zh-CN" altLang="en-US" dirty="0"/>
              <a:t>把这个程序主体分割成一个个独立的，无限循环且不能返回的小程序，这个小程序</a:t>
            </a:r>
            <a:r>
              <a:rPr lang="zh-CN" altLang="en-US" dirty="0" smtClean="0"/>
              <a:t>我们称之为</a:t>
            </a:r>
            <a:r>
              <a:rPr lang="zh-CN" altLang="en-US" dirty="0"/>
              <a:t>线程。每个线程都是独立的，互不干扰的，且具备自身的优先级，它由操作系统</a:t>
            </a:r>
            <a:r>
              <a:rPr lang="zh-CN" altLang="en-US" dirty="0" smtClean="0"/>
              <a:t>调度</a:t>
            </a:r>
            <a:r>
              <a:rPr lang="zh-CN" altLang="en-US" dirty="0"/>
              <a:t>管理。加入操作系统后，我们在编程的时候不需要精心地去设计程序的执行流，不用</a:t>
            </a:r>
            <a:r>
              <a:rPr lang="zh-CN" altLang="en-US" dirty="0" smtClean="0"/>
              <a:t>担心</a:t>
            </a:r>
            <a:r>
              <a:rPr lang="zh-CN" altLang="en-US" dirty="0"/>
              <a:t>每个功能模块之间是否存在干扰。加入了操作系统，我们的编程反而变得简单了。</a:t>
            </a:r>
            <a:r>
              <a:rPr lang="zh-CN" altLang="en-US" dirty="0" smtClean="0"/>
              <a:t>整个系统</a:t>
            </a:r>
            <a:r>
              <a:rPr lang="zh-CN" altLang="en-US" dirty="0"/>
              <a:t>随之带来的额外开销就是操作系统占据的那一丁点的 </a:t>
            </a:r>
            <a:r>
              <a:rPr lang="en-US" altLang="zh-CN" dirty="0"/>
              <a:t>FLASH </a:t>
            </a:r>
            <a:r>
              <a:rPr lang="zh-CN" altLang="en-US" dirty="0"/>
              <a:t>和 </a:t>
            </a:r>
            <a:r>
              <a:rPr lang="en-US" altLang="zh-CN" dirty="0"/>
              <a:t>RAM</a:t>
            </a:r>
            <a:r>
              <a:rPr lang="zh-CN" altLang="en-US" dirty="0"/>
              <a:t>。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93638" y="6250164"/>
            <a:ext cx="8266794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实时操作系统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10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916832"/>
            <a:ext cx="7408333" cy="4209331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dirty="0"/>
              <a:t>嵌入式</a:t>
            </a:r>
            <a:r>
              <a:rPr lang="zh-CN" altLang="en-US" dirty="0" smtClean="0"/>
              <a:t>实时操作系统特点</a:t>
            </a:r>
            <a:endParaRPr lang="en-US" altLang="zh-CN" dirty="0" smtClean="0"/>
          </a:p>
          <a:p>
            <a:pPr marL="342900" lvl="1" indent="-342900"/>
            <a:r>
              <a:rPr lang="zh-CN" altLang="en-US" sz="2000" dirty="0" smtClean="0">
                <a:solidFill>
                  <a:schemeClr val="tx1"/>
                </a:solidFill>
              </a:rPr>
              <a:t>嵌入式实时操作系统</a:t>
            </a:r>
            <a:r>
              <a:rPr lang="zh-CN" altLang="en-US" sz="2000" dirty="0">
                <a:solidFill>
                  <a:schemeClr val="tx1"/>
                </a:solidFill>
              </a:rPr>
              <a:t>是一种用途广泛的系统软件，通常包括</a:t>
            </a:r>
            <a:r>
              <a:rPr lang="zh-CN" altLang="en-US" sz="2000" dirty="0" smtClean="0">
                <a:solidFill>
                  <a:schemeClr val="tx1"/>
                </a:solidFill>
              </a:rPr>
              <a:t>与</a:t>
            </a:r>
            <a:r>
              <a:rPr lang="en-US" altLang="zh-CN" sz="2000" dirty="0" smtClean="0">
                <a:solidFill>
                  <a:schemeClr val="tx1"/>
                </a:solidFill>
              </a:rPr>
              <a:t>CPU</a:t>
            </a:r>
            <a:r>
              <a:rPr lang="zh-CN" altLang="en-US" sz="2000" dirty="0" smtClean="0">
                <a:solidFill>
                  <a:schemeClr val="tx1"/>
                </a:solidFill>
              </a:rPr>
              <a:t>硬件相关的</a:t>
            </a:r>
            <a:r>
              <a:rPr lang="zh-CN" altLang="en-US" sz="2000" dirty="0">
                <a:solidFill>
                  <a:schemeClr val="tx1"/>
                </a:solidFill>
              </a:rPr>
              <a:t>底层</a:t>
            </a:r>
            <a:r>
              <a:rPr lang="zh-CN" altLang="en-US" sz="2000" dirty="0" smtClean="0">
                <a:solidFill>
                  <a:schemeClr val="tx1"/>
                </a:solidFill>
              </a:rPr>
              <a:t>驱动、</a:t>
            </a:r>
            <a:r>
              <a:rPr lang="zh-CN" altLang="en-US" sz="2000" dirty="0">
                <a:solidFill>
                  <a:schemeClr val="tx1"/>
                </a:solidFill>
              </a:rPr>
              <a:t>系统内核</a:t>
            </a:r>
            <a:r>
              <a:rPr lang="zh-CN" altLang="en-US" sz="2000" dirty="0" smtClean="0">
                <a:solidFill>
                  <a:schemeClr val="tx1"/>
                </a:solidFill>
              </a:rPr>
              <a:t>、内存管理模块、设备</a:t>
            </a:r>
            <a:r>
              <a:rPr lang="zh-CN" altLang="en-US" sz="2000" dirty="0">
                <a:solidFill>
                  <a:schemeClr val="tx1"/>
                </a:solidFill>
              </a:rPr>
              <a:t>驱动</a:t>
            </a:r>
            <a:r>
              <a:rPr lang="zh-CN" altLang="en-US" sz="2000" dirty="0" smtClean="0">
                <a:solidFill>
                  <a:schemeClr val="tx1"/>
                </a:solidFill>
              </a:rPr>
              <a:t>接口等。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342900" lvl="1" indent="-342900"/>
            <a:r>
              <a:rPr lang="zh-CN" altLang="en-US" sz="2000" dirty="0" smtClean="0">
                <a:solidFill>
                  <a:schemeClr val="tx1"/>
                </a:solidFill>
              </a:rPr>
              <a:t>负责</a:t>
            </a:r>
            <a:r>
              <a:rPr lang="zh-CN" altLang="en-US" sz="2000" dirty="0">
                <a:solidFill>
                  <a:schemeClr val="tx1"/>
                </a:solidFill>
              </a:rPr>
              <a:t>嵌入式系统的全部软、硬件资源的分配</a:t>
            </a:r>
            <a:r>
              <a:rPr lang="zh-CN" altLang="en-US" sz="2000" dirty="0" smtClean="0">
                <a:solidFill>
                  <a:schemeClr val="tx1"/>
                </a:solidFill>
              </a:rPr>
              <a:t>、线程调度</a:t>
            </a:r>
            <a:r>
              <a:rPr lang="zh-CN" altLang="en-US" sz="2000" dirty="0">
                <a:solidFill>
                  <a:schemeClr val="tx1"/>
                </a:solidFill>
              </a:rPr>
              <a:t>，控制、</a:t>
            </a:r>
            <a:r>
              <a:rPr lang="zh-CN" altLang="en-US" sz="2000" dirty="0" smtClean="0">
                <a:solidFill>
                  <a:schemeClr val="tx1"/>
                </a:solidFill>
              </a:rPr>
              <a:t>协调</a:t>
            </a:r>
            <a:r>
              <a:rPr lang="zh-CN" altLang="en-US" sz="2000" dirty="0">
                <a:solidFill>
                  <a:schemeClr val="tx1"/>
                </a:solidFill>
              </a:rPr>
              <a:t>并发活动</a:t>
            </a:r>
            <a:r>
              <a:rPr lang="zh-CN" altLang="en-US" sz="2000" dirty="0" smtClean="0">
                <a:solidFill>
                  <a:schemeClr val="tx1"/>
                </a:solidFill>
              </a:rPr>
              <a:t>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342900" lvl="1" indent="-342900"/>
            <a:r>
              <a:rPr lang="zh-CN" altLang="en-US" sz="2000" dirty="0">
                <a:solidFill>
                  <a:schemeClr val="tx1"/>
                </a:solidFill>
              </a:rPr>
              <a:t>每个</a:t>
            </a:r>
            <a:r>
              <a:rPr lang="zh-CN" altLang="en-US" sz="2000" dirty="0" smtClean="0">
                <a:solidFill>
                  <a:schemeClr val="tx1"/>
                </a:solidFill>
              </a:rPr>
              <a:t>线程（线程）都是</a:t>
            </a:r>
            <a:r>
              <a:rPr lang="zh-CN" altLang="en-US" sz="2000" dirty="0">
                <a:solidFill>
                  <a:schemeClr val="tx1"/>
                </a:solidFill>
              </a:rPr>
              <a:t>独立的，互不干扰的，且具备自身的优先级，它由操作系统调度</a:t>
            </a:r>
            <a:r>
              <a:rPr lang="zh-CN" altLang="en-US" sz="2000" dirty="0" smtClean="0">
                <a:solidFill>
                  <a:schemeClr val="tx1"/>
                </a:solidFill>
              </a:rPr>
              <a:t>管理。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342900" lvl="1" indent="-342900"/>
            <a:r>
              <a:rPr lang="zh-CN" altLang="en-US" sz="2000" dirty="0">
                <a:solidFill>
                  <a:schemeClr val="tx1"/>
                </a:solidFill>
              </a:rPr>
              <a:t>编程无需精心地去设计程序的执行流程，不用担心每个功能模块之间是否存在</a:t>
            </a:r>
            <a:r>
              <a:rPr lang="zh-CN" altLang="en-US" sz="2000" dirty="0" smtClean="0">
                <a:solidFill>
                  <a:schemeClr val="tx1"/>
                </a:solidFill>
              </a:rPr>
              <a:t>干扰。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342900" lvl="1" indent="-342900"/>
            <a:r>
              <a:rPr lang="zh-CN" altLang="en-US" sz="2000" dirty="0" smtClean="0">
                <a:solidFill>
                  <a:schemeClr val="tx1"/>
                </a:solidFill>
              </a:rPr>
              <a:t>抢占式内核，运行的永远是具有最高优先级的就绪线程。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81328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嵌入式</a:t>
            </a:r>
            <a:r>
              <a:rPr lang="zh-CN" altLang="en-US" dirty="0" smtClean="0"/>
              <a:t>实时操作系统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485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746</TotalTime>
  <Words>895</Words>
  <Application>Microsoft Office PowerPoint</Application>
  <PresentationFormat>全屏显示(4:3)</PresentationFormat>
  <Paragraphs>126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波形</vt:lpstr>
      <vt:lpstr>PowerPoint 演示文稿</vt:lpstr>
      <vt:lpstr>本讲目录</vt:lpstr>
      <vt:lpstr>开发环境与开发平台</vt:lpstr>
      <vt:lpstr>嵌入式常见的编程方式</vt:lpstr>
      <vt:lpstr>什么是操作系统</vt:lpstr>
      <vt:lpstr>前后台系统</vt:lpstr>
      <vt:lpstr>前后台系统</vt:lpstr>
      <vt:lpstr>实时操作系统</vt:lpstr>
      <vt:lpstr>嵌入式实时操作系统</vt:lpstr>
      <vt:lpstr>PowerPoint 演示文稿</vt:lpstr>
      <vt:lpstr>操作系统的处理</vt:lpstr>
      <vt:lpstr>前后台系统与OS的比较</vt:lpstr>
      <vt:lpstr>目前常用的实时操作系统</vt:lpstr>
      <vt:lpstr>简单了解RT-Thread </vt:lpstr>
      <vt:lpstr>RT-Thread特点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jiejie</dc:creator>
  <cp:lastModifiedBy>JIEJIE</cp:lastModifiedBy>
  <cp:revision>37</cp:revision>
  <dcterms:created xsi:type="dcterms:W3CDTF">2019-02-11T12:19:38Z</dcterms:created>
  <dcterms:modified xsi:type="dcterms:W3CDTF">2019-02-28T15:57:33Z</dcterms:modified>
</cp:coreProperties>
</file>