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-threa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目前常用的实时操作系统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 </a:t>
            </a:r>
            <a:r>
              <a:rPr lang="en-US" altLang="zh-CN" dirty="0"/>
              <a:t>RTOS </a:t>
            </a:r>
            <a:r>
              <a:rPr lang="zh-CN" altLang="en-US" dirty="0"/>
              <a:t>有国外的 </a:t>
            </a:r>
            <a:r>
              <a:rPr lang="en-US" altLang="zh-CN" dirty="0" err="1"/>
              <a:t>FreeRTOS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μ</a:t>
            </a:r>
            <a:r>
              <a:rPr lang="en-US" altLang="zh-CN" dirty="0"/>
              <a:t>C/OS</a:t>
            </a:r>
            <a:r>
              <a:rPr lang="zh-CN" altLang="en-US" dirty="0"/>
              <a:t>、 </a:t>
            </a:r>
            <a:r>
              <a:rPr lang="en-US" altLang="zh-CN" dirty="0"/>
              <a:t>RTX </a:t>
            </a:r>
            <a:r>
              <a:rPr lang="zh-CN" altLang="en-US" dirty="0"/>
              <a:t>和国内的 </a:t>
            </a:r>
            <a:r>
              <a:rPr lang="en-US" altLang="zh-CN" dirty="0"/>
              <a:t>RT-Thread</a:t>
            </a:r>
            <a:r>
              <a:rPr lang="zh-CN" altLang="en-US" dirty="0"/>
              <a:t>、 </a:t>
            </a:r>
            <a:r>
              <a:rPr lang="en-US" altLang="zh-CN" dirty="0"/>
              <a:t>Huawei </a:t>
            </a:r>
            <a:r>
              <a:rPr lang="en-US" altLang="zh-CN" dirty="0" err="1"/>
              <a:t>LiteOS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AliOS</a:t>
            </a:r>
            <a:r>
              <a:rPr lang="en-US" altLang="zh-CN" dirty="0"/>
              <a:t>-Things </a:t>
            </a:r>
            <a:r>
              <a:rPr lang="zh-CN" altLang="en-US" dirty="0"/>
              <a:t>等， 其中尤以国外开</a:t>
            </a:r>
            <a:r>
              <a:rPr lang="zh-CN" altLang="en-US" dirty="0" smtClean="0"/>
              <a:t>源且</a:t>
            </a:r>
            <a:r>
              <a:rPr lang="zh-CN" altLang="en-US" dirty="0"/>
              <a:t>免费的 </a:t>
            </a:r>
            <a:r>
              <a:rPr lang="en-US" altLang="zh-CN" dirty="0" err="1"/>
              <a:t>FreeRTOS</a:t>
            </a:r>
            <a:r>
              <a:rPr lang="en-US" altLang="zh-CN" dirty="0"/>
              <a:t> </a:t>
            </a:r>
            <a:r>
              <a:rPr lang="zh-CN" altLang="en-US" dirty="0"/>
              <a:t>的市场占有率最高。如今国产的 </a:t>
            </a:r>
            <a:r>
              <a:rPr lang="en-US" altLang="zh-CN" dirty="0"/>
              <a:t>RT-Thread </a:t>
            </a:r>
            <a:r>
              <a:rPr lang="zh-CN" altLang="en-US" dirty="0"/>
              <a:t>经过 </a:t>
            </a:r>
            <a:r>
              <a:rPr lang="en-US" altLang="zh-CN" dirty="0"/>
              <a:t>10 </a:t>
            </a:r>
            <a:r>
              <a:rPr lang="zh-CN" altLang="en-US" dirty="0"/>
              <a:t>来年的发展，</a:t>
            </a:r>
            <a:r>
              <a:rPr lang="zh-CN" altLang="en-US" dirty="0" smtClean="0"/>
              <a:t>声势迅猛</a:t>
            </a:r>
            <a:r>
              <a:rPr lang="zh-CN" altLang="en-US" dirty="0"/>
              <a:t>，在国产 </a:t>
            </a:r>
            <a:r>
              <a:rPr lang="en-US" altLang="zh-CN" dirty="0"/>
              <a:t>RTOS </a:t>
            </a:r>
            <a:r>
              <a:rPr lang="zh-CN" altLang="en-US" dirty="0"/>
              <a:t>中占据鳌头。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0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https://www.rt-thread.org/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zh-CN" altLang="en-US" dirty="0" smtClean="0"/>
              <a:t>开发环境与开发平台</a:t>
            </a:r>
            <a:endParaRPr lang="en-US" altLang="zh-CN" dirty="0" smtClean="0"/>
          </a:p>
          <a:p>
            <a:r>
              <a:rPr lang="zh-CN" altLang="en-US" dirty="0" smtClean="0"/>
              <a:t>嵌入式常见的编程方式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前后台系统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嵌入式实时操作系统</a:t>
            </a:r>
            <a:endParaRPr lang="en-US" altLang="zh-CN" dirty="0" smtClean="0"/>
          </a:p>
          <a:p>
            <a:r>
              <a:rPr lang="zh-CN" altLang="en-US" dirty="0" smtClean="0"/>
              <a:t>实时操作系统的必要性</a:t>
            </a:r>
            <a:endParaRPr lang="en-US" altLang="zh-CN" dirty="0" smtClean="0"/>
          </a:p>
          <a:p>
            <a:r>
              <a:rPr lang="zh-CN" altLang="en-US" dirty="0" smtClean="0"/>
              <a:t>目前常用的实时操作系统</a:t>
            </a:r>
            <a:endParaRPr lang="en-US" altLang="zh-CN" dirty="0" smtClean="0"/>
          </a:p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269" y="3872123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作为开发环境</a:t>
            </a: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下载地址 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				 	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http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hlinkClick r:id="rId3"/>
              </a:rPr>
              <a:t>://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www.keil.com/fid/vquv2wwtdy9j1w9xagw1om5eu9xbkks1e66vd1/files/eval/mdk526.exe</a:t>
            </a:r>
            <a:endParaRPr lang="en-US" altLang="zh-CN" sz="18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  <a:endParaRPr lang="zh-CN" altLang="en-US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开发环境与开发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12" y="17442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嵌入式常见的编程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2539"/>
            <a:ext cx="6552728" cy="36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7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</a:t>
            </a:r>
            <a:r>
              <a:rPr lang="zh-CN" altLang="en-US" b="1" dirty="0" smtClean="0"/>
              <a:t>后台系统的</a:t>
            </a:r>
            <a:r>
              <a:rPr lang="zh-CN" altLang="en-US" b="1" dirty="0"/>
              <a:t>特点 </a:t>
            </a:r>
            <a:endParaRPr lang="en-US" altLang="zh-CN" b="1" dirty="0" smtClean="0"/>
          </a:p>
          <a:p>
            <a:r>
              <a:rPr lang="zh-CN" altLang="en-US" dirty="0" smtClean="0"/>
              <a:t>后台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dirty="0">
                <a:solidFill>
                  <a:schemeClr val="tx1"/>
                </a:solidFill>
              </a:rPr>
              <a:t>应用程序通常是一个无限的循环，在循环中，通过调用相应的处理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函数完成</a:t>
            </a:r>
            <a:r>
              <a:rPr lang="zh-CN" altLang="en-US" sz="1600" dirty="0">
                <a:solidFill>
                  <a:schemeClr val="tx1"/>
                </a:solidFill>
              </a:rPr>
              <a:t>相应的操作，这</a:t>
            </a:r>
            <a:r>
              <a:rPr lang="zh-CN" altLang="en-US" sz="1600" dirty="0" smtClean="0">
                <a:solidFill>
                  <a:schemeClr val="tx1"/>
                </a:solidFill>
              </a:rPr>
              <a:t>部分我们可以称之为后台。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前台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1600" dirty="0" smtClean="0">
                <a:solidFill>
                  <a:schemeClr val="tx1"/>
                </a:solidFill>
              </a:rPr>
              <a:t>中断服务程序</a:t>
            </a:r>
            <a:r>
              <a:rPr lang="zh-CN" altLang="en-US" sz="1600" dirty="0">
                <a:solidFill>
                  <a:schemeClr val="tx1"/>
                </a:solidFill>
              </a:rPr>
              <a:t>接收异步中断，来通知后台，后台收到中断请求</a:t>
            </a:r>
            <a:r>
              <a:rPr lang="zh-CN" altLang="en-US" sz="1600" dirty="0" smtClean="0">
                <a:solidFill>
                  <a:schemeClr val="tx1"/>
                </a:solidFill>
              </a:rPr>
              <a:t>后进行处理。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</a:t>
            </a:r>
            <a:endParaRPr lang="zh-CN" altLang="en-US" dirty="0"/>
          </a:p>
        </p:txBody>
      </p:sp>
      <p:pic>
        <p:nvPicPr>
          <p:cNvPr id="7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076896" cy="38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/>
              <a:t>嵌入式</a:t>
            </a:r>
            <a:r>
              <a:rPr lang="zh-CN" altLang="en-US" dirty="0" smtClean="0"/>
              <a:t>实时操作系统特点</a:t>
            </a:r>
            <a:endParaRPr lang="en-US" altLang="zh-CN" dirty="0" smtClean="0"/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嵌入式实时操作系统</a:t>
            </a:r>
            <a:r>
              <a:rPr lang="zh-CN" altLang="en-US" sz="2000" dirty="0">
                <a:solidFill>
                  <a:schemeClr val="tx1"/>
                </a:solidFill>
              </a:rPr>
              <a:t>是一种用途广泛的系统软件，通常包括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硬件相关的</a:t>
            </a:r>
            <a:r>
              <a:rPr lang="zh-CN" altLang="en-US" sz="2000" dirty="0">
                <a:solidFill>
                  <a:schemeClr val="tx1"/>
                </a:solidFill>
              </a:rPr>
              <a:t>底层</a:t>
            </a:r>
            <a:r>
              <a:rPr lang="zh-CN" altLang="en-US" sz="2000" dirty="0" smtClean="0">
                <a:solidFill>
                  <a:schemeClr val="tx1"/>
                </a:solidFill>
              </a:rPr>
              <a:t>驱动、</a:t>
            </a:r>
            <a:r>
              <a:rPr lang="zh-CN" altLang="en-US" sz="2000" dirty="0">
                <a:solidFill>
                  <a:schemeClr val="tx1"/>
                </a:solidFill>
              </a:rPr>
              <a:t>系统内核</a:t>
            </a:r>
            <a:r>
              <a:rPr lang="zh-CN" altLang="en-US" sz="2000" dirty="0" smtClean="0">
                <a:solidFill>
                  <a:schemeClr val="tx1"/>
                </a:solidFill>
              </a:rPr>
              <a:t>、内存管理模块、设备</a:t>
            </a:r>
            <a:r>
              <a:rPr lang="zh-CN" altLang="en-US" sz="2000" dirty="0">
                <a:solidFill>
                  <a:schemeClr val="tx1"/>
                </a:solidFill>
              </a:rPr>
              <a:t>驱动</a:t>
            </a:r>
            <a:r>
              <a:rPr lang="zh-CN" altLang="en-US" sz="2000" dirty="0" smtClean="0">
                <a:solidFill>
                  <a:schemeClr val="tx1"/>
                </a:solidFill>
              </a:rPr>
              <a:t>接口等。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负责</a:t>
            </a:r>
            <a:r>
              <a:rPr lang="zh-CN" altLang="en-US" sz="2000" dirty="0">
                <a:solidFill>
                  <a:schemeClr val="tx1"/>
                </a:solidFill>
              </a:rPr>
              <a:t>嵌入式系统的全部软、硬件资源的分配、任务调度，控制、</a:t>
            </a:r>
            <a:r>
              <a:rPr lang="zh-CN" altLang="en-US" sz="2000" dirty="0" smtClean="0">
                <a:solidFill>
                  <a:schemeClr val="tx1"/>
                </a:solidFill>
              </a:rPr>
              <a:t>协调</a:t>
            </a:r>
            <a:r>
              <a:rPr lang="zh-CN" altLang="en-US" sz="2000" dirty="0">
                <a:solidFill>
                  <a:schemeClr val="tx1"/>
                </a:solidFill>
              </a:rPr>
              <a:t>并发活动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每个</a:t>
            </a:r>
            <a:r>
              <a:rPr lang="zh-CN" altLang="en-US" sz="2000" dirty="0" smtClean="0">
                <a:solidFill>
                  <a:schemeClr val="tx1"/>
                </a:solidFill>
              </a:rPr>
              <a:t>线程（任务）都是</a:t>
            </a:r>
            <a:r>
              <a:rPr lang="zh-CN" altLang="en-US" sz="2000" dirty="0">
                <a:solidFill>
                  <a:schemeClr val="tx1"/>
                </a:solidFill>
              </a:rPr>
              <a:t>独立的，互不干扰的，且具备自身的优先级，它由操作系统调度</a:t>
            </a:r>
            <a:r>
              <a:rPr lang="zh-CN" altLang="en-US" sz="2000" dirty="0" smtClean="0">
                <a:solidFill>
                  <a:schemeClr val="tx1"/>
                </a:solidFill>
              </a:rPr>
              <a:t>管理。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编程无需精心地去设计程序的执行流程，不用担心每个功能模块之间是否存在</a:t>
            </a:r>
            <a:r>
              <a:rPr lang="zh-CN" altLang="en-US" sz="2000" dirty="0" smtClean="0">
                <a:solidFill>
                  <a:schemeClr val="tx1"/>
                </a:solidFill>
              </a:rPr>
              <a:t>干扰。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抢占式内核，运行的永远是具有最高优先级的就绪任务。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从层次来看，操作系统</a:t>
            </a:r>
            <a:r>
              <a:rPr lang="zh-CN" altLang="en-US" dirty="0" smtClean="0"/>
              <a:t>位于硬件</a:t>
            </a:r>
            <a:r>
              <a:rPr lang="zh-CN" altLang="en-US" dirty="0"/>
              <a:t>之上，应用软件之下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26415" y="2742561"/>
            <a:ext cx="4752528" cy="2736304"/>
            <a:chOff x="2483768" y="2420888"/>
            <a:chExt cx="4392488" cy="2304547"/>
          </a:xfrm>
        </p:grpSpPr>
        <p:grpSp>
          <p:nvGrpSpPr>
            <p:cNvPr id="11" name="组合 10"/>
            <p:cNvGrpSpPr/>
            <p:nvPr/>
          </p:nvGrpSpPr>
          <p:grpSpPr>
            <a:xfrm>
              <a:off x="2483768" y="2420888"/>
              <a:ext cx="4392488" cy="2304547"/>
              <a:chOff x="2051720" y="2060557"/>
              <a:chExt cx="4392488" cy="230454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051720" y="2060557"/>
                <a:ext cx="4392488" cy="10084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endParaRPr lang="en-US" altLang="zh-CN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1720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RTOS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55976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51720" y="3861048"/>
                <a:ext cx="439248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627784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task1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4036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task2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91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task3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7286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taskN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操作系统的处理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31" y="2120807"/>
            <a:ext cx="6258500" cy="337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611560" y="1052736"/>
            <a:ext cx="2592288" cy="1296144"/>
          </a:xfrm>
          <a:prstGeom prst="wedgeEllipseCallout">
            <a:avLst>
              <a:gd name="adj1" fmla="val 54081"/>
              <a:gd name="adj2" fmla="val 91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终止当前线程，将寄存器的内容压进任务栈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上文保存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71600" y="5013176"/>
            <a:ext cx="3024336" cy="1224136"/>
          </a:xfrm>
          <a:prstGeom prst="wedgeEllipseCallout">
            <a:avLst>
              <a:gd name="adj1" fmla="val 31237"/>
              <a:gd name="adj2" fmla="val -12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加载新线程栈的内容到寄存器，出栈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下文切换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792" y="2636912"/>
            <a:ext cx="1080120" cy="1800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3995936" y="1196753"/>
            <a:ext cx="2592288" cy="1152127"/>
          </a:xfrm>
          <a:prstGeom prst="wedgeEllipseCallout">
            <a:avLst>
              <a:gd name="adj1" fmla="val -72905"/>
              <a:gd name="adj2" fmla="val 7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由操作系统的调度</a:t>
            </a:r>
            <a:r>
              <a:rPr lang="zh-CN" altLang="en-US" dirty="0" smtClean="0">
                <a:solidFill>
                  <a:srgbClr val="FF0000"/>
                </a:solidFill>
              </a:rPr>
              <a:t>器按</a:t>
            </a:r>
            <a:r>
              <a:rPr lang="zh-CN" altLang="en-US" dirty="0">
                <a:solidFill>
                  <a:srgbClr val="FF0000"/>
                </a:solidFill>
              </a:rPr>
              <a:t>调度</a:t>
            </a:r>
            <a:r>
              <a:rPr lang="zh-CN" altLang="en-US" dirty="0" smtClean="0">
                <a:solidFill>
                  <a:srgbClr val="FF0000"/>
                </a:solidFill>
              </a:rPr>
              <a:t>算法来进行这些工作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35164"/>
              </p:ext>
            </p:extLst>
          </p:nvPr>
        </p:nvGraphicFramePr>
        <p:xfrm>
          <a:off x="763537" y="1340768"/>
          <a:ext cx="7408863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/>
                <a:gridCol w="2808312"/>
                <a:gridCol w="34923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删除、任务间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670</TotalTime>
  <Words>528</Words>
  <Application>Microsoft Office PowerPoint</Application>
  <PresentationFormat>全屏显示(4:3)</PresentationFormat>
  <Paragraphs>95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PowerPoint 演示文稿</vt:lpstr>
      <vt:lpstr>本讲目录</vt:lpstr>
      <vt:lpstr>开发环境与开发平台</vt:lpstr>
      <vt:lpstr>嵌入式常见的编程方式</vt:lpstr>
      <vt:lpstr>前后台系统</vt:lpstr>
      <vt:lpstr>嵌入式实时操作系统</vt:lpstr>
      <vt:lpstr>PowerPoint 演示文稿</vt:lpstr>
      <vt:lpstr>操作系统的处理</vt:lpstr>
      <vt:lpstr>前后台系统与OS的比较</vt:lpstr>
      <vt:lpstr>目前常用的实时操作系统</vt:lpstr>
      <vt:lpstr>简单了解RT-Thread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30</cp:revision>
  <dcterms:created xsi:type="dcterms:W3CDTF">2019-02-11T12:19:38Z</dcterms:created>
  <dcterms:modified xsi:type="dcterms:W3CDTF">2019-02-12T16:27:11Z</dcterms:modified>
</cp:coreProperties>
</file>