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5" r:id="rId3"/>
    <p:sldId id="305" r:id="rId4"/>
    <p:sldId id="306" r:id="rId5"/>
    <p:sldId id="314" r:id="rId6"/>
    <p:sldId id="315" r:id="rId7"/>
    <p:sldId id="316" r:id="rId8"/>
    <p:sldId id="318" r:id="rId9"/>
    <p:sldId id="319" r:id="rId10"/>
    <p:sldId id="321" r:id="rId11"/>
    <p:sldId id="322" r:id="rId12"/>
    <p:sldId id="327" r:id="rId13"/>
    <p:sldId id="328" r:id="rId14"/>
    <p:sldId id="323" r:id="rId15"/>
    <p:sldId id="324" r:id="rId16"/>
    <p:sldId id="325" r:id="rId17"/>
    <p:sldId id="329" r:id="rId18"/>
    <p:sldId id="330" r:id="rId19"/>
    <p:sldId id="307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50D4-DC46-4FA5-9704-2840A656EC7A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36F5-D18F-4094-B7DA-7298E0F8E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5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586E-944B-48E1-81D9-06C4EFA15864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7D9C9-0D96-4D31-9107-89A76662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21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40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1488-D7B7-42B6-8503-8A90F8AD1DF0}" type="datetime1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43A5-32FB-4A51-AC80-21698845C31E}" type="datetime1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343D-3CFE-434C-9C7A-936DF2B0A8BE}" type="datetime1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402B-BC23-4035-88EA-F4FDA627CB55}" type="datetime1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2A06-2548-44D3-A19E-982ED1AAA96F}" type="datetime1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644A-2FAA-4AAE-A514-C40039FFB6DD}" type="datetime1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67C-6140-43E7-8AF1-6844C2E187B5}" type="datetime1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ECCF-2FD0-4F0C-99DD-4FC96FDBAB00}" type="datetime1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CEFE-9785-4F55-9473-FF42FB85EF1C}" type="datetime1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E20-1511-4A02-8C5B-67D3988ECE5D}" type="datetime1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D3-F700-49F6-9B85-C4F1E684FD0B}" type="datetime1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E3EC6D9-9C2B-421A-9204-0F3984D7E0B6}" type="datetime1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116195993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iejietop@gmail.com" TargetMode="External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fid/vquv2wwtdy9j1w9xagw1om5eu9xbkks1e66vd1/files/eval/mdk526.exe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t-thread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3882567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08520" y="9807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ea typeface="华文新魏"/>
                <a:cs typeface="+mj-cs"/>
              </a:rPr>
              <a:t>RT-Thread </a:t>
            </a:r>
            <a:r>
              <a:rPr lang="zh-CN" altLang="en-US" sz="4400" dirty="0">
                <a:ea typeface="华文新魏"/>
                <a:cs typeface="+mj-cs"/>
              </a:rPr>
              <a:t>物联网操作系统</a:t>
            </a:r>
            <a:endParaRPr lang="en-US" altLang="zh-CN" sz="4400" dirty="0">
              <a:ea typeface="华文新魏"/>
              <a:cs typeface="+mj-cs"/>
            </a:endParaRPr>
          </a:p>
          <a:p>
            <a:pPr algn="ctr"/>
            <a:r>
              <a:rPr lang="en-US" altLang="zh-CN" sz="3600" b="1" dirty="0"/>
              <a:t>	</a:t>
            </a:r>
            <a:r>
              <a:rPr lang="en-US" altLang="zh-CN" sz="3600" b="1" dirty="0" smtClean="0"/>
              <a:t>							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/>
              <a:t>杰杰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6461448" y="5651955"/>
            <a:ext cx="257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本讲义版权</a:t>
            </a:r>
            <a:r>
              <a:rPr lang="zh-CN" altLang="en-US" dirty="0" smtClean="0"/>
              <a:t>归杰杰所有</a:t>
            </a:r>
            <a:endParaRPr lang="en-US" altLang="zh-CN" dirty="0" smtClean="0"/>
          </a:p>
          <a:p>
            <a:pPr algn="r"/>
            <a:r>
              <a:rPr lang="en-US" altLang="zh-CN" sz="1200" dirty="0" smtClean="0">
                <a:latin typeface="+mn-ea"/>
              </a:rPr>
              <a:t>		</a:t>
            </a:r>
            <a:r>
              <a:rPr lang="en-US" altLang="zh-CN" sz="1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2019</a:t>
            </a:r>
            <a:endParaRPr lang="zh-CN" altLang="en-US" sz="1400" dirty="0">
              <a:latin typeface="Microsoft Himalaya" pitchFamily="2" charset="0"/>
              <a:cs typeface="Microsoft Himalaya" pitchFamily="2" charset="0"/>
            </a:endParaRPr>
          </a:p>
        </p:txBody>
      </p:sp>
      <p:pic>
        <p:nvPicPr>
          <p:cNvPr id="1025" name="Picture 1" descr="E:\QQ_File\QQ_UserData\1161959934\Image\Group\HP8KPR@ICU[KIF$1AQK{HG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55976" y="2780928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博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4"/>
              </a:rPr>
              <a:t>https://blog.csdn.net/jiejiemcu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GitHub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https://github.com/jiejieTop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6"/>
              </a:rPr>
              <a:t>jiejietop@gmail.com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QQ /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WeChat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7" action="ppaction://hlinkfile"/>
              </a:rPr>
              <a:t>1161959934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797152"/>
            <a:ext cx="201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+mj-ea"/>
                <a:ea typeface="+mj-ea"/>
              </a:rPr>
              <a:t>微信公众号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6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线程状态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RT-Thread </a:t>
            </a:r>
            <a:r>
              <a:rPr lang="zh-CN" altLang="en-US" sz="2000" dirty="0"/>
              <a:t>系统中的每一个线程都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种</a:t>
            </a:r>
            <a:r>
              <a:rPr lang="zh-CN" altLang="en-US" sz="2000" dirty="0"/>
              <a:t>运行状态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RT-Thread </a:t>
            </a:r>
            <a:r>
              <a:rPr lang="zh-CN" altLang="en-US" sz="2000" dirty="0"/>
              <a:t>提供一系列的操作系统调用接口，使得线程的状态在这五个状态之间来回</a:t>
            </a:r>
            <a:r>
              <a:rPr lang="zh-CN" altLang="en-US" sz="2000" dirty="0" smtClean="0"/>
              <a:t>切换，从</a:t>
            </a:r>
            <a:r>
              <a:rPr lang="zh-CN" altLang="en-US" sz="2000" dirty="0"/>
              <a:t>运行态线程</a:t>
            </a:r>
            <a:r>
              <a:rPr lang="zh-CN" altLang="en-US" sz="2000" dirty="0" smtClean="0"/>
              <a:t>变成挂起态（</a:t>
            </a:r>
            <a:r>
              <a:rPr lang="zh-CN" altLang="en-US" sz="2000" dirty="0"/>
              <a:t>阻塞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或者</a:t>
            </a:r>
            <a:r>
              <a:rPr lang="zh-CN" altLang="en-US" sz="2000" dirty="0" smtClean="0"/>
              <a:t>从挂起态</a:t>
            </a:r>
            <a:r>
              <a:rPr lang="zh-CN" altLang="en-US" sz="2000" dirty="0"/>
              <a:t>变成就绪</a:t>
            </a:r>
            <a:r>
              <a:rPr lang="zh-CN" altLang="en-US" sz="2000" dirty="0" smtClean="0"/>
              <a:t>态等等。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圆角矩形标注 1"/>
          <p:cNvSpPr/>
          <p:nvPr/>
        </p:nvSpPr>
        <p:spPr>
          <a:xfrm>
            <a:off x="611560" y="4797152"/>
            <a:ext cx="7704856" cy="612648"/>
          </a:xfrm>
          <a:prstGeom prst="wedgeRoundRectCallout">
            <a:avLst>
              <a:gd name="adj1" fmla="val -21066"/>
              <a:gd name="adj2" fmla="val 5112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 smtClean="0"/>
              <a:t>RT-Thread </a:t>
            </a:r>
            <a:r>
              <a:rPr lang="zh-CN" altLang="en-US" sz="1600" b="1" dirty="0"/>
              <a:t>中，实际上线程并不存在运行状态，就绪状态和运行状态是等同的。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线程状态转移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9553" y="2675467"/>
            <a:ext cx="7848872" cy="345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线程通过调用函数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rt_thread_create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err="1">
                <a:solidFill>
                  <a:schemeClr val="tx1"/>
                </a:solidFill>
              </a:rPr>
              <a:t>init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zh-CN" altLang="en-US" sz="1800" dirty="0">
                <a:solidFill>
                  <a:schemeClr val="tx1"/>
                </a:solidFill>
              </a:rPr>
              <a:t>进入到初始状态（</a:t>
            </a:r>
            <a:r>
              <a:rPr lang="en-US" altLang="zh-CN" sz="1800" dirty="0" smtClean="0">
                <a:solidFill>
                  <a:schemeClr val="tx1"/>
                </a:solidFill>
              </a:rPr>
              <a:t>RT_THREAD_INIT</a:t>
            </a:r>
            <a:r>
              <a:rPr lang="zh-CN" altLang="en-US" sz="1800" dirty="0" smtClean="0">
                <a:solidFill>
                  <a:schemeClr val="tx1"/>
                </a:solidFill>
              </a:rPr>
              <a:t>）；</a:t>
            </a:r>
            <a:r>
              <a:rPr lang="zh-CN" altLang="en-US" sz="1800" dirty="0">
                <a:solidFill>
                  <a:schemeClr val="tx1"/>
                </a:solidFill>
              </a:rPr>
              <a:t>初始状态的线程通过调用函数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rt_thread_startup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zh-CN" altLang="en-US" sz="1800" dirty="0">
                <a:solidFill>
                  <a:schemeClr val="tx1"/>
                </a:solidFill>
              </a:rPr>
              <a:t>进入到就绪状态（</a:t>
            </a:r>
            <a:r>
              <a:rPr lang="en-US" altLang="zh-CN" sz="1800" dirty="0">
                <a:solidFill>
                  <a:schemeClr val="tx1"/>
                </a:solidFill>
              </a:rPr>
              <a:t>RT_THREAD_READY</a:t>
            </a:r>
            <a:r>
              <a:rPr lang="zh-CN" altLang="en-US" sz="1800" dirty="0">
                <a:solidFill>
                  <a:schemeClr val="tx1"/>
                </a:solidFill>
              </a:rPr>
              <a:t>）；就绪状态的线程被调度器调度后进入运行状态（</a:t>
            </a:r>
            <a:r>
              <a:rPr lang="en-US" altLang="zh-CN" sz="1800" dirty="0">
                <a:solidFill>
                  <a:schemeClr val="tx1"/>
                </a:solidFill>
              </a:rPr>
              <a:t>RT_THREAD_RUNNING</a:t>
            </a:r>
            <a:r>
              <a:rPr lang="zh-CN" altLang="en-US" sz="1800" dirty="0">
                <a:solidFill>
                  <a:schemeClr val="tx1"/>
                </a:solidFill>
              </a:rPr>
              <a:t>）；当处于运行状态的线程调用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rt_thread_delay</a:t>
            </a:r>
            <a:r>
              <a:rPr lang="en-US" altLang="zh-CN" sz="1800" dirty="0">
                <a:solidFill>
                  <a:schemeClr val="tx1"/>
                </a:solidFill>
              </a:rPr>
              <a:t>()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</a:rPr>
              <a:t>rt_sem_take</a:t>
            </a:r>
            <a:r>
              <a:rPr lang="en-US" altLang="zh-CN" sz="1800" dirty="0">
                <a:solidFill>
                  <a:schemeClr val="tx1"/>
                </a:solidFill>
              </a:rPr>
              <a:t>()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</a:rPr>
              <a:t>rt_mutex_take</a:t>
            </a:r>
            <a:r>
              <a:rPr lang="en-US" altLang="zh-CN" sz="1800" dirty="0">
                <a:solidFill>
                  <a:schemeClr val="tx1"/>
                </a:solidFill>
              </a:rPr>
              <a:t>()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</a:rPr>
              <a:t>rt_mb_recv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zh-CN" altLang="en-US" sz="1800" dirty="0">
                <a:solidFill>
                  <a:schemeClr val="tx1"/>
                </a:solidFill>
              </a:rPr>
              <a:t>等函数或者获取不到资源时，将进入到挂起</a:t>
            </a:r>
            <a:r>
              <a:rPr lang="zh-CN" altLang="en-US" sz="1800" dirty="0" smtClean="0">
                <a:solidFill>
                  <a:schemeClr val="tx1"/>
                </a:solidFill>
              </a:rPr>
              <a:t>状态（</a:t>
            </a:r>
            <a:r>
              <a:rPr lang="en-US" altLang="zh-CN" sz="1800" dirty="0" smtClean="0">
                <a:solidFill>
                  <a:schemeClr val="tx1"/>
                </a:solidFill>
              </a:rPr>
              <a:t>RT_THREAD_SUSPEND</a:t>
            </a:r>
            <a:r>
              <a:rPr lang="zh-CN" altLang="en-US" sz="1800" dirty="0">
                <a:solidFill>
                  <a:schemeClr val="tx1"/>
                </a:solidFill>
              </a:rPr>
              <a:t>）；处于挂起状态的线程，如果等待超时依然未能获得资源或由于其他线程释放了资源，那么它将返回到就绪状态。挂起状态的线程，如果调用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rt_thread_delete</a:t>
            </a:r>
            <a:r>
              <a:rPr lang="en-US" altLang="zh-CN" sz="1800" dirty="0">
                <a:solidFill>
                  <a:schemeClr val="tx1"/>
                </a:solidFill>
              </a:rPr>
              <a:t>/detach() </a:t>
            </a:r>
            <a:r>
              <a:rPr lang="zh-CN" altLang="en-US" sz="1800" dirty="0">
                <a:solidFill>
                  <a:schemeClr val="tx1"/>
                </a:solidFill>
              </a:rPr>
              <a:t>函数，将更改为关闭状态（</a:t>
            </a:r>
            <a:r>
              <a:rPr lang="en-US" altLang="zh-CN" sz="1800" dirty="0">
                <a:solidFill>
                  <a:schemeClr val="tx1"/>
                </a:solidFill>
              </a:rPr>
              <a:t>RT_THREAD_CLOSE</a:t>
            </a:r>
            <a:r>
              <a:rPr lang="zh-CN" altLang="en-US" sz="1800" dirty="0">
                <a:solidFill>
                  <a:schemeClr val="tx1"/>
                </a:solidFill>
              </a:rPr>
              <a:t>）；而运行状态的线程，如果运行结束，就会在线程的最后部分执行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rt_thread_exit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zh-CN" altLang="en-US" sz="1800" dirty="0">
                <a:solidFill>
                  <a:schemeClr val="tx1"/>
                </a:solidFill>
              </a:rPr>
              <a:t>函数，将状态更改为关闭状态。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5122" name="Picture 2" descr="çº¿ç¨ç¶æè½¬æ¢å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2656"/>
            <a:ext cx="724496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线程时间片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 </a:t>
            </a:r>
            <a:r>
              <a:rPr lang="en-US" altLang="zh-CN" sz="2000" dirty="0"/>
              <a:t>RT-Thread </a:t>
            </a:r>
            <a:r>
              <a:rPr lang="zh-CN" altLang="en-US" sz="2000" dirty="0"/>
              <a:t>中，当同一个优先级下有两个或两个以上线程的时候，线程支持</a:t>
            </a:r>
            <a:r>
              <a:rPr lang="zh-CN" altLang="en-US" sz="2000" dirty="0" smtClean="0"/>
              <a:t>时间片功能</a:t>
            </a:r>
            <a:r>
              <a:rPr lang="zh-CN" altLang="en-US" sz="2000" dirty="0"/>
              <a:t>，即我们可以指定线程持续运行一次的时间，单位为 </a:t>
            </a:r>
            <a:r>
              <a:rPr lang="en-US" altLang="zh-CN" sz="2000" dirty="0"/>
              <a:t>tick</a:t>
            </a:r>
            <a:r>
              <a:rPr lang="zh-CN" altLang="en-US" sz="2000" dirty="0"/>
              <a:t>。 假如有两个线程分别为</a:t>
            </a:r>
            <a:r>
              <a:rPr lang="zh-CN" altLang="en-US" sz="2000" dirty="0" smtClean="0"/>
              <a:t>线程 </a:t>
            </a:r>
            <a:r>
              <a:rPr lang="en-US" altLang="zh-CN" sz="2000" dirty="0"/>
              <a:t>2 </a:t>
            </a:r>
            <a:r>
              <a:rPr lang="zh-CN" altLang="en-US" sz="2000" dirty="0"/>
              <a:t>和线程 </a:t>
            </a:r>
            <a:r>
              <a:rPr lang="en-US" altLang="zh-CN" sz="2000" dirty="0"/>
              <a:t>3</a:t>
            </a:r>
            <a:r>
              <a:rPr lang="zh-CN" altLang="en-US" sz="2000" dirty="0"/>
              <a:t>，他们的优先级都为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dirty="0"/>
              <a:t>，线程 </a:t>
            </a:r>
            <a:r>
              <a:rPr lang="en-US" altLang="zh-CN" sz="2000" dirty="0"/>
              <a:t>2 </a:t>
            </a:r>
            <a:r>
              <a:rPr lang="zh-CN" altLang="en-US" sz="2000" dirty="0"/>
              <a:t>的时间片为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tick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线程 </a:t>
            </a:r>
            <a:r>
              <a:rPr lang="en-US" altLang="zh-CN" sz="2000" dirty="0"/>
              <a:t>3 </a:t>
            </a:r>
            <a:r>
              <a:rPr lang="zh-CN" altLang="en-US" sz="2000" dirty="0"/>
              <a:t>的时间片为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tick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当</a:t>
            </a:r>
            <a:r>
              <a:rPr lang="zh-CN" altLang="en-US" sz="2000" dirty="0" smtClean="0"/>
              <a:t>执行到</a:t>
            </a:r>
            <a:r>
              <a:rPr lang="zh-CN" altLang="en-US" sz="2000" dirty="0"/>
              <a:t>优先级为 </a:t>
            </a:r>
            <a:r>
              <a:rPr lang="en-US" altLang="zh-CN" sz="2000" dirty="0"/>
              <a:t>3 </a:t>
            </a:r>
            <a:r>
              <a:rPr lang="zh-CN" altLang="en-US" sz="2000" dirty="0"/>
              <a:t>的线程时，会先执行线程 </a:t>
            </a:r>
            <a:r>
              <a:rPr lang="en-US" altLang="zh-CN" sz="2000" dirty="0"/>
              <a:t>2</a:t>
            </a:r>
            <a:r>
              <a:rPr lang="zh-CN" altLang="en-US" sz="2000" dirty="0"/>
              <a:t>，直到线程 </a:t>
            </a:r>
            <a:r>
              <a:rPr lang="en-US" altLang="zh-CN" sz="2000" dirty="0"/>
              <a:t>2 </a:t>
            </a:r>
            <a:r>
              <a:rPr lang="zh-CN" altLang="en-US" sz="2000" dirty="0"/>
              <a:t>的时间片耗完，然后再执行线程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。简单来说就是两个</a:t>
            </a:r>
            <a:r>
              <a:rPr lang="zh-CN" altLang="en-US" sz="2000" dirty="0" smtClean="0">
                <a:solidFill>
                  <a:srgbClr val="FF0000"/>
                </a:solidFill>
              </a:rPr>
              <a:t>相同优先级</a:t>
            </a:r>
            <a:r>
              <a:rPr lang="zh-CN" altLang="en-US" sz="2000" dirty="0" smtClean="0"/>
              <a:t>的线程根据时间片的大小共享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928992" cy="15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5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创建线程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872067" y="2675467"/>
            <a:ext cx="3699933" cy="3450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RT-Thread </a:t>
            </a:r>
            <a:r>
              <a:rPr lang="zh-CN" altLang="en-US" dirty="0"/>
              <a:t>系统中，每一个线程都是独立的，他们的运行环境都单独的保存在</a:t>
            </a:r>
            <a:r>
              <a:rPr lang="zh-CN" altLang="en-US" dirty="0" smtClean="0"/>
              <a:t>他们的</a:t>
            </a:r>
            <a:r>
              <a:rPr lang="zh-CN" altLang="en-US" dirty="0"/>
              <a:t>栈空间当中</a:t>
            </a:r>
            <a:r>
              <a:rPr lang="zh-CN" altLang="en-US" dirty="0" smtClean="0"/>
              <a:t>。我们要为每个线程</a:t>
            </a:r>
            <a:r>
              <a:rPr lang="zh-CN" altLang="en-US" dirty="0"/>
              <a:t>定义一</a:t>
            </a:r>
            <a:r>
              <a:rPr lang="zh-CN" altLang="en-US" dirty="0" smtClean="0"/>
              <a:t>个线程栈空间，如果我们使用的</a:t>
            </a:r>
            <a:r>
              <a:rPr lang="zh-CN" altLang="en-US" dirty="0"/>
              <a:t>是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静态方法</a:t>
            </a:r>
            <a:r>
              <a:rPr lang="zh-CN" altLang="en-US" dirty="0" smtClean="0"/>
              <a:t>创建线程，线程栈就是</a:t>
            </a:r>
            <a:r>
              <a:rPr lang="zh-CN" altLang="en-US" dirty="0"/>
              <a:t>一个独立的</a:t>
            </a:r>
            <a:r>
              <a:rPr lang="zh-CN" altLang="en-US" dirty="0" smtClean="0"/>
              <a:t>全局变量（数组）。 </a:t>
            </a:r>
            <a:r>
              <a:rPr lang="zh-CN" altLang="en-US" dirty="0"/>
              <a:t>线程的栈</a:t>
            </a:r>
            <a:r>
              <a:rPr lang="zh-CN" altLang="en-US" dirty="0" smtClean="0"/>
              <a:t>占用的</a:t>
            </a:r>
            <a:r>
              <a:rPr lang="zh-CN" altLang="en-US" dirty="0"/>
              <a:t>是 </a:t>
            </a:r>
            <a:r>
              <a:rPr lang="en-US" altLang="zh-CN" dirty="0"/>
              <a:t>MCU </a:t>
            </a:r>
            <a:r>
              <a:rPr lang="zh-CN" altLang="en-US" dirty="0"/>
              <a:t>内部的 </a:t>
            </a:r>
            <a:r>
              <a:rPr lang="en-US" altLang="zh-CN" dirty="0"/>
              <a:t>RAM</a:t>
            </a:r>
            <a:r>
              <a:rPr lang="zh-CN" altLang="en-US" dirty="0"/>
              <a:t>，当线程越多的时候，需要使用的栈空间就越大，即需要使用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RAM </a:t>
            </a:r>
            <a:r>
              <a:rPr lang="zh-CN" altLang="en-US" dirty="0"/>
              <a:t>空间就越多。一个 </a:t>
            </a:r>
            <a:r>
              <a:rPr lang="en-US" altLang="zh-CN" dirty="0" smtClean="0"/>
              <a:t>MCU </a:t>
            </a:r>
            <a:r>
              <a:rPr lang="zh-CN" altLang="en-US" dirty="0"/>
              <a:t>能够支持多少线程，就得看你的 </a:t>
            </a:r>
            <a:r>
              <a:rPr lang="en-US" altLang="zh-CN" dirty="0"/>
              <a:t>RAM </a:t>
            </a:r>
            <a:r>
              <a:rPr lang="zh-CN" altLang="en-US" dirty="0"/>
              <a:t>空间有多少。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724400" y="2827867"/>
            <a:ext cx="36999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/>
              <a:t>当使用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动态方法</a:t>
            </a:r>
            <a:r>
              <a:rPr lang="zh-CN" altLang="en-US" sz="1800" dirty="0" smtClean="0"/>
              <a:t>创建线程时候，需要</a:t>
            </a:r>
            <a:r>
              <a:rPr lang="zh-CN" altLang="en-US" sz="1800" dirty="0"/>
              <a:t>预先定义好一个全局的静态的线程</a:t>
            </a:r>
            <a:r>
              <a:rPr lang="zh-CN" altLang="en-US" sz="1800" dirty="0" smtClean="0"/>
              <a:t>控制</a:t>
            </a:r>
            <a:r>
              <a:rPr lang="zh-CN" altLang="en-US" sz="1800" dirty="0"/>
              <a:t>块空间</a:t>
            </a:r>
            <a:r>
              <a:rPr lang="zh-CN" altLang="en-US" sz="1800" dirty="0" smtClean="0"/>
              <a:t>。只需要在创建线程的的时候传入一个指定线程栈大小的参数即可，在创建线程内部会通过内存堆进行分配相应的线程栈。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2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静态创建线程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256463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动态创建线程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492896"/>
            <a:ext cx="70850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9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9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RT-Thread </a:t>
            </a:r>
            <a:r>
              <a:rPr lang="zh-CN" altLang="en-US" sz="2000" dirty="0">
                <a:solidFill>
                  <a:schemeClr val="tx1"/>
                </a:solidFill>
              </a:rPr>
              <a:t>的线程调度器是抢占式的，主要的工作就是从就绪线程列表中查找最高优先级线程，保证最高优先级的线程能够被运行，最高优先级的任务一旦就绪，总能得到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的使用权。当一个运行着的线程使一个比它优先级高的线程满足运行条件，当前线程的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使用权就被剥夺了，或者说被让出了，高优先级的线程立刻得到了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的使用权。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线程调度</a:t>
            </a:r>
            <a:r>
              <a:rPr lang="zh-CN" altLang="en-US" dirty="0"/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8084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线程的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en-US" altLang="zh-CN" dirty="0"/>
              <a:t>RT-Thread</a:t>
            </a:r>
            <a:r>
              <a:rPr lang="zh-CN" altLang="en-US" dirty="0"/>
              <a:t>的线程</a:t>
            </a:r>
            <a:r>
              <a:rPr lang="zh-CN" altLang="en-US" dirty="0" smtClean="0"/>
              <a:t>主体</a:t>
            </a:r>
            <a:endParaRPr lang="en-US" altLang="zh-CN" dirty="0" smtClean="0"/>
          </a:p>
          <a:p>
            <a:r>
              <a:rPr lang="zh-CN" altLang="en-US" dirty="0" smtClean="0"/>
              <a:t>线程</a:t>
            </a:r>
            <a:r>
              <a:rPr lang="zh-CN" altLang="en-US" dirty="0" smtClean="0"/>
              <a:t>控制块</a:t>
            </a:r>
            <a:endParaRPr lang="en-US" altLang="zh-CN" dirty="0" smtClean="0"/>
          </a:p>
          <a:p>
            <a:r>
              <a:rPr lang="zh-CN" altLang="en-US" dirty="0" smtClean="0"/>
              <a:t>线程属性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线程栈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线程优先级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线程状态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时间片</a:t>
            </a:r>
            <a:endParaRPr lang="en-US" altLang="zh-CN" dirty="0" smtClean="0"/>
          </a:p>
          <a:p>
            <a:r>
              <a:rPr lang="zh-CN" altLang="en-US" dirty="0" smtClean="0"/>
              <a:t>创建线程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静态创建线程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动态创建线程</a:t>
            </a:r>
            <a:endParaRPr lang="en-US" altLang="zh-CN" dirty="0" smtClean="0"/>
          </a:p>
          <a:p>
            <a:r>
              <a:rPr lang="zh-CN" altLang="en-US" dirty="0" smtClean="0"/>
              <a:t>线程启动</a:t>
            </a:r>
            <a:endParaRPr lang="en-US" altLang="zh-CN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5269" y="3872123"/>
            <a:ext cx="3575050" cy="2585085"/>
          </a:xfrm>
          <a:prstGeom prst="rect">
            <a:avLst/>
          </a:prstGeom>
          <a:ln>
            <a:noFill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484784"/>
            <a:ext cx="7408333" cy="46413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使用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keil5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作为开发环境</a:t>
            </a:r>
            <a:endParaRPr lang="en-US" altLang="zh-CN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下载地址 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				 	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  <a:hlinkClick r:id="rId3"/>
              </a:rPr>
              <a:t>http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hlinkClick r:id="rId3"/>
              </a:rPr>
              <a:t>://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  <a:hlinkClick r:id="rId3"/>
              </a:rPr>
              <a:t>www.keil.com/fid/vquv2wwtdy9j1w9xagw1om5eu9xbkks1e66vd1/files/eval/mdk526.exe</a:t>
            </a:r>
            <a:endParaRPr lang="en-US" altLang="zh-CN" sz="18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使用野火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STM32F103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Arial Unicode MS" pitchFamily="34" charset="-122"/>
              </a:rPr>
              <a:t>霸道开发板作为开发平台</a:t>
            </a:r>
            <a:endParaRPr lang="zh-CN" altLang="en-US" dirty="0">
              <a:latin typeface="楷体" pitchFamily="49" charset="-122"/>
              <a:ea typeface="楷体" pitchFamily="49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开发环境与开发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712" y="174425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嵌入式常见的编程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72539"/>
            <a:ext cx="6552728" cy="362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7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844824"/>
            <a:ext cx="7408333" cy="42093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前</a:t>
            </a:r>
            <a:r>
              <a:rPr lang="zh-CN" altLang="en-US" b="1" dirty="0" smtClean="0"/>
              <a:t>后台系统的</a:t>
            </a:r>
            <a:r>
              <a:rPr lang="zh-CN" altLang="en-US" b="1" dirty="0"/>
              <a:t>特点 </a:t>
            </a:r>
            <a:endParaRPr lang="en-US" altLang="zh-CN" b="1" dirty="0" smtClean="0"/>
          </a:p>
          <a:p>
            <a:r>
              <a:rPr lang="zh-CN" altLang="en-US" dirty="0" smtClean="0"/>
              <a:t>后台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600" dirty="0">
                <a:solidFill>
                  <a:schemeClr val="tx1"/>
                </a:solidFill>
              </a:rPr>
              <a:t>应用程序通常是一个无限的循环，在循环中，通过调用相应的处理</a:t>
            </a:r>
            <a:r>
              <a:rPr lang="zh-CN" altLang="en-US" sz="1600" dirty="0" smtClean="0">
                <a:solidFill>
                  <a:schemeClr val="tx1"/>
                </a:solidFill>
              </a:rPr>
              <a:t>函数完成</a:t>
            </a:r>
            <a:r>
              <a:rPr lang="zh-CN" altLang="en-US" sz="1600" dirty="0">
                <a:solidFill>
                  <a:schemeClr val="tx1"/>
                </a:solidFill>
              </a:rPr>
              <a:t>相应的操作，这</a:t>
            </a:r>
            <a:r>
              <a:rPr lang="zh-CN" altLang="en-US" sz="1600" dirty="0" smtClean="0">
                <a:solidFill>
                  <a:schemeClr val="tx1"/>
                </a:solidFill>
              </a:rPr>
              <a:t>部分我们可以称之为后台。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前台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1600" dirty="0" smtClean="0">
                <a:solidFill>
                  <a:schemeClr val="tx1"/>
                </a:solidFill>
              </a:rPr>
              <a:t>中断服务程序</a:t>
            </a:r>
            <a:r>
              <a:rPr lang="zh-CN" altLang="en-US" sz="1600" dirty="0">
                <a:solidFill>
                  <a:schemeClr val="tx1"/>
                </a:solidFill>
              </a:rPr>
              <a:t>接收异步中断，来通知后台，后台收到中断请求</a:t>
            </a:r>
            <a:r>
              <a:rPr lang="zh-CN" altLang="en-US" sz="1600" dirty="0" smtClean="0">
                <a:solidFill>
                  <a:schemeClr val="tx1"/>
                </a:solidFill>
              </a:rPr>
              <a:t>后进行处理。 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前后台系统</a:t>
            </a:r>
            <a:endParaRPr lang="zh-CN" altLang="en-US" dirty="0"/>
          </a:p>
        </p:txBody>
      </p:sp>
      <p:pic>
        <p:nvPicPr>
          <p:cNvPr id="7" name="Picture 2" descr="1100576-20170518203520978-1292995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5076896" cy="38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8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dirty="0"/>
              <a:t>嵌入式</a:t>
            </a:r>
            <a:r>
              <a:rPr lang="zh-CN" altLang="en-US" dirty="0" smtClean="0"/>
              <a:t>实时操作系统特点</a:t>
            </a:r>
            <a:endParaRPr lang="en-US" altLang="zh-CN" dirty="0" smtClean="0"/>
          </a:p>
          <a:p>
            <a:pPr marL="342900" lvl="1" indent="-342900"/>
            <a:r>
              <a:rPr lang="zh-CN" altLang="en-US" sz="2000" dirty="0" smtClean="0">
                <a:solidFill>
                  <a:schemeClr val="tx1"/>
                </a:solidFill>
              </a:rPr>
              <a:t>嵌入式实时操作系统</a:t>
            </a:r>
            <a:r>
              <a:rPr lang="zh-CN" altLang="en-US" sz="2000" dirty="0">
                <a:solidFill>
                  <a:schemeClr val="tx1"/>
                </a:solidFill>
              </a:rPr>
              <a:t>是一种用途广泛的系统软件，通常包括</a:t>
            </a:r>
            <a:r>
              <a:rPr lang="zh-CN" altLang="en-US" sz="2000" dirty="0" smtClean="0">
                <a:solidFill>
                  <a:schemeClr val="tx1"/>
                </a:solidFill>
              </a:rPr>
              <a:t>与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硬件相关的</a:t>
            </a:r>
            <a:r>
              <a:rPr lang="zh-CN" altLang="en-US" sz="2000" dirty="0">
                <a:solidFill>
                  <a:schemeClr val="tx1"/>
                </a:solidFill>
              </a:rPr>
              <a:t>底层</a:t>
            </a:r>
            <a:r>
              <a:rPr lang="zh-CN" altLang="en-US" sz="2000" dirty="0" smtClean="0">
                <a:solidFill>
                  <a:schemeClr val="tx1"/>
                </a:solidFill>
              </a:rPr>
              <a:t>驱动、</a:t>
            </a:r>
            <a:r>
              <a:rPr lang="zh-CN" altLang="en-US" sz="2000" dirty="0">
                <a:solidFill>
                  <a:schemeClr val="tx1"/>
                </a:solidFill>
              </a:rPr>
              <a:t>系统内核</a:t>
            </a:r>
            <a:r>
              <a:rPr lang="zh-CN" altLang="en-US" sz="2000" dirty="0" smtClean="0">
                <a:solidFill>
                  <a:schemeClr val="tx1"/>
                </a:solidFill>
              </a:rPr>
              <a:t>、内存管理模块、设备</a:t>
            </a:r>
            <a:r>
              <a:rPr lang="zh-CN" altLang="en-US" sz="2000" dirty="0">
                <a:solidFill>
                  <a:schemeClr val="tx1"/>
                </a:solidFill>
              </a:rPr>
              <a:t>驱动</a:t>
            </a:r>
            <a:r>
              <a:rPr lang="zh-CN" altLang="en-US" sz="2000" dirty="0" smtClean="0">
                <a:solidFill>
                  <a:schemeClr val="tx1"/>
                </a:solidFill>
              </a:rPr>
              <a:t>接口等。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 smtClean="0">
                <a:solidFill>
                  <a:schemeClr val="tx1"/>
                </a:solidFill>
              </a:rPr>
              <a:t>负责</a:t>
            </a:r>
            <a:r>
              <a:rPr lang="zh-CN" altLang="en-US" sz="2000" dirty="0">
                <a:solidFill>
                  <a:schemeClr val="tx1"/>
                </a:solidFill>
              </a:rPr>
              <a:t>嵌入式系统的全部软、硬件资源的分配、任务调度，控制、</a:t>
            </a:r>
            <a:r>
              <a:rPr lang="zh-CN" altLang="en-US" sz="2000" dirty="0" smtClean="0">
                <a:solidFill>
                  <a:schemeClr val="tx1"/>
                </a:solidFill>
              </a:rPr>
              <a:t>协调</a:t>
            </a:r>
            <a:r>
              <a:rPr lang="zh-CN" altLang="en-US" sz="2000" dirty="0">
                <a:solidFill>
                  <a:schemeClr val="tx1"/>
                </a:solidFill>
              </a:rPr>
              <a:t>并发活动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>
                <a:solidFill>
                  <a:schemeClr val="tx1"/>
                </a:solidFill>
              </a:rPr>
              <a:t>每个</a:t>
            </a:r>
            <a:r>
              <a:rPr lang="zh-CN" altLang="en-US" sz="2000" dirty="0" smtClean="0">
                <a:solidFill>
                  <a:schemeClr val="tx1"/>
                </a:solidFill>
              </a:rPr>
              <a:t>线程（任务）都是</a:t>
            </a:r>
            <a:r>
              <a:rPr lang="zh-CN" altLang="en-US" sz="2000" dirty="0">
                <a:solidFill>
                  <a:schemeClr val="tx1"/>
                </a:solidFill>
              </a:rPr>
              <a:t>独立的，互不干扰的，且具备自身的优先级，它由操作系统调度</a:t>
            </a:r>
            <a:r>
              <a:rPr lang="zh-CN" altLang="en-US" sz="2000" dirty="0" smtClean="0">
                <a:solidFill>
                  <a:schemeClr val="tx1"/>
                </a:solidFill>
              </a:rPr>
              <a:t>管理。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>
                <a:solidFill>
                  <a:schemeClr val="tx1"/>
                </a:solidFill>
              </a:rPr>
              <a:t>编程无需精心地去设计程序的执行流程，不用担心每个功能模块之间是否存在</a:t>
            </a:r>
            <a:r>
              <a:rPr lang="zh-CN" altLang="en-US" sz="2000" dirty="0" smtClean="0">
                <a:solidFill>
                  <a:schemeClr val="tx1"/>
                </a:solidFill>
              </a:rPr>
              <a:t>干扰。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/>
            <a:r>
              <a:rPr lang="zh-CN" altLang="en-US" sz="2000" dirty="0" smtClean="0">
                <a:solidFill>
                  <a:schemeClr val="tx1"/>
                </a:solidFill>
              </a:rPr>
              <a:t>抢占式内核，运行的永远是具有最高优先级的就绪任务。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</a:t>
            </a:r>
            <a:r>
              <a:rPr lang="zh-CN" altLang="en-US" dirty="0" smtClean="0"/>
              <a:t>实时操作系统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8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从层次来看，操作系统</a:t>
            </a:r>
            <a:r>
              <a:rPr lang="zh-CN" altLang="en-US" dirty="0" smtClean="0"/>
              <a:t>位于硬件</a:t>
            </a:r>
            <a:r>
              <a:rPr lang="zh-CN" altLang="en-US" dirty="0"/>
              <a:t>之上，应用软件之下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126415" y="2742561"/>
            <a:ext cx="4752528" cy="2736304"/>
            <a:chOff x="2483768" y="2420888"/>
            <a:chExt cx="4392488" cy="2304547"/>
          </a:xfrm>
        </p:grpSpPr>
        <p:grpSp>
          <p:nvGrpSpPr>
            <p:cNvPr id="11" name="组合 10"/>
            <p:cNvGrpSpPr/>
            <p:nvPr/>
          </p:nvGrpSpPr>
          <p:grpSpPr>
            <a:xfrm>
              <a:off x="2483768" y="2420888"/>
              <a:ext cx="4392488" cy="2304547"/>
              <a:chOff x="2051720" y="2060557"/>
              <a:chExt cx="4392488" cy="230454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051720" y="2060557"/>
                <a:ext cx="4392488" cy="10084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Application</a:t>
                </a:r>
              </a:p>
              <a:p>
                <a:pPr algn="ctr"/>
                <a:endParaRPr lang="en-US" altLang="zh-CN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051720" y="3212976"/>
                <a:ext cx="2088232" cy="50405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RTOS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355976" y="3212976"/>
                <a:ext cx="2088232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BSP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051720" y="3861048"/>
                <a:ext cx="439248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Hardware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627784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task1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84036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task2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72913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task3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72863" y="2996952"/>
              <a:ext cx="792088" cy="3600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taskN</a:t>
              </a:r>
              <a:endPara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8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操作系统的处理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631" y="2120807"/>
            <a:ext cx="6258500" cy="337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椭圆形标注 8"/>
          <p:cNvSpPr/>
          <p:nvPr/>
        </p:nvSpPr>
        <p:spPr>
          <a:xfrm>
            <a:off x="611560" y="1052736"/>
            <a:ext cx="2592288" cy="1296144"/>
          </a:xfrm>
          <a:prstGeom prst="wedgeEllipseCallout">
            <a:avLst>
              <a:gd name="adj1" fmla="val 54081"/>
              <a:gd name="adj2" fmla="val 91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终止当前线程，将寄存器的内容压进任务栈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上文保存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971600" y="5013176"/>
            <a:ext cx="3024336" cy="1224136"/>
          </a:xfrm>
          <a:prstGeom prst="wedgeEllipseCallout">
            <a:avLst>
              <a:gd name="adj1" fmla="val 31237"/>
              <a:gd name="adj2" fmla="val -121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加载新线程栈的内容到寄存器，出栈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下文切换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9792" y="2636912"/>
            <a:ext cx="1080120" cy="1800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形标注 15"/>
          <p:cNvSpPr/>
          <p:nvPr/>
        </p:nvSpPr>
        <p:spPr>
          <a:xfrm>
            <a:off x="3995936" y="1196753"/>
            <a:ext cx="2592288" cy="1152127"/>
          </a:xfrm>
          <a:prstGeom prst="wedgeEllipseCallout">
            <a:avLst>
              <a:gd name="adj1" fmla="val -72905"/>
              <a:gd name="adj2" fmla="val 76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由操作系统的调度</a:t>
            </a:r>
            <a:r>
              <a:rPr lang="zh-CN" altLang="en-US" dirty="0" smtClean="0">
                <a:solidFill>
                  <a:srgbClr val="FF0000"/>
                </a:solidFill>
              </a:rPr>
              <a:t>器按</a:t>
            </a:r>
            <a:r>
              <a:rPr lang="zh-CN" altLang="en-US" dirty="0">
                <a:solidFill>
                  <a:srgbClr val="FF0000"/>
                </a:solidFill>
              </a:rPr>
              <a:t>调度</a:t>
            </a:r>
            <a:r>
              <a:rPr lang="zh-CN" altLang="en-US" dirty="0" smtClean="0">
                <a:solidFill>
                  <a:srgbClr val="FF0000"/>
                </a:solidFill>
              </a:rPr>
              <a:t>算法来进行这些工作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前后台系统与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535164"/>
              </p:ext>
            </p:extLst>
          </p:nvPr>
        </p:nvGraphicFramePr>
        <p:xfrm>
          <a:off x="763537" y="1340768"/>
          <a:ext cx="7408863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74"/>
                <a:gridCol w="2808312"/>
                <a:gridCol w="349237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前后台系统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实时操作系统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不需要分配空间给</a:t>
                      </a:r>
                      <a:r>
                        <a:rPr lang="en-US" altLang="zh-CN" dirty="0" err="1" smtClean="0"/>
                        <a:t>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需要分配资源给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不同的系统内核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使用情况不同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，内核资源也有不同，可通过配置文件进行配置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不需要学习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，简单上手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开发者需要熟悉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的基本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任务建立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删除、任务间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通讯、优先级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处理、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中断处理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难以确保每个操作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能够实时响应，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如果一个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花费过长时间，将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使整个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系统的实时性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下降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实时响应，轮询处理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实时嵌入式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的调度算法可以</a:t>
                      </a:r>
                      <a:b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最大程度保证系统的实时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实时响应，实时处理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可扩展性、可维护性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可拓展性差、可维护性差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模块化、结构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清晰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目前常用的实时操作系统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 </a:t>
            </a:r>
            <a:r>
              <a:rPr lang="en-US" altLang="zh-CN" dirty="0"/>
              <a:t>RTOS </a:t>
            </a:r>
            <a:r>
              <a:rPr lang="zh-CN" altLang="en-US" dirty="0"/>
              <a:t>有国外的 </a:t>
            </a:r>
            <a:r>
              <a:rPr lang="en-US" altLang="zh-CN" dirty="0" err="1"/>
              <a:t>FreeRTOS</a:t>
            </a:r>
            <a:r>
              <a:rPr lang="zh-CN" altLang="en-US" dirty="0" smtClean="0"/>
              <a:t>、</a:t>
            </a:r>
            <a:r>
              <a:rPr lang="el-GR" altLang="zh-CN" dirty="0" smtClean="0"/>
              <a:t>μ</a:t>
            </a:r>
            <a:r>
              <a:rPr lang="en-US" altLang="zh-CN" dirty="0"/>
              <a:t>C/OS</a:t>
            </a:r>
            <a:r>
              <a:rPr lang="zh-CN" altLang="en-US" dirty="0"/>
              <a:t>、 </a:t>
            </a:r>
            <a:r>
              <a:rPr lang="en-US" altLang="zh-CN" dirty="0"/>
              <a:t>RTX </a:t>
            </a:r>
            <a:r>
              <a:rPr lang="zh-CN" altLang="en-US" dirty="0"/>
              <a:t>和国内的 </a:t>
            </a:r>
            <a:r>
              <a:rPr lang="en-US" altLang="zh-CN" dirty="0"/>
              <a:t>RT-Thread</a:t>
            </a:r>
            <a:r>
              <a:rPr lang="zh-CN" altLang="en-US" dirty="0"/>
              <a:t>、 </a:t>
            </a:r>
            <a:r>
              <a:rPr lang="en-US" altLang="zh-CN" dirty="0"/>
              <a:t>Huawei </a:t>
            </a:r>
            <a:r>
              <a:rPr lang="en-US" altLang="zh-CN" dirty="0" err="1"/>
              <a:t>LiteOS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AliOS</a:t>
            </a:r>
            <a:r>
              <a:rPr lang="en-US" altLang="zh-CN" dirty="0"/>
              <a:t>-Things </a:t>
            </a:r>
            <a:r>
              <a:rPr lang="zh-CN" altLang="en-US" dirty="0"/>
              <a:t>等， 其中尤以国外开</a:t>
            </a:r>
            <a:r>
              <a:rPr lang="zh-CN" altLang="en-US" dirty="0" smtClean="0"/>
              <a:t>源且</a:t>
            </a:r>
            <a:r>
              <a:rPr lang="zh-CN" altLang="en-US" dirty="0"/>
              <a:t>免费的 </a:t>
            </a:r>
            <a:r>
              <a:rPr lang="en-US" altLang="zh-CN" dirty="0" err="1"/>
              <a:t>FreeRTOS</a:t>
            </a:r>
            <a:r>
              <a:rPr lang="en-US" altLang="zh-CN" dirty="0"/>
              <a:t> </a:t>
            </a:r>
            <a:r>
              <a:rPr lang="zh-CN" altLang="en-US" dirty="0"/>
              <a:t>的市场占有率最高。如今国产的 </a:t>
            </a:r>
            <a:r>
              <a:rPr lang="en-US" altLang="zh-CN" dirty="0"/>
              <a:t>RT-Thread </a:t>
            </a:r>
            <a:r>
              <a:rPr lang="zh-CN" altLang="en-US" dirty="0"/>
              <a:t>经过 </a:t>
            </a:r>
            <a:r>
              <a:rPr lang="en-US" altLang="zh-CN" dirty="0"/>
              <a:t>10 </a:t>
            </a:r>
            <a:r>
              <a:rPr lang="zh-CN" altLang="en-US" dirty="0"/>
              <a:t>来年的发展，</a:t>
            </a:r>
            <a:r>
              <a:rPr lang="zh-CN" altLang="en-US" dirty="0" smtClean="0"/>
              <a:t>声势迅猛</a:t>
            </a:r>
            <a:r>
              <a:rPr lang="zh-CN" altLang="en-US" dirty="0"/>
              <a:t>，在国产 </a:t>
            </a:r>
            <a:r>
              <a:rPr lang="en-US" altLang="zh-CN" dirty="0"/>
              <a:t>RTOS </a:t>
            </a:r>
            <a:r>
              <a:rPr lang="zh-CN" altLang="en-US" dirty="0"/>
              <a:t>中占据鳌头。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0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简单了解</a:t>
            </a:r>
            <a:r>
              <a:rPr lang="en-US" altLang="zh-CN" dirty="0"/>
              <a:t>RT-Thread 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https://www.rt-thread.org/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     在</a:t>
            </a:r>
            <a:r>
              <a:rPr lang="zh-CN" altLang="en-US" dirty="0"/>
              <a:t>日常生活中，我们要完成一个大任务，一般会将它分解成多个简单、容易解决的小问题，小问题逐个被解决，大问题也就随之解决了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在</a:t>
            </a:r>
            <a:r>
              <a:rPr lang="zh-CN" altLang="en-US" dirty="0"/>
              <a:t>多线程操作系统中，也同样需要开发人员把一个复杂的应用分解成多个小的、可调度的、序列化的程序单元，当合理地划分任务并正确地执行时，这种设计能够让系统满足实时系统的性能及时间的要求，例如让嵌入式系统执行这样的任务，系统通过传感器采集数据，并通过显示屏将数据显示出来，在多线程实时系统中，可以将这个任务分解成两个子任务</a:t>
            </a:r>
            <a:r>
              <a:rPr lang="zh-CN" altLang="en-US" dirty="0" smtClean="0"/>
              <a:t>，一</a:t>
            </a:r>
            <a:r>
              <a:rPr lang="zh-CN" altLang="en-US" dirty="0"/>
              <a:t>个子任务不间断地读取传感器数据，并将数据写到共享内存中，另外一个子任务周期性的从共享内存中读取数据，并将传感器数据输出到显示屏上。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950362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</a:t>
            </a:r>
            <a:r>
              <a:rPr lang="en-US" altLang="zh-CN" b="1" dirty="0" smtClean="0"/>
              <a:t>   </a:t>
            </a:r>
            <a:r>
              <a:rPr lang="en-US" altLang="zh-CN" b="1" dirty="0"/>
              <a:t>		</a:t>
            </a:r>
            <a:r>
              <a:rPr lang="en-US" altLang="zh-CN" b="1" dirty="0" smtClean="0"/>
              <a:t>          </a:t>
            </a:r>
            <a:r>
              <a:rPr lang="zh-CN" altLang="en-US" sz="1100" b="1" dirty="0" smtClean="0"/>
              <a:t>学习</a:t>
            </a:r>
            <a:r>
              <a:rPr lang="zh-CN" altLang="en-US" sz="1100" b="1" dirty="0"/>
              <a:t>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线程的概念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398" y="1844824"/>
            <a:ext cx="46958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2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1" y="1628800"/>
            <a:ext cx="7668840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在 </a:t>
            </a:r>
            <a:r>
              <a:rPr lang="en-US" altLang="zh-CN" sz="2000" dirty="0">
                <a:solidFill>
                  <a:schemeClr val="tx1"/>
                </a:solidFill>
              </a:rPr>
              <a:t>RT-Thread </a:t>
            </a:r>
            <a:r>
              <a:rPr lang="zh-CN" altLang="en-US" sz="2000" dirty="0">
                <a:solidFill>
                  <a:schemeClr val="tx1"/>
                </a:solidFill>
              </a:rPr>
              <a:t>中</a:t>
            </a:r>
            <a:r>
              <a:rPr lang="zh-CN" altLang="en-US" sz="2000" dirty="0" smtClean="0">
                <a:solidFill>
                  <a:schemeClr val="tx1"/>
                </a:solidFill>
              </a:rPr>
              <a:t>，线程</a:t>
            </a:r>
            <a:r>
              <a:rPr lang="zh-CN" altLang="en-US" sz="2000" dirty="0">
                <a:solidFill>
                  <a:schemeClr val="tx1"/>
                </a:solidFill>
              </a:rPr>
              <a:t>是实现任务的载体，它是 </a:t>
            </a:r>
            <a:r>
              <a:rPr lang="en-US" altLang="zh-CN" sz="2000" dirty="0">
                <a:solidFill>
                  <a:schemeClr val="tx1"/>
                </a:solidFill>
              </a:rPr>
              <a:t>RT-Thread </a:t>
            </a:r>
            <a:r>
              <a:rPr lang="zh-CN" altLang="en-US" sz="2000" dirty="0">
                <a:solidFill>
                  <a:schemeClr val="tx1"/>
                </a:solidFill>
              </a:rPr>
              <a:t>中最基本的调度单位，它描述了一个任务执行的运行环境，也描述了这个任务所处的优先等级，重要的任务可设置相对较高的优先级，非重要的任务可以设置较低的优先级，不同的任务还可以设置相同的优先级，轮流运行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当线程运行时，它会认为自己是以独占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的方式在运行，线程执行时的运行环境称为上下文，具体来说就是各个变量和数据，包括所有的寄存器变量、堆栈、内存信息等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250164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250164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RT-Thread</a:t>
            </a:r>
            <a:r>
              <a:rPr lang="zh-CN" altLang="en-US" dirty="0">
                <a:solidFill>
                  <a:schemeClr val="tx1"/>
                </a:solidFill>
              </a:rPr>
              <a:t>的线程主体有两种</a:t>
            </a:r>
            <a:r>
              <a:rPr lang="zh-CN" altLang="en-US" dirty="0" smtClean="0">
                <a:solidFill>
                  <a:schemeClr val="tx1"/>
                </a:solidFill>
              </a:rPr>
              <a:t>形式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772816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无限</a:t>
            </a:r>
            <a:r>
              <a:rPr lang="zh-CN" altLang="en-US" sz="1200" b="1" dirty="0"/>
              <a:t>循环模式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b="1" dirty="0"/>
              <a:t>void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thread_entry</a:t>
            </a:r>
            <a:r>
              <a:rPr lang="en-US" altLang="zh-CN" sz="1200" dirty="0"/>
              <a:t>(</a:t>
            </a:r>
            <a:r>
              <a:rPr lang="en-US" altLang="zh-CN" sz="1200" b="1" dirty="0"/>
              <a:t>void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paramenter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{</a:t>
            </a:r>
          </a:p>
          <a:p>
            <a:r>
              <a:rPr lang="en-US" altLang="zh-CN" sz="1200" dirty="0" smtClean="0"/>
              <a:t>      </a:t>
            </a:r>
            <a:r>
              <a:rPr lang="en-US" altLang="zh-CN" sz="1200" b="1" dirty="0"/>
              <a:t>while</a:t>
            </a:r>
            <a:r>
              <a:rPr lang="en-US" altLang="zh-CN" sz="1200" dirty="0"/>
              <a:t> (1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     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</a:t>
            </a:r>
            <a:r>
              <a:rPr lang="en-US" altLang="zh-CN" sz="1200" i="1" dirty="0"/>
              <a:t>/* </a:t>
            </a:r>
            <a:r>
              <a:rPr lang="zh-CN" altLang="en-US" sz="1200" i="1" dirty="0"/>
              <a:t>等待事件的发生 *</a:t>
            </a:r>
            <a:r>
              <a:rPr lang="en-US" altLang="zh-CN" sz="1200" i="1" dirty="0"/>
              <a:t>/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r>
              <a:rPr lang="en-US" altLang="zh-CN" sz="1200" i="1" dirty="0"/>
              <a:t> </a:t>
            </a:r>
            <a:r>
              <a:rPr lang="en-US" altLang="zh-CN" sz="1200" i="1" dirty="0" smtClean="0"/>
              <a:t>          /* </a:t>
            </a:r>
            <a:r>
              <a:rPr lang="zh-CN" altLang="en-US" sz="1200" i="1" dirty="0"/>
              <a:t>对事件进行服务、进行处理 *</a:t>
            </a:r>
            <a:r>
              <a:rPr lang="en-US" altLang="zh-CN" sz="1200" i="1" dirty="0" smtClean="0"/>
              <a:t>/</a:t>
            </a:r>
          </a:p>
          <a:p>
            <a:r>
              <a:rPr lang="en-US" altLang="zh-CN" sz="1200" dirty="0" smtClean="0"/>
              <a:t>      } </a:t>
            </a:r>
          </a:p>
          <a:p>
            <a:r>
              <a:rPr lang="en-US" altLang="zh-CN" sz="1200" dirty="0" smtClean="0"/>
              <a:t>}</a:t>
            </a:r>
          </a:p>
          <a:p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1809398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顺序执行或有限次循环</a:t>
            </a:r>
            <a:r>
              <a:rPr lang="zh-CN" altLang="en-US" sz="1200" b="1" dirty="0" smtClean="0"/>
              <a:t>模式：</a:t>
            </a:r>
            <a:endParaRPr lang="en-US" altLang="zh-CN" sz="1200" b="1" dirty="0" smtClean="0"/>
          </a:p>
          <a:p>
            <a:r>
              <a:rPr lang="en-US" altLang="zh-CN" sz="1200" b="1" dirty="0"/>
              <a:t>void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thread_entry</a:t>
            </a:r>
            <a:r>
              <a:rPr lang="en-US" altLang="zh-CN" sz="1200" dirty="0"/>
              <a:t>(</a:t>
            </a:r>
            <a:r>
              <a:rPr lang="en-US" altLang="zh-CN" sz="1200" b="1" dirty="0"/>
              <a:t>void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paramenter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{</a:t>
            </a:r>
          </a:p>
          <a:p>
            <a:r>
              <a:rPr lang="en-US" altLang="zh-CN" sz="1200" i="1" dirty="0" smtClean="0"/>
              <a:t> 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#1 */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… </a:t>
            </a:r>
          </a:p>
          <a:p>
            <a:r>
              <a:rPr lang="en-US" altLang="zh-CN" sz="1200" i="1" dirty="0"/>
              <a:t> </a:t>
            </a:r>
            <a:r>
              <a:rPr lang="en-US" altLang="zh-CN" sz="1200" i="1" dirty="0" smtClean="0"/>
              <a:t>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#2 </a:t>
            </a:r>
            <a:r>
              <a:rPr lang="en-US" altLang="zh-CN" sz="1200" i="1" dirty="0" smtClean="0"/>
              <a:t>*/</a:t>
            </a:r>
            <a:endParaRPr lang="en-US" altLang="zh-CN" sz="1200" i="1" dirty="0"/>
          </a:p>
          <a:p>
            <a:r>
              <a:rPr lang="zh-CN" altLang="en-US" sz="1200" dirty="0" smtClean="0"/>
              <a:t>       </a:t>
            </a:r>
            <a:r>
              <a:rPr lang="en-US" altLang="zh-CN" sz="1200" dirty="0" smtClean="0"/>
              <a:t>… </a:t>
            </a:r>
          </a:p>
          <a:p>
            <a:r>
              <a:rPr lang="en-US" altLang="zh-CN" sz="1200" i="1" dirty="0" smtClean="0"/>
              <a:t>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#3 </a:t>
            </a:r>
            <a:r>
              <a:rPr lang="en-US" altLang="zh-CN" sz="1200" i="1" dirty="0" smtClean="0"/>
              <a:t>*/</a:t>
            </a:r>
          </a:p>
          <a:p>
            <a:r>
              <a:rPr lang="en-US" altLang="zh-CN" sz="12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189" y="3717032"/>
            <a:ext cx="79208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线程看似没有什么限制程序执行的因素，似乎所有的操作都可以执行。但是做为一</a:t>
            </a:r>
            <a:r>
              <a:rPr lang="zh-CN" altLang="en-US" sz="1600" dirty="0" smtClean="0"/>
              <a:t>个</a:t>
            </a:r>
            <a:br>
              <a:rPr lang="zh-CN" altLang="en-US" sz="1600" dirty="0" smtClean="0"/>
            </a:br>
            <a:r>
              <a:rPr lang="zh-CN" altLang="en-US" sz="1600" dirty="0" smtClean="0"/>
              <a:t>优先级</a:t>
            </a:r>
            <a:r>
              <a:rPr lang="zh-CN" altLang="en-US" sz="1600" dirty="0"/>
              <a:t>明确的实时系统，如果一个线程中的程序出现了死循环操作（此处的死循环是指</a:t>
            </a:r>
            <a:r>
              <a:rPr lang="zh-CN" altLang="en-US" sz="1600" dirty="0" smtClean="0"/>
              <a:t>没有</a:t>
            </a:r>
            <a:r>
              <a:rPr lang="zh-CN" altLang="en-US" sz="1600" dirty="0"/>
              <a:t>不带阻塞机制的线程循环体） ，那么比这个线程优先级低的线程都将无法执行，当然</a:t>
            </a:r>
            <a:r>
              <a:rPr lang="zh-CN" altLang="en-US" sz="1600" dirty="0" smtClean="0"/>
              <a:t>也包括</a:t>
            </a:r>
            <a:r>
              <a:rPr lang="zh-CN" altLang="en-US" sz="1600" dirty="0"/>
              <a:t>了空闲线程，因为死循环的时候，线程不会主动让出 </a:t>
            </a:r>
            <a:r>
              <a:rPr lang="en-US" altLang="zh-CN" sz="1600" dirty="0"/>
              <a:t>CPU</a:t>
            </a:r>
            <a:r>
              <a:rPr lang="zh-CN" altLang="en-US" sz="1600" dirty="0"/>
              <a:t>，低优先级的线程是</a:t>
            </a:r>
            <a:r>
              <a:rPr lang="zh-CN" altLang="en-US" sz="1600" dirty="0" smtClean="0"/>
              <a:t>不可能得到 </a:t>
            </a:r>
            <a:r>
              <a:rPr lang="en-US" altLang="zh-CN" sz="1600" dirty="0"/>
              <a:t>CPU </a:t>
            </a:r>
            <a:r>
              <a:rPr lang="zh-CN" altLang="en-US" sz="1600" dirty="0"/>
              <a:t>的使用权的，而高优先级的线程就可以抢占 </a:t>
            </a:r>
            <a:r>
              <a:rPr lang="en-US" altLang="zh-CN" sz="1600" dirty="0"/>
              <a:t>CPU</a:t>
            </a:r>
            <a:r>
              <a:rPr lang="zh-CN" altLang="en-US" sz="1600" dirty="0"/>
              <a:t>。这个情况在实时操作系统</a:t>
            </a:r>
            <a:r>
              <a:rPr lang="zh-CN" altLang="en-US" sz="1600" dirty="0" smtClean="0"/>
              <a:t>中是</a:t>
            </a:r>
            <a:r>
              <a:rPr lang="zh-CN" altLang="en-US" sz="1600" dirty="0"/>
              <a:t>必须注意的一点， 所以在线程中不允许出现死循环。 如果一个线程只有就绪态而无</a:t>
            </a:r>
            <a:r>
              <a:rPr lang="zh-CN" altLang="en-US" sz="1600" dirty="0" smtClean="0"/>
              <a:t>阻塞态</a:t>
            </a:r>
            <a:r>
              <a:rPr lang="zh-CN" altLang="en-US" sz="1600" dirty="0"/>
              <a:t>，势必会影响到其他低优先级线程的执行， 所以在进行线程设计时，就应该保证线程</a:t>
            </a:r>
            <a:r>
              <a:rPr lang="zh-CN" altLang="en-US" sz="1600" dirty="0" smtClean="0"/>
              <a:t>在不</a:t>
            </a:r>
            <a:r>
              <a:rPr lang="zh-CN" altLang="en-US" sz="1600" dirty="0"/>
              <a:t>活跃的时候，线程可以进入阻塞态以交出 </a:t>
            </a:r>
            <a:r>
              <a:rPr lang="en-US" altLang="zh-CN" sz="1600" dirty="0"/>
              <a:t>CPU </a:t>
            </a:r>
            <a:r>
              <a:rPr lang="zh-CN" altLang="en-US" sz="1600" dirty="0"/>
              <a:t>使用权，这就需要我们自己明确知道</a:t>
            </a:r>
            <a:r>
              <a:rPr lang="zh-CN" altLang="en-US" sz="1600" dirty="0" smtClean="0"/>
              <a:t>什么情况</a:t>
            </a:r>
            <a:r>
              <a:rPr lang="zh-CN" altLang="en-US" sz="1600" dirty="0"/>
              <a:t>下让线程进入阻塞态， 保证低优先级线程可以正常运行。 在实际设计中，一般会将</a:t>
            </a:r>
            <a:r>
              <a:rPr lang="zh-CN" altLang="en-US" sz="1600" dirty="0" smtClean="0"/>
              <a:t>紧急</a:t>
            </a:r>
            <a:r>
              <a:rPr lang="zh-CN" altLang="en-US" sz="1600" dirty="0"/>
              <a:t>的处理事件的线程优先级设置得高一些。 </a:t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680125" y="2516582"/>
            <a:ext cx="221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此</a:t>
            </a:r>
            <a:r>
              <a:rPr lang="zh-CN" altLang="en-US" sz="1400" dirty="0">
                <a:solidFill>
                  <a:srgbClr val="FF0000"/>
                </a:solidFill>
              </a:rPr>
              <a:t>类线程不会循环或不会永久循环，可谓是 </a:t>
            </a:r>
            <a:r>
              <a:rPr lang="zh-CN" altLang="en-US" sz="1400" dirty="0" smtClean="0">
                <a:solidFill>
                  <a:srgbClr val="FF0000"/>
                </a:solidFill>
              </a:rPr>
              <a:t>“一次性” </a:t>
            </a:r>
            <a:r>
              <a:rPr lang="zh-CN" altLang="en-US" sz="1400" dirty="0">
                <a:solidFill>
                  <a:srgbClr val="FF0000"/>
                </a:solidFill>
              </a:rPr>
              <a:t>线程，一定会被执行完毕</a:t>
            </a:r>
            <a:r>
              <a:rPr lang="zh-CN" altLang="en-US" sz="1400" dirty="0" smtClean="0">
                <a:solidFill>
                  <a:srgbClr val="FF0000"/>
                </a:solidFill>
              </a:rPr>
              <a:t>。在执行完毕后</a:t>
            </a:r>
            <a:r>
              <a:rPr lang="zh-CN" altLang="en-US" sz="1400" dirty="0">
                <a:solidFill>
                  <a:srgbClr val="FF0000"/>
                </a:solidFill>
              </a:rPr>
              <a:t>，线程将被系统自动删除。</a:t>
            </a:r>
          </a:p>
        </p:txBody>
      </p:sp>
    </p:spTree>
    <p:extLst>
      <p:ext uri="{BB962C8B-B14F-4D97-AF65-F5344CB8AC3E}">
        <p14:creationId xmlns:p14="http://schemas.microsoft.com/office/powerpoint/2010/main" val="25876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3">
                                          <p:stCondLst>
                                            <p:cond delay="8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207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207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207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207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通常</a:t>
            </a:r>
            <a:r>
              <a:rPr lang="zh-CN" altLang="en-US" sz="1800" dirty="0" smtClean="0"/>
              <a:t>我们认为线程</a:t>
            </a:r>
            <a:r>
              <a:rPr lang="zh-CN" altLang="en-US" sz="1800" dirty="0"/>
              <a:t>控制</a:t>
            </a:r>
            <a:r>
              <a:rPr lang="zh-CN" altLang="en-US" sz="1800" dirty="0" smtClean="0"/>
              <a:t>块就是线程</a:t>
            </a:r>
            <a:r>
              <a:rPr lang="zh-CN" altLang="en-US" sz="1800" dirty="0"/>
              <a:t>的身份证。在 </a:t>
            </a:r>
            <a:r>
              <a:rPr lang="en-US" altLang="zh-CN" sz="1800" dirty="0"/>
              <a:t>C </a:t>
            </a:r>
            <a:r>
              <a:rPr lang="zh-CN" altLang="en-US" sz="1800" dirty="0"/>
              <a:t>代码上，线程控制块就是一个结构体，里面有</a:t>
            </a:r>
            <a:r>
              <a:rPr lang="zh-CN" altLang="en-US" sz="1800" dirty="0" smtClean="0"/>
              <a:t>非常多</a:t>
            </a:r>
            <a:r>
              <a:rPr lang="zh-CN" altLang="en-US" sz="1800" dirty="0"/>
              <a:t>的成员，这些成员共同描述了线程的全部信息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线程控制块是操作系统用于管理线程的一个数据结构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在 </a:t>
            </a:r>
            <a:r>
              <a:rPr lang="en-US" altLang="zh-CN" sz="1800" dirty="0"/>
              <a:t>RT-Thread </a:t>
            </a:r>
            <a:r>
              <a:rPr lang="zh-CN" altLang="en-US" sz="1800" dirty="0"/>
              <a:t>中，线程控制块由结构体 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rt_thread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表示，</a:t>
            </a:r>
            <a:r>
              <a:rPr lang="zh-CN" altLang="en-US" sz="1800" dirty="0"/>
              <a:t>它会存放线程的一些信息，例如优先级、线程名称、线程状态等，也包含线程与线程之间连接用的链表结构，线程等待事件集合等，详细定义如下：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640"/>
            <a:ext cx="5895736" cy="632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250164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线程控制块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1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线程栈</a:t>
            </a:r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539552" y="2420888"/>
            <a:ext cx="7893248" cy="385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RT-Thread </a:t>
            </a:r>
            <a:r>
              <a:rPr lang="zh-CN" altLang="en-US" dirty="0"/>
              <a:t>线程具有独立的栈，当进行线程切换时，会将当前线程的上下文存在栈中，当线程要恢复运行时，再从栈中读取上下文信息，进行恢复。</a:t>
            </a:r>
          </a:p>
          <a:p>
            <a:pPr marL="0" indent="0">
              <a:buNone/>
            </a:pPr>
            <a:r>
              <a:rPr lang="zh-CN" altLang="en-US" dirty="0" smtClean="0"/>
              <a:t>线程栈还用来存放函数中的局部变量：函数中的局部变量从线程栈空间中申请；当这个函数再调用另一个函数时，这些局部变量将放入栈中。</a:t>
            </a:r>
          </a:p>
          <a:p>
            <a:pPr marL="0" indent="0">
              <a:buNone/>
            </a:pPr>
            <a:r>
              <a:rPr lang="zh-CN" altLang="en-US" dirty="0" smtClean="0"/>
              <a:t>对于</a:t>
            </a:r>
            <a:r>
              <a:rPr lang="zh-CN" altLang="en-US" dirty="0"/>
              <a:t>线程第一次运行，可以以手工的方式构造这个上下文来设置一些初始的环境：入口函数（</a:t>
            </a:r>
            <a:r>
              <a:rPr lang="en-US" altLang="zh-CN" dirty="0"/>
              <a:t>PC </a:t>
            </a:r>
            <a:r>
              <a:rPr lang="zh-CN" altLang="en-US" dirty="0"/>
              <a:t>寄存器）、入口参数（</a:t>
            </a:r>
            <a:r>
              <a:rPr lang="en-US" altLang="zh-CN" dirty="0"/>
              <a:t>R0 </a:t>
            </a:r>
            <a:r>
              <a:rPr lang="zh-CN" altLang="en-US" dirty="0"/>
              <a:t>寄存器）、返回位置（</a:t>
            </a:r>
            <a:r>
              <a:rPr lang="en-US" altLang="zh-CN" dirty="0"/>
              <a:t>LR </a:t>
            </a:r>
            <a:r>
              <a:rPr lang="zh-CN" altLang="en-US" dirty="0"/>
              <a:t>寄存器）、当前机器运行状态（</a:t>
            </a:r>
            <a:r>
              <a:rPr lang="en-US" altLang="zh-CN" dirty="0"/>
              <a:t>CPSR </a:t>
            </a:r>
            <a:r>
              <a:rPr lang="zh-CN" altLang="en-US" dirty="0"/>
              <a:t>寄存器）。</a:t>
            </a:r>
          </a:p>
          <a:p>
            <a:pPr marL="0" indent="0">
              <a:buNone/>
            </a:pPr>
            <a:r>
              <a:rPr lang="zh-CN" altLang="en-US" dirty="0"/>
              <a:t>线程栈的增长方向是芯片构架密切相关</a:t>
            </a:r>
            <a:r>
              <a:rPr lang="zh-CN" altLang="en-US" dirty="0" smtClean="0"/>
              <a:t>的（</a:t>
            </a:r>
            <a:r>
              <a:rPr lang="zh-CN" altLang="en-US" sz="22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比如</a:t>
            </a:r>
            <a:r>
              <a:rPr lang="en-US" altLang="zh-CN" sz="22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stm32</a:t>
            </a:r>
            <a:r>
              <a:rPr lang="zh-CN" altLang="en-US" sz="22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就是向下增长的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1" descr="C:\Users\jiejie\AppData\Roaming\Tencent\Users\1161959934\QQ\WinTemp\RichOle\{RS{$FNID~16S4UB$MAXO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5" y="836712"/>
            <a:ext cx="8718089" cy="543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4283968" y="404665"/>
            <a:ext cx="3456384" cy="1224136"/>
          </a:xfrm>
          <a:prstGeom prst="wedgeRoundRectCallout">
            <a:avLst>
              <a:gd name="adj1" fmla="val -55211"/>
              <a:gd name="adj2" fmla="val 760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向下生长的满栈”</a:t>
            </a:r>
            <a:r>
              <a:rPr lang="zh-CN" altLang="en-US" sz="1600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模型。堆栈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指针 </a:t>
            </a:r>
            <a:r>
              <a:rPr lang="en-US" altLang="zh-CN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SP 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指向最后一个被压入堆栈的 </a:t>
            </a:r>
            <a:r>
              <a:rPr lang="en-US" altLang="zh-CN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32 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位数值</a:t>
            </a:r>
            <a:r>
              <a:rPr lang="zh-CN" altLang="en-US" sz="1600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。在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下一次压栈时， </a:t>
            </a:r>
            <a:r>
              <a:rPr lang="en-US" altLang="zh-CN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SP 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先自减 </a:t>
            </a:r>
            <a:r>
              <a:rPr lang="en-US" altLang="zh-CN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4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，再存入新的数值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线程优先级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RT-Thread </a:t>
            </a:r>
            <a:r>
              <a:rPr lang="zh-CN" altLang="en-US" dirty="0"/>
              <a:t>线程的优先级是表示线程被调度的优先程度。每个线程都具有优先级，线程越重要，赋予的优先级就应越高，</a:t>
            </a:r>
            <a:r>
              <a:rPr lang="en-US" altLang="zh-CN" dirty="0"/>
              <a:t>- </a:t>
            </a:r>
            <a:r>
              <a:rPr lang="zh-CN" altLang="en-US" dirty="0"/>
              <a:t>线程被调度的可能才会越大。</a:t>
            </a:r>
          </a:p>
          <a:p>
            <a:r>
              <a:rPr lang="en-US" altLang="zh-CN" dirty="0"/>
              <a:t>RT-Thread </a:t>
            </a:r>
            <a:r>
              <a:rPr lang="zh-CN" altLang="en-US" dirty="0"/>
              <a:t>最大支持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256 </a:t>
            </a:r>
            <a:r>
              <a:rPr lang="zh-CN" altLang="en-US" dirty="0"/>
              <a:t>个线程优先级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(0\~255)</a:t>
            </a:r>
            <a:r>
              <a:rPr lang="zh-CN" altLang="en-US" dirty="0"/>
              <a:t>，数值越</a:t>
            </a:r>
            <a:r>
              <a:rPr lang="zh-CN" altLang="en-US" b="1" dirty="0">
                <a:solidFill>
                  <a:srgbClr val="FF0000"/>
                </a:solidFill>
              </a:rPr>
              <a:t>小</a:t>
            </a:r>
            <a:r>
              <a:rPr lang="zh-CN" altLang="en-US" dirty="0"/>
              <a:t>的优先级越高，</a:t>
            </a:r>
            <a:r>
              <a:rPr lang="en-US" altLang="zh-CN" dirty="0"/>
              <a:t>0 </a:t>
            </a:r>
            <a:r>
              <a:rPr lang="zh-CN" altLang="en-US" dirty="0"/>
              <a:t>为最高优先级。在一些资源比较紧张的系统中，可以根据实际情况选择只支持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8 </a:t>
            </a:r>
            <a:r>
              <a:rPr lang="zh-CN" altLang="en-US" dirty="0"/>
              <a:t>个或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32 </a:t>
            </a:r>
            <a:r>
              <a:rPr lang="zh-CN" altLang="en-US" dirty="0"/>
              <a:t>个优先级的系统配置；对于 </a:t>
            </a:r>
            <a:r>
              <a:rPr lang="en-US" altLang="zh-CN" dirty="0"/>
              <a:t>ARM Cortex-M </a:t>
            </a:r>
            <a:r>
              <a:rPr lang="zh-CN" altLang="en-US" dirty="0"/>
              <a:t>系列，普遍采用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32 </a:t>
            </a:r>
            <a:r>
              <a:rPr lang="zh-CN" altLang="en-US" dirty="0"/>
              <a:t>个优先级。最低优先级默认分配给</a:t>
            </a:r>
            <a:r>
              <a:rPr lang="zh-CN" altLang="en-US" dirty="0">
                <a:solidFill>
                  <a:srgbClr val="FF0000"/>
                </a:solidFill>
              </a:rPr>
              <a:t>空闲线程</a:t>
            </a:r>
            <a:r>
              <a:rPr lang="zh-CN" altLang="en-US" dirty="0"/>
              <a:t>使用，用户一般不使用。在系统中，当有比当前线程优先级更高的线程就绪时，当前线程将立刻被换出，高优先级线程抢占处理器运行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906</TotalTime>
  <Words>2159</Words>
  <Application>Microsoft Office PowerPoint</Application>
  <PresentationFormat>全屏显示(4:3)</PresentationFormat>
  <Paragraphs>188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波形</vt:lpstr>
      <vt:lpstr>PowerPoint 演示文稿</vt:lpstr>
      <vt:lpstr>本讲目录</vt:lpstr>
      <vt:lpstr>线程的概念</vt:lpstr>
      <vt:lpstr>PowerPoint 演示文稿</vt:lpstr>
      <vt:lpstr>RT-Thread的线程主体有两种形式</vt:lpstr>
      <vt:lpstr>线程控制块</vt:lpstr>
      <vt:lpstr>线程栈</vt:lpstr>
      <vt:lpstr>PowerPoint 演示文稿</vt:lpstr>
      <vt:lpstr>线程优先级</vt:lpstr>
      <vt:lpstr>线程状态</vt:lpstr>
      <vt:lpstr>线程状态转移</vt:lpstr>
      <vt:lpstr>线程时间片</vt:lpstr>
      <vt:lpstr>创建线程</vt:lpstr>
      <vt:lpstr>静态创建线程</vt:lpstr>
      <vt:lpstr>动态创建线程</vt:lpstr>
      <vt:lpstr>PowerPoint 演示文稿</vt:lpstr>
      <vt:lpstr>PowerPoint 演示文稿</vt:lpstr>
      <vt:lpstr>PowerPoint 演示文稿</vt:lpstr>
      <vt:lpstr>线程调度器</vt:lpstr>
      <vt:lpstr>开发环境与开发平台</vt:lpstr>
      <vt:lpstr>嵌入式常见的编程方式</vt:lpstr>
      <vt:lpstr>前后台系统</vt:lpstr>
      <vt:lpstr>嵌入式实时操作系统</vt:lpstr>
      <vt:lpstr>PowerPoint 演示文稿</vt:lpstr>
      <vt:lpstr>操作系统的处理</vt:lpstr>
      <vt:lpstr>前后台系统与OS的比较</vt:lpstr>
      <vt:lpstr>目前常用的实时操作系统</vt:lpstr>
      <vt:lpstr>简单了解RT-Thread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jiejie</dc:creator>
  <cp:lastModifiedBy>JIEJIE</cp:lastModifiedBy>
  <cp:revision>43</cp:revision>
  <dcterms:created xsi:type="dcterms:W3CDTF">2019-02-11T12:19:38Z</dcterms:created>
  <dcterms:modified xsi:type="dcterms:W3CDTF">2019-02-17T17:17:07Z</dcterms:modified>
</cp:coreProperties>
</file>