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D3D7"/>
    <a:srgbClr val="33A1A7"/>
    <a:srgbClr val="D8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057B7-7377-4484-BB50-FECBD052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66E6D3-9693-40D0-A3C1-C8F51E0C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307E0-2389-4DA7-954F-3F696E2C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2D8FC-AC0A-4259-BB40-7BEF0922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42740-7CED-4DC6-9E3D-E18BB36B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97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9EF92-7C18-4F91-8D32-A6D8075D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22DA16-06C2-4B19-BFB6-10EC0E96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71078-8181-4264-9300-602CA283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FF80BB-C8FC-477F-80A4-9E67DC53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37DFA-B0AF-43CB-BCE6-F982019D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72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07D3C8-E951-4DB7-89BE-577E00FF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B9227-495E-4913-A3A4-1421916C1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6FAED-DF5F-4039-A47B-E28E64B1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D6ADBF-C066-4FAD-B3EE-E5D3F28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7EE2B-AD3B-40F7-A919-728AD84F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9B198-7B6E-4B85-96B2-D456A6B8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5339C-B6D4-4CC3-9FF0-51DD7FC3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727A1-FA10-46F6-BE9F-435203F0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194FF2-BAC5-443A-8755-0569D2A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B07C6-16F7-4741-8A32-4A77D7B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56073-EDC7-4A59-A6A4-97EF284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1E7321-83A5-4922-A6A2-45DB1911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82010-4F4E-4E55-89E9-FDFDDB95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9B3C0-A6D7-4B78-8E9A-BBD60EA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401DF-1470-4BC1-B9B0-899CF8C2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48FBA-A299-4B10-BDCD-69B79830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B82D6-5143-4B46-9539-D77ADAFA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564A13-0650-44E2-8C4C-D5FC58E4A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338459-FC6B-4E6D-B084-B39A0BB7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156007-9B9E-4294-AAA2-1176C444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958CB8-16B4-4908-8A45-2DC9616A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30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22176-713A-42A7-BD34-67A8C402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5C971-68B7-47E3-8445-A513C740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52515F-8054-457F-B09B-8095D7A6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507450-210C-4D51-82F3-E529EC55B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261A47-63D6-4DFD-8642-796C1BE25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2C9193-D1EF-4752-BDA8-0980F8E3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C23E6-6AA2-498F-8BF6-D3B89EE4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AAAC8E-7A68-4E81-AE3E-617334E7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E6468-CC78-423C-A3C2-7B9D6533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94500E-BEBB-4BEE-8821-5777EF1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B3E3E0-AAB3-4126-B27B-AB184B1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8AD1E-E1EB-448F-ACC8-876E0A5E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B3D001-5C25-478B-8E36-DE463CE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00BC47-9A1B-4F15-9B75-121C610F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3C2B52-384D-42AE-999D-967066A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80835-1A26-4875-A6AE-011DBD72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8CF50-B33B-456D-B0E8-D6B2027F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EA44FE-9361-46E0-A2A3-E84DA226D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A4B27A-F01A-49BA-9203-118B382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31AF9D-D216-4BBE-85DB-87557524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B98086-E73F-4B15-8293-EBDE938C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F408E-98DA-49BB-974B-7E32A4B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84B60B-FB92-4376-AB8E-272F2E6C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886903-B849-4365-88B3-5B359CC9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7FFFF5-3DE5-476B-AD39-DF998B9E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B8D896-C1AF-4470-8630-91754821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C2E72D-670F-4499-8FEB-136CF139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9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E10BB9-6230-402A-8AAE-F563DEC0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DE7E69-E121-49A3-9167-F7777D8E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417463-2DDC-40D6-9A8A-0662AB65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C395-24BC-47B2-B986-4DE510DBB85C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EF0E7-A338-49EA-9FB8-71AD6A28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6E710-9A1D-474E-A813-8A675E931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D909-547D-4732-B632-8E2CA049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3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78074701-100C-460A-A078-D2E99680D731}"/>
              </a:ext>
            </a:extLst>
          </p:cNvPr>
          <p:cNvSpPr/>
          <p:nvPr/>
        </p:nvSpPr>
        <p:spPr>
          <a:xfrm>
            <a:off x="948473" y="543493"/>
            <a:ext cx="1862254" cy="117087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BD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33A1A7"/>
                </a:solidFill>
                <a:latin typeface="jf金萱那提2.0 九分糖" panose="020B0A00000000000000" pitchFamily="34" charset="-120"/>
                <a:ea typeface="jf金萱那提2.0 九分糖" panose="020B0A00000000000000" pitchFamily="34" charset="-120"/>
              </a:rPr>
              <a:t>AI</a:t>
            </a:r>
            <a:r>
              <a:rPr lang="zh-TW" altLang="en-US" sz="2800" dirty="0">
                <a:solidFill>
                  <a:srgbClr val="33A1A7"/>
                </a:solidFill>
                <a:latin typeface="jf金萱那提2.0 九分糖" panose="020B0A00000000000000" pitchFamily="34" charset="-120"/>
                <a:ea typeface="jf金萱那提2.0 九分糖" panose="020B0A00000000000000" pitchFamily="34" charset="-120"/>
              </a:rPr>
              <a:t> </a:t>
            </a:r>
            <a:r>
              <a:rPr lang="en-US" altLang="zh-TW" sz="2800" dirty="0">
                <a:solidFill>
                  <a:srgbClr val="33A1A7"/>
                </a:solidFill>
                <a:latin typeface="jf金萱那提2.0 九分糖" panose="020B0A00000000000000" pitchFamily="34" charset="-120"/>
                <a:ea typeface="jf金萱那提2.0 九分糖" panose="020B0A00000000000000" pitchFamily="34" charset="-120"/>
              </a:rPr>
              <a:t>service</a:t>
            </a:r>
            <a:endParaRPr lang="zh-TW" altLang="en-US" sz="2800" dirty="0">
              <a:solidFill>
                <a:srgbClr val="33A1A7"/>
              </a:solidFill>
              <a:latin typeface="jf金萱那提2.0 九分糖" panose="020B0A00000000000000" pitchFamily="34" charset="-120"/>
              <a:ea typeface="jf金萱那提2.0 九分糖" panose="020B0A00000000000000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B305071-B1AD-43A3-AC5B-BE3087F1C52E}"/>
              </a:ext>
            </a:extLst>
          </p:cNvPr>
          <p:cNvSpPr/>
          <p:nvPr/>
        </p:nvSpPr>
        <p:spPr>
          <a:xfrm>
            <a:off x="948473" y="2928848"/>
            <a:ext cx="1862254" cy="117087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BD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33A1A7"/>
                </a:solidFill>
                <a:latin typeface="jf金萱那提2.0 九分糖" panose="020B0A00000000000000" pitchFamily="34" charset="-120"/>
                <a:ea typeface="jf金萱那提2.0 九分糖" panose="020B0A00000000000000" pitchFamily="34" charset="-120"/>
              </a:rPr>
              <a:t>伺服器端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D6732F1-E9B2-4974-9148-0DBA0A9C1137}"/>
              </a:ext>
            </a:extLst>
          </p:cNvPr>
          <p:cNvSpPr/>
          <p:nvPr/>
        </p:nvSpPr>
        <p:spPr>
          <a:xfrm>
            <a:off x="948473" y="5310098"/>
            <a:ext cx="1862254" cy="117087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BD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33A1A7"/>
                </a:solidFill>
                <a:latin typeface="jf金萱那提2.0 九分糖" panose="020B0A00000000000000" pitchFamily="34" charset="-120"/>
                <a:ea typeface="jf金萱那提2.0 九分糖" panose="020B0A00000000000000" pitchFamily="34" charset="-120"/>
              </a:rPr>
              <a:t>使用者端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0D8E74E-7091-490E-AB3E-CDF5E622D4AA}"/>
              </a:ext>
            </a:extLst>
          </p:cNvPr>
          <p:cNvSpPr/>
          <p:nvPr/>
        </p:nvSpPr>
        <p:spPr>
          <a:xfrm>
            <a:off x="3134112" y="4787900"/>
            <a:ext cx="8289572" cy="2215274"/>
          </a:xfrm>
          <a:prstGeom prst="roundRect">
            <a:avLst/>
          </a:prstGeom>
          <a:solidFill>
            <a:srgbClr val="D8F2F3"/>
          </a:solidFill>
          <a:ln w="76200">
            <a:solidFill>
              <a:srgbClr val="D8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B9DA8EE-CB86-4EB6-9845-BB4B0E676487}"/>
              </a:ext>
            </a:extLst>
          </p:cNvPr>
          <p:cNvSpPr/>
          <p:nvPr/>
        </p:nvSpPr>
        <p:spPr>
          <a:xfrm>
            <a:off x="3134111" y="2321363"/>
            <a:ext cx="8289571" cy="2215274"/>
          </a:xfrm>
          <a:prstGeom prst="roundRect">
            <a:avLst/>
          </a:prstGeom>
          <a:solidFill>
            <a:srgbClr val="D8F2F3"/>
          </a:solidFill>
          <a:ln w="76200">
            <a:solidFill>
              <a:srgbClr val="D8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77DDA3-9D1B-42D4-A4B6-285D9BAE61B0}"/>
              </a:ext>
            </a:extLst>
          </p:cNvPr>
          <p:cNvSpPr/>
          <p:nvPr/>
        </p:nvSpPr>
        <p:spPr>
          <a:xfrm>
            <a:off x="3134112" y="-145174"/>
            <a:ext cx="8289570" cy="2215274"/>
          </a:xfrm>
          <a:prstGeom prst="roundRect">
            <a:avLst/>
          </a:prstGeom>
          <a:solidFill>
            <a:srgbClr val="D8F2F3"/>
          </a:solidFill>
          <a:ln w="76200">
            <a:solidFill>
              <a:srgbClr val="D8F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B7E0DFB-241B-44B4-9B2B-B4ACB23AD0D2}"/>
              </a:ext>
            </a:extLst>
          </p:cNvPr>
          <p:cNvGrpSpPr/>
          <p:nvPr/>
        </p:nvGrpSpPr>
        <p:grpSpPr>
          <a:xfrm>
            <a:off x="3324612" y="5076698"/>
            <a:ext cx="1320800" cy="1781302"/>
            <a:chOff x="3172212" y="5130702"/>
            <a:chExt cx="1320800" cy="178130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04BDD6F-C4EE-4EF4-AC28-CB4372007CC5}"/>
                </a:ext>
              </a:extLst>
            </p:cNvPr>
            <p:cNvSpPr txBox="1"/>
            <p:nvPr/>
          </p:nvSpPr>
          <p:spPr>
            <a:xfrm>
              <a:off x="3506044" y="6542672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rPr>
                <a:t>APP</a:t>
              </a:r>
              <a:endParaRPr lang="zh-TW" altLang="en-US" b="1" dirty="0">
                <a:solidFill>
                  <a:srgbClr val="33A1A7"/>
                </a:solidFill>
                <a:latin typeface="Malgun Gothic" pitchFamily="34" charset="-127"/>
                <a:ea typeface="Malgun Gothic" pitchFamily="34" charset="-127"/>
                <a:cs typeface="Times New Roman" pitchFamily="18" charset="0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5604DE3-2175-4717-BA61-7D3FFA6BC7DF}"/>
                </a:ext>
              </a:extLst>
            </p:cNvPr>
            <p:cNvGrpSpPr/>
            <p:nvPr/>
          </p:nvGrpSpPr>
          <p:grpSpPr>
            <a:xfrm>
              <a:off x="3172212" y="5130702"/>
              <a:ext cx="1320800" cy="1320800"/>
              <a:chOff x="5067300" y="5168900"/>
              <a:chExt cx="1320800" cy="1320800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B827A6DE-AD94-4111-8C6D-3AA9D74003BA}"/>
                  </a:ext>
                </a:extLst>
              </p:cNvPr>
              <p:cNvSpPr/>
              <p:nvPr/>
            </p:nvSpPr>
            <p:spPr>
              <a:xfrm>
                <a:off x="5067300" y="5168900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5" name="Picture 2" descr="C:\Users\user\Pictures\icon\images.png">
                <a:extLst>
                  <a:ext uri="{FF2B5EF4-FFF2-40B4-BE49-F238E27FC236}">
                    <a16:creationId xmlns:a16="http://schemas.microsoft.com/office/drawing/2014/main" id="{2CBA7D03-C121-4A5B-B591-E4901B36A3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28" r="16746"/>
              <a:stretch/>
            </p:blipFill>
            <p:spPr bwMode="auto">
              <a:xfrm>
                <a:off x="5398319" y="5310098"/>
                <a:ext cx="658762" cy="1054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7941EBC-4940-4034-BAC4-AC7E4FADD2AE}"/>
              </a:ext>
            </a:extLst>
          </p:cNvPr>
          <p:cNvGrpSpPr/>
          <p:nvPr/>
        </p:nvGrpSpPr>
        <p:grpSpPr>
          <a:xfrm>
            <a:off x="4968797" y="5076698"/>
            <a:ext cx="1320800" cy="1781302"/>
            <a:chOff x="4968797" y="5076698"/>
            <a:chExt cx="1320800" cy="1781302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BE109A4-EA66-46CE-8FC8-F73F4024F16E}"/>
                </a:ext>
              </a:extLst>
            </p:cNvPr>
            <p:cNvGrpSpPr/>
            <p:nvPr/>
          </p:nvGrpSpPr>
          <p:grpSpPr>
            <a:xfrm>
              <a:off x="4968797" y="5076698"/>
              <a:ext cx="1320800" cy="1781302"/>
              <a:chOff x="3172212" y="5130702"/>
              <a:chExt cx="1320800" cy="178130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FE11611-88B0-4CA9-B4F3-77DB28A565F1}"/>
                  </a:ext>
                </a:extLst>
              </p:cNvPr>
              <p:cNvSpPr txBox="1"/>
              <p:nvPr/>
            </p:nvSpPr>
            <p:spPr>
              <a:xfrm>
                <a:off x="3373374" y="6542672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KIOSK</a:t>
                </a:r>
                <a:endParaRPr lang="zh-TW" altLang="en-US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endParaRP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6469036-BC0B-48B3-A789-59BE8557F325}"/>
                  </a:ext>
                </a:extLst>
              </p:cNvPr>
              <p:cNvSpPr/>
              <p:nvPr/>
            </p:nvSpPr>
            <p:spPr>
              <a:xfrm>
                <a:off x="3172212" y="5130702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5C7445B-3891-4F9C-A336-6E972DAE140C}"/>
                </a:ext>
              </a:extLst>
            </p:cNvPr>
            <p:cNvGrpSpPr/>
            <p:nvPr/>
          </p:nvGrpSpPr>
          <p:grpSpPr>
            <a:xfrm>
              <a:off x="5328029" y="5186226"/>
              <a:ext cx="585072" cy="1144568"/>
              <a:chOff x="6577265" y="4881613"/>
              <a:chExt cx="663957" cy="129888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20EA1D-EDCF-4AB2-961F-DF56570895B7}"/>
                  </a:ext>
                </a:extLst>
              </p:cNvPr>
              <p:cNvSpPr/>
              <p:nvPr/>
            </p:nvSpPr>
            <p:spPr>
              <a:xfrm>
                <a:off x="6853143" y="5969788"/>
                <a:ext cx="112199" cy="21071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96E64BBE-DD41-4AEE-9C1A-D062C6CD8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7265" y="4881613"/>
                <a:ext cx="663957" cy="1115941"/>
              </a:xfrm>
              <a:prstGeom prst="rect">
                <a:avLst/>
              </a:prstGeom>
            </p:spPr>
          </p:pic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81E280E-E0FB-4C5F-9976-3FE29DBA62ED}"/>
              </a:ext>
            </a:extLst>
          </p:cNvPr>
          <p:cNvGrpSpPr/>
          <p:nvPr/>
        </p:nvGrpSpPr>
        <p:grpSpPr>
          <a:xfrm>
            <a:off x="6481898" y="5100828"/>
            <a:ext cx="2967800" cy="1773610"/>
            <a:chOff x="6217707" y="5076698"/>
            <a:chExt cx="2967800" cy="177361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7CE1B8F-4A74-4A53-ADAF-7501EE964742}"/>
                </a:ext>
              </a:extLst>
            </p:cNvPr>
            <p:cNvGrpSpPr/>
            <p:nvPr/>
          </p:nvGrpSpPr>
          <p:grpSpPr>
            <a:xfrm>
              <a:off x="6217707" y="5076698"/>
              <a:ext cx="2967800" cy="1773610"/>
              <a:chOff x="2905156" y="5130702"/>
              <a:chExt cx="2967800" cy="1773610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26415EB-9C13-4A5E-8C63-EA3E30D0AB2B}"/>
                  </a:ext>
                </a:extLst>
              </p:cNvPr>
              <p:cNvSpPr txBox="1"/>
              <p:nvPr/>
            </p:nvSpPr>
            <p:spPr>
              <a:xfrm>
                <a:off x="2905156" y="6534980"/>
                <a:ext cx="296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Raspberry Pi</a:t>
                </a:r>
                <a:r>
                  <a:rPr lang="zh-TW" altLang="en-US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 </a:t>
                </a:r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+</a:t>
                </a:r>
                <a:r>
                  <a:rPr lang="zh-TW" altLang="en-US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 </a:t>
                </a:r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door lock</a:t>
                </a:r>
                <a:endParaRPr lang="zh-TW" altLang="en-US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03AB279E-7C17-49EB-A01A-1AC732E59E97}"/>
                  </a:ext>
                </a:extLst>
              </p:cNvPr>
              <p:cNvSpPr/>
              <p:nvPr/>
            </p:nvSpPr>
            <p:spPr>
              <a:xfrm>
                <a:off x="3172211" y="5130702"/>
                <a:ext cx="2290937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EDC1273B-A3D6-4239-874C-CB3C9639B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78" b="89778" l="4889" r="94222">
                          <a14:foregroundMark x1="5333" y1="22222" x2="10667" y2="22222"/>
                          <a14:foregroundMark x1="91556" y1="21333" x2="91556" y2="21333"/>
                          <a14:foregroundMark x1="94222" y1="21333" x2="94222" y2="21333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925" y="5310098"/>
              <a:ext cx="938305" cy="938305"/>
            </a:xfrm>
            <a:prstGeom prst="rect">
              <a:avLst/>
            </a:prstGeom>
          </p:spPr>
        </p:pic>
        <p:pic>
          <p:nvPicPr>
            <p:cNvPr id="31" name="圖片 30" descr="C:\Users\user\AppData\Local\Microsoft\Windows\INetCache\Content.MSO\2890052E.tmp">
              <a:extLst>
                <a:ext uri="{FF2B5EF4-FFF2-40B4-BE49-F238E27FC236}">
                  <a16:creationId xmlns:a16="http://schemas.microsoft.com/office/drawing/2014/main" id="{8C853546-8BEA-4591-B5CA-D8C2A00F3BA7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8" b="78660"/>
            <a:stretch/>
          </p:blipFill>
          <p:spPr bwMode="auto">
            <a:xfrm>
              <a:off x="7701607" y="5392489"/>
              <a:ext cx="938305" cy="9383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3AA39B9-512A-4E0A-85F9-5B3F65AAB7EF}"/>
              </a:ext>
            </a:extLst>
          </p:cNvPr>
          <p:cNvGrpSpPr/>
          <p:nvPr/>
        </p:nvGrpSpPr>
        <p:grpSpPr>
          <a:xfrm>
            <a:off x="9499246" y="5063428"/>
            <a:ext cx="1924438" cy="1811010"/>
            <a:chOff x="9471264" y="5076698"/>
            <a:chExt cx="1924438" cy="181101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016BC20C-2AE7-4398-9C53-D58D2229C0D6}"/>
                </a:ext>
              </a:extLst>
            </p:cNvPr>
            <p:cNvGrpSpPr/>
            <p:nvPr/>
          </p:nvGrpSpPr>
          <p:grpSpPr>
            <a:xfrm>
              <a:off x="9471264" y="5076698"/>
              <a:ext cx="1924438" cy="1811010"/>
              <a:chOff x="2870393" y="5130702"/>
              <a:chExt cx="1924438" cy="1811010"/>
            </a:xfrm>
          </p:grpSpPr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D0E1EFD1-4704-4E68-9774-EAF26EF9879A}"/>
                  </a:ext>
                </a:extLst>
              </p:cNvPr>
              <p:cNvSpPr txBox="1"/>
              <p:nvPr/>
            </p:nvSpPr>
            <p:spPr>
              <a:xfrm>
                <a:off x="2870393" y="6572380"/>
                <a:ext cx="19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mmWave Radar</a:t>
                </a:r>
                <a:endParaRPr lang="zh-TW" altLang="en-US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endParaRPr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00E7AF6B-3BA9-4432-A56E-628EE143A513}"/>
                  </a:ext>
                </a:extLst>
              </p:cNvPr>
              <p:cNvSpPr/>
              <p:nvPr/>
            </p:nvSpPr>
            <p:spPr>
              <a:xfrm>
                <a:off x="3172212" y="5130702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1C2479E6-2F49-46EA-8E53-AF4C695F8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07" t="5556" r="2595" b="6462"/>
            <a:stretch/>
          </p:blipFill>
          <p:spPr>
            <a:xfrm rot="10800000" flipV="1">
              <a:off x="10059868" y="5441766"/>
              <a:ext cx="747230" cy="685546"/>
            </a:xfrm>
            <a:prstGeom prst="rect">
              <a:avLst/>
            </a:prstGeom>
          </p:spPr>
        </p:pic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8563CE9-60FA-4D70-B01C-6FF220075083}"/>
              </a:ext>
            </a:extLst>
          </p:cNvPr>
          <p:cNvGrpSpPr/>
          <p:nvPr/>
        </p:nvGrpSpPr>
        <p:grpSpPr>
          <a:xfrm>
            <a:off x="3439365" y="2538623"/>
            <a:ext cx="2162763" cy="1918537"/>
            <a:chOff x="3051010" y="2410492"/>
            <a:chExt cx="2162763" cy="191853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0B5A34D-1F1B-4EB8-93D1-DE887D8B03EB}"/>
                </a:ext>
              </a:extLst>
            </p:cNvPr>
            <p:cNvGrpSpPr/>
            <p:nvPr/>
          </p:nvGrpSpPr>
          <p:grpSpPr>
            <a:xfrm>
              <a:off x="3367899" y="2410492"/>
              <a:ext cx="1511300" cy="1371040"/>
              <a:chOff x="3890842" y="2873826"/>
              <a:chExt cx="1511300" cy="1371040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F7B8D2AC-8C17-4D83-84F3-1A962E55ED75}"/>
                  </a:ext>
                </a:extLst>
              </p:cNvPr>
              <p:cNvSpPr/>
              <p:nvPr/>
            </p:nvSpPr>
            <p:spPr>
              <a:xfrm>
                <a:off x="3890842" y="2873826"/>
                <a:ext cx="1511300" cy="137104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09F31024-AE85-4546-B167-35E33FEC4488}"/>
                  </a:ext>
                </a:extLst>
              </p:cNvPr>
              <p:cNvGrpSpPr/>
              <p:nvPr/>
            </p:nvGrpSpPr>
            <p:grpSpPr>
              <a:xfrm>
                <a:off x="4014881" y="3026562"/>
                <a:ext cx="1262910" cy="1037107"/>
                <a:chOff x="3412485" y="2979540"/>
                <a:chExt cx="1221026" cy="989445"/>
              </a:xfrm>
            </p:grpSpPr>
            <p:pic>
              <p:nvPicPr>
                <p:cNvPr id="1028" name="Picture 4" descr="Windows 10 Logo Vector SVG Icon - SVG Repo">
                  <a:extLst>
                    <a:ext uri="{FF2B5EF4-FFF2-40B4-BE49-F238E27FC236}">
                      <a16:creationId xmlns:a16="http://schemas.microsoft.com/office/drawing/2014/main" id="{E09B090C-B4BC-4651-A3F3-EFE8F7519A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7477" r="78637" b="37088"/>
                <a:stretch/>
              </p:blipFill>
              <p:spPr bwMode="auto">
                <a:xfrm>
                  <a:off x="3777951" y="2979540"/>
                  <a:ext cx="490094" cy="5835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4" descr="Windows 10 Logo Vector SVG Icon - SVG Repo">
                  <a:extLst>
                    <a:ext uri="{FF2B5EF4-FFF2-40B4-BE49-F238E27FC236}">
                      <a16:creationId xmlns:a16="http://schemas.microsoft.com/office/drawing/2014/main" id="{E659E6AE-4C3D-44CE-A1CF-278DED4138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05" t="39806" b="37088"/>
                <a:stretch/>
              </p:blipFill>
              <p:spPr bwMode="auto">
                <a:xfrm>
                  <a:off x="3412485" y="3608650"/>
                  <a:ext cx="1221026" cy="3603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FB226CA-E3E2-4A35-A1FE-DD8EFD8C4F6D}"/>
                </a:ext>
              </a:extLst>
            </p:cNvPr>
            <p:cNvSpPr txBox="1"/>
            <p:nvPr/>
          </p:nvSpPr>
          <p:spPr>
            <a:xfrm>
              <a:off x="3051010" y="3959697"/>
              <a:ext cx="216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rPr>
                <a:t>Operating system</a:t>
              </a:r>
              <a:endParaRPr lang="zh-TW" altLang="en-US" b="1" dirty="0">
                <a:solidFill>
                  <a:srgbClr val="33A1A7"/>
                </a:solidFill>
                <a:latin typeface="Malgun Gothic" pitchFamily="34" charset="-127"/>
                <a:ea typeface="Malgun Gothic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7C06BF5-DF0E-4940-AAE0-9581CB483F99}"/>
              </a:ext>
            </a:extLst>
          </p:cNvPr>
          <p:cNvGrpSpPr/>
          <p:nvPr/>
        </p:nvGrpSpPr>
        <p:grpSpPr>
          <a:xfrm>
            <a:off x="5811735" y="2571425"/>
            <a:ext cx="1557618" cy="1882222"/>
            <a:chOff x="5114638" y="2484405"/>
            <a:chExt cx="1557618" cy="1882222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B4248298-34ED-4424-A319-C1FB1094E4BF}"/>
                </a:ext>
              </a:extLst>
            </p:cNvPr>
            <p:cNvGrpSpPr/>
            <p:nvPr/>
          </p:nvGrpSpPr>
          <p:grpSpPr>
            <a:xfrm>
              <a:off x="5114638" y="2484405"/>
              <a:ext cx="1511300" cy="1371040"/>
              <a:chOff x="5072893" y="2728686"/>
              <a:chExt cx="1511300" cy="1371040"/>
            </a:xfrm>
          </p:grpSpPr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B6ECF779-AE88-49B4-BCCF-C65D517745BA}"/>
                  </a:ext>
                </a:extLst>
              </p:cNvPr>
              <p:cNvSpPr/>
              <p:nvPr/>
            </p:nvSpPr>
            <p:spPr>
              <a:xfrm>
                <a:off x="5072893" y="2728686"/>
                <a:ext cx="1511300" cy="137104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1030" name="Picture 6" descr="群創資訊* SQL Server 2008 2012 2014 2017 R2 標準版| 蝦皮購物">
                <a:extLst>
                  <a:ext uri="{FF2B5EF4-FFF2-40B4-BE49-F238E27FC236}">
                    <a16:creationId xmlns:a16="http://schemas.microsoft.com/office/drawing/2014/main" id="{ABC8C164-8381-4ABE-AE1D-5E984996C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92" r="6556" b="9314"/>
              <a:stretch/>
            </p:blipFill>
            <p:spPr bwMode="auto">
              <a:xfrm>
                <a:off x="5197353" y="2917374"/>
                <a:ext cx="1255229" cy="1051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4075C1D-61C7-4A42-B6F9-6142E06C124F}"/>
                </a:ext>
              </a:extLst>
            </p:cNvPr>
            <p:cNvSpPr txBox="1"/>
            <p:nvPr/>
          </p:nvSpPr>
          <p:spPr>
            <a:xfrm>
              <a:off x="5383121" y="3997295"/>
              <a:ext cx="128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rPr>
                <a:t>database</a:t>
              </a:r>
              <a:endParaRPr lang="zh-TW" altLang="en-US" b="1" dirty="0">
                <a:solidFill>
                  <a:srgbClr val="33A1A7"/>
                </a:solidFill>
                <a:latin typeface="Malgun Gothic" pitchFamily="34" charset="-127"/>
                <a:ea typeface="Malgun Gothic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0BD2011-DD73-43C6-B488-23B6B2F97F1F}"/>
              </a:ext>
            </a:extLst>
          </p:cNvPr>
          <p:cNvGrpSpPr/>
          <p:nvPr/>
        </p:nvGrpSpPr>
        <p:grpSpPr>
          <a:xfrm>
            <a:off x="7802790" y="2573850"/>
            <a:ext cx="3290067" cy="1880873"/>
            <a:chOff x="6859726" y="2468548"/>
            <a:chExt cx="3290067" cy="1880873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93FAF66-6BD0-4CDC-9EA1-E37C21707F8A}"/>
                </a:ext>
              </a:extLst>
            </p:cNvPr>
            <p:cNvGrpSpPr/>
            <p:nvPr/>
          </p:nvGrpSpPr>
          <p:grpSpPr>
            <a:xfrm>
              <a:off x="6859726" y="2468548"/>
              <a:ext cx="3290067" cy="1371040"/>
              <a:chOff x="4778515" y="2763525"/>
              <a:chExt cx="3290067" cy="1371040"/>
            </a:xfrm>
          </p:grpSpPr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52AC97B3-F5BD-4895-AC2D-CEEFABB76590}"/>
                  </a:ext>
                </a:extLst>
              </p:cNvPr>
              <p:cNvSpPr/>
              <p:nvPr/>
            </p:nvSpPr>
            <p:spPr>
              <a:xfrm>
                <a:off x="4778515" y="2763525"/>
                <a:ext cx="3290067" cy="137104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1032" name="Picture 8" descr="ASP.NET CORE MVC - 使用Post, Redirect, Get (PRG)模式">
                <a:extLst>
                  <a:ext uri="{FF2B5EF4-FFF2-40B4-BE49-F238E27FC236}">
                    <a16:creationId xmlns:a16="http://schemas.microsoft.com/office/drawing/2014/main" id="{52C311DD-2162-4EE1-A047-CB108DA0AA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97" t="10551" r="15165" b="9527"/>
              <a:stretch/>
            </p:blipFill>
            <p:spPr bwMode="auto">
              <a:xfrm>
                <a:off x="5057909" y="2826623"/>
                <a:ext cx="1044175" cy="749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TWCERT-電子報-軟硬體漏洞資訊-網站開發應用框架Django，恐被用以發動Open Redirect攻擊">
                <a:extLst>
                  <a:ext uri="{FF2B5EF4-FFF2-40B4-BE49-F238E27FC236}">
                    <a16:creationId xmlns:a16="http://schemas.microsoft.com/office/drawing/2014/main" id="{A98D40D7-DC56-4985-A16C-CF91069E7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026"/>
              <a:stretch/>
            </p:blipFill>
            <p:spPr bwMode="auto">
              <a:xfrm>
                <a:off x="5109903" y="3636001"/>
                <a:ext cx="1060892" cy="468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ow To Configure SSL Certificates in IIS for Windows Server – CloudSavvy IT">
                <a:extLst>
                  <a:ext uri="{FF2B5EF4-FFF2-40B4-BE49-F238E27FC236}">
                    <a16:creationId xmlns:a16="http://schemas.microsoft.com/office/drawing/2014/main" id="{37CAFEF5-43CB-4B13-B46E-85DCA490D0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91" t="15134" r="6526" b="21453"/>
              <a:stretch/>
            </p:blipFill>
            <p:spPr bwMode="auto">
              <a:xfrm>
                <a:off x="6466701" y="3297967"/>
                <a:ext cx="1444583" cy="468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974E5BA-F64C-482B-A9C9-4B6AF3F4A39F}"/>
                </a:ext>
              </a:extLst>
            </p:cNvPr>
            <p:cNvSpPr txBox="1"/>
            <p:nvPr/>
          </p:nvSpPr>
          <p:spPr>
            <a:xfrm>
              <a:off x="7685231" y="3980089"/>
              <a:ext cx="1639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rPr>
                <a:t>Web server</a:t>
              </a:r>
              <a:endParaRPr lang="zh-TW" altLang="en-US" b="1" dirty="0">
                <a:solidFill>
                  <a:srgbClr val="33A1A7"/>
                </a:solidFill>
                <a:latin typeface="Malgun Gothic" pitchFamily="34" charset="-127"/>
                <a:ea typeface="Malgun Gothic" pitchFamily="34" charset="-127"/>
                <a:cs typeface="Times New Roman" pitchFamily="18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55728054-034B-446C-95DF-6A7466429C15}"/>
              </a:ext>
            </a:extLst>
          </p:cNvPr>
          <p:cNvGrpSpPr/>
          <p:nvPr/>
        </p:nvGrpSpPr>
        <p:grpSpPr>
          <a:xfrm>
            <a:off x="3617502" y="64597"/>
            <a:ext cx="2055819" cy="1795732"/>
            <a:chOff x="3371454" y="151645"/>
            <a:chExt cx="2055819" cy="1795732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0D9591CC-8C56-408F-855A-7E40DE840DEF}"/>
                </a:ext>
              </a:extLst>
            </p:cNvPr>
            <p:cNvGrpSpPr/>
            <p:nvPr/>
          </p:nvGrpSpPr>
          <p:grpSpPr>
            <a:xfrm>
              <a:off x="3371454" y="151645"/>
              <a:ext cx="2055819" cy="1795732"/>
              <a:chOff x="2810831" y="5130702"/>
              <a:chExt cx="2055819" cy="1795732"/>
            </a:xfrm>
          </p:grpSpPr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E1AFDBC-8164-463C-934D-F14D84DF63F7}"/>
                  </a:ext>
                </a:extLst>
              </p:cNvPr>
              <p:cNvSpPr txBox="1"/>
              <p:nvPr/>
            </p:nvSpPr>
            <p:spPr>
              <a:xfrm>
                <a:off x="2810831" y="6557102"/>
                <a:ext cx="2055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Face Recognition</a:t>
                </a:r>
                <a:endParaRPr lang="zh-TW" altLang="en-US" b="1" dirty="0">
                  <a:solidFill>
                    <a:srgbClr val="33A1A7"/>
                  </a:solidFill>
                  <a:latin typeface="Malgun Gothic" pitchFamily="34" charset="-127"/>
                  <a:ea typeface="Malgun Gothic" pitchFamily="34" charset="-127"/>
                  <a:cs typeface="Times New Roman" pitchFamily="18" charset="0"/>
                </a:endParaRPr>
              </a:p>
            </p:txBody>
          </p:sp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E1DCE396-B687-483D-B211-BEC56FEFDE42}"/>
                  </a:ext>
                </a:extLst>
              </p:cNvPr>
              <p:cNvSpPr/>
              <p:nvPr/>
            </p:nvSpPr>
            <p:spPr>
              <a:xfrm>
                <a:off x="3172212" y="5130702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4FFD2DE3-5C11-4D7D-A598-B22E6D96A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99416" y="360902"/>
              <a:ext cx="987638" cy="902286"/>
            </a:xfrm>
            <a:prstGeom prst="rect">
              <a:avLst/>
            </a:prstGeom>
          </p:spPr>
        </p:pic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F8D6DC10-AAD9-405A-A5D4-4E965C56EA38}"/>
              </a:ext>
            </a:extLst>
          </p:cNvPr>
          <p:cNvGrpSpPr/>
          <p:nvPr/>
        </p:nvGrpSpPr>
        <p:grpSpPr>
          <a:xfrm>
            <a:off x="6193926" y="47602"/>
            <a:ext cx="2303579" cy="1795732"/>
            <a:chOff x="5664615" y="151645"/>
            <a:chExt cx="2303579" cy="1795732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0A5B665A-DBA7-497A-BF45-EC69C469C997}"/>
                </a:ext>
              </a:extLst>
            </p:cNvPr>
            <p:cNvGrpSpPr/>
            <p:nvPr/>
          </p:nvGrpSpPr>
          <p:grpSpPr>
            <a:xfrm>
              <a:off x="5664615" y="151645"/>
              <a:ext cx="2303579" cy="1795732"/>
              <a:chOff x="2778571" y="5130702"/>
              <a:chExt cx="2303579" cy="1795732"/>
            </a:xfrm>
          </p:grpSpPr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E30FD868-1E6F-4794-BA40-581EF235643D}"/>
                  </a:ext>
                </a:extLst>
              </p:cNvPr>
              <p:cNvSpPr txBox="1"/>
              <p:nvPr/>
            </p:nvSpPr>
            <p:spPr>
              <a:xfrm>
                <a:off x="2778571" y="6557102"/>
                <a:ext cx="2303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Celebrity Detection</a:t>
                </a: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5F0F3CED-8633-4E4C-9CC5-21AA31AEA135}"/>
                  </a:ext>
                </a:extLst>
              </p:cNvPr>
              <p:cNvSpPr/>
              <p:nvPr/>
            </p:nvSpPr>
            <p:spPr>
              <a:xfrm>
                <a:off x="3172212" y="5130702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644AC63B-3E69-4750-9A1E-CB521739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91120" y="517521"/>
              <a:ext cx="1115665" cy="695004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F28F81A5-2131-49CF-A1DD-72AB7B892F29}"/>
              </a:ext>
            </a:extLst>
          </p:cNvPr>
          <p:cNvGrpSpPr/>
          <p:nvPr/>
        </p:nvGrpSpPr>
        <p:grpSpPr>
          <a:xfrm>
            <a:off x="8853461" y="58458"/>
            <a:ext cx="2239396" cy="1808009"/>
            <a:chOff x="8205536" y="157369"/>
            <a:chExt cx="2239396" cy="1808009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48F6709B-A89E-4EC2-A504-149E0FC15C9D}"/>
                </a:ext>
              </a:extLst>
            </p:cNvPr>
            <p:cNvGrpSpPr/>
            <p:nvPr/>
          </p:nvGrpSpPr>
          <p:grpSpPr>
            <a:xfrm>
              <a:off x="8205536" y="157369"/>
              <a:ext cx="2239396" cy="1808009"/>
              <a:chOff x="2692677" y="5130702"/>
              <a:chExt cx="2239396" cy="1808009"/>
            </a:xfrm>
          </p:grpSpPr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28DA5B9-AE58-4485-ACA6-83EF79D0AA75}"/>
                  </a:ext>
                </a:extLst>
              </p:cNvPr>
              <p:cNvSpPr txBox="1"/>
              <p:nvPr/>
            </p:nvSpPr>
            <p:spPr>
              <a:xfrm>
                <a:off x="2692677" y="6569379"/>
                <a:ext cx="2239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rgbClr val="33A1A7"/>
                    </a:solidFill>
                    <a:latin typeface="Malgun Gothic" pitchFamily="34" charset="-127"/>
                    <a:ea typeface="Malgun Gothic" pitchFamily="34" charset="-127"/>
                    <a:cs typeface="Times New Roman" pitchFamily="18" charset="0"/>
                  </a:rPr>
                  <a:t>Liveness Detection</a:t>
                </a:r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BE12B97F-6B61-41D9-9A54-72F434BC1304}"/>
                  </a:ext>
                </a:extLst>
              </p:cNvPr>
              <p:cNvSpPr/>
              <p:nvPr/>
            </p:nvSpPr>
            <p:spPr>
              <a:xfrm>
                <a:off x="3172212" y="5130702"/>
                <a:ext cx="1320800" cy="13208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7BD3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88047854-A032-4DC8-AE0D-AB4334D49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043" b="90000" l="10000" r="93308">
                          <a14:foregroundMark x1="37692" y1="50432" x2="37692" y2="50432"/>
                          <a14:foregroundMark x1="37846" y1="50432" x2="40385" y2="51727"/>
                          <a14:foregroundMark x1="40231" y1="51511" x2="43692" y2="55612"/>
                          <a14:foregroundMark x1="43692" y1="55612" x2="43308" y2="58993"/>
                          <a14:foregroundMark x1="43000" y1="61511" x2="39692" y2="65252"/>
                          <a14:foregroundMark x1="36846" y1="65899" x2="39231" y2="65612"/>
                          <a14:foregroundMark x1="34077" y1="63525" x2="36692" y2="65468"/>
                          <a14:foregroundMark x1="31462" y1="58345" x2="34154" y2="63597"/>
                          <a14:foregroundMark x1="32000" y1="55468" x2="33000" y2="58705"/>
                          <a14:foregroundMark x1="33176" y1="53022" x2="32231" y2="55468"/>
                          <a14:foregroundMark x1="33399" y1="52446" x2="33176" y2="53022"/>
                          <a14:foregroundMark x1="33538" y1="52086" x2="33399" y2="52446"/>
                          <a14:foregroundMark x1="33692" y1="52158" x2="38077" y2="50576"/>
                          <a14:foregroundMark x1="33462" y1="52950" x2="41231" y2="52806"/>
                          <a14:foregroundMark x1="41231" y1="52806" x2="34769" y2="56763"/>
                          <a14:foregroundMark x1="34769" y1="56763" x2="40385" y2="58489"/>
                          <a14:foregroundMark x1="34231" y1="57626" x2="38231" y2="61439"/>
                          <a14:foregroundMark x1="38692" y1="52734" x2="38692" y2="52734"/>
                          <a14:foregroundMark x1="38769" y1="52590" x2="38385" y2="53525"/>
                          <a14:foregroundMark x1="38385" y1="53525" x2="38769" y2="52590"/>
                          <a14:foregroundMark x1="42385" y1="52878" x2="40154" y2="54676"/>
                          <a14:foregroundMark x1="78615" y1="6115" x2="79676" y2="6136"/>
                          <a14:foregroundMark x1="93086" y1="18215" x2="93077" y2="19784"/>
                          <a14:foregroundMark x1="93123" y1="11907" x2="93106" y2="14869"/>
                          <a14:foregroundMark x1="93154" y1="6403" x2="93150" y2="7072"/>
                          <a14:foregroundMark x1="91154" y1="6043" x2="93308" y2="6043"/>
                          <a14:foregroundMark x1="78615" y1="10863" x2="80154" y2="11799"/>
                          <a14:foregroundMark x1="83154" y1="16475" x2="89462" y2="15612"/>
                          <a14:foregroundMark x1="84308" y1="18058" x2="88846" y2="16475"/>
                          <a14:foregroundMark x1="83538" y1="17914" x2="89385" y2="16619"/>
                          <a14:foregroundMark x1="88769" y1="17410" x2="90538" y2="15324"/>
                          <a14:foregroundMark x1="83077" y1="17410" x2="90154" y2="15755"/>
                          <a14:foregroundMark x1="78769" y1="17914" x2="79469" y2="18469"/>
                          <a14:foregroundMark x1="79077" y1="6475" x2="79154" y2="8129"/>
                          <a14:foregroundMark x1="78923" y1="18777" x2="79000" y2="19712"/>
                          <a14:backgroundMark x1="33231" y1="52446" x2="33231" y2="52446"/>
                          <a14:backgroundMark x1="33231" y1="52662" x2="33231" y2="52662"/>
                          <a14:backgroundMark x1="33154" y1="53022" x2="33154" y2="53022"/>
                          <a14:backgroundMark x1="81049" y1="6644" x2="81846" y2="6691"/>
                          <a14:backgroundMark x1="78385" y1="6043" x2="78385" y2="6043"/>
                          <a14:backgroundMark x1="78462" y1="5971" x2="78462" y2="5971"/>
                          <a14:backgroundMark x1="83385" y1="6547" x2="83385" y2="6547"/>
                          <a14:backgroundMark x1="82000" y1="6115" x2="90615" y2="7338"/>
                          <a14:backgroundMark x1="90824" y1="7591" x2="93538" y2="9784"/>
                          <a14:backgroundMark x1="92000" y1="10432" x2="95692" y2="10288"/>
                          <a14:backgroundMark x1="78462" y1="10791" x2="78462" y2="10791"/>
                          <a14:backgroundMark x1="78538" y1="11007" x2="78538" y2="11007"/>
                          <a14:backgroundMark x1="78692" y1="15468" x2="79692" y2="17266"/>
                          <a14:backgroundMark x1="81665" y1="19638" x2="81846" y2="19856"/>
                          <a14:backgroundMark x1="89815" y1="16994" x2="92154" y2="16475"/>
                          <a14:backgroundMark x1="92154" y1="16475" x2="91077" y2="17554"/>
                          <a14:backgroundMark x1="92769" y1="15612" x2="93077" y2="16835"/>
                          <a14:backgroundMark x1="93154" y1="15468" x2="93154" y2="15468"/>
                          <a14:backgroundMark x1="93000" y1="15396" x2="93000" y2="15396"/>
                          <a14:backgroundMark x1="93000" y1="15396" x2="93000" y2="15396"/>
                          <a14:backgroundMark x1="92615" y1="15396" x2="92923" y2="15755"/>
                          <a14:backgroundMark x1="93077" y1="17122" x2="93077" y2="17122"/>
                          <a14:backgroundMark x1="93077" y1="17122" x2="93077" y2="17122"/>
                          <a14:backgroundMark x1="93077" y1="17122" x2="93308" y2="16763"/>
                          <a14:backgroundMark x1="83297" y1="19724" x2="82000" y2="19856"/>
                          <a14:backgroundMark x1="89077" y1="19137" x2="83389" y2="19715"/>
                          <a14:backgroundMark x1="88846" y1="19568" x2="92385" y2="19281"/>
                          <a14:backgroundMark x1="79462" y1="18738" x2="79462" y2="17986"/>
                          <a14:backgroundMark x1="79538" y1="18417" x2="80000" y2="188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67" t="4200" r="5692" b="79000"/>
            <a:stretch/>
          </p:blipFill>
          <p:spPr>
            <a:xfrm>
              <a:off x="8895388" y="346388"/>
              <a:ext cx="866838" cy="92462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343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>
            <a:extLst>
              <a:ext uri="{FF2B5EF4-FFF2-40B4-BE49-F238E27FC236}">
                <a16:creationId xmlns:a16="http://schemas.microsoft.com/office/drawing/2014/main" id="{662F9AFD-88C0-428B-81B7-551F1C7D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6"/>
            <a:ext cx="81329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jf金萱那提2.0 九分糖</vt:lpstr>
      <vt:lpstr>Malgun Gothic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黃綉容</dc:creator>
  <cp:lastModifiedBy>黃綉容</cp:lastModifiedBy>
  <cp:revision>2</cp:revision>
  <dcterms:created xsi:type="dcterms:W3CDTF">2022-04-19T10:38:24Z</dcterms:created>
  <dcterms:modified xsi:type="dcterms:W3CDTF">2022-04-19T11:03:11Z</dcterms:modified>
</cp:coreProperties>
</file>