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64" r:id="rId2"/>
    <p:sldId id="276"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6760" autoAdjust="0"/>
  </p:normalViewPr>
  <p:slideViewPr>
    <p:cSldViewPr showGuides="1">
      <p:cViewPr varScale="1">
        <p:scale>
          <a:sx n="38" d="100"/>
          <a:sy n="38" d="100"/>
        </p:scale>
        <p:origin x="1764" y="4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11/22/2021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11/22/2021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MY" sz="1800" b="0" i="0" u="none" strike="noStrike" dirty="0">
                <a:solidFill>
                  <a:srgbClr val="000000"/>
                </a:solidFill>
                <a:effectLst/>
                <a:latin typeface="Arial" panose="020B0604020202020204" pitchFamily="34" charset="0"/>
              </a:rPr>
              <a:t>In the motivation and goals, we aim to apply the image processing knowledge into machine. Besides, creating an application that can help the human to classify gender and age group from facial images. Furthermore, benchmarking between the proposed models and at the end deploy the application to the public.</a:t>
            </a:r>
            <a:endParaRPr lang="en-MY" b="0" dirty="0">
              <a:effectLst/>
            </a:endParaRPr>
          </a:p>
          <a:p>
            <a:br>
              <a:rPr lang="en-MY" b="0" dirty="0">
                <a:effectLst/>
              </a:rPr>
            </a:br>
            <a:endParaRPr lang="en-MY" dirty="0"/>
          </a:p>
        </p:txBody>
      </p:sp>
      <p:sp>
        <p:nvSpPr>
          <p:cNvPr id="4" name="Slide Number Placeholder 3"/>
          <p:cNvSpPr>
            <a:spLocks noGrp="1"/>
          </p:cNvSpPr>
          <p:nvPr>
            <p:ph type="sldNum" sz="quarter" idx="5"/>
          </p:nvPr>
        </p:nvSpPr>
        <p:spPr/>
        <p:txBody>
          <a:bodyPr/>
          <a:lstStyle/>
          <a:p>
            <a:fld id="{B8796F01-7154-41E0-B48B-A6921757531A}" type="slidenum">
              <a:rPr lang="en-MY" smtClean="0"/>
              <a:pPr/>
              <a:t>2</a:t>
            </a:fld>
            <a:endParaRPr lang="en-MY"/>
          </a:p>
        </p:txBody>
      </p:sp>
    </p:spTree>
    <p:extLst>
      <p:ext uri="{BB962C8B-B14F-4D97-AF65-F5344CB8AC3E}">
        <p14:creationId xmlns:p14="http://schemas.microsoft.com/office/powerpoint/2010/main" val="24154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MY" sz="1800" b="0" i="0" u="none" strike="noStrike" dirty="0">
                <a:solidFill>
                  <a:srgbClr val="000000"/>
                </a:solidFill>
                <a:effectLst/>
                <a:latin typeface="Arial" panose="020B0604020202020204" pitchFamily="34" charset="0"/>
              </a:rPr>
              <a:t>In order to create the models, we obtained two dataset which is Gender and Age dataset.</a:t>
            </a:r>
          </a:p>
          <a:p>
            <a:pPr rtl="0">
              <a:spcBef>
                <a:spcPts val="0"/>
              </a:spcBef>
              <a:spcAft>
                <a:spcPts val="0"/>
              </a:spcAft>
            </a:pPr>
            <a:endParaRPr lang="en-MY" sz="2000" b="0" dirty="0">
              <a:effectLst/>
            </a:endParaRPr>
          </a:p>
          <a:p>
            <a:pPr rtl="0">
              <a:spcBef>
                <a:spcPts val="0"/>
              </a:spcBef>
              <a:spcAft>
                <a:spcPts val="0"/>
              </a:spcAft>
            </a:pPr>
            <a:r>
              <a:rPr lang="en-MY" sz="1800" b="0" i="0" u="none" strike="noStrike" dirty="0">
                <a:solidFill>
                  <a:srgbClr val="000000"/>
                </a:solidFill>
                <a:effectLst/>
                <a:latin typeface="Arial" panose="020B0604020202020204" pitchFamily="34" charset="0"/>
              </a:rPr>
              <a:t>In the gender dataset we obtained, the dataset is </a:t>
            </a:r>
            <a:r>
              <a:rPr lang="en-MY" sz="1800" b="0" i="0" u="none" strike="noStrike" dirty="0" err="1">
                <a:solidFill>
                  <a:srgbClr val="000000"/>
                </a:solidFill>
                <a:effectLst/>
                <a:latin typeface="Arial" panose="020B0604020202020204" pitchFamily="34" charset="0"/>
              </a:rPr>
              <a:t>splitted</a:t>
            </a:r>
            <a:r>
              <a:rPr lang="en-MY" sz="1800" b="0" i="0" u="none" strike="noStrike" dirty="0">
                <a:solidFill>
                  <a:srgbClr val="000000"/>
                </a:solidFill>
                <a:effectLst/>
                <a:latin typeface="Arial" panose="020B0604020202020204" pitchFamily="34" charset="0"/>
              </a:rPr>
              <a:t> into three folders which are Train, Validate and Test with a total of 200k images. </a:t>
            </a:r>
          </a:p>
          <a:p>
            <a:pPr rtl="0">
              <a:spcBef>
                <a:spcPts val="0"/>
              </a:spcBef>
              <a:spcAft>
                <a:spcPts val="0"/>
              </a:spcAft>
            </a:pPr>
            <a:endParaRPr lang="en-MY" sz="1800" b="0" i="0" u="none" strike="noStrike" dirty="0">
              <a:solidFill>
                <a:srgbClr val="000000"/>
              </a:solidFill>
              <a:effectLst/>
              <a:latin typeface="Arial" panose="020B0604020202020204" pitchFamily="34" charset="0"/>
            </a:endParaRPr>
          </a:p>
          <a:p>
            <a:pPr rtl="0">
              <a:spcBef>
                <a:spcPts val="0"/>
              </a:spcBef>
              <a:spcAft>
                <a:spcPts val="0"/>
              </a:spcAft>
            </a:pPr>
            <a:r>
              <a:rPr lang="en-MY" sz="1800" b="0" i="0" u="none" strike="noStrike" dirty="0">
                <a:solidFill>
                  <a:srgbClr val="000000"/>
                </a:solidFill>
                <a:effectLst/>
                <a:latin typeface="Arial" panose="020B0604020202020204" pitchFamily="34" charset="0"/>
              </a:rPr>
              <a:t>On the other hand, the Age dataset we obtained from two sources which are </a:t>
            </a:r>
            <a:r>
              <a:rPr lang="en-MY" sz="1800" b="0" i="0" u="none" strike="noStrike" dirty="0" err="1">
                <a:solidFill>
                  <a:srgbClr val="000000"/>
                </a:solidFill>
                <a:effectLst/>
                <a:latin typeface="Arial" panose="020B0604020202020204" pitchFamily="34" charset="0"/>
              </a:rPr>
              <a:t>UTKFace</a:t>
            </a:r>
            <a:r>
              <a:rPr lang="en-MY" sz="1800" b="0" i="0" u="none" strike="noStrike" dirty="0">
                <a:solidFill>
                  <a:srgbClr val="000000"/>
                </a:solidFill>
                <a:effectLst/>
                <a:latin typeface="Arial" panose="020B0604020202020204" pitchFamily="34" charset="0"/>
              </a:rPr>
              <a:t> and AGFW. In the </a:t>
            </a:r>
            <a:r>
              <a:rPr lang="en-MY" sz="1800" b="0" i="0" u="none" strike="noStrike" dirty="0" err="1">
                <a:solidFill>
                  <a:srgbClr val="000000"/>
                </a:solidFill>
                <a:effectLst/>
                <a:latin typeface="Arial" panose="020B0604020202020204" pitchFamily="34" charset="0"/>
              </a:rPr>
              <a:t>UTKFace</a:t>
            </a:r>
            <a:r>
              <a:rPr lang="en-MY" sz="1800" b="0" i="0" u="none" strike="noStrike" dirty="0">
                <a:solidFill>
                  <a:srgbClr val="000000"/>
                </a:solidFill>
                <a:effectLst/>
                <a:latin typeface="Arial" panose="020B0604020202020204" pitchFamily="34" charset="0"/>
              </a:rPr>
              <a:t>, it consists of 23.7k images from age 0 to 116. Apart from that, the AGFW consists of 11 folders of the age from 20 until 94. At the end, we bin the age dataset into 4 categories which are Child, Adolescent Adult and Senior Adult.</a:t>
            </a:r>
            <a:endParaRPr lang="en-MY" sz="2000" b="0" dirty="0">
              <a:effectLst/>
            </a:endParaRPr>
          </a:p>
          <a:p>
            <a:br>
              <a:rPr lang="en-MY" sz="2000" b="0" dirty="0">
                <a:effectLst/>
              </a:rPr>
            </a:br>
            <a:br>
              <a:rPr lang="en-MY" sz="2000" b="0" dirty="0">
                <a:effectLst/>
              </a:rPr>
            </a:br>
            <a:br>
              <a:rPr lang="en-MY" sz="2000" b="0" dirty="0">
                <a:effectLst/>
              </a:rPr>
            </a:br>
            <a:br>
              <a:rPr lang="en-MY" sz="2000" b="0" dirty="0">
                <a:effectLst/>
              </a:rPr>
            </a:b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MY" smtClean="0"/>
              <a:pPr/>
              <a:t>3</a:t>
            </a:fld>
            <a:endParaRPr lang="en-MY"/>
          </a:p>
        </p:txBody>
      </p:sp>
    </p:spTree>
    <p:extLst>
      <p:ext uri="{BB962C8B-B14F-4D97-AF65-F5344CB8AC3E}">
        <p14:creationId xmlns:p14="http://schemas.microsoft.com/office/powerpoint/2010/main" val="283069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MY" sz="1800" b="0" i="0" u="none" strike="noStrike" dirty="0">
                <a:solidFill>
                  <a:srgbClr val="000000"/>
                </a:solidFill>
                <a:effectLst/>
                <a:latin typeface="Times New Roman" panose="02020603050405020304" pitchFamily="18" charset="0"/>
              </a:rPr>
              <a:t>Other than the dataset, these are the main tools for us to build the models and deployment. For example, the </a:t>
            </a:r>
            <a:r>
              <a:rPr lang="en-MY" sz="1800" b="0" i="0" u="none" strike="noStrike" dirty="0" err="1">
                <a:solidFill>
                  <a:srgbClr val="000000"/>
                </a:solidFill>
                <a:effectLst/>
                <a:latin typeface="Times New Roman" panose="02020603050405020304" pitchFamily="18" charset="0"/>
              </a:rPr>
              <a:t>tensorflow</a:t>
            </a:r>
            <a:r>
              <a:rPr lang="en-MY" sz="1800" b="0" i="0" u="none" strike="noStrike" dirty="0">
                <a:solidFill>
                  <a:srgbClr val="000000"/>
                </a:solidFill>
                <a:effectLst/>
                <a:latin typeface="Times New Roman" panose="02020603050405020304" pitchFamily="18" charset="0"/>
              </a:rPr>
              <a:t>, </a:t>
            </a:r>
            <a:r>
              <a:rPr lang="en-MY" sz="1800" b="0" i="0" u="none" strike="noStrike" dirty="0" err="1">
                <a:solidFill>
                  <a:srgbClr val="000000"/>
                </a:solidFill>
                <a:effectLst/>
                <a:latin typeface="Times New Roman" panose="02020603050405020304" pitchFamily="18" charset="0"/>
              </a:rPr>
              <a:t>keras</a:t>
            </a:r>
            <a:r>
              <a:rPr lang="en-MY" sz="1800" b="0" i="0" u="none" strike="noStrike" dirty="0">
                <a:solidFill>
                  <a:srgbClr val="000000"/>
                </a:solidFill>
                <a:effectLst/>
                <a:latin typeface="Times New Roman" panose="02020603050405020304" pitchFamily="18" charset="0"/>
              </a:rPr>
              <a:t> and </a:t>
            </a:r>
            <a:r>
              <a:rPr lang="en-MY" sz="1800" b="0" i="0" u="none" strike="noStrike" dirty="0" err="1">
                <a:solidFill>
                  <a:srgbClr val="000000"/>
                </a:solidFill>
                <a:effectLst/>
                <a:latin typeface="Times New Roman" panose="02020603050405020304" pitchFamily="18" charset="0"/>
              </a:rPr>
              <a:t>opencv</a:t>
            </a:r>
            <a:r>
              <a:rPr lang="en-MY" sz="1800" b="0" i="0" u="none" strike="noStrike" dirty="0">
                <a:solidFill>
                  <a:srgbClr val="000000"/>
                </a:solidFill>
                <a:effectLst/>
                <a:latin typeface="Times New Roman" panose="02020603050405020304" pitchFamily="18" charset="0"/>
              </a:rPr>
              <a:t> we used in image processing. For example, TensorFlow is a highly flexible system with multiple models and versions of the models provided and </a:t>
            </a:r>
            <a:r>
              <a:rPr lang="en-MY" sz="1800" b="0" i="0" u="none" strike="noStrike" dirty="0" err="1">
                <a:solidFill>
                  <a:srgbClr val="000000"/>
                </a:solidFill>
                <a:effectLst/>
                <a:latin typeface="Times New Roman" panose="02020603050405020304" pitchFamily="18" charset="0"/>
              </a:rPr>
              <a:t>Keras</a:t>
            </a:r>
            <a:r>
              <a:rPr lang="en-MY" sz="1800" b="0" i="0" u="none" strike="noStrike" dirty="0">
                <a:solidFill>
                  <a:srgbClr val="000000"/>
                </a:solidFill>
                <a:effectLst/>
                <a:latin typeface="Times New Roman" panose="02020603050405020304" pitchFamily="18" charset="0"/>
              </a:rPr>
              <a:t> has an user-friendly API to create the neural network.</a:t>
            </a:r>
          </a:p>
          <a:p>
            <a:pPr algn="just" rtl="0">
              <a:spcBef>
                <a:spcPts val="0"/>
              </a:spcBef>
              <a:spcAft>
                <a:spcPts val="0"/>
              </a:spcAft>
            </a:pPr>
            <a:endParaRPr lang="en-MY" sz="2000" b="0" dirty="0">
              <a:effectLst/>
            </a:endParaRPr>
          </a:p>
          <a:p>
            <a:pPr rtl="0">
              <a:spcBef>
                <a:spcPts val="0"/>
              </a:spcBef>
              <a:spcAft>
                <a:spcPts val="0"/>
              </a:spcAft>
            </a:pPr>
            <a:r>
              <a:rPr lang="en-MY" sz="1800" b="0" i="0" u="none" strike="noStrike" dirty="0">
                <a:solidFill>
                  <a:srgbClr val="000000"/>
                </a:solidFill>
                <a:effectLst/>
                <a:latin typeface="Times New Roman" panose="02020603050405020304" pitchFamily="18" charset="0"/>
              </a:rPr>
              <a:t>Meanwhile, the </a:t>
            </a:r>
            <a:r>
              <a:rPr lang="en-MY" sz="1800" b="0" i="0" u="none" strike="noStrike" dirty="0" err="1">
                <a:solidFill>
                  <a:srgbClr val="000000"/>
                </a:solidFill>
                <a:effectLst/>
                <a:latin typeface="Times New Roman" panose="02020603050405020304" pitchFamily="18" charset="0"/>
              </a:rPr>
              <a:t>streamlit</a:t>
            </a:r>
            <a:r>
              <a:rPr lang="en-MY" sz="1800" b="0" i="0" u="none" strike="noStrike" dirty="0">
                <a:solidFill>
                  <a:srgbClr val="000000"/>
                </a:solidFill>
                <a:effectLst/>
                <a:latin typeface="Times New Roman" panose="02020603050405020304" pitchFamily="18" charset="0"/>
              </a:rPr>
              <a:t> we used for deployment. There are also some of the common libraries we used in our project such as pandas, </a:t>
            </a:r>
            <a:r>
              <a:rPr lang="en-MY" sz="1800" b="0" i="0" u="none" strike="noStrike" dirty="0" err="1">
                <a:solidFill>
                  <a:srgbClr val="000000"/>
                </a:solidFill>
                <a:effectLst/>
                <a:latin typeface="Times New Roman" panose="02020603050405020304" pitchFamily="18" charset="0"/>
              </a:rPr>
              <a:t>os</a:t>
            </a:r>
            <a:r>
              <a:rPr lang="en-MY" sz="1800" b="0" i="0" u="none" strike="noStrike" dirty="0">
                <a:solidFill>
                  <a:srgbClr val="000000"/>
                </a:solidFill>
                <a:effectLst/>
                <a:latin typeface="Times New Roman" panose="02020603050405020304" pitchFamily="18" charset="0"/>
              </a:rPr>
              <a:t>, </a:t>
            </a:r>
            <a:r>
              <a:rPr lang="en-MY" sz="1800" b="0" i="0" u="none" strike="noStrike" dirty="0" err="1">
                <a:solidFill>
                  <a:srgbClr val="000000"/>
                </a:solidFill>
                <a:effectLst/>
                <a:latin typeface="Times New Roman" panose="02020603050405020304" pitchFamily="18" charset="0"/>
              </a:rPr>
              <a:t>numpy</a:t>
            </a:r>
            <a:r>
              <a:rPr lang="en-MY" sz="1800" b="0" i="0" u="none" strike="noStrike" dirty="0">
                <a:solidFill>
                  <a:srgbClr val="000000"/>
                </a:solidFill>
                <a:effectLst/>
                <a:latin typeface="Times New Roman" panose="02020603050405020304" pitchFamily="18" charset="0"/>
              </a:rPr>
              <a:t> etc.</a:t>
            </a:r>
            <a:endParaRPr lang="en-MY" sz="2000" b="0" dirty="0">
              <a:effectLst/>
            </a:endParaRPr>
          </a:p>
          <a:p>
            <a:br>
              <a:rPr lang="en-MY" sz="2000" b="0" dirty="0">
                <a:effectLst/>
              </a:rPr>
            </a:br>
            <a:br>
              <a:rPr lang="en-MY" sz="2000" b="0" dirty="0">
                <a:effectLst/>
              </a:rPr>
            </a:br>
            <a:endParaRPr lang="en-MY" sz="2000" b="0" dirty="0">
              <a:effectLst/>
            </a:endParaRPr>
          </a:p>
        </p:txBody>
      </p:sp>
      <p:sp>
        <p:nvSpPr>
          <p:cNvPr id="4" name="Slide Number Placeholder 3"/>
          <p:cNvSpPr>
            <a:spLocks noGrp="1"/>
          </p:cNvSpPr>
          <p:nvPr>
            <p:ph type="sldNum" sz="quarter" idx="5"/>
          </p:nvPr>
        </p:nvSpPr>
        <p:spPr/>
        <p:txBody>
          <a:bodyPr/>
          <a:lstStyle/>
          <a:p>
            <a:fld id="{B8796F01-7154-41E0-B48B-A6921757531A}" type="slidenum">
              <a:rPr lang="en-MY" smtClean="0"/>
              <a:pPr/>
              <a:t>4</a:t>
            </a:fld>
            <a:endParaRPr lang="en-MY"/>
          </a:p>
        </p:txBody>
      </p:sp>
    </p:spTree>
    <p:extLst>
      <p:ext uri="{BB962C8B-B14F-4D97-AF65-F5344CB8AC3E}">
        <p14:creationId xmlns:p14="http://schemas.microsoft.com/office/powerpoint/2010/main" val="4149416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MY" sz="1800" b="0" i="0" u="none" strike="noStrike" dirty="0">
                <a:solidFill>
                  <a:srgbClr val="000000"/>
                </a:solidFill>
                <a:effectLst/>
                <a:latin typeface="Arial" panose="020B0604020202020204" pitchFamily="34" charset="0"/>
              </a:rPr>
              <a:t>So in our project flow, it consists of 6 stages which are data </a:t>
            </a:r>
            <a:r>
              <a:rPr lang="en-MY" sz="1800" b="0" i="0" u="none" strike="noStrike" dirty="0" err="1">
                <a:solidFill>
                  <a:srgbClr val="000000"/>
                </a:solidFill>
                <a:effectLst/>
                <a:latin typeface="Arial" panose="020B0604020202020204" pitchFamily="34" charset="0"/>
              </a:rPr>
              <a:t>preprocessing</a:t>
            </a:r>
            <a:r>
              <a:rPr lang="en-MY" sz="1800" b="0" i="0" u="none" strike="noStrike" dirty="0">
                <a:solidFill>
                  <a:srgbClr val="000000"/>
                </a:solidFill>
                <a:effectLst/>
                <a:latin typeface="Arial" panose="020B0604020202020204" pitchFamily="34" charset="0"/>
              </a:rPr>
              <a:t>, train test split (</a:t>
            </a:r>
            <a:r>
              <a:rPr lang="en-MY" sz="1800" b="0" i="0" u="none" strike="noStrike" dirty="0" err="1">
                <a:solidFill>
                  <a:srgbClr val="000000"/>
                </a:solidFill>
                <a:effectLst/>
                <a:latin typeface="Arial" panose="020B0604020202020204" pitchFamily="34" charset="0"/>
              </a:rPr>
              <a:t>imagedatagenerator</a:t>
            </a:r>
            <a:r>
              <a:rPr lang="en-MY" sz="1800" b="0" i="0" u="none" strike="noStrike" dirty="0">
                <a:solidFill>
                  <a:srgbClr val="000000"/>
                </a:solidFill>
                <a:effectLst/>
                <a:latin typeface="Arial" panose="020B0604020202020204" pitchFamily="34" charset="0"/>
              </a:rPr>
              <a:t>), feature extraction, classification layer, analysis result and deployment. </a:t>
            </a:r>
            <a:endParaRPr lang="en-MY" b="0" dirty="0">
              <a:effectLst/>
            </a:endParaRPr>
          </a:p>
          <a:p>
            <a:br>
              <a:rPr lang="en-MY" b="0" dirty="0">
                <a:effectLst/>
              </a:rPr>
            </a:br>
            <a:br>
              <a:rPr lang="en-MY" b="0" dirty="0">
                <a:effectLst/>
              </a:rPr>
            </a:br>
            <a:endParaRPr lang="en-MY" dirty="0"/>
          </a:p>
        </p:txBody>
      </p:sp>
      <p:sp>
        <p:nvSpPr>
          <p:cNvPr id="4" name="Slide Number Placeholder 3"/>
          <p:cNvSpPr>
            <a:spLocks noGrp="1"/>
          </p:cNvSpPr>
          <p:nvPr>
            <p:ph type="sldNum" sz="quarter" idx="5"/>
          </p:nvPr>
        </p:nvSpPr>
        <p:spPr/>
        <p:txBody>
          <a:bodyPr/>
          <a:lstStyle/>
          <a:p>
            <a:fld id="{B8796F01-7154-41E0-B48B-A6921757531A}" type="slidenum">
              <a:rPr lang="en-MY" smtClean="0"/>
              <a:pPr/>
              <a:t>5</a:t>
            </a:fld>
            <a:endParaRPr lang="en-MY"/>
          </a:p>
        </p:txBody>
      </p:sp>
    </p:spTree>
    <p:extLst>
      <p:ext uri="{BB962C8B-B14F-4D97-AF65-F5344CB8AC3E}">
        <p14:creationId xmlns:p14="http://schemas.microsoft.com/office/powerpoint/2010/main" val="3043336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MY" sz="1800" b="0" i="0" u="none" strike="noStrike" dirty="0">
                <a:solidFill>
                  <a:srgbClr val="000000"/>
                </a:solidFill>
                <a:effectLst/>
                <a:latin typeface="Arial" panose="020B0604020202020204" pitchFamily="34" charset="0"/>
              </a:rPr>
              <a:t>In the data </a:t>
            </a:r>
            <a:r>
              <a:rPr lang="en-MY" sz="1800" b="0" i="0" u="none" strike="noStrike" dirty="0" err="1">
                <a:solidFill>
                  <a:srgbClr val="000000"/>
                </a:solidFill>
                <a:effectLst/>
                <a:latin typeface="Arial" panose="020B0604020202020204" pitchFamily="34" charset="0"/>
              </a:rPr>
              <a:t>preprocessing</a:t>
            </a:r>
            <a:r>
              <a:rPr lang="en-MY" sz="1800" b="0" i="0" u="none" strike="noStrike" dirty="0">
                <a:solidFill>
                  <a:srgbClr val="000000"/>
                </a:solidFill>
                <a:effectLst/>
                <a:latin typeface="Arial" panose="020B0604020202020204" pitchFamily="34" charset="0"/>
              </a:rPr>
              <a:t>, for the gender part, we only used partial data in our experiment. Meanwhile the age group we bins into categories as mentioned in the previous slide.</a:t>
            </a:r>
          </a:p>
          <a:p>
            <a:pPr rtl="0">
              <a:spcBef>
                <a:spcPts val="0"/>
              </a:spcBef>
              <a:spcAft>
                <a:spcPts val="0"/>
              </a:spcAft>
            </a:pPr>
            <a:endParaRPr lang="en-MY" b="0" dirty="0">
              <a:effectLst/>
            </a:endParaRPr>
          </a:p>
          <a:p>
            <a:pPr rtl="0">
              <a:spcBef>
                <a:spcPts val="0"/>
              </a:spcBef>
              <a:spcAft>
                <a:spcPts val="0"/>
              </a:spcAft>
            </a:pPr>
            <a:r>
              <a:rPr lang="en-MY" sz="1800" b="0" i="0" u="none" strike="noStrike" dirty="0">
                <a:solidFill>
                  <a:srgbClr val="000000"/>
                </a:solidFill>
                <a:effectLst/>
                <a:latin typeface="Arial" panose="020B0604020202020204" pitchFamily="34" charset="0"/>
              </a:rPr>
              <a:t>For the face detection, we have applied it in our deployed application. This is because all the dataset we obtain, face are aligned and </a:t>
            </a:r>
            <a:r>
              <a:rPr lang="en-MY" sz="1800" b="0" i="0" u="none" strike="noStrike" dirty="0" err="1">
                <a:solidFill>
                  <a:srgbClr val="000000"/>
                </a:solidFill>
                <a:effectLst/>
                <a:latin typeface="Arial" panose="020B0604020202020204" pitchFamily="34" charset="0"/>
              </a:rPr>
              <a:t>centered</a:t>
            </a:r>
            <a:r>
              <a:rPr lang="en-MY" sz="1800" b="0" i="0" u="none" strike="noStrike" dirty="0">
                <a:solidFill>
                  <a:srgbClr val="000000"/>
                </a:solidFill>
                <a:effectLst/>
                <a:latin typeface="Arial" panose="020B0604020202020204" pitchFamily="34" charset="0"/>
              </a:rPr>
              <a:t> so we do not apply this algorithms in to it.  </a:t>
            </a:r>
            <a:endParaRPr lang="en-MY" b="0" dirty="0">
              <a:effectLst/>
            </a:endParaRPr>
          </a:p>
          <a:p>
            <a:br>
              <a:rPr lang="en-MY" b="0" dirty="0">
                <a:effectLst/>
              </a:rPr>
            </a:br>
            <a:br>
              <a:rPr lang="en-MY" b="0" dirty="0">
                <a:effectLst/>
              </a:rPr>
            </a:br>
            <a:endParaRPr lang="en-MY" dirty="0"/>
          </a:p>
        </p:txBody>
      </p:sp>
      <p:sp>
        <p:nvSpPr>
          <p:cNvPr id="4" name="Slide Number Placeholder 3"/>
          <p:cNvSpPr>
            <a:spLocks noGrp="1"/>
          </p:cNvSpPr>
          <p:nvPr>
            <p:ph type="sldNum" sz="quarter" idx="5"/>
          </p:nvPr>
        </p:nvSpPr>
        <p:spPr/>
        <p:txBody>
          <a:bodyPr/>
          <a:lstStyle/>
          <a:p>
            <a:fld id="{B8796F01-7154-41E0-B48B-A6921757531A}" type="slidenum">
              <a:rPr lang="en-MY" smtClean="0"/>
              <a:pPr/>
              <a:t>6</a:t>
            </a:fld>
            <a:endParaRPr lang="en-MY"/>
          </a:p>
        </p:txBody>
      </p:sp>
    </p:spTree>
    <p:extLst>
      <p:ext uri="{BB962C8B-B14F-4D97-AF65-F5344CB8AC3E}">
        <p14:creationId xmlns:p14="http://schemas.microsoft.com/office/powerpoint/2010/main" val="233598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MY" sz="1800" b="0" i="0" u="none" strike="noStrike" dirty="0">
                <a:solidFill>
                  <a:srgbClr val="000000"/>
                </a:solidFill>
                <a:effectLst/>
                <a:latin typeface="Arial" panose="020B0604020202020204" pitchFamily="34" charset="0"/>
              </a:rPr>
              <a:t>The reason we apply data augmentation is because we can let the model know more of the angle of the image such as the function applied above. Throughout this process, model will be more robust towards the images from different angle</a:t>
            </a:r>
            <a:endParaRPr lang="en-MY" sz="2000" b="0" dirty="0">
              <a:effectLst/>
            </a:endParaRPr>
          </a:p>
          <a:p>
            <a:br>
              <a:rPr lang="en-MY" sz="2000" b="0" dirty="0">
                <a:effectLst/>
              </a:rPr>
            </a:br>
            <a:br>
              <a:rPr lang="en-MY" sz="2000" b="0" dirty="0">
                <a:effectLst/>
              </a:rPr>
            </a:br>
            <a:br>
              <a:rPr lang="en-MY" sz="2000" b="0" dirty="0">
                <a:effectLst/>
              </a:rPr>
            </a:br>
            <a:endParaRPr lang="en-MY" dirty="0"/>
          </a:p>
        </p:txBody>
      </p:sp>
      <p:sp>
        <p:nvSpPr>
          <p:cNvPr id="4" name="Slide Number Placeholder 3"/>
          <p:cNvSpPr>
            <a:spLocks noGrp="1"/>
          </p:cNvSpPr>
          <p:nvPr>
            <p:ph type="sldNum" sz="quarter" idx="5"/>
          </p:nvPr>
        </p:nvSpPr>
        <p:spPr/>
        <p:txBody>
          <a:bodyPr/>
          <a:lstStyle/>
          <a:p>
            <a:fld id="{B8796F01-7154-41E0-B48B-A6921757531A}" type="slidenum">
              <a:rPr lang="en-MY" smtClean="0"/>
              <a:pPr/>
              <a:t>7</a:t>
            </a:fld>
            <a:endParaRPr lang="en-MY"/>
          </a:p>
        </p:txBody>
      </p:sp>
    </p:spTree>
    <p:extLst>
      <p:ext uri="{BB962C8B-B14F-4D97-AF65-F5344CB8AC3E}">
        <p14:creationId xmlns:p14="http://schemas.microsoft.com/office/powerpoint/2010/main" val="1603446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11/22/2021</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11/22/2021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11/22/2021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11/22/2021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11/22/2021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11/22/2021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11/22/2021</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5.x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5.xml"/><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5.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AGE AND GENDER CLASSIFICATION APPLICATION</a:t>
            </a:r>
            <a:endParaRPr lang="en-US" dirty="0"/>
          </a:p>
        </p:txBody>
      </p:sp>
      <p:sp>
        <p:nvSpPr>
          <p:cNvPr id="3" name="Subtitle 2"/>
          <p:cNvSpPr>
            <a:spLocks noGrp="1"/>
          </p:cNvSpPr>
          <p:nvPr>
            <p:ph type="subTitle" idx="1"/>
          </p:nvPr>
        </p:nvSpPr>
        <p:spPr/>
        <p:txBody>
          <a:bodyPr/>
          <a:lstStyle/>
          <a:p>
            <a:r>
              <a:rPr lang="en-US" dirty="0"/>
              <a:t>VIP PROJECT PRESENTATION</a:t>
            </a:r>
          </a:p>
          <a:p>
            <a:r>
              <a:rPr lang="en-US"/>
              <a:t>Group 4</a:t>
            </a: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1769-20FF-4AF7-993E-855B4FD41C11}"/>
              </a:ext>
            </a:extLst>
          </p:cNvPr>
          <p:cNvSpPr>
            <a:spLocks noGrp="1"/>
          </p:cNvSpPr>
          <p:nvPr>
            <p:ph type="title"/>
          </p:nvPr>
        </p:nvSpPr>
        <p:spPr/>
        <p:txBody>
          <a:bodyPr/>
          <a:lstStyle/>
          <a:p>
            <a:r>
              <a:rPr lang="en-US" dirty="0"/>
              <a:t>Model Compilation </a:t>
            </a:r>
            <a:endParaRPr lang="en-MY" dirty="0"/>
          </a:p>
        </p:txBody>
      </p:sp>
      <p:sp>
        <p:nvSpPr>
          <p:cNvPr id="3" name="Text Placeholder 2">
            <a:extLst>
              <a:ext uri="{FF2B5EF4-FFF2-40B4-BE49-F238E27FC236}">
                <a16:creationId xmlns:a16="http://schemas.microsoft.com/office/drawing/2014/main" id="{9CD7412B-1EAA-43DC-A24D-C59D89A20B76}"/>
              </a:ext>
            </a:extLst>
          </p:cNvPr>
          <p:cNvSpPr>
            <a:spLocks noGrp="1"/>
          </p:cNvSpPr>
          <p:nvPr>
            <p:ph type="body" idx="1"/>
          </p:nvPr>
        </p:nvSpPr>
        <p:spPr/>
        <p:txBody>
          <a:bodyPr/>
          <a:lstStyle/>
          <a:p>
            <a:r>
              <a:rPr lang="en-US" dirty="0"/>
              <a:t>Trainable Layers</a:t>
            </a:r>
            <a:endParaRPr lang="en-MY" dirty="0"/>
          </a:p>
        </p:txBody>
      </p:sp>
      <p:sp>
        <p:nvSpPr>
          <p:cNvPr id="7" name="Content Placeholder 6">
            <a:extLst>
              <a:ext uri="{FF2B5EF4-FFF2-40B4-BE49-F238E27FC236}">
                <a16:creationId xmlns:a16="http://schemas.microsoft.com/office/drawing/2014/main" id="{16F7E3A3-8FE0-44C2-ABA7-D3086D3236E3}"/>
              </a:ext>
            </a:extLst>
          </p:cNvPr>
          <p:cNvSpPr>
            <a:spLocks noGrp="1"/>
          </p:cNvSpPr>
          <p:nvPr>
            <p:ph sz="half" idx="2"/>
          </p:nvPr>
        </p:nvSpPr>
        <p:spPr>
          <a:xfrm>
            <a:off x="1117309" y="2209800"/>
            <a:ext cx="4977104" cy="512064"/>
          </a:xfrm>
        </p:spPr>
        <p:txBody>
          <a:bodyPr/>
          <a:lstStyle/>
          <a:p>
            <a:r>
              <a:rPr lang="en-US" dirty="0"/>
              <a:t>Freeze all the trainable layers</a:t>
            </a:r>
          </a:p>
        </p:txBody>
      </p:sp>
      <p:sp>
        <p:nvSpPr>
          <p:cNvPr id="10" name="Text Placeholder 2">
            <a:extLst>
              <a:ext uri="{FF2B5EF4-FFF2-40B4-BE49-F238E27FC236}">
                <a16:creationId xmlns:a16="http://schemas.microsoft.com/office/drawing/2014/main" id="{50DA78C5-A54B-49A8-B4C8-09F8C3526673}"/>
              </a:ext>
            </a:extLst>
          </p:cNvPr>
          <p:cNvSpPr txBox="1">
            <a:spLocks/>
          </p:cNvSpPr>
          <p:nvPr/>
        </p:nvSpPr>
        <p:spPr>
          <a:xfrm>
            <a:off x="1117309" y="2916936"/>
            <a:ext cx="4973041" cy="512064"/>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r>
              <a:rPr lang="en-US" dirty="0"/>
              <a:t>Optimizer	</a:t>
            </a:r>
            <a:endParaRPr lang="en-MY" dirty="0"/>
          </a:p>
        </p:txBody>
      </p:sp>
      <p:sp>
        <p:nvSpPr>
          <p:cNvPr id="11" name="Content Placeholder 6">
            <a:extLst>
              <a:ext uri="{FF2B5EF4-FFF2-40B4-BE49-F238E27FC236}">
                <a16:creationId xmlns:a16="http://schemas.microsoft.com/office/drawing/2014/main" id="{D1C1A3D9-AA0E-4D58-8767-3904D2BF9410}"/>
              </a:ext>
            </a:extLst>
          </p:cNvPr>
          <p:cNvSpPr txBox="1">
            <a:spLocks/>
          </p:cNvSpPr>
          <p:nvPr/>
        </p:nvSpPr>
        <p:spPr>
          <a:xfrm>
            <a:off x="1113246" y="3624072"/>
            <a:ext cx="4977104" cy="512064"/>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0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r>
              <a:rPr lang="en-US" dirty="0"/>
              <a:t>Adam</a:t>
            </a:r>
          </a:p>
        </p:txBody>
      </p:sp>
      <p:sp>
        <p:nvSpPr>
          <p:cNvPr id="13" name="Text Placeholder 2">
            <a:extLst>
              <a:ext uri="{FF2B5EF4-FFF2-40B4-BE49-F238E27FC236}">
                <a16:creationId xmlns:a16="http://schemas.microsoft.com/office/drawing/2014/main" id="{0F5AF6E7-04C7-41B5-8B54-0B82BE67B573}"/>
              </a:ext>
            </a:extLst>
          </p:cNvPr>
          <p:cNvSpPr txBox="1">
            <a:spLocks/>
          </p:cNvSpPr>
          <p:nvPr/>
        </p:nvSpPr>
        <p:spPr>
          <a:xfrm>
            <a:off x="1121372" y="4225036"/>
            <a:ext cx="4973041" cy="512064"/>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r>
              <a:rPr lang="en-US" dirty="0"/>
              <a:t>Learning Rate</a:t>
            </a:r>
            <a:endParaRPr lang="en-MY" dirty="0"/>
          </a:p>
        </p:txBody>
      </p:sp>
      <p:sp>
        <p:nvSpPr>
          <p:cNvPr id="14" name="Content Placeholder 6">
            <a:extLst>
              <a:ext uri="{FF2B5EF4-FFF2-40B4-BE49-F238E27FC236}">
                <a16:creationId xmlns:a16="http://schemas.microsoft.com/office/drawing/2014/main" id="{FB0596AD-9BF1-4EC8-ADDA-C0597CCCD525}"/>
              </a:ext>
            </a:extLst>
          </p:cNvPr>
          <p:cNvSpPr txBox="1">
            <a:spLocks/>
          </p:cNvSpPr>
          <p:nvPr/>
        </p:nvSpPr>
        <p:spPr>
          <a:xfrm>
            <a:off x="1216851" y="4932172"/>
            <a:ext cx="4977104" cy="512064"/>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0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r>
              <a:rPr lang="en-US" dirty="0"/>
              <a:t>0.001</a:t>
            </a:r>
          </a:p>
        </p:txBody>
      </p:sp>
    </p:spTree>
    <p:extLst>
      <p:ext uri="{BB962C8B-B14F-4D97-AF65-F5344CB8AC3E}">
        <p14:creationId xmlns:p14="http://schemas.microsoft.com/office/powerpoint/2010/main" val="415494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Setup</a:t>
            </a:r>
          </a:p>
        </p:txBody>
      </p:sp>
      <p:sp>
        <p:nvSpPr>
          <p:cNvPr id="5" name="Text Placeholder 4"/>
          <p:cNvSpPr>
            <a:spLocks noGrp="1"/>
          </p:cNvSpPr>
          <p:nvPr>
            <p:ph type="body" idx="1"/>
          </p:nvPr>
        </p:nvSpPr>
        <p:spPr/>
        <p:txBody>
          <a:bodyPr/>
          <a:lstStyle/>
          <a:p>
            <a:r>
              <a:rPr lang="en-US" dirty="0"/>
              <a:t>VGG16 Gender </a:t>
            </a:r>
          </a:p>
        </p:txBody>
      </p:sp>
      <p:pic>
        <p:nvPicPr>
          <p:cNvPr id="9" name="Content Placeholder 8">
            <a:extLst>
              <a:ext uri="{FF2B5EF4-FFF2-40B4-BE49-F238E27FC236}">
                <a16:creationId xmlns:a16="http://schemas.microsoft.com/office/drawing/2014/main" id="{5938504A-F6A9-48C5-AE21-B8FA958B4A43}"/>
              </a:ext>
            </a:extLst>
          </p:cNvPr>
          <p:cNvPicPr>
            <a:picLocks noGrp="1" noChangeAspect="1"/>
          </p:cNvPicPr>
          <p:nvPr>
            <p:ph sz="half" idx="2"/>
          </p:nvPr>
        </p:nvPicPr>
        <p:blipFill>
          <a:blip r:embed="rId2"/>
          <a:stretch>
            <a:fillRect/>
          </a:stretch>
        </p:blipFill>
        <p:spPr>
          <a:xfrm>
            <a:off x="1212421" y="2421864"/>
            <a:ext cx="4790941" cy="2470826"/>
          </a:xfrm>
        </p:spPr>
      </p:pic>
      <p:sp>
        <p:nvSpPr>
          <p:cNvPr id="20" name="Text Placeholder 4">
            <a:extLst>
              <a:ext uri="{FF2B5EF4-FFF2-40B4-BE49-F238E27FC236}">
                <a16:creationId xmlns:a16="http://schemas.microsoft.com/office/drawing/2014/main" id="{61C63D63-4A88-4C70-80F8-1864866B10EF}"/>
              </a:ext>
            </a:extLst>
          </p:cNvPr>
          <p:cNvSpPr txBox="1">
            <a:spLocks/>
          </p:cNvSpPr>
          <p:nvPr/>
        </p:nvSpPr>
        <p:spPr>
          <a:xfrm>
            <a:off x="6301622" y="1608836"/>
            <a:ext cx="4973041" cy="512064"/>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r>
              <a:rPr lang="en-US" dirty="0"/>
              <a:t>VGG16 Age Group </a:t>
            </a:r>
          </a:p>
        </p:txBody>
      </p:sp>
      <p:pic>
        <p:nvPicPr>
          <p:cNvPr id="23" name="Picture 22">
            <a:extLst>
              <a:ext uri="{FF2B5EF4-FFF2-40B4-BE49-F238E27FC236}">
                <a16:creationId xmlns:a16="http://schemas.microsoft.com/office/drawing/2014/main" id="{6C851938-020E-45A8-BF8A-424196335E36}"/>
              </a:ext>
            </a:extLst>
          </p:cNvPr>
          <p:cNvPicPr>
            <a:picLocks noChangeAspect="1"/>
          </p:cNvPicPr>
          <p:nvPr/>
        </p:nvPicPr>
        <p:blipFill>
          <a:blip r:embed="rId3"/>
          <a:stretch>
            <a:fillRect/>
          </a:stretch>
        </p:blipFill>
        <p:spPr>
          <a:xfrm>
            <a:off x="6483722" y="2421864"/>
            <a:ext cx="4790941" cy="2626468"/>
          </a:xfrm>
          <a:prstGeom prst="rect">
            <a:avLst/>
          </a:prstGeom>
        </p:spPr>
      </p:pic>
    </p:spTree>
    <p:extLst>
      <p:ext uri="{BB962C8B-B14F-4D97-AF65-F5344CB8AC3E}">
        <p14:creationId xmlns:p14="http://schemas.microsoft.com/office/powerpoint/2010/main" val="329275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5" name="Text Placeholder 4"/>
          <p:cNvSpPr>
            <a:spLocks noGrp="1"/>
          </p:cNvSpPr>
          <p:nvPr>
            <p:ph type="body" idx="1"/>
          </p:nvPr>
        </p:nvSpPr>
        <p:spPr/>
        <p:txBody>
          <a:bodyPr/>
          <a:lstStyle/>
          <a:p>
            <a:r>
              <a:rPr lang="en-US" dirty="0"/>
              <a:t>VGG16 Gender </a:t>
            </a:r>
          </a:p>
        </p:txBody>
      </p:sp>
      <p:pic>
        <p:nvPicPr>
          <p:cNvPr id="14" name="Content Placeholder 13">
            <a:extLst>
              <a:ext uri="{FF2B5EF4-FFF2-40B4-BE49-F238E27FC236}">
                <a16:creationId xmlns:a16="http://schemas.microsoft.com/office/drawing/2014/main" id="{C71B5862-2CC8-4C34-B593-4E74AAAD1418}"/>
              </a:ext>
            </a:extLst>
          </p:cNvPr>
          <p:cNvPicPr>
            <a:picLocks noGrp="1" noChangeAspect="1"/>
          </p:cNvPicPr>
          <p:nvPr>
            <p:ph sz="half" idx="2"/>
          </p:nvPr>
        </p:nvPicPr>
        <p:blipFill>
          <a:blip r:embed="rId2"/>
          <a:stretch>
            <a:fillRect/>
          </a:stretch>
        </p:blipFill>
        <p:spPr>
          <a:xfrm>
            <a:off x="1341884" y="2568326"/>
            <a:ext cx="2808312" cy="1721348"/>
          </a:xfrm>
        </p:spPr>
      </p:pic>
      <p:pic>
        <p:nvPicPr>
          <p:cNvPr id="16" name="Picture 15">
            <a:extLst>
              <a:ext uri="{FF2B5EF4-FFF2-40B4-BE49-F238E27FC236}">
                <a16:creationId xmlns:a16="http://schemas.microsoft.com/office/drawing/2014/main" id="{C42192AD-C090-4347-B719-7358003B8043}"/>
              </a:ext>
            </a:extLst>
          </p:cNvPr>
          <p:cNvPicPr>
            <a:picLocks noChangeAspect="1"/>
          </p:cNvPicPr>
          <p:nvPr/>
        </p:nvPicPr>
        <p:blipFill>
          <a:blip r:embed="rId3"/>
          <a:stretch>
            <a:fillRect/>
          </a:stretch>
        </p:blipFill>
        <p:spPr>
          <a:xfrm>
            <a:off x="1341884" y="4437112"/>
            <a:ext cx="2808312" cy="1878121"/>
          </a:xfrm>
          <a:prstGeom prst="rect">
            <a:avLst/>
          </a:prstGeom>
        </p:spPr>
      </p:pic>
      <p:pic>
        <p:nvPicPr>
          <p:cNvPr id="18" name="Picture 17">
            <a:extLst>
              <a:ext uri="{FF2B5EF4-FFF2-40B4-BE49-F238E27FC236}">
                <a16:creationId xmlns:a16="http://schemas.microsoft.com/office/drawing/2014/main" id="{2468FB66-A5C0-4E45-BD20-70078454E8EB}"/>
              </a:ext>
            </a:extLst>
          </p:cNvPr>
          <p:cNvPicPr>
            <a:picLocks noChangeAspect="1"/>
          </p:cNvPicPr>
          <p:nvPr/>
        </p:nvPicPr>
        <p:blipFill>
          <a:blip r:embed="rId4"/>
          <a:stretch>
            <a:fillRect/>
          </a:stretch>
        </p:blipFill>
        <p:spPr>
          <a:xfrm>
            <a:off x="6195986" y="2887171"/>
            <a:ext cx="4790941" cy="3099881"/>
          </a:xfrm>
          <a:prstGeom prst="rect">
            <a:avLst/>
          </a:prstGeom>
        </p:spPr>
      </p:pic>
    </p:spTree>
    <p:extLst>
      <p:ext uri="{BB962C8B-B14F-4D97-AF65-F5344CB8AC3E}">
        <p14:creationId xmlns:p14="http://schemas.microsoft.com/office/powerpoint/2010/main" val="292669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5" name="Text Placeholder 4"/>
          <p:cNvSpPr>
            <a:spLocks noGrp="1"/>
          </p:cNvSpPr>
          <p:nvPr>
            <p:ph type="body" idx="1"/>
          </p:nvPr>
        </p:nvSpPr>
        <p:spPr/>
        <p:txBody>
          <a:bodyPr/>
          <a:lstStyle/>
          <a:p>
            <a:r>
              <a:rPr lang="en-US" dirty="0"/>
              <a:t>VGG16 Age Group</a:t>
            </a:r>
          </a:p>
        </p:txBody>
      </p:sp>
      <p:pic>
        <p:nvPicPr>
          <p:cNvPr id="4" name="Picture 3">
            <a:extLst>
              <a:ext uri="{FF2B5EF4-FFF2-40B4-BE49-F238E27FC236}">
                <a16:creationId xmlns:a16="http://schemas.microsoft.com/office/drawing/2014/main" id="{00965414-BF9D-4058-8286-6B5F879E2229}"/>
              </a:ext>
            </a:extLst>
          </p:cNvPr>
          <p:cNvPicPr>
            <a:picLocks noChangeAspect="1"/>
          </p:cNvPicPr>
          <p:nvPr/>
        </p:nvPicPr>
        <p:blipFill>
          <a:blip r:embed="rId2"/>
          <a:stretch>
            <a:fillRect/>
          </a:stretch>
        </p:blipFill>
        <p:spPr>
          <a:xfrm>
            <a:off x="1325810" y="2449998"/>
            <a:ext cx="2808312" cy="1844082"/>
          </a:xfrm>
          <a:prstGeom prst="rect">
            <a:avLst/>
          </a:prstGeom>
        </p:spPr>
      </p:pic>
      <p:pic>
        <p:nvPicPr>
          <p:cNvPr id="9" name="Picture 8">
            <a:extLst>
              <a:ext uri="{FF2B5EF4-FFF2-40B4-BE49-F238E27FC236}">
                <a16:creationId xmlns:a16="http://schemas.microsoft.com/office/drawing/2014/main" id="{C6DC1129-9182-4289-9F82-2B222E22279C}"/>
              </a:ext>
            </a:extLst>
          </p:cNvPr>
          <p:cNvPicPr>
            <a:picLocks noChangeAspect="1"/>
          </p:cNvPicPr>
          <p:nvPr/>
        </p:nvPicPr>
        <p:blipFill>
          <a:blip r:embed="rId3"/>
          <a:stretch>
            <a:fillRect/>
          </a:stretch>
        </p:blipFill>
        <p:spPr>
          <a:xfrm>
            <a:off x="1351467" y="4623178"/>
            <a:ext cx="2798257" cy="1983109"/>
          </a:xfrm>
          <a:prstGeom prst="rect">
            <a:avLst/>
          </a:prstGeom>
        </p:spPr>
      </p:pic>
      <p:pic>
        <p:nvPicPr>
          <p:cNvPr id="11" name="Picture 10">
            <a:extLst>
              <a:ext uri="{FF2B5EF4-FFF2-40B4-BE49-F238E27FC236}">
                <a16:creationId xmlns:a16="http://schemas.microsoft.com/office/drawing/2014/main" id="{BDA68430-FF1A-4C01-A456-8867B3581A5F}"/>
              </a:ext>
            </a:extLst>
          </p:cNvPr>
          <p:cNvPicPr>
            <a:picLocks noChangeAspect="1"/>
          </p:cNvPicPr>
          <p:nvPr/>
        </p:nvPicPr>
        <p:blipFill>
          <a:blip r:embed="rId4"/>
          <a:stretch>
            <a:fillRect/>
          </a:stretch>
        </p:blipFill>
        <p:spPr>
          <a:xfrm>
            <a:off x="5806380" y="2852936"/>
            <a:ext cx="4790941" cy="3210128"/>
          </a:xfrm>
          <a:prstGeom prst="rect">
            <a:avLst/>
          </a:prstGeom>
        </p:spPr>
      </p:pic>
    </p:spTree>
    <p:extLst>
      <p:ext uri="{BB962C8B-B14F-4D97-AF65-F5344CB8AC3E}">
        <p14:creationId xmlns:p14="http://schemas.microsoft.com/office/powerpoint/2010/main" val="406539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Setup</a:t>
            </a:r>
          </a:p>
        </p:txBody>
      </p:sp>
      <p:sp>
        <p:nvSpPr>
          <p:cNvPr id="5" name="Text Placeholder 4"/>
          <p:cNvSpPr>
            <a:spLocks noGrp="1"/>
          </p:cNvSpPr>
          <p:nvPr>
            <p:ph type="body" idx="1"/>
          </p:nvPr>
        </p:nvSpPr>
        <p:spPr/>
        <p:txBody>
          <a:bodyPr/>
          <a:lstStyle/>
          <a:p>
            <a:r>
              <a:rPr lang="en-US" dirty="0"/>
              <a:t>ResNet50 Gender </a:t>
            </a:r>
          </a:p>
        </p:txBody>
      </p:sp>
      <p:sp>
        <p:nvSpPr>
          <p:cNvPr id="20" name="Text Placeholder 4">
            <a:extLst>
              <a:ext uri="{FF2B5EF4-FFF2-40B4-BE49-F238E27FC236}">
                <a16:creationId xmlns:a16="http://schemas.microsoft.com/office/drawing/2014/main" id="{61C63D63-4A88-4C70-80F8-1864866B10EF}"/>
              </a:ext>
            </a:extLst>
          </p:cNvPr>
          <p:cNvSpPr txBox="1">
            <a:spLocks/>
          </p:cNvSpPr>
          <p:nvPr/>
        </p:nvSpPr>
        <p:spPr>
          <a:xfrm>
            <a:off x="6301622" y="1608836"/>
            <a:ext cx="4973041" cy="512064"/>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r>
              <a:rPr lang="en-US" dirty="0"/>
              <a:t>ResNet50 Age Group </a:t>
            </a:r>
          </a:p>
        </p:txBody>
      </p:sp>
      <p:pic>
        <p:nvPicPr>
          <p:cNvPr id="7" name="Picture 6">
            <a:extLst>
              <a:ext uri="{FF2B5EF4-FFF2-40B4-BE49-F238E27FC236}">
                <a16:creationId xmlns:a16="http://schemas.microsoft.com/office/drawing/2014/main" id="{125DDCCD-94DB-47B8-A927-EB7C66F45DF5}"/>
              </a:ext>
            </a:extLst>
          </p:cNvPr>
          <p:cNvPicPr>
            <a:picLocks noChangeAspect="1"/>
          </p:cNvPicPr>
          <p:nvPr/>
        </p:nvPicPr>
        <p:blipFill>
          <a:blip r:embed="rId2"/>
          <a:stretch>
            <a:fillRect/>
          </a:stretch>
        </p:blipFill>
        <p:spPr>
          <a:xfrm>
            <a:off x="1277713" y="2492896"/>
            <a:ext cx="4816699" cy="2619983"/>
          </a:xfrm>
          <a:prstGeom prst="rect">
            <a:avLst/>
          </a:prstGeom>
        </p:spPr>
      </p:pic>
      <p:pic>
        <p:nvPicPr>
          <p:cNvPr id="10" name="Picture 9">
            <a:extLst>
              <a:ext uri="{FF2B5EF4-FFF2-40B4-BE49-F238E27FC236}">
                <a16:creationId xmlns:a16="http://schemas.microsoft.com/office/drawing/2014/main" id="{BF4A9349-4A07-4BDF-B671-92AAE0D4FD82}"/>
              </a:ext>
            </a:extLst>
          </p:cNvPr>
          <p:cNvPicPr>
            <a:picLocks noChangeAspect="1"/>
          </p:cNvPicPr>
          <p:nvPr/>
        </p:nvPicPr>
        <p:blipFill>
          <a:blip r:embed="rId3"/>
          <a:stretch>
            <a:fillRect/>
          </a:stretch>
        </p:blipFill>
        <p:spPr>
          <a:xfrm>
            <a:off x="6454452" y="2492896"/>
            <a:ext cx="4931875" cy="2611249"/>
          </a:xfrm>
          <a:prstGeom prst="rect">
            <a:avLst/>
          </a:prstGeom>
        </p:spPr>
      </p:pic>
    </p:spTree>
    <p:extLst>
      <p:ext uri="{BB962C8B-B14F-4D97-AF65-F5344CB8AC3E}">
        <p14:creationId xmlns:p14="http://schemas.microsoft.com/office/powerpoint/2010/main" val="173977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5" name="Text Placeholder 4"/>
          <p:cNvSpPr>
            <a:spLocks noGrp="1"/>
          </p:cNvSpPr>
          <p:nvPr>
            <p:ph type="body" idx="1"/>
          </p:nvPr>
        </p:nvSpPr>
        <p:spPr/>
        <p:txBody>
          <a:bodyPr/>
          <a:lstStyle/>
          <a:p>
            <a:r>
              <a:rPr lang="en-US" dirty="0"/>
              <a:t>ResNet50 Gender </a:t>
            </a:r>
          </a:p>
        </p:txBody>
      </p:sp>
      <p:pic>
        <p:nvPicPr>
          <p:cNvPr id="4" name="Picture 3">
            <a:extLst>
              <a:ext uri="{FF2B5EF4-FFF2-40B4-BE49-F238E27FC236}">
                <a16:creationId xmlns:a16="http://schemas.microsoft.com/office/drawing/2014/main" id="{A58018DD-CC93-489C-8033-262FBF4CD393}"/>
              </a:ext>
            </a:extLst>
          </p:cNvPr>
          <p:cNvPicPr>
            <a:picLocks noChangeAspect="1"/>
          </p:cNvPicPr>
          <p:nvPr/>
        </p:nvPicPr>
        <p:blipFill>
          <a:blip r:embed="rId2"/>
          <a:stretch>
            <a:fillRect/>
          </a:stretch>
        </p:blipFill>
        <p:spPr>
          <a:xfrm>
            <a:off x="1341884" y="2120901"/>
            <a:ext cx="3168352" cy="2059898"/>
          </a:xfrm>
          <a:prstGeom prst="rect">
            <a:avLst/>
          </a:prstGeom>
        </p:spPr>
      </p:pic>
      <p:pic>
        <p:nvPicPr>
          <p:cNvPr id="9" name="Picture 8">
            <a:extLst>
              <a:ext uri="{FF2B5EF4-FFF2-40B4-BE49-F238E27FC236}">
                <a16:creationId xmlns:a16="http://schemas.microsoft.com/office/drawing/2014/main" id="{D2DAD05A-D878-4112-8AFD-64AA0912670D}"/>
              </a:ext>
            </a:extLst>
          </p:cNvPr>
          <p:cNvPicPr>
            <a:picLocks noChangeAspect="1"/>
          </p:cNvPicPr>
          <p:nvPr/>
        </p:nvPicPr>
        <p:blipFill>
          <a:blip r:embed="rId3"/>
          <a:stretch>
            <a:fillRect/>
          </a:stretch>
        </p:blipFill>
        <p:spPr>
          <a:xfrm>
            <a:off x="1341885" y="4357095"/>
            <a:ext cx="3233686" cy="2240257"/>
          </a:xfrm>
          <a:prstGeom prst="rect">
            <a:avLst/>
          </a:prstGeom>
        </p:spPr>
      </p:pic>
      <p:pic>
        <p:nvPicPr>
          <p:cNvPr id="11" name="Picture 10">
            <a:extLst>
              <a:ext uri="{FF2B5EF4-FFF2-40B4-BE49-F238E27FC236}">
                <a16:creationId xmlns:a16="http://schemas.microsoft.com/office/drawing/2014/main" id="{D0BD4768-9AB4-430C-8599-D00C443EFB71}"/>
              </a:ext>
            </a:extLst>
          </p:cNvPr>
          <p:cNvPicPr>
            <a:picLocks noChangeAspect="1"/>
          </p:cNvPicPr>
          <p:nvPr/>
        </p:nvPicPr>
        <p:blipFill>
          <a:blip r:embed="rId4"/>
          <a:stretch>
            <a:fillRect/>
          </a:stretch>
        </p:blipFill>
        <p:spPr>
          <a:xfrm>
            <a:off x="6210247" y="2559522"/>
            <a:ext cx="4790941" cy="3242553"/>
          </a:xfrm>
          <a:prstGeom prst="rect">
            <a:avLst/>
          </a:prstGeom>
        </p:spPr>
      </p:pic>
    </p:spTree>
    <p:extLst>
      <p:ext uri="{BB962C8B-B14F-4D97-AF65-F5344CB8AC3E}">
        <p14:creationId xmlns:p14="http://schemas.microsoft.com/office/powerpoint/2010/main" val="220940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5" name="Text Placeholder 4"/>
          <p:cNvSpPr>
            <a:spLocks noGrp="1"/>
          </p:cNvSpPr>
          <p:nvPr>
            <p:ph type="body" idx="1"/>
          </p:nvPr>
        </p:nvSpPr>
        <p:spPr/>
        <p:txBody>
          <a:bodyPr/>
          <a:lstStyle/>
          <a:p>
            <a:r>
              <a:rPr lang="en-US" dirty="0"/>
              <a:t>ResNet50 Age Group</a:t>
            </a:r>
          </a:p>
        </p:txBody>
      </p:sp>
      <p:pic>
        <p:nvPicPr>
          <p:cNvPr id="6" name="Picture 5">
            <a:extLst>
              <a:ext uri="{FF2B5EF4-FFF2-40B4-BE49-F238E27FC236}">
                <a16:creationId xmlns:a16="http://schemas.microsoft.com/office/drawing/2014/main" id="{C4ED0267-F59D-48E0-A054-66A1F2CFD282}"/>
              </a:ext>
            </a:extLst>
          </p:cNvPr>
          <p:cNvPicPr>
            <a:picLocks noChangeAspect="1"/>
          </p:cNvPicPr>
          <p:nvPr/>
        </p:nvPicPr>
        <p:blipFill>
          <a:blip r:embed="rId2"/>
          <a:stretch>
            <a:fillRect/>
          </a:stretch>
        </p:blipFill>
        <p:spPr>
          <a:xfrm>
            <a:off x="1305880" y="2519949"/>
            <a:ext cx="3096343" cy="1938051"/>
          </a:xfrm>
          <a:prstGeom prst="rect">
            <a:avLst/>
          </a:prstGeom>
        </p:spPr>
      </p:pic>
      <p:pic>
        <p:nvPicPr>
          <p:cNvPr id="8" name="Picture 7">
            <a:extLst>
              <a:ext uri="{FF2B5EF4-FFF2-40B4-BE49-F238E27FC236}">
                <a16:creationId xmlns:a16="http://schemas.microsoft.com/office/drawing/2014/main" id="{067F9FAC-1685-4977-B283-146408C15BB1}"/>
              </a:ext>
            </a:extLst>
          </p:cNvPr>
          <p:cNvPicPr>
            <a:picLocks noChangeAspect="1"/>
          </p:cNvPicPr>
          <p:nvPr/>
        </p:nvPicPr>
        <p:blipFill>
          <a:blip r:embed="rId3"/>
          <a:stretch>
            <a:fillRect/>
          </a:stretch>
        </p:blipFill>
        <p:spPr>
          <a:xfrm>
            <a:off x="1300709" y="4547462"/>
            <a:ext cx="3096343" cy="2145044"/>
          </a:xfrm>
          <a:prstGeom prst="rect">
            <a:avLst/>
          </a:prstGeom>
        </p:spPr>
      </p:pic>
      <p:pic>
        <p:nvPicPr>
          <p:cNvPr id="12" name="Picture 11">
            <a:extLst>
              <a:ext uri="{FF2B5EF4-FFF2-40B4-BE49-F238E27FC236}">
                <a16:creationId xmlns:a16="http://schemas.microsoft.com/office/drawing/2014/main" id="{F4246237-5A7A-4749-A794-118D690CE06D}"/>
              </a:ext>
            </a:extLst>
          </p:cNvPr>
          <p:cNvPicPr>
            <a:picLocks noChangeAspect="1"/>
          </p:cNvPicPr>
          <p:nvPr/>
        </p:nvPicPr>
        <p:blipFill>
          <a:blip r:embed="rId4"/>
          <a:stretch>
            <a:fillRect/>
          </a:stretch>
        </p:blipFill>
        <p:spPr>
          <a:xfrm>
            <a:off x="5230316" y="2906730"/>
            <a:ext cx="4816699" cy="3281464"/>
          </a:xfrm>
          <a:prstGeom prst="rect">
            <a:avLst/>
          </a:prstGeom>
        </p:spPr>
      </p:pic>
    </p:spTree>
    <p:extLst>
      <p:ext uri="{BB962C8B-B14F-4D97-AF65-F5344CB8AC3E}">
        <p14:creationId xmlns:p14="http://schemas.microsoft.com/office/powerpoint/2010/main" val="97337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t>
            </a:r>
          </a:p>
        </p:txBody>
      </p:sp>
      <p:sp>
        <p:nvSpPr>
          <p:cNvPr id="5" name="Text Placeholder 4"/>
          <p:cNvSpPr>
            <a:spLocks noGrp="1"/>
          </p:cNvSpPr>
          <p:nvPr>
            <p:ph type="body" idx="1"/>
          </p:nvPr>
        </p:nvSpPr>
        <p:spPr/>
        <p:txBody>
          <a:bodyPr/>
          <a:lstStyle/>
          <a:p>
            <a:r>
              <a:rPr lang="en-US" dirty="0"/>
              <a:t>Age Group </a:t>
            </a:r>
            <a:r>
              <a:rPr lang="en-US" dirty="0" err="1"/>
              <a:t>Classifcation</a:t>
            </a:r>
            <a:endParaRPr lang="en-US" dirty="0"/>
          </a:p>
        </p:txBody>
      </p:sp>
      <p:sp>
        <p:nvSpPr>
          <p:cNvPr id="4" name="Content Placeholder 3">
            <a:extLst>
              <a:ext uri="{FF2B5EF4-FFF2-40B4-BE49-F238E27FC236}">
                <a16:creationId xmlns:a16="http://schemas.microsoft.com/office/drawing/2014/main" id="{4A1204F1-9AAF-4020-B5B1-48C892A45436}"/>
              </a:ext>
            </a:extLst>
          </p:cNvPr>
          <p:cNvSpPr>
            <a:spLocks noGrp="1"/>
          </p:cNvSpPr>
          <p:nvPr>
            <p:ph sz="half" idx="2"/>
          </p:nvPr>
        </p:nvSpPr>
        <p:spPr>
          <a:xfrm>
            <a:off x="1218882" y="4737101"/>
            <a:ext cx="4977104" cy="1860251"/>
          </a:xfrm>
        </p:spPr>
        <p:txBody>
          <a:bodyPr/>
          <a:lstStyle/>
          <a:p>
            <a:r>
              <a:rPr lang="en-US" dirty="0"/>
              <a:t>Train the model with multiple regions of people </a:t>
            </a:r>
          </a:p>
          <a:p>
            <a:r>
              <a:rPr lang="en-US" dirty="0"/>
              <a:t>Improve the stability of the Age Group </a:t>
            </a:r>
            <a:r>
              <a:rPr lang="en-US" dirty="0" err="1"/>
              <a:t>Classifcation</a:t>
            </a:r>
            <a:r>
              <a:rPr lang="en-US" dirty="0"/>
              <a:t> Models</a:t>
            </a:r>
          </a:p>
        </p:txBody>
      </p:sp>
      <p:sp>
        <p:nvSpPr>
          <p:cNvPr id="8" name="Text Placeholder 4">
            <a:extLst>
              <a:ext uri="{FF2B5EF4-FFF2-40B4-BE49-F238E27FC236}">
                <a16:creationId xmlns:a16="http://schemas.microsoft.com/office/drawing/2014/main" id="{3CCEA4F5-A33B-4F13-9C93-DAF7EDB2201C}"/>
              </a:ext>
            </a:extLst>
          </p:cNvPr>
          <p:cNvSpPr txBox="1">
            <a:spLocks/>
          </p:cNvSpPr>
          <p:nvPr/>
        </p:nvSpPr>
        <p:spPr>
          <a:xfrm>
            <a:off x="1121371" y="3979151"/>
            <a:ext cx="4973041" cy="512064"/>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r>
              <a:rPr lang="en-US" dirty="0"/>
              <a:t>Future Improvement</a:t>
            </a:r>
          </a:p>
        </p:txBody>
      </p:sp>
      <p:sp>
        <p:nvSpPr>
          <p:cNvPr id="9" name="Content Placeholder 3">
            <a:extLst>
              <a:ext uri="{FF2B5EF4-FFF2-40B4-BE49-F238E27FC236}">
                <a16:creationId xmlns:a16="http://schemas.microsoft.com/office/drawing/2014/main" id="{3955BC04-F492-4ECE-85D2-56C0712F0B8E}"/>
              </a:ext>
            </a:extLst>
          </p:cNvPr>
          <p:cNvSpPr txBox="1">
            <a:spLocks/>
          </p:cNvSpPr>
          <p:nvPr/>
        </p:nvSpPr>
        <p:spPr>
          <a:xfrm>
            <a:off x="1269709" y="2362200"/>
            <a:ext cx="4977104" cy="2155304"/>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0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r>
              <a:rPr lang="en-US" dirty="0"/>
              <a:t>Not enough dataset obtained to conduct the age group predictions </a:t>
            </a:r>
          </a:p>
          <a:p>
            <a:r>
              <a:rPr lang="en-US" dirty="0"/>
              <a:t>Most of the data are rely on American/Europe Look </a:t>
            </a:r>
          </a:p>
        </p:txBody>
      </p:sp>
      <p:pic>
        <p:nvPicPr>
          <p:cNvPr id="1026" name="Picture 2" descr="ASIAN VS WESTERN MAKEUP | 1 PALETTE 2 LOOKS - YouTube">
            <a:extLst>
              <a:ext uri="{FF2B5EF4-FFF2-40B4-BE49-F238E27FC236}">
                <a16:creationId xmlns:a16="http://schemas.microsoft.com/office/drawing/2014/main" id="{095B8FD4-3086-4227-8E36-7314F5D4DA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8468" y="1772816"/>
            <a:ext cx="5114984" cy="287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9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4A1204F1-9AAF-4020-B5B1-48C892A45436}"/>
              </a:ext>
            </a:extLst>
          </p:cNvPr>
          <p:cNvSpPr>
            <a:spLocks noGrp="1"/>
          </p:cNvSpPr>
          <p:nvPr>
            <p:ph sz="half" idx="2"/>
          </p:nvPr>
        </p:nvSpPr>
        <p:spPr>
          <a:xfrm>
            <a:off x="1218882" y="1772817"/>
            <a:ext cx="4977104" cy="3312367"/>
          </a:xfrm>
        </p:spPr>
        <p:txBody>
          <a:bodyPr/>
          <a:lstStyle/>
          <a:p>
            <a:r>
              <a:rPr lang="en-US" dirty="0"/>
              <a:t>Data Preprocessing (Data Augmentation)</a:t>
            </a:r>
          </a:p>
          <a:p>
            <a:r>
              <a:rPr lang="en-US" dirty="0"/>
              <a:t>Numerous Deep Learning Models</a:t>
            </a:r>
          </a:p>
          <a:p>
            <a:r>
              <a:rPr lang="en-US" dirty="0"/>
              <a:t>Transfer Learning</a:t>
            </a:r>
          </a:p>
          <a:p>
            <a:r>
              <a:rPr lang="en-US" dirty="0"/>
              <a:t>Deployment (</a:t>
            </a:r>
            <a:r>
              <a:rPr lang="en-US" dirty="0" err="1"/>
              <a:t>Streamlit</a:t>
            </a:r>
            <a:r>
              <a:rPr lang="en-US" dirty="0"/>
              <a:t>)</a:t>
            </a:r>
          </a:p>
          <a:p>
            <a:pPr marL="0" indent="0">
              <a:buNone/>
            </a:pPr>
            <a:endParaRPr lang="en-US" dirty="0"/>
          </a:p>
        </p:txBody>
      </p:sp>
    </p:spTree>
    <p:extLst>
      <p:ext uri="{BB962C8B-B14F-4D97-AF65-F5344CB8AC3E}">
        <p14:creationId xmlns:p14="http://schemas.microsoft.com/office/powerpoint/2010/main" val="165682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DEMO</a:t>
            </a:r>
            <a:endParaRPr lang="en-US" dirty="0"/>
          </a:p>
        </p:txBody>
      </p:sp>
    </p:spTree>
    <p:extLst>
      <p:ext uri="{BB962C8B-B14F-4D97-AF65-F5344CB8AC3E}">
        <p14:creationId xmlns:p14="http://schemas.microsoft.com/office/powerpoint/2010/main" val="416470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Motivation and Goals</a:t>
            </a:r>
          </a:p>
        </p:txBody>
      </p:sp>
      <p:sp>
        <p:nvSpPr>
          <p:cNvPr id="14" name="Content Placeholder 13"/>
          <p:cNvSpPr>
            <a:spLocks noGrp="1"/>
          </p:cNvSpPr>
          <p:nvPr>
            <p:ph idx="1"/>
          </p:nvPr>
        </p:nvSpPr>
        <p:spPr/>
        <p:txBody>
          <a:bodyPr/>
          <a:lstStyle/>
          <a:p>
            <a:r>
              <a:rPr lang="en-US" dirty="0"/>
              <a:t>To apply the image processing knowledge into machine  </a:t>
            </a:r>
          </a:p>
          <a:p>
            <a:r>
              <a:rPr lang="en-US" dirty="0"/>
              <a:t>Create an application that can help the human to classify gender and age group from facial images </a:t>
            </a:r>
          </a:p>
          <a:p>
            <a:r>
              <a:rPr lang="en-US" dirty="0"/>
              <a:t>Benchmarking between the proposed models</a:t>
            </a:r>
          </a:p>
          <a:p>
            <a:r>
              <a:rPr lang="en-US" dirty="0"/>
              <a:t>Deploy the application to public </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THANK YOU</a:t>
            </a:r>
            <a:endParaRPr lang="en-US" dirty="0"/>
          </a:p>
        </p:txBody>
      </p:sp>
    </p:spTree>
    <p:extLst>
      <p:ext uri="{BB962C8B-B14F-4D97-AF65-F5344CB8AC3E}">
        <p14:creationId xmlns:p14="http://schemas.microsoft.com/office/powerpoint/2010/main" val="15702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err="1"/>
              <a:t>QnA</a:t>
            </a:r>
            <a:endParaRPr lang="en-US" dirty="0"/>
          </a:p>
        </p:txBody>
      </p:sp>
    </p:spTree>
    <p:extLst>
      <p:ext uri="{BB962C8B-B14F-4D97-AF65-F5344CB8AC3E}">
        <p14:creationId xmlns:p14="http://schemas.microsoft.com/office/powerpoint/2010/main" val="408762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Dataset</a:t>
            </a:r>
          </a:p>
        </p:txBody>
      </p:sp>
      <p:sp>
        <p:nvSpPr>
          <p:cNvPr id="5" name="Text Placeholder 4"/>
          <p:cNvSpPr>
            <a:spLocks noGrp="1"/>
          </p:cNvSpPr>
          <p:nvPr>
            <p:ph type="body" idx="1"/>
          </p:nvPr>
        </p:nvSpPr>
        <p:spPr/>
        <p:txBody>
          <a:bodyPr/>
          <a:lstStyle/>
          <a:p>
            <a:r>
              <a:rPr lang="en-US" dirty="0"/>
              <a:t>Gender</a:t>
            </a:r>
          </a:p>
        </p:txBody>
      </p:sp>
      <p:sp>
        <p:nvSpPr>
          <p:cNvPr id="3" name="Content Placeholder 2"/>
          <p:cNvSpPr>
            <a:spLocks noGrp="1"/>
          </p:cNvSpPr>
          <p:nvPr>
            <p:ph sz="half" idx="2"/>
          </p:nvPr>
        </p:nvSpPr>
        <p:spPr/>
        <p:txBody>
          <a:bodyPr>
            <a:normAutofit/>
          </a:bodyPr>
          <a:lstStyle/>
          <a:p>
            <a:r>
              <a:rPr lang="en-US" dirty="0"/>
              <a:t>200k of images in gender classification </a:t>
            </a:r>
          </a:p>
          <a:p>
            <a:r>
              <a:rPr lang="en-US" dirty="0"/>
              <a:t>Split to 3 folder </a:t>
            </a:r>
          </a:p>
          <a:p>
            <a:r>
              <a:rPr lang="en-US" dirty="0"/>
              <a:t>Train, Validate and Test </a:t>
            </a:r>
          </a:p>
        </p:txBody>
      </p:sp>
      <p:sp>
        <p:nvSpPr>
          <p:cNvPr id="6" name="Text Placeholder 5"/>
          <p:cNvSpPr>
            <a:spLocks noGrp="1"/>
          </p:cNvSpPr>
          <p:nvPr>
            <p:ph type="body" sz="quarter" idx="3"/>
          </p:nvPr>
        </p:nvSpPr>
        <p:spPr/>
        <p:txBody>
          <a:bodyPr/>
          <a:lstStyle/>
          <a:p>
            <a:r>
              <a:rPr lang="en-US" dirty="0"/>
              <a:t>Age	</a:t>
            </a:r>
          </a:p>
        </p:txBody>
      </p:sp>
      <p:sp>
        <p:nvSpPr>
          <p:cNvPr id="4" name="Content Placeholder 3"/>
          <p:cNvSpPr>
            <a:spLocks noGrp="1"/>
          </p:cNvSpPr>
          <p:nvPr>
            <p:ph sz="quarter" idx="4"/>
          </p:nvPr>
        </p:nvSpPr>
        <p:spPr/>
        <p:txBody>
          <a:bodyPr>
            <a:normAutofit/>
          </a:bodyPr>
          <a:lstStyle/>
          <a:p>
            <a:r>
              <a:rPr lang="en-US" dirty="0" err="1"/>
              <a:t>UTKFace</a:t>
            </a:r>
            <a:r>
              <a:rPr lang="en-US" dirty="0"/>
              <a:t> </a:t>
            </a:r>
          </a:p>
          <a:p>
            <a:r>
              <a:rPr lang="en-US" dirty="0"/>
              <a:t>Consist 23.7k images in age 0 – 116</a:t>
            </a:r>
          </a:p>
          <a:p>
            <a:r>
              <a:rPr lang="en-US" dirty="0"/>
              <a:t>AGFW</a:t>
            </a:r>
          </a:p>
          <a:p>
            <a:r>
              <a:rPr lang="en-US" dirty="0"/>
              <a:t>Consist 11 folder of the age from 20-94</a:t>
            </a:r>
          </a:p>
          <a:p>
            <a:r>
              <a:rPr lang="en-US" dirty="0"/>
              <a:t>Bins the images into 4 categories</a:t>
            </a:r>
          </a:p>
          <a:p>
            <a:r>
              <a:rPr lang="en-US" dirty="0"/>
              <a:t>Child (1-9), </a:t>
            </a:r>
            <a:r>
              <a:rPr lang="en-US" dirty="0" err="1"/>
              <a:t>Adolescene</a:t>
            </a:r>
            <a:r>
              <a:rPr lang="en-US" dirty="0"/>
              <a:t> (10-19), Adult (20-59) and Senior Adult (&gt;60)</a:t>
            </a:r>
          </a:p>
        </p:txBody>
      </p:sp>
    </p:spTree>
    <p:extLst>
      <p:ext uri="{BB962C8B-B14F-4D97-AF65-F5344CB8AC3E}">
        <p14:creationId xmlns:p14="http://schemas.microsoft.com/office/powerpoint/2010/main" val="158341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21" y="473100"/>
            <a:ext cx="3351927" cy="2844800"/>
          </a:xfrm>
        </p:spPr>
        <p:txBody>
          <a:bodyPr>
            <a:normAutofit/>
          </a:bodyPr>
          <a:lstStyle/>
          <a:p>
            <a:pPr>
              <a:lnSpc>
                <a:spcPct val="90000"/>
              </a:lnSpc>
              <a:spcBef>
                <a:spcPts val="0"/>
              </a:spcBef>
              <a:buClr>
                <a:srgbClr val="FFFFFF"/>
              </a:buClr>
              <a:buSzPts val="4400"/>
            </a:pPr>
            <a:r>
              <a:rPr lang="en-US" sz="2800" b="1" dirty="0"/>
              <a:t>Main Tools and Libraries</a:t>
            </a:r>
          </a:p>
        </p:txBody>
      </p:sp>
      <p:sp>
        <p:nvSpPr>
          <p:cNvPr id="5" name="Google Shape;133;p6">
            <a:extLst>
              <a:ext uri="{FF2B5EF4-FFF2-40B4-BE49-F238E27FC236}">
                <a16:creationId xmlns:a16="http://schemas.microsoft.com/office/drawing/2014/main" id="{A6202862-A87F-4F21-907F-2A580644C278}"/>
              </a:ext>
            </a:extLst>
          </p:cNvPr>
          <p:cNvSpPr txBox="1">
            <a:spLocks noGrp="1"/>
          </p:cNvSpPr>
          <p:nvPr>
            <p:ph type="body" sz="half" idx="2"/>
          </p:nvPr>
        </p:nvSpPr>
        <p:spPr>
          <a:xfrm>
            <a:off x="304800" y="3140968"/>
            <a:ext cx="3351213" cy="1727200"/>
          </a:xfrm>
          <a:prstGeom prst="rect">
            <a:avLst/>
          </a:prstGeom>
          <a:noFill/>
          <a:ln>
            <a:noFill/>
          </a:ln>
        </p:spPr>
        <p:txBody>
          <a:bodyPr spcFirstLastPara="1" vert="horz" wrap="square" lIns="91401" tIns="45688" rIns="91401" bIns="45688" rtlCol="0" anchor="ctr" anchorCtr="0">
            <a:normAutofit/>
          </a:bodyPr>
          <a:lstStyle/>
          <a:p>
            <a:pPr marL="228531" algn="just">
              <a:spcBef>
                <a:spcPts val="0"/>
              </a:spcBef>
            </a:pPr>
            <a:endParaRPr lang="en-MY" sz="1799" b="1" dirty="0"/>
          </a:p>
          <a:p>
            <a:pPr marL="228531" indent="-190443" algn="just">
              <a:spcBef>
                <a:spcPts val="0"/>
              </a:spcBef>
              <a:buClr>
                <a:schemeClr val="lt1"/>
              </a:buClr>
              <a:buSzPts val="1800"/>
              <a:buFont typeface="Calibri"/>
              <a:buAutoNum type="arabicPeriod"/>
            </a:pPr>
            <a:r>
              <a:rPr lang="en-US" sz="1799" b="1" dirty="0" err="1"/>
              <a:t>Streamlit</a:t>
            </a:r>
            <a:endParaRPr lang="en-US" sz="1799" b="1" dirty="0"/>
          </a:p>
          <a:p>
            <a:pPr marL="228531" indent="-190443" algn="just">
              <a:spcBef>
                <a:spcPts val="0"/>
              </a:spcBef>
              <a:buClr>
                <a:schemeClr val="lt1"/>
              </a:buClr>
              <a:buSzPts val="1800"/>
              <a:buFont typeface="Calibri"/>
              <a:buAutoNum type="arabicPeriod"/>
            </a:pPr>
            <a:r>
              <a:rPr lang="en-US" sz="1799" b="1" dirty="0"/>
              <a:t> </a:t>
            </a:r>
            <a:r>
              <a:rPr lang="en-US" sz="1799" b="1" dirty="0" err="1"/>
              <a:t>Tensorflow</a:t>
            </a:r>
            <a:endParaRPr lang="en-US" sz="1799" b="1" dirty="0"/>
          </a:p>
          <a:p>
            <a:pPr marL="228531" indent="-190443" algn="just">
              <a:spcBef>
                <a:spcPts val="0"/>
              </a:spcBef>
              <a:buClr>
                <a:schemeClr val="lt1"/>
              </a:buClr>
              <a:buSzPts val="1800"/>
              <a:buFont typeface="Calibri"/>
              <a:buAutoNum type="arabicPeriod"/>
            </a:pPr>
            <a:r>
              <a:rPr lang="en-US" sz="1799" b="1" dirty="0"/>
              <a:t> </a:t>
            </a:r>
            <a:r>
              <a:rPr lang="en-US" sz="1799" b="1" dirty="0" err="1"/>
              <a:t>Keras</a:t>
            </a:r>
            <a:endParaRPr lang="en-US" sz="1799" b="1" dirty="0"/>
          </a:p>
          <a:p>
            <a:pPr marL="228531" indent="-190443" algn="just">
              <a:spcBef>
                <a:spcPts val="0"/>
              </a:spcBef>
              <a:buClr>
                <a:schemeClr val="lt1"/>
              </a:buClr>
              <a:buSzPts val="1800"/>
              <a:buFont typeface="Calibri"/>
              <a:buAutoNum type="arabicPeriod"/>
            </a:pPr>
            <a:r>
              <a:rPr lang="en-US" sz="1799" b="1" dirty="0"/>
              <a:t> OpenCV</a:t>
            </a:r>
            <a:endParaRPr lang="en-US" sz="4999" dirty="0"/>
          </a:p>
        </p:txBody>
      </p:sp>
      <p:pic>
        <p:nvPicPr>
          <p:cNvPr id="25" name="Google Shape;135;p6">
            <a:extLst>
              <a:ext uri="{FF2B5EF4-FFF2-40B4-BE49-F238E27FC236}">
                <a16:creationId xmlns:a16="http://schemas.microsoft.com/office/drawing/2014/main" id="{F6D5DA20-BD93-4CCC-A777-7EF80471E9BF}"/>
              </a:ext>
            </a:extLst>
          </p:cNvPr>
          <p:cNvPicPr preferRelativeResize="0"/>
          <p:nvPr/>
        </p:nvPicPr>
        <p:blipFill>
          <a:blip r:embed="rId3">
            <a:alphaModFix/>
          </a:blip>
          <a:stretch>
            <a:fillRect/>
          </a:stretch>
        </p:blipFill>
        <p:spPr>
          <a:xfrm>
            <a:off x="7113676" y="323568"/>
            <a:ext cx="1751651" cy="1873649"/>
          </a:xfrm>
          <a:prstGeom prst="rect">
            <a:avLst/>
          </a:prstGeom>
          <a:noFill/>
          <a:ln>
            <a:noFill/>
          </a:ln>
        </p:spPr>
      </p:pic>
      <p:pic>
        <p:nvPicPr>
          <p:cNvPr id="26" name="Google Shape;136;p6">
            <a:extLst>
              <a:ext uri="{FF2B5EF4-FFF2-40B4-BE49-F238E27FC236}">
                <a16:creationId xmlns:a16="http://schemas.microsoft.com/office/drawing/2014/main" id="{23C713A0-3362-4E2E-832E-54C3854B1067}"/>
              </a:ext>
            </a:extLst>
          </p:cNvPr>
          <p:cNvPicPr preferRelativeResize="0"/>
          <p:nvPr/>
        </p:nvPicPr>
        <p:blipFill>
          <a:blip r:embed="rId4">
            <a:alphaModFix/>
          </a:blip>
          <a:stretch>
            <a:fillRect/>
          </a:stretch>
        </p:blipFill>
        <p:spPr>
          <a:xfrm>
            <a:off x="5073278" y="2561117"/>
            <a:ext cx="2771579" cy="1658402"/>
          </a:xfrm>
          <a:prstGeom prst="rect">
            <a:avLst/>
          </a:prstGeom>
          <a:noFill/>
          <a:ln>
            <a:noFill/>
          </a:ln>
        </p:spPr>
      </p:pic>
      <p:pic>
        <p:nvPicPr>
          <p:cNvPr id="27" name="Google Shape;137;p6">
            <a:extLst>
              <a:ext uri="{FF2B5EF4-FFF2-40B4-BE49-F238E27FC236}">
                <a16:creationId xmlns:a16="http://schemas.microsoft.com/office/drawing/2014/main" id="{9A9FB5E9-B50E-45BE-83FE-A3C95C4AAB28}"/>
              </a:ext>
            </a:extLst>
          </p:cNvPr>
          <p:cNvPicPr preferRelativeResize="0"/>
          <p:nvPr/>
        </p:nvPicPr>
        <p:blipFill>
          <a:blip r:embed="rId5">
            <a:alphaModFix/>
          </a:blip>
          <a:stretch>
            <a:fillRect/>
          </a:stretch>
        </p:blipFill>
        <p:spPr>
          <a:xfrm>
            <a:off x="7255789" y="4581128"/>
            <a:ext cx="1467426" cy="1808251"/>
          </a:xfrm>
          <a:prstGeom prst="rect">
            <a:avLst/>
          </a:prstGeom>
          <a:noFill/>
          <a:ln>
            <a:noFill/>
          </a:ln>
        </p:spPr>
      </p:pic>
      <p:pic>
        <p:nvPicPr>
          <p:cNvPr id="29" name="Google Shape;139;p6">
            <a:extLst>
              <a:ext uri="{FF2B5EF4-FFF2-40B4-BE49-F238E27FC236}">
                <a16:creationId xmlns:a16="http://schemas.microsoft.com/office/drawing/2014/main" id="{1C929592-509A-433E-87A9-4FB2E5CA40DB}"/>
              </a:ext>
            </a:extLst>
          </p:cNvPr>
          <p:cNvPicPr preferRelativeResize="0"/>
          <p:nvPr/>
        </p:nvPicPr>
        <p:blipFill>
          <a:blip r:embed="rId6">
            <a:alphaModFix/>
          </a:blip>
          <a:stretch>
            <a:fillRect/>
          </a:stretch>
        </p:blipFill>
        <p:spPr>
          <a:xfrm>
            <a:off x="8933391" y="2514493"/>
            <a:ext cx="1751650" cy="1751650"/>
          </a:xfrm>
          <a:prstGeom prst="rect">
            <a:avLst/>
          </a:prstGeom>
          <a:noFill/>
          <a:ln>
            <a:noFill/>
          </a:ln>
        </p:spPr>
      </p:pic>
    </p:spTree>
    <p:extLst>
      <p:ext uri="{BB962C8B-B14F-4D97-AF65-F5344CB8AC3E}">
        <p14:creationId xmlns:p14="http://schemas.microsoft.com/office/powerpoint/2010/main" val="35981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21" y="473100"/>
            <a:ext cx="3351927" cy="2844800"/>
          </a:xfrm>
        </p:spPr>
        <p:txBody>
          <a:bodyPr>
            <a:normAutofit/>
          </a:bodyPr>
          <a:lstStyle/>
          <a:p>
            <a:pPr>
              <a:lnSpc>
                <a:spcPct val="90000"/>
              </a:lnSpc>
              <a:spcBef>
                <a:spcPts val="0"/>
              </a:spcBef>
              <a:buClr>
                <a:srgbClr val="FFFFFF"/>
              </a:buClr>
              <a:buSzPts val="4400"/>
            </a:pPr>
            <a:r>
              <a:rPr lang="en-US" sz="2800" dirty="0"/>
              <a:t>Project Flow</a:t>
            </a:r>
            <a:endParaRPr lang="en-US" sz="2800" b="1" dirty="0"/>
          </a:p>
        </p:txBody>
      </p:sp>
      <p:sp>
        <p:nvSpPr>
          <p:cNvPr id="12" name="Google Shape;149;p5">
            <a:extLst>
              <a:ext uri="{FF2B5EF4-FFF2-40B4-BE49-F238E27FC236}">
                <a16:creationId xmlns:a16="http://schemas.microsoft.com/office/drawing/2014/main" id="{EE55F322-F664-4C7F-B4C6-2781DA3A8942}"/>
              </a:ext>
            </a:extLst>
          </p:cNvPr>
          <p:cNvSpPr txBox="1"/>
          <p:nvPr/>
        </p:nvSpPr>
        <p:spPr>
          <a:xfrm>
            <a:off x="5494527" y="1155244"/>
            <a:ext cx="5690418" cy="627437"/>
          </a:xfrm>
          <a:prstGeom prst="rect">
            <a:avLst/>
          </a:prstGeom>
          <a:noFill/>
          <a:ln>
            <a:noFill/>
          </a:ln>
        </p:spPr>
        <p:txBody>
          <a:bodyPr spcFirstLastPara="1" wrap="square" lIns="110446" tIns="110446" rIns="110446" bIns="110446" anchor="ctr" anchorCtr="0">
            <a:noAutofit/>
          </a:bodyPr>
          <a:lstStyle/>
          <a:p>
            <a:pPr marL="457200" indent="-457200">
              <a:lnSpc>
                <a:spcPct val="90000"/>
              </a:lnSpc>
              <a:buClr>
                <a:schemeClr val="lt1"/>
              </a:buClr>
              <a:buSzPts val="2900"/>
              <a:buFont typeface="Arial" panose="020B0604020202020204" pitchFamily="34" charset="0"/>
              <a:buChar char="•"/>
            </a:pPr>
            <a:r>
              <a:rPr lang="en-US" sz="2899" dirty="0">
                <a:latin typeface="Calibri"/>
                <a:ea typeface="Calibri"/>
                <a:cs typeface="Calibri"/>
                <a:sym typeface="Calibri"/>
              </a:rPr>
              <a:t>Data preprocessing </a:t>
            </a:r>
            <a:endParaRPr sz="2399" dirty="0"/>
          </a:p>
        </p:txBody>
      </p:sp>
      <p:sp>
        <p:nvSpPr>
          <p:cNvPr id="16" name="Google Shape;149;p5">
            <a:extLst>
              <a:ext uri="{FF2B5EF4-FFF2-40B4-BE49-F238E27FC236}">
                <a16:creationId xmlns:a16="http://schemas.microsoft.com/office/drawing/2014/main" id="{C01A51DC-65C3-4622-965F-6885915A4298}"/>
              </a:ext>
            </a:extLst>
          </p:cNvPr>
          <p:cNvSpPr txBox="1"/>
          <p:nvPr/>
        </p:nvSpPr>
        <p:spPr>
          <a:xfrm>
            <a:off x="5509460" y="2062076"/>
            <a:ext cx="5690418" cy="627437"/>
          </a:xfrm>
          <a:prstGeom prst="rect">
            <a:avLst/>
          </a:prstGeom>
          <a:noFill/>
          <a:ln>
            <a:noFill/>
          </a:ln>
        </p:spPr>
        <p:txBody>
          <a:bodyPr spcFirstLastPara="1" wrap="square" lIns="110446" tIns="110446" rIns="110446" bIns="110446" anchor="ctr" anchorCtr="0">
            <a:noAutofit/>
          </a:bodyPr>
          <a:lstStyle/>
          <a:p>
            <a:pPr marL="457200" indent="-457200">
              <a:lnSpc>
                <a:spcPct val="90000"/>
              </a:lnSpc>
              <a:buClr>
                <a:schemeClr val="lt1"/>
              </a:buClr>
              <a:buSzPts val="2900"/>
              <a:buFont typeface="Arial" panose="020B0604020202020204" pitchFamily="34" charset="0"/>
              <a:buChar char="•"/>
            </a:pPr>
            <a:r>
              <a:rPr lang="en-US" sz="2899" dirty="0">
                <a:latin typeface="Calibri"/>
                <a:ea typeface="Calibri"/>
                <a:cs typeface="Calibri"/>
                <a:sym typeface="Calibri"/>
              </a:rPr>
              <a:t>Train Test Split (</a:t>
            </a:r>
            <a:r>
              <a:rPr lang="en-US" sz="2899" dirty="0" err="1">
                <a:latin typeface="Calibri"/>
                <a:ea typeface="Calibri"/>
                <a:cs typeface="Calibri"/>
                <a:sym typeface="Calibri"/>
              </a:rPr>
              <a:t>ImageDataGenerator</a:t>
            </a:r>
            <a:r>
              <a:rPr lang="en-US" sz="2899" dirty="0">
                <a:latin typeface="Calibri"/>
                <a:ea typeface="Calibri"/>
                <a:cs typeface="Calibri"/>
                <a:sym typeface="Calibri"/>
              </a:rPr>
              <a:t>)</a:t>
            </a:r>
            <a:endParaRPr sz="2399" dirty="0"/>
          </a:p>
        </p:txBody>
      </p:sp>
      <p:sp>
        <p:nvSpPr>
          <p:cNvPr id="17" name="Google Shape;149;p5">
            <a:extLst>
              <a:ext uri="{FF2B5EF4-FFF2-40B4-BE49-F238E27FC236}">
                <a16:creationId xmlns:a16="http://schemas.microsoft.com/office/drawing/2014/main" id="{DF661DF0-24F3-4BC9-88E8-F794BD1D8632}"/>
              </a:ext>
            </a:extLst>
          </p:cNvPr>
          <p:cNvSpPr txBox="1"/>
          <p:nvPr/>
        </p:nvSpPr>
        <p:spPr>
          <a:xfrm>
            <a:off x="5494527" y="2926132"/>
            <a:ext cx="5690418" cy="627437"/>
          </a:xfrm>
          <a:prstGeom prst="rect">
            <a:avLst/>
          </a:prstGeom>
          <a:noFill/>
          <a:ln>
            <a:noFill/>
          </a:ln>
        </p:spPr>
        <p:txBody>
          <a:bodyPr spcFirstLastPara="1" wrap="square" lIns="110446" tIns="110446" rIns="110446" bIns="110446" anchor="ctr" anchorCtr="0">
            <a:noAutofit/>
          </a:bodyPr>
          <a:lstStyle/>
          <a:p>
            <a:pPr marL="457200" indent="-457200">
              <a:lnSpc>
                <a:spcPct val="90000"/>
              </a:lnSpc>
              <a:buClr>
                <a:schemeClr val="lt1"/>
              </a:buClr>
              <a:buSzPts val="2900"/>
              <a:buFont typeface="Arial" panose="020B0604020202020204" pitchFamily="34" charset="0"/>
              <a:buChar char="•"/>
            </a:pPr>
            <a:r>
              <a:rPr lang="en-US" sz="2899" dirty="0">
                <a:latin typeface="Calibri"/>
                <a:ea typeface="Calibri"/>
                <a:cs typeface="Calibri"/>
                <a:sym typeface="Calibri"/>
              </a:rPr>
              <a:t>Feature Extraction</a:t>
            </a:r>
            <a:endParaRPr sz="2399" dirty="0"/>
          </a:p>
        </p:txBody>
      </p:sp>
      <p:sp>
        <p:nvSpPr>
          <p:cNvPr id="18" name="Google Shape;149;p5">
            <a:extLst>
              <a:ext uri="{FF2B5EF4-FFF2-40B4-BE49-F238E27FC236}">
                <a16:creationId xmlns:a16="http://schemas.microsoft.com/office/drawing/2014/main" id="{EE019F0D-1EE1-4667-B9E2-8209102E622C}"/>
              </a:ext>
            </a:extLst>
          </p:cNvPr>
          <p:cNvSpPr txBox="1"/>
          <p:nvPr/>
        </p:nvSpPr>
        <p:spPr>
          <a:xfrm>
            <a:off x="5509460" y="3640205"/>
            <a:ext cx="5690418" cy="627437"/>
          </a:xfrm>
          <a:prstGeom prst="rect">
            <a:avLst/>
          </a:prstGeom>
          <a:noFill/>
          <a:ln>
            <a:noFill/>
          </a:ln>
        </p:spPr>
        <p:txBody>
          <a:bodyPr spcFirstLastPara="1" wrap="square" lIns="110446" tIns="110446" rIns="110446" bIns="110446" anchor="ctr" anchorCtr="0">
            <a:noAutofit/>
          </a:bodyPr>
          <a:lstStyle/>
          <a:p>
            <a:pPr marL="457200" indent="-457200">
              <a:lnSpc>
                <a:spcPct val="90000"/>
              </a:lnSpc>
              <a:buClr>
                <a:schemeClr val="lt1"/>
              </a:buClr>
              <a:buSzPts val="2900"/>
              <a:buFont typeface="Arial" panose="020B0604020202020204" pitchFamily="34" charset="0"/>
              <a:buChar char="•"/>
            </a:pPr>
            <a:r>
              <a:rPr lang="en-US" sz="2899" dirty="0">
                <a:latin typeface="Calibri"/>
                <a:ea typeface="Calibri"/>
                <a:cs typeface="Calibri"/>
                <a:sym typeface="Calibri"/>
              </a:rPr>
              <a:t>Classification Layer</a:t>
            </a:r>
            <a:endParaRPr sz="2399" dirty="0"/>
          </a:p>
        </p:txBody>
      </p:sp>
      <p:sp>
        <p:nvSpPr>
          <p:cNvPr id="19" name="Google Shape;149;p5">
            <a:extLst>
              <a:ext uri="{FF2B5EF4-FFF2-40B4-BE49-F238E27FC236}">
                <a16:creationId xmlns:a16="http://schemas.microsoft.com/office/drawing/2014/main" id="{16D7617B-E9CB-4467-B9A1-5A4614FA5562}"/>
              </a:ext>
            </a:extLst>
          </p:cNvPr>
          <p:cNvSpPr txBox="1"/>
          <p:nvPr/>
        </p:nvSpPr>
        <p:spPr>
          <a:xfrm>
            <a:off x="5509460" y="4354278"/>
            <a:ext cx="5690418" cy="627437"/>
          </a:xfrm>
          <a:prstGeom prst="rect">
            <a:avLst/>
          </a:prstGeom>
          <a:noFill/>
          <a:ln>
            <a:noFill/>
          </a:ln>
        </p:spPr>
        <p:txBody>
          <a:bodyPr spcFirstLastPara="1" wrap="square" lIns="110446" tIns="110446" rIns="110446" bIns="110446" anchor="ctr" anchorCtr="0">
            <a:noAutofit/>
          </a:bodyPr>
          <a:lstStyle/>
          <a:p>
            <a:pPr marL="457200" indent="-457200">
              <a:lnSpc>
                <a:spcPct val="90000"/>
              </a:lnSpc>
              <a:buClr>
                <a:schemeClr val="lt1"/>
              </a:buClr>
              <a:buSzPts val="2900"/>
              <a:buFont typeface="Arial" panose="020B0604020202020204" pitchFamily="34" charset="0"/>
              <a:buChar char="•"/>
            </a:pPr>
            <a:r>
              <a:rPr lang="en-US" sz="2899" dirty="0">
                <a:latin typeface="Calibri"/>
                <a:ea typeface="Calibri"/>
                <a:cs typeface="Calibri"/>
                <a:sym typeface="Calibri"/>
              </a:rPr>
              <a:t>Analysis Result</a:t>
            </a:r>
            <a:endParaRPr sz="2399" dirty="0"/>
          </a:p>
        </p:txBody>
      </p:sp>
      <p:sp>
        <p:nvSpPr>
          <p:cNvPr id="20" name="Google Shape;149;p5">
            <a:extLst>
              <a:ext uri="{FF2B5EF4-FFF2-40B4-BE49-F238E27FC236}">
                <a16:creationId xmlns:a16="http://schemas.microsoft.com/office/drawing/2014/main" id="{3EEBA6A8-51EC-4D95-BE2C-C97D6334BC40}"/>
              </a:ext>
            </a:extLst>
          </p:cNvPr>
          <p:cNvSpPr txBox="1"/>
          <p:nvPr/>
        </p:nvSpPr>
        <p:spPr>
          <a:xfrm>
            <a:off x="5510873" y="5075319"/>
            <a:ext cx="5690418" cy="627437"/>
          </a:xfrm>
          <a:prstGeom prst="rect">
            <a:avLst/>
          </a:prstGeom>
          <a:noFill/>
          <a:ln>
            <a:noFill/>
          </a:ln>
        </p:spPr>
        <p:txBody>
          <a:bodyPr spcFirstLastPara="1" wrap="square" lIns="110446" tIns="110446" rIns="110446" bIns="110446" anchor="ctr" anchorCtr="0">
            <a:noAutofit/>
          </a:bodyPr>
          <a:lstStyle/>
          <a:p>
            <a:pPr marL="457200" indent="-457200">
              <a:lnSpc>
                <a:spcPct val="90000"/>
              </a:lnSpc>
              <a:buClr>
                <a:schemeClr val="lt1"/>
              </a:buClr>
              <a:buSzPts val="2900"/>
              <a:buFont typeface="Arial" panose="020B0604020202020204" pitchFamily="34" charset="0"/>
              <a:buChar char="•"/>
            </a:pPr>
            <a:r>
              <a:rPr lang="en-US" sz="2899" dirty="0">
                <a:latin typeface="Calibri"/>
                <a:ea typeface="Calibri"/>
                <a:cs typeface="Calibri"/>
                <a:sym typeface="Calibri"/>
              </a:rPr>
              <a:t>Deployment</a:t>
            </a:r>
            <a:endParaRPr sz="2399" dirty="0"/>
          </a:p>
        </p:txBody>
      </p:sp>
    </p:spTree>
    <p:extLst>
      <p:ext uri="{BB962C8B-B14F-4D97-AF65-F5344CB8AC3E}">
        <p14:creationId xmlns:p14="http://schemas.microsoft.com/office/powerpoint/2010/main" val="249711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5" name="Text Placeholder 4"/>
          <p:cNvSpPr>
            <a:spLocks noGrp="1"/>
          </p:cNvSpPr>
          <p:nvPr>
            <p:ph type="body" idx="1"/>
          </p:nvPr>
        </p:nvSpPr>
        <p:spPr/>
        <p:txBody>
          <a:bodyPr/>
          <a:lstStyle/>
          <a:p>
            <a:r>
              <a:rPr lang="en-US" dirty="0"/>
              <a:t>Gender</a:t>
            </a:r>
          </a:p>
        </p:txBody>
      </p:sp>
      <p:sp>
        <p:nvSpPr>
          <p:cNvPr id="3" name="Content Placeholder 2"/>
          <p:cNvSpPr>
            <a:spLocks noGrp="1"/>
          </p:cNvSpPr>
          <p:nvPr>
            <p:ph sz="half" idx="2"/>
          </p:nvPr>
        </p:nvSpPr>
        <p:spPr>
          <a:xfrm>
            <a:off x="1218882" y="5560132"/>
            <a:ext cx="4977104" cy="965212"/>
          </a:xfrm>
        </p:spPr>
        <p:txBody>
          <a:bodyPr>
            <a:normAutofit/>
          </a:bodyPr>
          <a:lstStyle/>
          <a:p>
            <a:r>
              <a:rPr lang="en-US" dirty="0"/>
              <a:t>Applied face detection algorithm in deployed application</a:t>
            </a:r>
          </a:p>
        </p:txBody>
      </p:sp>
      <p:sp>
        <p:nvSpPr>
          <p:cNvPr id="6" name="Text Placeholder 5"/>
          <p:cNvSpPr>
            <a:spLocks noGrp="1"/>
          </p:cNvSpPr>
          <p:nvPr>
            <p:ph type="body" sz="quarter" idx="3"/>
          </p:nvPr>
        </p:nvSpPr>
        <p:spPr/>
        <p:txBody>
          <a:bodyPr/>
          <a:lstStyle/>
          <a:p>
            <a:r>
              <a:rPr lang="en-US" dirty="0"/>
              <a:t>Age	</a:t>
            </a:r>
          </a:p>
        </p:txBody>
      </p:sp>
      <p:sp>
        <p:nvSpPr>
          <p:cNvPr id="4" name="Content Placeholder 3"/>
          <p:cNvSpPr>
            <a:spLocks noGrp="1"/>
          </p:cNvSpPr>
          <p:nvPr>
            <p:ph sz="quarter" idx="4"/>
          </p:nvPr>
        </p:nvSpPr>
        <p:spPr>
          <a:xfrm>
            <a:off x="6297559" y="2209800"/>
            <a:ext cx="4977104" cy="2299320"/>
          </a:xfrm>
        </p:spPr>
        <p:txBody>
          <a:bodyPr>
            <a:normAutofit/>
          </a:bodyPr>
          <a:lstStyle/>
          <a:p>
            <a:r>
              <a:rPr lang="en-US" dirty="0"/>
              <a:t>Make used of two dataset and merge them into 4 categories</a:t>
            </a:r>
          </a:p>
          <a:p>
            <a:r>
              <a:rPr lang="en-US" dirty="0"/>
              <a:t>Train (3062, 3272,2595,2690)</a:t>
            </a:r>
          </a:p>
        </p:txBody>
      </p:sp>
      <p:sp>
        <p:nvSpPr>
          <p:cNvPr id="7" name="Text Placeholder 4">
            <a:extLst>
              <a:ext uri="{FF2B5EF4-FFF2-40B4-BE49-F238E27FC236}">
                <a16:creationId xmlns:a16="http://schemas.microsoft.com/office/drawing/2014/main" id="{74107E4E-B32A-4610-84CB-57C7C11985AD}"/>
              </a:ext>
            </a:extLst>
          </p:cNvPr>
          <p:cNvSpPr txBox="1">
            <a:spLocks/>
          </p:cNvSpPr>
          <p:nvPr/>
        </p:nvSpPr>
        <p:spPr>
          <a:xfrm>
            <a:off x="1117309" y="4737101"/>
            <a:ext cx="9648253" cy="512064"/>
          </a:xfrm>
          <a:prstGeom prst="rect">
            <a:avLst/>
          </a:prstGeom>
        </p:spPr>
        <p:txBody>
          <a:bodyPr vert="horz" lIns="121899" tIns="60949" rIns="121899" bIns="60949" rtlCol="0" anchor="b">
            <a:noAutofit/>
          </a:bodyPr>
          <a:lstStyle>
            <a:lvl1pPr marL="0" indent="0" algn="l" defTabSz="1218987" rtl="0" eaLnBrk="1" latinLnBrk="0" hangingPunct="1">
              <a:lnSpc>
                <a:spcPct val="95000"/>
              </a:lnSpc>
              <a:spcBef>
                <a:spcPts val="0"/>
              </a:spcBef>
              <a:buSzPct val="100000"/>
              <a:buFont typeface="Arial" pitchFamily="34" charset="0"/>
              <a:buNone/>
              <a:defRPr sz="2400" b="1"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2100" b="1" kern="1200">
                <a:solidFill>
                  <a:schemeClr val="tx1"/>
                </a:solidFill>
                <a:latin typeface="+mn-lt"/>
                <a:ea typeface="+mn-ea"/>
                <a:cs typeface="+mn-cs"/>
              </a:defRPr>
            </a:lvl9pPr>
          </a:lstStyle>
          <a:p>
            <a:r>
              <a:rPr lang="en-US" dirty="0"/>
              <a:t>Face Detection</a:t>
            </a:r>
          </a:p>
        </p:txBody>
      </p:sp>
      <p:sp>
        <p:nvSpPr>
          <p:cNvPr id="8" name="Content Placeholder 2">
            <a:extLst>
              <a:ext uri="{FF2B5EF4-FFF2-40B4-BE49-F238E27FC236}">
                <a16:creationId xmlns:a16="http://schemas.microsoft.com/office/drawing/2014/main" id="{7CC90913-C878-4D39-8A4A-299832423711}"/>
              </a:ext>
            </a:extLst>
          </p:cNvPr>
          <p:cNvSpPr txBox="1">
            <a:spLocks/>
          </p:cNvSpPr>
          <p:nvPr/>
        </p:nvSpPr>
        <p:spPr>
          <a:xfrm>
            <a:off x="1269709" y="2362200"/>
            <a:ext cx="4977104" cy="2443336"/>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0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r>
              <a:rPr lang="en-US" dirty="0"/>
              <a:t>Only partial data are used in our experiment</a:t>
            </a:r>
          </a:p>
          <a:p>
            <a:r>
              <a:rPr lang="en-US" dirty="0"/>
              <a:t>Train (26862,27853)</a:t>
            </a:r>
          </a:p>
          <a:p>
            <a:r>
              <a:rPr lang="en-US" dirty="0"/>
              <a:t>Validation (6174,6089)</a:t>
            </a:r>
          </a:p>
          <a:p>
            <a:r>
              <a:rPr lang="en-US" dirty="0"/>
              <a:t>Test (8459,10426)</a:t>
            </a:r>
          </a:p>
        </p:txBody>
      </p:sp>
      <p:pic>
        <p:nvPicPr>
          <p:cNvPr id="10" name="Picture 9">
            <a:extLst>
              <a:ext uri="{FF2B5EF4-FFF2-40B4-BE49-F238E27FC236}">
                <a16:creationId xmlns:a16="http://schemas.microsoft.com/office/drawing/2014/main" id="{084B5BD1-2763-4F39-9E88-BDD45BC37C5B}"/>
              </a:ext>
            </a:extLst>
          </p:cNvPr>
          <p:cNvPicPr>
            <a:picLocks noChangeAspect="1"/>
          </p:cNvPicPr>
          <p:nvPr/>
        </p:nvPicPr>
        <p:blipFill>
          <a:blip r:embed="rId3"/>
          <a:stretch>
            <a:fillRect/>
          </a:stretch>
        </p:blipFill>
        <p:spPr>
          <a:xfrm>
            <a:off x="7030994" y="4049218"/>
            <a:ext cx="2833352" cy="2393004"/>
          </a:xfrm>
          <a:prstGeom prst="rect">
            <a:avLst/>
          </a:prstGeom>
        </p:spPr>
      </p:pic>
    </p:spTree>
    <p:extLst>
      <p:ext uri="{BB962C8B-B14F-4D97-AF65-F5344CB8AC3E}">
        <p14:creationId xmlns:p14="http://schemas.microsoft.com/office/powerpoint/2010/main" val="86847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5" name="Text Placeholder 4"/>
          <p:cNvSpPr>
            <a:spLocks noGrp="1"/>
          </p:cNvSpPr>
          <p:nvPr>
            <p:ph type="body" idx="1"/>
          </p:nvPr>
        </p:nvSpPr>
        <p:spPr/>
        <p:txBody>
          <a:bodyPr/>
          <a:lstStyle/>
          <a:p>
            <a:r>
              <a:rPr lang="en-US" dirty="0"/>
              <a:t>Data Augmentation</a:t>
            </a:r>
          </a:p>
        </p:txBody>
      </p:sp>
      <p:pic>
        <p:nvPicPr>
          <p:cNvPr id="17" name="Content Placeholder 16">
            <a:extLst>
              <a:ext uri="{FF2B5EF4-FFF2-40B4-BE49-F238E27FC236}">
                <a16:creationId xmlns:a16="http://schemas.microsoft.com/office/drawing/2014/main" id="{EF453F40-E630-46C8-8B6A-52FB48F087A2}"/>
              </a:ext>
            </a:extLst>
          </p:cNvPr>
          <p:cNvPicPr>
            <a:picLocks noGrp="1" noChangeAspect="1"/>
          </p:cNvPicPr>
          <p:nvPr>
            <p:ph sz="half" idx="2"/>
          </p:nvPr>
        </p:nvPicPr>
        <p:blipFill>
          <a:blip r:embed="rId3"/>
          <a:stretch>
            <a:fillRect/>
          </a:stretch>
        </p:blipFill>
        <p:spPr>
          <a:xfrm>
            <a:off x="1117600" y="2397109"/>
            <a:ext cx="4976813" cy="3587781"/>
          </a:xfrm>
        </p:spPr>
      </p:pic>
      <p:sp>
        <p:nvSpPr>
          <p:cNvPr id="18" name="Content Placeholder 2">
            <a:extLst>
              <a:ext uri="{FF2B5EF4-FFF2-40B4-BE49-F238E27FC236}">
                <a16:creationId xmlns:a16="http://schemas.microsoft.com/office/drawing/2014/main" id="{BC3B2014-0D2E-4C5E-AB87-B9C94CAAA984}"/>
              </a:ext>
            </a:extLst>
          </p:cNvPr>
          <p:cNvSpPr txBox="1">
            <a:spLocks/>
          </p:cNvSpPr>
          <p:nvPr/>
        </p:nvSpPr>
        <p:spPr>
          <a:xfrm>
            <a:off x="6526460" y="2397109"/>
            <a:ext cx="4977104" cy="2443336"/>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5000"/>
              </a:lnSpc>
              <a:spcBef>
                <a:spcPts val="1866"/>
              </a:spcBef>
              <a:buSzPct val="100000"/>
              <a:buFont typeface="Arial" pitchFamily="34" charset="0"/>
              <a:buChar char="•"/>
              <a:defRPr sz="20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2011328"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r>
              <a:rPr lang="en-US" dirty="0" err="1"/>
              <a:t>rotation_range</a:t>
            </a:r>
            <a:r>
              <a:rPr lang="en-US" dirty="0"/>
              <a:t> = 30</a:t>
            </a:r>
          </a:p>
          <a:p>
            <a:r>
              <a:rPr lang="en-US" dirty="0" err="1"/>
              <a:t>horizontal_flip</a:t>
            </a:r>
            <a:r>
              <a:rPr lang="en-US" dirty="0"/>
              <a:t> = True</a:t>
            </a:r>
          </a:p>
          <a:p>
            <a:r>
              <a:rPr lang="en-US" dirty="0" err="1"/>
              <a:t>width_shift_range</a:t>
            </a:r>
            <a:r>
              <a:rPr lang="en-US" dirty="0"/>
              <a:t>=0.2</a:t>
            </a:r>
          </a:p>
          <a:p>
            <a:r>
              <a:rPr lang="en-US" dirty="0" err="1"/>
              <a:t>height_shift_range</a:t>
            </a:r>
            <a:r>
              <a:rPr lang="en-US" dirty="0"/>
              <a:t>=0.2</a:t>
            </a:r>
          </a:p>
          <a:p>
            <a:r>
              <a:rPr lang="en-US" dirty="0" err="1"/>
              <a:t>fill_mode</a:t>
            </a:r>
            <a:r>
              <a:rPr lang="en-US" dirty="0"/>
              <a:t> = "nearest"</a:t>
            </a:r>
          </a:p>
        </p:txBody>
      </p:sp>
    </p:spTree>
    <p:extLst>
      <p:ext uri="{BB962C8B-B14F-4D97-AF65-F5344CB8AC3E}">
        <p14:creationId xmlns:p14="http://schemas.microsoft.com/office/powerpoint/2010/main" val="137432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 Architecture</a:t>
            </a:r>
          </a:p>
        </p:txBody>
      </p:sp>
      <p:sp>
        <p:nvSpPr>
          <p:cNvPr id="5" name="Text Placeholder 4"/>
          <p:cNvSpPr>
            <a:spLocks noGrp="1"/>
          </p:cNvSpPr>
          <p:nvPr>
            <p:ph type="body" idx="1"/>
          </p:nvPr>
        </p:nvSpPr>
        <p:spPr/>
        <p:txBody>
          <a:bodyPr/>
          <a:lstStyle/>
          <a:p>
            <a:r>
              <a:rPr lang="en-US" dirty="0"/>
              <a:t>VGG16	Architecture</a:t>
            </a:r>
          </a:p>
        </p:txBody>
      </p:sp>
      <p:sp>
        <p:nvSpPr>
          <p:cNvPr id="6" name="Text Placeholder 5"/>
          <p:cNvSpPr>
            <a:spLocks noGrp="1"/>
          </p:cNvSpPr>
          <p:nvPr>
            <p:ph type="body" sz="quarter" idx="3"/>
          </p:nvPr>
        </p:nvSpPr>
        <p:spPr/>
        <p:txBody>
          <a:bodyPr/>
          <a:lstStyle/>
          <a:p>
            <a:r>
              <a:rPr lang="en-US" dirty="0"/>
              <a:t>ResNet50 Architecture</a:t>
            </a:r>
          </a:p>
        </p:txBody>
      </p:sp>
      <p:pic>
        <p:nvPicPr>
          <p:cNvPr id="8" name="Picture 7">
            <a:extLst>
              <a:ext uri="{FF2B5EF4-FFF2-40B4-BE49-F238E27FC236}">
                <a16:creationId xmlns:a16="http://schemas.microsoft.com/office/drawing/2014/main" id="{E0DE0444-9B31-455F-BC71-5FE5A4612EBC}"/>
              </a:ext>
            </a:extLst>
          </p:cNvPr>
          <p:cNvPicPr>
            <a:picLocks noChangeAspect="1"/>
          </p:cNvPicPr>
          <p:nvPr/>
        </p:nvPicPr>
        <p:blipFill>
          <a:blip r:embed="rId2"/>
          <a:stretch>
            <a:fillRect/>
          </a:stretch>
        </p:blipFill>
        <p:spPr>
          <a:xfrm>
            <a:off x="1117309" y="2492896"/>
            <a:ext cx="4816699" cy="2522706"/>
          </a:xfrm>
          <a:prstGeom prst="rect">
            <a:avLst/>
          </a:prstGeom>
        </p:spPr>
      </p:pic>
      <p:pic>
        <p:nvPicPr>
          <p:cNvPr id="10" name="Picture 9">
            <a:extLst>
              <a:ext uri="{FF2B5EF4-FFF2-40B4-BE49-F238E27FC236}">
                <a16:creationId xmlns:a16="http://schemas.microsoft.com/office/drawing/2014/main" id="{51980DA8-BFAC-4ABA-9DA4-510B18209392}"/>
              </a:ext>
            </a:extLst>
          </p:cNvPr>
          <p:cNvPicPr>
            <a:picLocks noChangeAspect="1"/>
          </p:cNvPicPr>
          <p:nvPr/>
        </p:nvPicPr>
        <p:blipFill>
          <a:blip r:embed="rId3"/>
          <a:stretch>
            <a:fillRect/>
          </a:stretch>
        </p:blipFill>
        <p:spPr>
          <a:xfrm>
            <a:off x="6454452" y="2492896"/>
            <a:ext cx="3734873" cy="2885872"/>
          </a:xfrm>
          <a:prstGeom prst="rect">
            <a:avLst/>
          </a:prstGeom>
        </p:spPr>
      </p:pic>
    </p:spTree>
    <p:extLst>
      <p:ext uri="{BB962C8B-B14F-4D97-AF65-F5344CB8AC3E}">
        <p14:creationId xmlns:p14="http://schemas.microsoft.com/office/powerpoint/2010/main" val="177887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1769-20FF-4AF7-993E-855B4FD41C11}"/>
              </a:ext>
            </a:extLst>
          </p:cNvPr>
          <p:cNvSpPr>
            <a:spLocks noGrp="1"/>
          </p:cNvSpPr>
          <p:nvPr>
            <p:ph type="title"/>
          </p:nvPr>
        </p:nvSpPr>
        <p:spPr/>
        <p:txBody>
          <a:bodyPr/>
          <a:lstStyle/>
          <a:p>
            <a:r>
              <a:rPr lang="en-US" dirty="0"/>
              <a:t>Classification Layer</a:t>
            </a:r>
            <a:endParaRPr lang="en-MY" dirty="0"/>
          </a:p>
        </p:txBody>
      </p:sp>
      <p:sp>
        <p:nvSpPr>
          <p:cNvPr id="3" name="Text Placeholder 2">
            <a:extLst>
              <a:ext uri="{FF2B5EF4-FFF2-40B4-BE49-F238E27FC236}">
                <a16:creationId xmlns:a16="http://schemas.microsoft.com/office/drawing/2014/main" id="{9CD7412B-1EAA-43DC-A24D-C59D89A20B76}"/>
              </a:ext>
            </a:extLst>
          </p:cNvPr>
          <p:cNvSpPr>
            <a:spLocks noGrp="1"/>
          </p:cNvSpPr>
          <p:nvPr>
            <p:ph type="body" idx="1"/>
          </p:nvPr>
        </p:nvSpPr>
        <p:spPr/>
        <p:txBody>
          <a:bodyPr/>
          <a:lstStyle/>
          <a:p>
            <a:r>
              <a:rPr lang="en-US" dirty="0"/>
              <a:t>Average Pooling</a:t>
            </a:r>
            <a:endParaRPr lang="en-MY" dirty="0"/>
          </a:p>
        </p:txBody>
      </p:sp>
      <p:pic>
        <p:nvPicPr>
          <p:cNvPr id="8" name="Content Placeholder 7">
            <a:extLst>
              <a:ext uri="{FF2B5EF4-FFF2-40B4-BE49-F238E27FC236}">
                <a16:creationId xmlns:a16="http://schemas.microsoft.com/office/drawing/2014/main" id="{08924470-368A-48FA-8C8E-77DD32F41A47}"/>
              </a:ext>
            </a:extLst>
          </p:cNvPr>
          <p:cNvPicPr>
            <a:picLocks noGrp="1" noChangeAspect="1"/>
          </p:cNvPicPr>
          <p:nvPr>
            <p:ph sz="half" idx="2"/>
          </p:nvPr>
        </p:nvPicPr>
        <p:blipFill>
          <a:blip r:embed="rId2"/>
          <a:stretch>
            <a:fillRect/>
          </a:stretch>
        </p:blipFill>
        <p:spPr>
          <a:xfrm>
            <a:off x="1269876" y="2209800"/>
            <a:ext cx="2052779" cy="3962400"/>
          </a:xfrm>
        </p:spPr>
      </p:pic>
      <p:sp>
        <p:nvSpPr>
          <p:cNvPr id="5" name="Text Placeholder 4">
            <a:extLst>
              <a:ext uri="{FF2B5EF4-FFF2-40B4-BE49-F238E27FC236}">
                <a16:creationId xmlns:a16="http://schemas.microsoft.com/office/drawing/2014/main" id="{1F62AC8B-F196-4B45-B9AD-FCA3AFB108C0}"/>
              </a:ext>
            </a:extLst>
          </p:cNvPr>
          <p:cNvSpPr>
            <a:spLocks noGrp="1"/>
          </p:cNvSpPr>
          <p:nvPr>
            <p:ph type="body" sz="quarter" idx="3"/>
          </p:nvPr>
        </p:nvSpPr>
        <p:spPr/>
        <p:txBody>
          <a:bodyPr/>
          <a:lstStyle/>
          <a:p>
            <a:r>
              <a:rPr lang="en-US" dirty="0"/>
              <a:t>Added Layers</a:t>
            </a:r>
            <a:endParaRPr lang="en-MY" dirty="0"/>
          </a:p>
        </p:txBody>
      </p:sp>
      <p:sp>
        <p:nvSpPr>
          <p:cNvPr id="6" name="Content Placeholder 5">
            <a:extLst>
              <a:ext uri="{FF2B5EF4-FFF2-40B4-BE49-F238E27FC236}">
                <a16:creationId xmlns:a16="http://schemas.microsoft.com/office/drawing/2014/main" id="{FA4D2E88-C9C2-4927-9A2B-0DCB5499A66F}"/>
              </a:ext>
            </a:extLst>
          </p:cNvPr>
          <p:cNvSpPr>
            <a:spLocks noGrp="1"/>
          </p:cNvSpPr>
          <p:nvPr>
            <p:ph sz="quarter" idx="4"/>
          </p:nvPr>
        </p:nvSpPr>
        <p:spPr/>
        <p:txBody>
          <a:bodyPr/>
          <a:lstStyle/>
          <a:p>
            <a:r>
              <a:rPr lang="en-US" dirty="0"/>
              <a:t>Dense Layer (512 Nodes)</a:t>
            </a:r>
          </a:p>
          <a:p>
            <a:r>
              <a:rPr lang="en-US" dirty="0"/>
              <a:t>Dropout Layer (0.5)</a:t>
            </a:r>
          </a:p>
          <a:p>
            <a:r>
              <a:rPr lang="en-US" dirty="0"/>
              <a:t>Sigmoid Layer</a:t>
            </a:r>
          </a:p>
          <a:p>
            <a:pPr lvl="1"/>
            <a:r>
              <a:rPr lang="en-US" dirty="0"/>
              <a:t>Gender (2 Classes)</a:t>
            </a:r>
          </a:p>
          <a:p>
            <a:r>
              <a:rPr lang="en-US" dirty="0" err="1"/>
              <a:t>Softmax</a:t>
            </a:r>
            <a:r>
              <a:rPr lang="en-US" dirty="0"/>
              <a:t> Layer </a:t>
            </a:r>
          </a:p>
          <a:p>
            <a:pPr lvl="1"/>
            <a:r>
              <a:rPr lang="en-US" dirty="0"/>
              <a:t>Age Group (4 Classes)s</a:t>
            </a:r>
          </a:p>
          <a:p>
            <a:pPr lvl="1"/>
            <a:endParaRPr lang="en-MY" dirty="0"/>
          </a:p>
        </p:txBody>
      </p:sp>
    </p:spTree>
    <p:extLst>
      <p:ext uri="{BB962C8B-B14F-4D97-AF65-F5344CB8AC3E}">
        <p14:creationId xmlns:p14="http://schemas.microsoft.com/office/powerpoint/2010/main" val="323961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234</TotalTime>
  <Words>815</Words>
  <Application>Microsoft Office PowerPoint</Application>
  <PresentationFormat>Custom</PresentationFormat>
  <Paragraphs>125</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Times New Roman</vt:lpstr>
      <vt:lpstr>Books 16x9</vt:lpstr>
      <vt:lpstr>AGE AND GENDER CLASSIFICATION APPLICATION</vt:lpstr>
      <vt:lpstr>Motivation and Goals</vt:lpstr>
      <vt:lpstr>The Dataset</vt:lpstr>
      <vt:lpstr>Main Tools and Libraries</vt:lpstr>
      <vt:lpstr>Project Flow</vt:lpstr>
      <vt:lpstr>Data Preprocessing</vt:lpstr>
      <vt:lpstr>Data Preprocessing</vt:lpstr>
      <vt:lpstr>CNN Architecture</vt:lpstr>
      <vt:lpstr>Classification Layer</vt:lpstr>
      <vt:lpstr>Model Compilation </vt:lpstr>
      <vt:lpstr>Model Setup</vt:lpstr>
      <vt:lpstr>Model Evaluation</vt:lpstr>
      <vt:lpstr>Model Evaluation</vt:lpstr>
      <vt:lpstr>Model Setup</vt:lpstr>
      <vt:lpstr>Model Evaluation</vt:lpstr>
      <vt:lpstr>Model Evaluation</vt:lpstr>
      <vt:lpstr>Limitations </vt:lpstr>
      <vt:lpstr>Conclusion</vt:lpstr>
      <vt:lpstr>DEMO</vt:lpstr>
      <vt:lpstr>THANK YOU</vt:lpstr>
      <vt:lpstr>QnA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GENDER CLASSIFICATION APPLICATION</dc:title>
  <dc:creator>Jiek Lee</dc:creator>
  <cp:lastModifiedBy>Jiek Lee</cp:lastModifiedBy>
  <cp:revision>8</cp:revision>
  <dcterms:created xsi:type="dcterms:W3CDTF">2021-11-20T03:35:32Z</dcterms:created>
  <dcterms:modified xsi:type="dcterms:W3CDTF">2021-11-22T06:37:30Z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