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9"/>
  </p:notesMasterIdLst>
  <p:handoutMasterIdLst>
    <p:handoutMasterId r:id="rId10"/>
  </p:handoutMasterIdLst>
  <p:sldIdLst>
    <p:sldId id="2452" r:id="rId4"/>
    <p:sldId id="2739" r:id="rId5"/>
    <p:sldId id="2740" r:id="rId6"/>
    <p:sldId id="2742" r:id="rId7"/>
    <p:sldId id="2743" r:id="rId8"/>
  </p:sldIdLst>
  <p:sldSz cx="12192000" cy="6858000"/>
  <p:notesSz cx="6797675" cy="992632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瑞雪" initials="李" lastIdx="1" clrIdx="0"/>
  <p:cmAuthor id="2" name="徐 敏" initials="徐" lastIdx="1" clrIdx="1"/>
  <p:cmAuthor id="3" name="陈威(东风汽车集团股份有限公司办公室总务分部)" initials="陈威(东风汽车集团股份有限公司办公室总务分部)" lastIdx="2" clrIdx="0"/>
  <p:cmAuthor id="4" name="lics" initials="l" lastIdx="3" clrIdx="3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F8C"/>
    <a:srgbClr val="526680"/>
    <a:srgbClr val="F5F5F5"/>
    <a:srgbClr val="FFFFFF"/>
    <a:srgbClr val="920000"/>
    <a:srgbClr val="800000"/>
    <a:srgbClr val="B48900"/>
    <a:srgbClr val="7388A5"/>
    <a:srgbClr val="A88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5" autoAdjust="0"/>
    <p:restoredTop sz="95615" autoAdjust="0"/>
  </p:normalViewPr>
  <p:slideViewPr>
    <p:cSldViewPr snapToGrid="0">
      <p:cViewPr varScale="1">
        <p:scale>
          <a:sx n="85" d="100"/>
          <a:sy n="85" d="100"/>
        </p:scale>
        <p:origin x="76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9E23-FFD0-4C72-9B88-949A2261ED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A98A0-71AC-4285-BC4C-6E12A6C216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87336"/>
            <a:ext cx="9144000" cy="2387600"/>
          </a:xfrm>
        </p:spPr>
        <p:txBody>
          <a:bodyPr anchor="b"/>
          <a:lstStyle>
            <a:lvl1pPr algn="ctr">
              <a:defRPr sz="6000">
                <a:latin typeface="方正兰亭中粗黑简体" panose="020B0300000000000000" pitchFamily="34" charset="-122"/>
                <a:ea typeface="方正兰亭中粗黑简体" panose="020B03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F0F4-601B-4BA5-8E15-90B2A62467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A4D-1F7E-44B3-B0CD-809788E7E0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69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4483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448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69" y="593123"/>
            <a:ext cx="5208373" cy="601364"/>
          </a:xfrm>
        </p:spPr>
        <p:txBody>
          <a:bodyPr>
            <a:noAutofit/>
          </a:bodyPr>
          <a:lstStyle>
            <a:lvl1pPr>
              <a:defRPr sz="3200">
                <a:solidFill>
                  <a:srgbClr val="0066A9"/>
                </a:solidFill>
                <a:latin typeface="方正兰亭中粗黑简体" panose="020B0300000000000000" pitchFamily="34" charset="-122"/>
                <a:ea typeface="方正兰亭中粗黑简体" panose="020B03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199" y="1546204"/>
            <a:ext cx="10515600" cy="4351338"/>
          </a:xfrm>
        </p:spPr>
        <p:txBody>
          <a:bodyPr/>
          <a:lstStyle>
            <a:lvl1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1pPr>
            <a:lvl2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2pPr>
            <a:lvl3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3pPr>
            <a:lvl4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4pPr>
            <a:lvl5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F66B-45FA-4F8D-81B8-F0D58AAA7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A4D-1F7E-44B3-B0CD-809788E7E0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199" y="1636155"/>
            <a:ext cx="5181600" cy="4351338"/>
          </a:xfrm>
        </p:spPr>
        <p:txBody>
          <a:bodyPr/>
          <a:lstStyle>
            <a:lvl1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1pPr>
            <a:lvl2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2pPr>
            <a:lvl3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3pPr>
            <a:lvl4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4pPr>
            <a:lvl5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36155"/>
            <a:ext cx="5181600" cy="4351338"/>
          </a:xfrm>
        </p:spPr>
        <p:txBody>
          <a:bodyPr/>
          <a:lstStyle>
            <a:lvl1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1pPr>
            <a:lvl2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2pPr>
            <a:lvl3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3pPr>
            <a:lvl4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4pPr>
            <a:lvl5pPr>
              <a:defRPr>
                <a:latin typeface="方正兰亭细黑" panose="02010600030101010101" pitchFamily="2" charset="-122"/>
                <a:ea typeface="方正兰亭细黑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E5D-2D8E-4A8A-A255-26FA3FBB668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A4D-1F7E-44B3-B0CD-809788E7E0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486032"/>
            <a:ext cx="5208373" cy="601364"/>
          </a:xfrm>
        </p:spPr>
        <p:txBody>
          <a:bodyPr>
            <a:noAutofit/>
          </a:bodyPr>
          <a:lstStyle>
            <a:lvl1pPr>
              <a:defRPr sz="3200">
                <a:latin typeface="方正兰亭中粗黑简体" panose="020B0300000000000000" pitchFamily="34" charset="-122"/>
                <a:ea typeface="方正兰亭中粗黑简体" panose="020B03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2EF-B36F-4F4B-847F-B0C5213AB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BA4D-1F7E-44B3-B0CD-809788E7E0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199" y="486032"/>
            <a:ext cx="5208373" cy="601364"/>
          </a:xfrm>
        </p:spPr>
        <p:txBody>
          <a:bodyPr>
            <a:noAutofit/>
          </a:bodyPr>
          <a:lstStyle>
            <a:lvl1pPr>
              <a:defRPr sz="3200">
                <a:latin typeface="方正兰亭中粗黑简体" panose="020B0300000000000000" pitchFamily="34" charset="-122"/>
                <a:ea typeface="方正兰亭中粗黑简体" panose="020B03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、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2670" y="116632"/>
            <a:ext cx="9921802" cy="468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点击插入标题（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黑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微软雅黑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加粗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号</a:t>
            </a:r>
            <a:r>
              <a:rPr lang="zh-CN" altLang="en-US" dirty="0"/>
              <a:t>）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7987" y="765175"/>
            <a:ext cx="11376025" cy="19431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28600" indent="0">
              <a:lnSpc>
                <a:spcPct val="150000"/>
              </a:lnSpc>
              <a:buFontTx/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57200" indent="0"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0"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914400" indent="0"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点击插入副标题（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黑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微软雅黑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加粗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号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黑</a:t>
            </a:r>
            <a:r>
              <a:rPr lang="en-US" altLang="zh-CN" dirty="0"/>
              <a:t>.</a:t>
            </a:r>
            <a:r>
              <a:rPr lang="zh-CN" altLang="en-US" dirty="0"/>
              <a:t>微软雅黑</a:t>
            </a:r>
            <a:r>
              <a:rPr lang="en-US" altLang="zh-CN" dirty="0"/>
              <a:t>.16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9309" y="124554"/>
            <a:ext cx="633342" cy="64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5423926" y="6572273"/>
            <a:ext cx="1333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- </a:t>
            </a:r>
            <a:fld id="{93E37D1A-9F2C-4FA2-A6A7-332BF6D22BD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</a:fld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grpSp>
        <p:nvGrpSpPr>
          <p:cNvPr id="5" name="组合 14"/>
          <p:cNvGrpSpPr/>
          <p:nvPr userDrawn="1"/>
        </p:nvGrpSpPr>
        <p:grpSpPr bwMode="auto">
          <a:xfrm>
            <a:off x="381001" y="693446"/>
            <a:ext cx="10858500" cy="1588"/>
            <a:chOff x="285720" y="1357298"/>
            <a:chExt cx="8143932" cy="1588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285720" y="1357298"/>
              <a:ext cx="6286544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 userDrawn="1"/>
          </p:nvCxnSpPr>
          <p:spPr>
            <a:xfrm>
              <a:off x="6572264" y="1357298"/>
              <a:ext cx="1857388" cy="15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B92C-A9A3-48C5-BA43-0BCFE3AC53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BA4D-1F7E-44B3-B0CD-809788E7E0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t="1457" r="203" b="3506"/>
          <a:stretch>
            <a:fillRect/>
          </a:stretch>
        </p:blipFill>
        <p:spPr>
          <a:xfrm>
            <a:off x="-8237" y="0"/>
            <a:ext cx="12200238" cy="6837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6381750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-6350" y="692150"/>
            <a:ext cx="12198351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1030" name="Picture 6" descr="片2 拷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1" y="476251"/>
            <a:ext cx="2688167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9300633" y="6526214"/>
            <a:ext cx="28448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latin typeface="Trebuchet MS" panose="020B0603020202020204" pitchFamily="34" charset="0"/>
              </a:rPr>
              <a:t>-</a:t>
            </a:r>
            <a:fld id="{30FC3214-5335-4CA3-AAD6-CACEAFBFAD50}" type="slidenum">
              <a:rPr lang="en-US" altLang="zh-CN" sz="1400">
                <a:latin typeface="Trebuchet MS" panose="020B0603020202020204" pitchFamily="34" charset="0"/>
              </a:rPr>
            </a:fld>
            <a:r>
              <a:rPr lang="en-US" altLang="zh-CN" sz="1400">
                <a:latin typeface="Trebuchet MS" panose="020B0603020202020204" pitchFamily="34" charset="0"/>
              </a:rPr>
              <a:t>-</a:t>
            </a:r>
            <a:endParaRPr lang="en-US" altLang="zh-CN" sz="1400">
              <a:latin typeface="Trebuchet MS" panose="020B0603020202020204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88385" y="260350"/>
            <a:ext cx="1147656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9EFF">
                    <a:alpha val="1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8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/>
          <a:stretch>
            <a:fillRect/>
          </a:stretch>
        </p:blipFill>
        <p:spPr>
          <a:xfrm>
            <a:off x="-44450" y="-163888"/>
            <a:ext cx="12192000" cy="686631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65200" y="2866669"/>
            <a:ext cx="10261600" cy="111634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30000"/>
              </a:lnSpc>
            </a:pPr>
            <a:b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</a:t>
            </a:r>
            <a:b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章昭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630" y="593090"/>
            <a:ext cx="5643245" cy="601345"/>
          </a:xfrm>
        </p:spPr>
        <p:txBody>
          <a:bodyPr/>
          <a:lstStyle/>
          <a:p>
            <a:r>
              <a:rPr lang="zh-CN" altLang="en-US" dirty="0"/>
              <a:t>工作总结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2965" y="1662430"/>
            <a:ext cx="10746105" cy="4577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-8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月：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完成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H7&amp;H7B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总共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28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个版本测试，其中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H7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完成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轮全功能测试，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个版本的迭代测试；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H7B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完成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轮全功测试，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个版本的迭代测试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-12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月：进行自动化测试系统开发工作，完成继电器、程控电源、串口、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CAN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TTS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等等三方资源的自动化开发。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02434" y="708303"/>
            <a:ext cx="9921802" cy="468000"/>
          </a:xfrm>
        </p:spPr>
        <p:txBody>
          <a:bodyPr>
            <a:normAutofit fontScale="80000"/>
          </a:bodyPr>
          <a:lstStyle/>
          <a:p>
            <a:pPr algn="l" defTabSz="914400">
              <a:lnSpc>
                <a:spcPct val="90000"/>
              </a:lnSpc>
            </a:pPr>
            <a:r>
              <a:rPr lang="zh-CN" altLang="en-US" sz="3200" b="0" dirty="0">
                <a:solidFill>
                  <a:srgbClr val="0066A9"/>
                </a:solidFill>
                <a:latin typeface="方正兰亭中粗黑简体" panose="020B0300000000000000" pitchFamily="34" charset="-122"/>
                <a:ea typeface="方正兰亭中粗黑简体" panose="020B0300000000000000" pitchFamily="34" charset="-122"/>
                <a:cs typeface="+mj-cs"/>
              </a:rPr>
              <a:t>团队贡献</a:t>
            </a:r>
            <a:endParaRPr lang="zh-CN" altLang="en-US" sz="3200" b="0" dirty="0">
              <a:solidFill>
                <a:srgbClr val="0066A9"/>
              </a:solidFill>
              <a:latin typeface="方正兰亭中粗黑简体" panose="020B0300000000000000" pitchFamily="34" charset="-122"/>
              <a:ea typeface="方正兰亭中粗黑简体" panose="020B0300000000000000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7987" y="1308848"/>
            <a:ext cx="11376025" cy="535192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1.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功能测试方面，在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H7&amp;H7B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高压版本发布时期，几乎同时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个项目并行，一个人顶住了压力，顺利高质量完成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H7&amp;H7B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的测试发布工作。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2.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自动化系统开发方面，完成大部分的底层接口功能的开发，对自动化系统的顺利快速打通给予了强有力的高效支撑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02434" y="708303"/>
            <a:ext cx="9921802" cy="468000"/>
          </a:xfrm>
        </p:spPr>
        <p:txBody>
          <a:bodyPr>
            <a:normAutofit fontScale="80000"/>
          </a:bodyPr>
          <a:lstStyle/>
          <a:p>
            <a:pPr algn="l" defTabSz="914400">
              <a:lnSpc>
                <a:spcPct val="90000"/>
              </a:lnSpc>
            </a:pPr>
            <a:r>
              <a:rPr lang="zh-CN" altLang="en-US" sz="3200" b="0" dirty="0">
                <a:solidFill>
                  <a:srgbClr val="0066A9"/>
                </a:solidFill>
                <a:latin typeface="方正兰亭中粗黑简体" panose="020B0300000000000000" pitchFamily="34" charset="-122"/>
                <a:ea typeface="方正兰亭中粗黑简体" panose="020B0300000000000000" pitchFamily="34" charset="-122"/>
                <a:cs typeface="+mj-cs"/>
              </a:rPr>
              <a:t>2025规划</a:t>
            </a:r>
            <a:endParaRPr lang="zh-CN" altLang="en-US" sz="3200" b="0" dirty="0">
              <a:solidFill>
                <a:srgbClr val="0066A9"/>
              </a:solidFill>
              <a:latin typeface="方正兰亭中粗黑简体" panose="020B0300000000000000" pitchFamily="34" charset="-122"/>
              <a:ea typeface="方正兰亭中粗黑简体" panose="020B0300000000000000" pitchFamily="34" charset="-122"/>
              <a:cs typeface="+mj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7987" y="1308848"/>
            <a:ext cx="11376025" cy="535192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继续加大对自动化系统的建设，并在实际使用过程中不断对系统进行优化与扩展，让系统能在实际测试中发挥出实际的、高效的、健壮的作用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02434" y="708303"/>
            <a:ext cx="9921802" cy="468000"/>
          </a:xfrm>
        </p:spPr>
        <p:txBody>
          <a:bodyPr>
            <a:normAutofit fontScale="80000"/>
          </a:bodyPr>
          <a:lstStyle/>
          <a:p>
            <a:pPr algn="l" defTabSz="914400">
              <a:lnSpc>
                <a:spcPct val="90000"/>
              </a:lnSpc>
            </a:pPr>
            <a:r>
              <a:rPr lang="zh-CN" altLang="en-US" sz="3200" b="0" dirty="0">
                <a:solidFill>
                  <a:srgbClr val="0066A9"/>
                </a:solidFill>
                <a:latin typeface="方正兰亭中粗黑简体" panose="020B0300000000000000" pitchFamily="34" charset="-122"/>
                <a:ea typeface="方正兰亭中粗黑简体" panose="020B0300000000000000" pitchFamily="34" charset="-122"/>
                <a:cs typeface="+mj-cs"/>
              </a:rPr>
              <a:t>科室建议</a:t>
            </a:r>
            <a:endParaRPr lang="zh-CN" altLang="en-US" sz="3200" b="0" dirty="0">
              <a:solidFill>
                <a:srgbClr val="0066A9"/>
              </a:solidFill>
              <a:latin typeface="方正兰亭中粗黑简体" panose="020B0300000000000000" pitchFamily="34" charset="-122"/>
              <a:ea typeface="方正兰亭中粗黑简体" panose="020B0300000000000000" pitchFamily="34" charset="-122"/>
              <a:cs typeface="+mj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7987" y="1308848"/>
            <a:ext cx="11376025" cy="53519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加大对自动化的投入以及使用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ceb59d4-73ef-4a47-b59e-3530545ec1a3"/>
  <p:tag name="COMMONDATA" val="eyJoZGlkIjoiNjM4Mzg0ODJkNmQ4NGI1NDNlOWU2MjlmOWE3ZmY2ZDIifQ=="/>
  <p:tag name="commondata" val="eyJoZGlkIjoiZWM0NmNmNjAyMDkyYTljM2Y3NDk2MDgwODhmYzE2NjE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演示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方正兰亭中粗黑简体</vt:lpstr>
      <vt:lpstr>黑体</vt:lpstr>
      <vt:lpstr>方正兰亭细黑</vt:lpstr>
      <vt:lpstr>微软雅黑</vt:lpstr>
      <vt:lpstr>等线</vt:lpstr>
      <vt:lpstr>Trebuchet MS</vt:lpstr>
      <vt:lpstr>仿宋</vt:lpstr>
      <vt:lpstr>Arial Unicode MS</vt:lpstr>
      <vt:lpstr>等线 Light</vt:lpstr>
      <vt:lpstr>Calibri</vt:lpstr>
      <vt:lpstr>1_Office 主题​​</vt:lpstr>
      <vt:lpstr>1_默认设计模板</vt:lpstr>
      <vt:lpstr> can采样点测试</vt:lpstr>
      <vt:lpstr>目录</vt:lpstr>
      <vt:lpstr>PowerPoint 演示文稿</vt:lpstr>
      <vt:lpstr>PowerPoint 演示文稿</vt:lpstr>
      <vt:lpstr>PowerPoint 演示文稿</vt:lpstr>
    </vt:vector>
  </TitlesOfParts>
  <Company>WH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POPWH</dc:creator>
  <cp:lastModifiedBy>viva la vida</cp:lastModifiedBy>
  <cp:revision>1890</cp:revision>
  <cp:lastPrinted>2018-10-29T09:55:00Z</cp:lastPrinted>
  <dcterms:created xsi:type="dcterms:W3CDTF">2017-11-10T03:42:00Z</dcterms:created>
  <dcterms:modified xsi:type="dcterms:W3CDTF">2024-12-09T06:03:48Z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D9BEA319176742F88231DDDEF1B7C067_13</vt:lpwstr>
  </property>
  <property fmtid="{D5CDD505-2E9C-101B-9397-08002B2CF9AE}" pid="3" name="KSOProductBuildVer">
    <vt:lpwstr>2052-12.1.0.19302</vt:lpwstr>
  </property>
</Properties>
</file>