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266" r:id="rId3"/>
    <p:sldId id="356" r:id="rId4"/>
    <p:sldId id="358" r:id="rId5"/>
    <p:sldId id="359" r:id="rId6"/>
    <p:sldId id="360" r:id="rId7"/>
    <p:sldId id="361" r:id="rId8"/>
    <p:sldId id="353" r:id="rId9"/>
    <p:sldId id="354" r:id="rId10"/>
    <p:sldId id="397" r:id="rId11"/>
    <p:sldId id="268" r:id="rId12"/>
    <p:sldId id="355" r:id="rId13"/>
    <p:sldId id="270" r:id="rId14"/>
    <p:sldId id="284" r:id="rId15"/>
    <p:sldId id="384" r:id="rId16"/>
    <p:sldId id="285" r:id="rId17"/>
    <p:sldId id="291" r:id="rId18"/>
    <p:sldId id="292" r:id="rId19"/>
    <p:sldId id="369" r:id="rId20"/>
    <p:sldId id="404" r:id="rId21"/>
    <p:sldId id="370" r:id="rId22"/>
    <p:sldId id="371" r:id="rId23"/>
    <p:sldId id="405" r:id="rId24"/>
    <p:sldId id="372" r:id="rId25"/>
    <p:sldId id="373" r:id="rId26"/>
    <p:sldId id="374" r:id="rId27"/>
    <p:sldId id="403" r:id="rId28"/>
    <p:sldId id="295" r:id="rId29"/>
    <p:sldId id="296" r:id="rId30"/>
    <p:sldId id="297" r:id="rId31"/>
    <p:sldId id="298" r:id="rId32"/>
    <p:sldId id="410" r:id="rId33"/>
    <p:sldId id="299" r:id="rId34"/>
    <p:sldId id="378" r:id="rId35"/>
    <p:sldId id="408" r:id="rId36"/>
    <p:sldId id="375" r:id="rId37"/>
    <p:sldId id="303" r:id="rId38"/>
    <p:sldId id="304" r:id="rId39"/>
    <p:sldId id="393" r:id="rId40"/>
    <p:sldId id="407" r:id="rId41"/>
    <p:sldId id="406" r:id="rId42"/>
    <p:sldId id="306" r:id="rId43"/>
    <p:sldId id="307" r:id="rId44"/>
    <p:sldId id="385" r:id="rId45"/>
    <p:sldId id="386" r:id="rId46"/>
    <p:sldId id="387" r:id="rId47"/>
    <p:sldId id="398" r:id="rId48"/>
    <p:sldId id="409" r:id="rId49"/>
    <p:sldId id="316" r:id="rId50"/>
    <p:sldId id="379" r:id="rId51"/>
    <p:sldId id="381" r:id="rId52"/>
    <p:sldId id="380" r:id="rId53"/>
    <p:sldId id="382" r:id="rId54"/>
    <p:sldId id="391" r:id="rId55"/>
    <p:sldId id="394" r:id="rId56"/>
    <p:sldId id="389" r:id="rId57"/>
    <p:sldId id="390" r:id="rId58"/>
    <p:sldId id="334" r:id="rId59"/>
    <p:sldId id="383" r:id="rId60"/>
    <p:sldId id="335" r:id="rId61"/>
    <p:sldId id="336" r:id="rId62"/>
    <p:sldId id="339" r:id="rId63"/>
    <p:sldId id="401" r:id="rId64"/>
    <p:sldId id="402" r:id="rId65"/>
    <p:sldId id="400" r:id="rId66"/>
    <p:sldId id="340" r:id="rId67"/>
    <p:sldId id="341" r:id="rId68"/>
    <p:sldId id="349" r:id="rId69"/>
    <p:sldId id="350" r:id="rId70"/>
    <p:sldId id="376" r:id="rId71"/>
    <p:sldId id="392" r:id="rId72"/>
    <p:sldId id="396" r:id="rId73"/>
    <p:sldId id="399" r:id="rId74"/>
  </p:sldIdLst>
  <p:sldSz cx="9144000" cy="6858000" type="screen4x3"/>
  <p:notesSz cx="7559675" cy="106918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5" d="100"/>
          <a:sy n="85" d="100"/>
        </p:scale>
        <p:origin x="-112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7213" cy="7802721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ea typeface="宋体" charset="-122"/>
              </a:defRPr>
            </a:lvl1pPr>
          </a:lstStyle>
          <a:p>
            <a:pPr>
              <a:defRPr/>
            </a:pPr>
            <a:fld id="{8265C4E0-ADB8-4CFF-BE7F-8351BDBA9043}" type="datetimeFigureOut">
              <a:rPr lang="zh-CN" altLang="en-US"/>
              <a:pPr>
                <a:defRPr/>
              </a:pPr>
              <a:t>2010-4-27</a:t>
            </a:fld>
            <a:endParaRPr lang="zh-CN" altLang="en-US"/>
          </a:p>
        </p:txBody>
      </p:sp>
      <p:sp>
        <p:nvSpPr>
          <p:cNvPr id="4" name="幻灯片图像占位符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ea typeface="宋体" charset="-122"/>
              </a:defRPr>
            </a:lvl1pPr>
          </a:lstStyle>
          <a:p>
            <a:pPr>
              <a:defRPr/>
            </a:pPr>
            <a:fld id="{5A4617B2-6611-41A5-BA87-E0BE277E1FB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434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4B00C46-2E9D-4CE6-BE39-C888D3F1D86A}" type="slidenum">
              <a:rPr lang="zh-CN" altLang="en-US" smtClean="0">
                <a:ea typeface="宋体" pitchFamily="2" charset="-122"/>
              </a:rPr>
              <a:pPr/>
              <a:t>1</a:t>
            </a:fld>
            <a:endParaRPr lang="zh-CN" altLang="en-US" smtClean="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E2594B-0B5E-445A-A982-8570F9C0AEE0}" type="slidenum">
              <a:rPr lang="zh-CN" altLang="en-US"/>
              <a:pPr/>
              <a:t>10</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pPr>
              <a:lnSpc>
                <a:spcPct val="90000"/>
              </a:lnSpc>
            </a:pPr>
            <a:endParaRPr lang="zh-CN" altLang="en-US" sz="11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E2594B-0B5E-445A-A982-8570F9C0AEE0}" type="slidenum">
              <a:rPr lang="zh-CN" altLang="en-US"/>
              <a:pPr/>
              <a:t>11</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pPr>
              <a:lnSpc>
                <a:spcPct val="90000"/>
              </a:lnSpc>
            </a:pPr>
            <a:endParaRPr lang="zh-CN" altLang="en-US" sz="11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E2594B-0B5E-445A-A982-8570F9C0AEE0}" type="slidenum">
              <a:rPr lang="zh-CN" altLang="en-US"/>
              <a:pPr/>
              <a:t>12</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pPr>
              <a:lnSpc>
                <a:spcPct val="90000"/>
              </a:lnSpc>
            </a:pPr>
            <a:endParaRPr lang="zh-CN" altLang="en-US" sz="11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7A3C9F-D61C-4A59-BCF3-2944BDB7E517}" type="slidenum">
              <a:rPr lang="zh-CN" altLang="en-US"/>
              <a:pPr/>
              <a:t>13</a:t>
            </a:fld>
            <a:endParaRPr lang="en-US" altLang="zh-CN"/>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6A8370-C7EB-4582-A601-A7BBF2C0EAA3}" type="slidenum">
              <a:rPr lang="zh-CN" altLang="en-US"/>
              <a:pPr/>
              <a:t>14</a:t>
            </a:fld>
            <a:endParaRPr lang="en-US" altLang="zh-CN"/>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pPr marL="252717" indent="-252717"/>
            <a:endParaRPr lang="zh-CN" altLang="en-US" sz="11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F42C6C-2494-45C2-A9D8-F62C3C6C86B7}" type="slidenum">
              <a:rPr lang="zh-CN" altLang="en-US"/>
              <a:pPr/>
              <a:t>15</a:t>
            </a:fld>
            <a:endParaRPr lang="en-US" altLang="zh-CN"/>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zh-CN" altLang="en-US" sz="11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499285-79D0-49AE-92FA-3A30D6D6A48E}" type="slidenum">
              <a:rPr lang="zh-CN" altLang="en-US"/>
              <a:pPr/>
              <a:t>16</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pPr marL="252717" indent="-252717"/>
            <a:endParaRPr lang="en-US" altLang="zh-CN" sz="9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D8ADA9-472D-4257-9E56-39A3A0CEF46A}" type="slidenum">
              <a:rPr lang="zh-CN" altLang="en-US"/>
              <a:pPr/>
              <a:t>17</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pPr marL="252717" indent="-252717"/>
            <a:endParaRPr lang="en-US" altLang="zh-CN" sz="9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25880F-673F-40C7-BD37-CAC3ECB569DE}" type="slidenum">
              <a:rPr lang="zh-CN" altLang="en-US"/>
              <a:pPr/>
              <a:t>18</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pPr marL="252717" indent="-252717"/>
            <a:endParaRPr lang="en-US" altLang="zh-CN" sz="9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B9530A-8785-4C8B-9F82-651C59FB8CA9}" type="slidenum">
              <a:rPr lang="zh-CN" altLang="en-US"/>
              <a:pPr/>
              <a:t>20</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1E7F06-AAF0-4C1E-9242-0F96636AD7FD}" type="slidenum">
              <a:rPr lang="zh-CN" altLang="en-US"/>
              <a:pPr/>
              <a:t>2</a:t>
            </a:fld>
            <a:endParaRPr lang="en-US" altLang="zh-CN"/>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pPr marL="252717" indent="-252717"/>
            <a:endParaRPr lang="zh-CN" altLang="en-US" sz="9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284283-41EE-4990-8AB1-72DD884F1DE0}" type="slidenum">
              <a:rPr lang="zh-CN" altLang="en-US"/>
              <a:pPr/>
              <a:t>22</a:t>
            </a:fld>
            <a:endParaRPr lang="en-US" altLang="zh-CN"/>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525DE-F2B6-45F0-B827-D16D5C6285EF}" type="slidenum">
              <a:rPr lang="zh-CN" altLang="en-US"/>
              <a:pPr/>
              <a:t>23</a:t>
            </a:fld>
            <a:endParaRPr lang="en-US" altLang="zh-CN"/>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zh-CN" altLang="en-US" sz="11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2CB2BA-DB09-4886-8A03-534D4BF4DFC8}" type="slidenum">
              <a:rPr lang="zh-CN" altLang="en-US"/>
              <a:pPr/>
              <a:t>24</a:t>
            </a:fld>
            <a:endParaRPr lang="en-US" altLang="zh-CN"/>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en-US" altLang="zh-CN" b="1"/>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2CB2BA-DB09-4886-8A03-534D4BF4DFC8}" type="slidenum">
              <a:rPr lang="zh-CN" altLang="en-US"/>
              <a:pPr/>
              <a:t>25</a:t>
            </a:fld>
            <a:endParaRPr lang="en-US" altLang="zh-CN"/>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en-US" altLang="zh-CN" b="1"/>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2CB2BA-DB09-4886-8A03-534D4BF4DFC8}" type="slidenum">
              <a:rPr lang="zh-CN" altLang="en-US"/>
              <a:pPr/>
              <a:t>26</a:t>
            </a:fld>
            <a:endParaRPr lang="en-US" altLang="zh-CN"/>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en-US" altLang="zh-CN" b="1"/>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28B7EF-E7E6-43A5-A8FB-F5ED0184721C}" type="slidenum">
              <a:rPr lang="zh-CN" altLang="en-US"/>
              <a:pPr/>
              <a:t>27</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pPr marL="252717" indent="-252717"/>
            <a:endParaRPr lang="zh-CN" altLang="en-US" sz="11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28B7EF-E7E6-43A5-A8FB-F5ED0184721C}" type="slidenum">
              <a:rPr lang="zh-CN" altLang="en-US"/>
              <a:pPr/>
              <a:t>28</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pPr marL="252717" indent="-252717"/>
            <a:endParaRPr lang="zh-CN" altLang="en-US" sz="11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4D299E-23C8-4907-9B6C-22E1D09597AF}" type="slidenum">
              <a:rPr lang="zh-CN" altLang="en-US"/>
              <a:pPr/>
              <a:t>29</a:t>
            </a:fld>
            <a:endParaRPr lang="en-US" altLang="zh-CN"/>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endParaRPr lang="zh-CN" altLang="en-US" sz="11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7879B2-D50B-462E-A6B7-45ADDE0161F0}" type="slidenum">
              <a:rPr lang="zh-CN" altLang="en-US"/>
              <a:pPr/>
              <a:t>30</a:t>
            </a:fld>
            <a:endParaRPr lang="en-US" altLang="zh-CN"/>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endParaRPr lang="zh-CN" altLang="en-US" sz="11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24793-8453-4B64-93CE-3AF6D5E4AF3B}" type="slidenum">
              <a:rPr lang="zh-CN" altLang="en-US"/>
              <a:pPr/>
              <a:t>31</a:t>
            </a:fld>
            <a:endParaRPr lang="en-US" altLang="zh-CN"/>
          </a:p>
        </p:txBody>
      </p:sp>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zh-CN" altLang="en-US" sz="11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1E7F06-AAF0-4C1E-9242-0F96636AD7FD}" type="slidenum">
              <a:rPr lang="zh-CN" altLang="en-US"/>
              <a:pPr/>
              <a:t>3</a:t>
            </a:fld>
            <a:endParaRPr lang="en-US" altLang="zh-CN"/>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pPr marL="252717" indent="-252717"/>
            <a:endParaRPr lang="zh-CN" altLang="en-US" sz="9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D2BD2A-BDF8-4F6C-A9D6-6BE074A35338}" type="slidenum">
              <a:rPr lang="zh-CN" altLang="en-US"/>
              <a:pPr/>
              <a:t>33</a:t>
            </a:fld>
            <a:endParaRPr lang="en-US" altLang="zh-CN"/>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D2BD2A-BDF8-4F6C-A9D6-6BE074A35338}" type="slidenum">
              <a:rPr lang="zh-CN" altLang="en-US"/>
              <a:pPr/>
              <a:t>34</a:t>
            </a:fld>
            <a:endParaRPr lang="en-US" altLang="zh-CN"/>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1B6937-D3FD-4389-B383-69188CDAE71D}" type="slidenum">
              <a:rPr lang="zh-CN" altLang="en-US"/>
              <a:pPr/>
              <a:t>35</a:t>
            </a:fld>
            <a:endParaRPr lang="en-US" altLang="zh-CN"/>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pPr marL="252717" indent="-252717"/>
            <a:endParaRPr lang="en-US" altLang="zh-CN" sz="11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1B6937-D3FD-4389-B383-69188CDAE71D}" type="slidenum">
              <a:rPr lang="zh-CN" altLang="en-US"/>
              <a:pPr/>
              <a:t>36</a:t>
            </a:fld>
            <a:endParaRPr lang="en-US" altLang="zh-CN"/>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pPr marL="252717" indent="-252717"/>
            <a:endParaRPr lang="en-US" altLang="zh-CN" sz="11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1B6937-D3FD-4389-B383-69188CDAE71D}" type="slidenum">
              <a:rPr lang="zh-CN" altLang="en-US"/>
              <a:pPr/>
              <a:t>37</a:t>
            </a:fld>
            <a:endParaRPr lang="en-US" altLang="zh-CN"/>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pPr marL="252717" indent="-252717"/>
            <a:endParaRPr lang="en-US" altLang="zh-CN" sz="11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07CF83-60D3-400D-9810-38197738ED7F}" type="slidenum">
              <a:rPr lang="zh-CN" altLang="en-US"/>
              <a:pPr/>
              <a:t>38</a:t>
            </a:fld>
            <a:endParaRPr lang="en-US" altLang="zh-CN"/>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pPr>
              <a:lnSpc>
                <a:spcPct val="90000"/>
              </a:lnSpc>
            </a:pP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2318F2-0D40-40AA-90AF-9210E48C4887}" type="slidenum">
              <a:rPr lang="zh-CN" altLang="en-US"/>
              <a:pPr/>
              <a:t>40</a:t>
            </a:fld>
            <a:endParaRPr lang="en-US" altLang="zh-CN"/>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p:txBody>
          <a:bodyPr/>
          <a:lstStyle/>
          <a:p>
            <a:pPr marL="252717" indent="-252717"/>
            <a:endParaRPr lang="en-US" altLang="zh-CN" sz="11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2318F2-0D40-40AA-90AF-9210E48C4887}" type="slidenum">
              <a:rPr lang="zh-CN" altLang="en-US"/>
              <a:pPr/>
              <a:t>41</a:t>
            </a:fld>
            <a:endParaRPr lang="en-US" altLang="zh-CN"/>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p:txBody>
          <a:bodyPr/>
          <a:lstStyle/>
          <a:p>
            <a:pPr marL="252717" indent="-252717"/>
            <a:endParaRPr lang="en-US" altLang="zh-CN" sz="11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CD375-51D8-4C55-921E-5E69B565C44F}" type="slidenum">
              <a:rPr lang="zh-CN" altLang="en-US"/>
              <a:pPr/>
              <a:t>42</a:t>
            </a:fld>
            <a:endParaRPr lang="en-US" altLang="zh-CN"/>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pPr marL="252717" indent="-252717"/>
            <a:r>
              <a:rPr lang="zh-CN" altLang="en-US" sz="900" dirty="0"/>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AA4479-D4AF-4656-B618-7A584D8BD535}" type="slidenum">
              <a:rPr lang="zh-CN" altLang="en-US"/>
              <a:pPr/>
              <a:t>43</a:t>
            </a:fld>
            <a:endParaRPr lang="en-US" altLang="zh-CN"/>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pPr marL="252717" indent="-252717"/>
            <a:endParaRPr lang="zh-CN" altLang="en-US" sz="11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CD345D-84B0-4A97-B6E9-81EC6E443269}" type="slidenum">
              <a:rPr lang="en-US" altLang="zh-CN"/>
              <a:pPr/>
              <a:t>4</a:t>
            </a:fld>
            <a:endParaRPr lang="en-US" altLang="zh-CN"/>
          </a:p>
        </p:txBody>
      </p:sp>
      <p:sp>
        <p:nvSpPr>
          <p:cNvPr id="404482" name="Rectangle 2"/>
          <p:cNvSpPr>
            <a:spLocks noGrp="1" noRot="1" noChangeAspect="1" noChangeArrowheads="1" noTextEdit="1"/>
          </p:cNvSpPr>
          <p:nvPr>
            <p:ph type="sldImg"/>
          </p:nvPr>
        </p:nvSpPr>
        <p:spPr>
          <a:ln/>
        </p:spPr>
      </p:sp>
      <p:sp>
        <p:nvSpPr>
          <p:cNvPr id="404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C448CD-AD6B-4801-8876-2FDD4B458C6A}" type="slidenum">
              <a:rPr lang="zh-CN" altLang="en-US"/>
              <a:pPr/>
              <a:t>44</a:t>
            </a:fld>
            <a:endParaRPr lang="en-US" altLang="zh-CN"/>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pPr marL="252717" indent="-252717">
              <a:lnSpc>
                <a:spcPct val="80000"/>
              </a:lnSpc>
            </a:pPr>
            <a:endParaRPr lang="en-US" altLang="zh-CN" sz="800" dirty="0"/>
          </a:p>
          <a:p>
            <a:pPr marL="252717" indent="-252717">
              <a:lnSpc>
                <a:spcPct val="80000"/>
              </a:lnSpc>
            </a:pPr>
            <a:endParaRPr lang="en-US" altLang="zh-CN" sz="8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C448CD-AD6B-4801-8876-2FDD4B458C6A}" type="slidenum">
              <a:rPr lang="zh-CN" altLang="en-US"/>
              <a:pPr/>
              <a:t>45</a:t>
            </a:fld>
            <a:endParaRPr lang="en-US" altLang="zh-CN"/>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pPr marL="252717" indent="-252717">
              <a:lnSpc>
                <a:spcPct val="80000"/>
              </a:lnSpc>
            </a:pPr>
            <a:endParaRPr lang="en-US" altLang="zh-CN" sz="800" dirty="0"/>
          </a:p>
          <a:p>
            <a:pPr marL="252717" indent="-252717">
              <a:lnSpc>
                <a:spcPct val="80000"/>
              </a:lnSpc>
            </a:pPr>
            <a:endParaRPr lang="en-US" altLang="zh-CN" sz="8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C448CD-AD6B-4801-8876-2FDD4B458C6A}" type="slidenum">
              <a:rPr lang="zh-CN" altLang="en-US"/>
              <a:pPr/>
              <a:t>46</a:t>
            </a:fld>
            <a:endParaRPr lang="en-US" altLang="zh-CN"/>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pPr marL="252717" indent="-252717">
              <a:lnSpc>
                <a:spcPct val="80000"/>
              </a:lnSpc>
            </a:pPr>
            <a:endParaRPr lang="en-US" altLang="zh-CN" sz="800" dirty="0"/>
          </a:p>
          <a:p>
            <a:pPr marL="252717" indent="-252717">
              <a:lnSpc>
                <a:spcPct val="80000"/>
              </a:lnSpc>
            </a:pPr>
            <a:endParaRPr lang="en-US" altLang="zh-CN" sz="8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C448CD-AD6B-4801-8876-2FDD4B458C6A}" type="slidenum">
              <a:rPr lang="zh-CN" altLang="en-US"/>
              <a:pPr/>
              <a:t>47</a:t>
            </a:fld>
            <a:endParaRPr lang="en-US" altLang="zh-CN"/>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pPr marL="252717" indent="-252717">
              <a:lnSpc>
                <a:spcPct val="80000"/>
              </a:lnSpc>
            </a:pPr>
            <a:endParaRPr lang="en-US" altLang="zh-CN" sz="800" dirty="0"/>
          </a:p>
          <a:p>
            <a:pPr marL="252717" indent="-252717">
              <a:lnSpc>
                <a:spcPct val="80000"/>
              </a:lnSpc>
            </a:pPr>
            <a:endParaRPr lang="en-US" altLang="zh-CN" sz="8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2318F2-0D40-40AA-90AF-9210E48C4887}" type="slidenum">
              <a:rPr lang="zh-CN" altLang="en-US"/>
              <a:pPr/>
              <a:t>48</a:t>
            </a:fld>
            <a:endParaRPr lang="en-US" altLang="zh-CN"/>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p:txBody>
          <a:bodyPr/>
          <a:lstStyle/>
          <a:p>
            <a:pPr marL="252717" indent="-252717"/>
            <a:endParaRPr lang="en-US" altLang="zh-CN" sz="11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AE8EBF-6F0D-4728-9EFF-AB13B30F2DA7}" type="slidenum">
              <a:rPr lang="zh-CN" altLang="en-US"/>
              <a:pPr/>
              <a:t>49</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AE8EBF-6F0D-4728-9EFF-AB13B30F2DA7}" type="slidenum">
              <a:rPr lang="zh-CN" altLang="en-US"/>
              <a:pPr/>
              <a:t>50</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AE8EBF-6F0D-4728-9EFF-AB13B30F2DA7}" type="slidenum">
              <a:rPr lang="zh-CN" altLang="en-US"/>
              <a:pPr/>
              <a:t>51</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AE8EBF-6F0D-4728-9EFF-AB13B30F2DA7}" type="slidenum">
              <a:rPr lang="zh-CN" altLang="en-US"/>
              <a:pPr/>
              <a:t>52</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AE8EBF-6F0D-4728-9EFF-AB13B30F2DA7}" type="slidenum">
              <a:rPr lang="zh-CN" altLang="en-US"/>
              <a:pPr/>
              <a:t>53</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88B37A-ED2B-4168-8C1C-A9675BE2B921}" type="slidenum">
              <a:rPr lang="en-US" altLang="zh-CN"/>
              <a:pPr/>
              <a:t>5</a:t>
            </a:fld>
            <a:endParaRPr lang="en-US" altLang="zh-CN"/>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7F72D8-0F41-4557-B3E8-6F8C4BE327EF}" type="slidenum">
              <a:rPr lang="zh-CN" altLang="en-US"/>
              <a:pPr/>
              <a:t>54</a:t>
            </a:fld>
            <a:endParaRPr lang="en-US" altLang="zh-CN"/>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pPr marL="252717" indent="-252717"/>
            <a:endParaRPr lang="en-US" altLang="zh-CN" sz="9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FB498C-F64D-407F-BFEB-2152FA9D08F0}" type="slidenum">
              <a:rPr lang="zh-CN" altLang="en-US"/>
              <a:pPr/>
              <a:t>55</a:t>
            </a:fld>
            <a:endParaRPr lang="en-US" altLang="zh-CN"/>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pPr marL="252717" indent="-252717"/>
            <a:endParaRPr lang="en-US" altLang="zh-CN" sz="900"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06F1C0-E40F-46D1-AC92-E508624843D7}" type="slidenum">
              <a:rPr lang="zh-CN" altLang="en-US"/>
              <a:pPr/>
              <a:t>56</a:t>
            </a:fld>
            <a:endParaRPr lang="en-US" altLang="zh-CN"/>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pPr marL="252717" indent="-252717"/>
            <a:endParaRPr lang="zh-CN" altLang="en-US" sz="1100"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06F1C0-E40F-46D1-AC92-E508624843D7}" type="slidenum">
              <a:rPr lang="zh-CN" altLang="en-US"/>
              <a:pPr/>
              <a:t>57</a:t>
            </a:fld>
            <a:endParaRPr lang="en-US" altLang="zh-CN"/>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pPr marL="252717" indent="-252717"/>
            <a:endParaRPr lang="zh-CN" altLang="en-US" sz="1100"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7F72D8-0F41-4557-B3E8-6F8C4BE327EF}" type="slidenum">
              <a:rPr lang="zh-CN" altLang="en-US"/>
              <a:pPr/>
              <a:t>58</a:t>
            </a:fld>
            <a:endParaRPr lang="en-US" altLang="zh-CN"/>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pPr marL="252717" indent="-252717"/>
            <a:endParaRPr lang="en-US" altLang="zh-CN" sz="900"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CEE88-39F2-4A9D-959E-0193B266DC83}" type="slidenum">
              <a:rPr lang="zh-CN" altLang="en-US"/>
              <a:pPr/>
              <a:t>59</a:t>
            </a:fld>
            <a:endParaRPr lang="en-US" altLang="zh-CN"/>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pPr marL="252717" indent="-252717"/>
            <a:endParaRPr lang="zh-CN" altLang="en-US" sz="1100"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1F4EEA-6E09-46DC-A0E8-1AEE6ED4DDBF}" type="slidenum">
              <a:rPr lang="zh-CN" altLang="en-US"/>
              <a:pPr/>
              <a:t>60</a:t>
            </a:fld>
            <a:endParaRPr lang="en-US" altLang="zh-CN"/>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p:txBody>
          <a:bodyPr/>
          <a:lstStyle/>
          <a:p>
            <a:pPr marL="252717" indent="-252717"/>
            <a:endParaRPr lang="en-US" altLang="zh-CN" sz="900"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4878C9-B9E7-4FFD-9526-B635C00C50E2}" type="slidenum">
              <a:rPr lang="zh-CN" altLang="en-US"/>
              <a:pPr/>
              <a:t>61</a:t>
            </a:fld>
            <a:endParaRPr lang="en-US" altLang="zh-CN"/>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pPr marL="252717" indent="-252717"/>
            <a:endParaRPr lang="zh-CN" altLang="en-US" sz="900"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D6914F-5D88-4849-90B0-2DEF0063AAAD}" type="slidenum">
              <a:rPr lang="zh-CN" altLang="en-US"/>
              <a:pPr/>
              <a:t>62</a:t>
            </a:fld>
            <a:endParaRPr lang="en-US" altLang="zh-CN"/>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p:txBody>
          <a:bodyPr/>
          <a:lstStyle/>
          <a:p>
            <a:pPr marL="252717" indent="-252717"/>
            <a:endParaRPr lang="zh-CN" altLang="en-US" sz="900"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D6914F-5D88-4849-90B0-2DEF0063AAAD}" type="slidenum">
              <a:rPr lang="zh-CN" altLang="en-US"/>
              <a:pPr/>
              <a:t>63</a:t>
            </a:fld>
            <a:endParaRPr lang="en-US" altLang="zh-CN"/>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p:txBody>
          <a:bodyPr/>
          <a:lstStyle/>
          <a:p>
            <a:pPr marL="252717" indent="-252717"/>
            <a:endParaRPr lang="zh-CN" altLang="en-US" sz="9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110EB6-2B8A-4E2F-8092-72E6359145D0}" type="slidenum">
              <a:rPr lang="en-US" altLang="zh-CN"/>
              <a:pPr/>
              <a:t>6</a:t>
            </a:fld>
            <a:endParaRPr lang="en-US" altLang="zh-CN"/>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D6914F-5D88-4849-90B0-2DEF0063AAAD}" type="slidenum">
              <a:rPr lang="zh-CN" altLang="en-US"/>
              <a:pPr/>
              <a:t>64</a:t>
            </a:fld>
            <a:endParaRPr lang="en-US" altLang="zh-CN"/>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p:txBody>
          <a:bodyPr/>
          <a:lstStyle/>
          <a:p>
            <a:pPr marL="252717" indent="-252717"/>
            <a:endParaRPr lang="zh-CN" altLang="en-US" sz="900"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D6914F-5D88-4849-90B0-2DEF0063AAAD}" type="slidenum">
              <a:rPr lang="zh-CN" altLang="en-US"/>
              <a:pPr/>
              <a:t>65</a:t>
            </a:fld>
            <a:endParaRPr lang="en-US" altLang="zh-CN"/>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p:txBody>
          <a:bodyPr/>
          <a:lstStyle/>
          <a:p>
            <a:pPr marL="252717" indent="-252717"/>
            <a:endParaRPr lang="zh-CN" altLang="en-US" sz="900"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A71DB-D801-4501-8295-E5D4D6E40936}" type="slidenum">
              <a:rPr lang="zh-CN" altLang="en-US"/>
              <a:pPr/>
              <a:t>66</a:t>
            </a:fld>
            <a:endParaRPr lang="en-US" altLang="zh-CN"/>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pPr marL="252717" indent="-252717"/>
            <a:endParaRPr lang="en-US" altLang="zh-CN" sz="1100"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271B4E-F2F5-4638-AF56-661422CE90FF}" type="slidenum">
              <a:rPr lang="zh-CN" altLang="en-US"/>
              <a:pPr/>
              <a:t>67</a:t>
            </a:fld>
            <a:endParaRPr lang="en-US" altLang="zh-CN"/>
          </a:p>
        </p:txBody>
      </p:sp>
      <p:sp>
        <p:nvSpPr>
          <p:cNvPr id="627714" name="Rectangle 2"/>
          <p:cNvSpPr>
            <a:spLocks noGrp="1" noRot="1" noChangeAspect="1" noChangeArrowheads="1" noTextEdit="1"/>
          </p:cNvSpPr>
          <p:nvPr>
            <p:ph type="sldImg"/>
          </p:nvPr>
        </p:nvSpPr>
        <p:spPr>
          <a:ln/>
        </p:spPr>
      </p:sp>
      <p:sp>
        <p:nvSpPr>
          <p:cNvPr id="6277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78B0A3-EF47-419D-87CC-31DF2C4D4545}" type="slidenum">
              <a:rPr lang="en-US" altLang="zh-CN"/>
              <a:pPr/>
              <a:t>7</a:t>
            </a:fld>
            <a:endParaRPr lang="en-US" altLang="zh-CN"/>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E2594B-0B5E-445A-A982-8570F9C0AEE0}" type="slidenum">
              <a:rPr lang="zh-CN" altLang="en-US"/>
              <a:pPr/>
              <a:t>8</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pPr>
              <a:lnSpc>
                <a:spcPct val="90000"/>
              </a:lnSpc>
            </a:pPr>
            <a:endParaRPr lang="zh-CN" altLang="en-US" sz="11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E2594B-0B5E-445A-A982-8570F9C0AEE0}" type="slidenum">
              <a:rPr lang="zh-CN" altLang="en-US"/>
              <a:pPr/>
              <a:t>9</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pPr>
              <a:lnSpc>
                <a:spcPct val="90000"/>
              </a:lnSpc>
            </a:pPr>
            <a:endParaRPr lang="zh-CN" altLang="en-US" sz="11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_封页"/>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051" name="Rectangle 3"/>
          <p:cNvSpPr>
            <a:spLocks noGrp="1" noChangeArrowheads="1"/>
          </p:cNvSpPr>
          <p:nvPr>
            <p:ph type="ctrTitle"/>
          </p:nvPr>
        </p:nvSpPr>
        <p:spPr>
          <a:xfrm>
            <a:off x="685800" y="2130425"/>
            <a:ext cx="7772400" cy="993775"/>
          </a:xfrm>
        </p:spPr>
        <p:txBody>
          <a:bodyPr/>
          <a:lstStyle>
            <a:lvl1pPr algn="ctr">
              <a:defRPr>
                <a:ea typeface="黑体" pitchFamily="2" charset="-122"/>
              </a:defRPr>
            </a:lvl1pPr>
          </a:lstStyle>
          <a:p>
            <a:r>
              <a:rPr lang="zh-CN"/>
              <a:t>单击此处编辑母版标题样式</a:t>
            </a:r>
          </a:p>
        </p:txBody>
      </p:sp>
      <p:sp>
        <p:nvSpPr>
          <p:cNvPr id="2052" name="Rectangle 4"/>
          <p:cNvSpPr>
            <a:spLocks noGrp="1" noChangeArrowheads="1"/>
          </p:cNvSpPr>
          <p:nvPr>
            <p:ph type="subTitle" idx="1"/>
          </p:nvPr>
        </p:nvSpPr>
        <p:spPr>
          <a:xfrm>
            <a:off x="1371600" y="3429000"/>
            <a:ext cx="6400800" cy="762000"/>
          </a:xfrm>
        </p:spPr>
        <p:txBody>
          <a:bodyPr/>
          <a:lstStyle>
            <a:lvl1pPr marL="0" indent="0" algn="ctr">
              <a:buFontTx/>
              <a:buNone/>
              <a:defRPr b="1">
                <a:solidFill>
                  <a:srgbClr val="00559C"/>
                </a:solidFill>
              </a:defRPr>
            </a:lvl1pPr>
          </a:lstStyle>
          <a:p>
            <a:r>
              <a:rPr lang="zh-CN"/>
              <a:t>单击此处编辑母版副标题样式</a:t>
            </a:r>
          </a:p>
        </p:txBody>
      </p:sp>
      <p:sp>
        <p:nvSpPr>
          <p:cNvPr id="5" name="Rectangle 5"/>
          <p:cNvSpPr>
            <a:spLocks noGrp="1" noChangeArrowheads="1"/>
          </p:cNvSpPr>
          <p:nvPr>
            <p:ph type="dt" sz="half" idx="10"/>
          </p:nvPr>
        </p:nvSpPr>
        <p:spPr>
          <a:xfrm>
            <a:off x="457200" y="6245225"/>
            <a:ext cx="2133600" cy="476250"/>
          </a:xfrm>
        </p:spPr>
        <p:txBody>
          <a:bodyPr/>
          <a:lstStyle>
            <a:lvl1pPr>
              <a:defRPr/>
            </a:lvl1pPr>
          </a:lstStyle>
          <a:p>
            <a:pPr>
              <a:defRPr/>
            </a:pPr>
            <a:endParaRPr lang="zh-CN" altLang="zh-CN"/>
          </a:p>
        </p:txBody>
      </p:sp>
      <p:sp>
        <p:nvSpPr>
          <p:cNvPr id="6" name="Rectangle 6"/>
          <p:cNvSpPr>
            <a:spLocks noGrp="1" noChangeArrowheads="1"/>
          </p:cNvSpPr>
          <p:nvPr>
            <p:ph type="ftr" sz="quarter" idx="11"/>
          </p:nvPr>
        </p:nvSpPr>
        <p:spPr>
          <a:xfrm>
            <a:off x="3124200" y="6245225"/>
            <a:ext cx="2895600" cy="476250"/>
          </a:xfrm>
        </p:spPr>
        <p:txBody>
          <a:bodyPr/>
          <a:lstStyle>
            <a:lvl1pPr>
              <a:defRPr/>
            </a:lvl1pPr>
          </a:lstStyle>
          <a:p>
            <a:pPr>
              <a:defRPr/>
            </a:pPr>
            <a:endParaRPr lang="zh-CN" altLang="zh-CN"/>
          </a:p>
        </p:txBody>
      </p:sp>
      <p:sp>
        <p:nvSpPr>
          <p:cNvPr id="7" name="Rectangle 7"/>
          <p:cNvSpPr>
            <a:spLocks noGrp="1" noChangeArrowheads="1"/>
          </p:cNvSpPr>
          <p:nvPr>
            <p:ph type="sldNum" sz="quarter" idx="12"/>
          </p:nvPr>
        </p:nvSpPr>
        <p:spPr>
          <a:xfrm>
            <a:off x="6553200" y="6245225"/>
            <a:ext cx="2133600" cy="476250"/>
          </a:xfrm>
        </p:spPr>
        <p:txBody>
          <a:bodyPr/>
          <a:lstStyle>
            <a:lvl1pPr>
              <a:defRPr/>
            </a:lvl1pPr>
          </a:lstStyle>
          <a:p>
            <a:pPr>
              <a:defRPr/>
            </a:pPr>
            <a:fld id="{BF4B9465-FB11-429E-B779-D121577A3BEA}" type="slidenum">
              <a:rPr lang="zh-CN" altLang="zh-CN"/>
              <a:pPr>
                <a:defRPr/>
              </a:p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a:ln/>
        </p:spPr>
        <p:txBody>
          <a:bodyPr/>
          <a:lstStyle>
            <a:lvl1pPr>
              <a:defRPr/>
            </a:lvl1pPr>
          </a:lstStyle>
          <a:p>
            <a:pPr>
              <a:defRPr/>
            </a:pPr>
            <a:fld id="{C12F8D03-65F1-47C2-9434-C4A2078C69AB}" type="slidenum">
              <a:rPr lang="zh-CN" altLang="zh-CN"/>
              <a:pPr>
                <a:defRPr/>
              </a:pPr>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609600"/>
            <a:ext cx="2095500" cy="5516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609600"/>
            <a:ext cx="6134100" cy="55165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a:ln/>
        </p:spPr>
        <p:txBody>
          <a:bodyPr/>
          <a:lstStyle>
            <a:lvl1pPr>
              <a:defRPr/>
            </a:lvl1pPr>
          </a:lstStyle>
          <a:p>
            <a:pPr>
              <a:defRPr/>
            </a:pPr>
            <a:fld id="{67897E4F-5A14-4E82-B9F0-DE3D8E1A464D}" type="slidenum">
              <a:rPr lang="zh-CN" altLang="zh-CN"/>
              <a:pPr>
                <a:defRPr/>
              </a:pPr>
              <a:t>‹#›</a:t>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609600"/>
            <a:ext cx="8153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600200"/>
            <a:ext cx="411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600200"/>
            <a:ext cx="411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7"/>
          <p:cNvSpPr>
            <a:spLocks noGrp="1" noChangeArrowheads="1"/>
          </p:cNvSpPr>
          <p:nvPr>
            <p:ph type="sldNum" sz="quarter" idx="12"/>
          </p:nvPr>
        </p:nvSpPr>
        <p:spPr>
          <a:ln/>
        </p:spPr>
        <p:txBody>
          <a:bodyPr/>
          <a:lstStyle>
            <a:lvl1pPr>
              <a:defRPr/>
            </a:lvl1pPr>
          </a:lstStyle>
          <a:p>
            <a:pPr>
              <a:defRPr/>
            </a:pPr>
            <a:fld id="{76E406D0-2479-47CA-96E5-D2B920E75AAF}" type="slidenum">
              <a:rPr lang="zh-CN" altLang="zh-CN"/>
              <a:pPr>
                <a:defRPr/>
              </a:pPr>
              <a:t>‹#›</a:t>
            </a:fld>
            <a:endParaRPr lang="zh-CN"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53988" y="871538"/>
            <a:ext cx="8245475" cy="4984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776413"/>
            <a:ext cx="3811588" cy="3902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9788" y="1776413"/>
            <a:ext cx="3811587" cy="1874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9788" y="3803650"/>
            <a:ext cx="3811587" cy="1874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0"/>
          </p:nvPr>
        </p:nvSpPr>
        <p:spPr>
          <a:xfrm>
            <a:off x="153988" y="6500813"/>
            <a:ext cx="1006475" cy="320675"/>
          </a:xfrm>
        </p:spPr>
        <p:txBody>
          <a:bodyPr/>
          <a:lstStyle>
            <a:lvl1pPr>
              <a:defRPr/>
            </a:lvl1pPr>
          </a:lstStyle>
          <a:p>
            <a:fld id="{920416D4-624F-4074-BAA7-DEBF449B39C1}" type="slidenum">
              <a:rPr lang="zh-CN" altLang="en-US"/>
              <a:pPr/>
              <a:t>‹#›</a:t>
            </a:fld>
            <a:endParaRPr lang="en-US" altLang="zh-CN"/>
          </a:p>
        </p:txBody>
      </p:sp>
      <p:sp>
        <p:nvSpPr>
          <p:cNvPr id="7" name="页脚占位符 6"/>
          <p:cNvSpPr>
            <a:spLocks noGrp="1"/>
          </p:cNvSpPr>
          <p:nvPr>
            <p:ph type="ftr" sz="quarter" idx="11"/>
          </p:nvPr>
        </p:nvSpPr>
        <p:spPr>
          <a:xfrm>
            <a:off x="990600" y="6500813"/>
            <a:ext cx="3811588" cy="246062"/>
          </a:xfrm>
        </p:spPr>
        <p:txBody>
          <a:bodyPr/>
          <a:lstStyle>
            <a:lvl1pPr>
              <a:defRPr/>
            </a:lvl1pPr>
          </a:lstStyle>
          <a:p>
            <a:r>
              <a:rPr lang="zh-CN" altLang="en-US"/>
              <a:t>AIX5L performance and tuning</a:t>
            </a:r>
            <a:endParaRPr lang="en-US" altLang="zh-CN"/>
          </a:p>
        </p:txBody>
      </p:sp>
      <p:sp>
        <p:nvSpPr>
          <p:cNvPr id="8" name="日期占位符 7"/>
          <p:cNvSpPr>
            <a:spLocks noGrp="1"/>
          </p:cNvSpPr>
          <p:nvPr>
            <p:ph type="dt" sz="half" idx="12"/>
          </p:nvPr>
        </p:nvSpPr>
        <p:spPr>
          <a:xfrm>
            <a:off x="5456238" y="6500813"/>
            <a:ext cx="1946275" cy="246062"/>
          </a:xfrm>
        </p:spPr>
        <p:txBody>
          <a:bodyPr/>
          <a:lstStyle>
            <a:lvl1pPr>
              <a:defRPr/>
            </a:lvl1pPr>
          </a:lstStyle>
          <a:p>
            <a:fld id="{C3F0BB1A-6C26-4014-9A6F-0ADEADC05793}" type="datetime1">
              <a:rPr lang="zh-CN" altLang="en-US"/>
              <a:pPr/>
              <a:t>2010-4-27</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938" y="76200"/>
            <a:ext cx="6011862"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600200"/>
            <a:ext cx="7543800" cy="3505200"/>
          </a:xfrm>
        </p:spPr>
        <p:txBody>
          <a:bodyP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04813"/>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132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11325"/>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49713"/>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zh-CN"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zh-CN"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D1753CE2-9B3F-4A25-B76A-3C0A61C509DD}" type="slidenum">
              <a:rPr lang="zh-CN" altLang="zh-CN"/>
              <a:pPr/>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a:ln/>
        </p:spPr>
        <p:txBody>
          <a:bodyPr/>
          <a:lstStyle>
            <a:lvl1pPr>
              <a:defRPr/>
            </a:lvl1pPr>
          </a:lstStyle>
          <a:p>
            <a:pPr>
              <a:defRPr/>
            </a:pPr>
            <a:fld id="{1513A5BA-0E8E-4804-B55A-9573B8B9BEF7}" type="slidenum">
              <a:rPr lang="zh-CN" altLang="zh-CN"/>
              <a:pPr>
                <a:defRPr/>
              </a:pPr>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a:ln/>
        </p:spPr>
        <p:txBody>
          <a:bodyPr/>
          <a:lstStyle>
            <a:lvl1pPr>
              <a:defRPr/>
            </a:lvl1pPr>
          </a:lstStyle>
          <a:p>
            <a:pPr>
              <a:defRPr/>
            </a:pPr>
            <a:fld id="{B628B71B-466C-4EB3-AEE8-10CBA92EBA50}" type="slidenum">
              <a:rPr lang="zh-CN" altLang="zh-CN"/>
              <a:pPr>
                <a:defRPr/>
              </a:pPr>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600200"/>
            <a:ext cx="411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600200"/>
            <a:ext cx="411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7"/>
          <p:cNvSpPr>
            <a:spLocks noGrp="1" noChangeArrowheads="1"/>
          </p:cNvSpPr>
          <p:nvPr>
            <p:ph type="sldNum" sz="quarter" idx="12"/>
          </p:nvPr>
        </p:nvSpPr>
        <p:spPr>
          <a:ln/>
        </p:spPr>
        <p:txBody>
          <a:bodyPr/>
          <a:lstStyle>
            <a:lvl1pPr>
              <a:defRPr/>
            </a:lvl1pPr>
          </a:lstStyle>
          <a:p>
            <a:pPr>
              <a:defRPr/>
            </a:pPr>
            <a:fld id="{4BF67C5B-EF46-4B52-80C3-692473AC672C}" type="slidenum">
              <a:rPr lang="zh-CN" altLang="zh-CN"/>
              <a:pPr>
                <a:defRPr/>
              </a:pPr>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7"/>
          <p:cNvSpPr>
            <a:spLocks noGrp="1" noChangeArrowheads="1"/>
          </p:cNvSpPr>
          <p:nvPr>
            <p:ph type="sldNum" sz="quarter" idx="12"/>
          </p:nvPr>
        </p:nvSpPr>
        <p:spPr>
          <a:ln/>
        </p:spPr>
        <p:txBody>
          <a:bodyPr/>
          <a:lstStyle>
            <a:lvl1pPr>
              <a:defRPr/>
            </a:lvl1pPr>
          </a:lstStyle>
          <a:p>
            <a:pPr>
              <a:defRPr/>
            </a:pPr>
            <a:fld id="{86E614D7-5BB7-4828-92BA-46F1ED65C0B8}" type="slidenum">
              <a:rPr lang="zh-CN" altLang="zh-CN"/>
              <a:pPr>
                <a:defRPr/>
              </a:pPr>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7"/>
          <p:cNvSpPr>
            <a:spLocks noGrp="1" noChangeArrowheads="1"/>
          </p:cNvSpPr>
          <p:nvPr>
            <p:ph type="sldNum" sz="quarter" idx="12"/>
          </p:nvPr>
        </p:nvSpPr>
        <p:spPr>
          <a:ln/>
        </p:spPr>
        <p:txBody>
          <a:bodyPr/>
          <a:lstStyle>
            <a:lvl1pPr>
              <a:defRPr/>
            </a:lvl1pPr>
          </a:lstStyle>
          <a:p>
            <a:pPr>
              <a:defRPr/>
            </a:pPr>
            <a:fld id="{1708213A-4246-426F-BE06-FCDE2A14F315}" type="slidenum">
              <a:rPr lang="zh-CN" altLang="zh-CN"/>
              <a:pPr>
                <a:defRPr/>
              </a:pPr>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7"/>
          <p:cNvSpPr>
            <a:spLocks noGrp="1" noChangeArrowheads="1"/>
          </p:cNvSpPr>
          <p:nvPr>
            <p:ph type="sldNum" sz="quarter" idx="12"/>
          </p:nvPr>
        </p:nvSpPr>
        <p:spPr>
          <a:ln/>
        </p:spPr>
        <p:txBody>
          <a:bodyPr/>
          <a:lstStyle>
            <a:lvl1pPr>
              <a:defRPr/>
            </a:lvl1pPr>
          </a:lstStyle>
          <a:p>
            <a:pPr>
              <a:defRPr/>
            </a:pPr>
            <a:fld id="{6C51C5EE-D0E1-4212-8CBC-939532D96453}" type="slidenum">
              <a:rPr lang="zh-CN" altLang="zh-CN"/>
              <a:pPr>
                <a:defRPr/>
              </a:pPr>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7"/>
          <p:cNvSpPr>
            <a:spLocks noGrp="1" noChangeArrowheads="1"/>
          </p:cNvSpPr>
          <p:nvPr>
            <p:ph type="sldNum" sz="quarter" idx="12"/>
          </p:nvPr>
        </p:nvSpPr>
        <p:spPr>
          <a:ln/>
        </p:spPr>
        <p:txBody>
          <a:bodyPr/>
          <a:lstStyle>
            <a:lvl1pPr>
              <a:defRPr/>
            </a:lvl1pPr>
          </a:lstStyle>
          <a:p>
            <a:pPr>
              <a:defRPr/>
            </a:pPr>
            <a:fld id="{C7E38BE4-EF16-4049-91E4-914158580272}" type="slidenum">
              <a:rPr lang="zh-CN" altLang="zh-CN"/>
              <a:pPr>
                <a:defRPr/>
              </a:pPr>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7"/>
          <p:cNvSpPr>
            <a:spLocks noGrp="1" noChangeArrowheads="1"/>
          </p:cNvSpPr>
          <p:nvPr>
            <p:ph type="sldNum" sz="quarter" idx="12"/>
          </p:nvPr>
        </p:nvSpPr>
        <p:spPr>
          <a:ln/>
        </p:spPr>
        <p:txBody>
          <a:bodyPr/>
          <a:lstStyle>
            <a:lvl1pPr>
              <a:defRPr/>
            </a:lvl1pPr>
          </a:lstStyle>
          <a:p>
            <a:pPr>
              <a:defRPr/>
            </a:pPr>
            <a:fld id="{8D33F5FA-D4FF-46C4-9118-892BEF4E6BCC}" type="slidenum">
              <a:rPr lang="zh-CN" altLang="zh-CN"/>
              <a:pPr>
                <a:defRPr/>
              </a:pPr>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PPT_内页"/>
          <p:cNvPicPr>
            <a:picLocks noChangeAspect="1" noChangeArrowheads="1"/>
          </p:cNvPicPr>
          <p:nvPr/>
        </p:nvPicPr>
        <p:blipFill>
          <a:blip r:embed="rId17"/>
          <a:srcRect/>
          <a:stretch>
            <a:fillRect/>
          </a:stretch>
        </p:blipFill>
        <p:spPr bwMode="auto">
          <a:xfrm>
            <a:off x="0" y="0"/>
            <a:ext cx="9144000" cy="6858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304800" y="609600"/>
            <a:ext cx="8153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Rectangle 4"/>
          <p:cNvSpPr>
            <a:spLocks noGrp="1" noChangeArrowheads="1"/>
          </p:cNvSpPr>
          <p:nvPr>
            <p:ph type="body" idx="1"/>
          </p:nvPr>
        </p:nvSpPr>
        <p:spPr bwMode="auto">
          <a:xfrm>
            <a:off x="304800" y="1600200"/>
            <a:ext cx="83820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5"/>
          <p:cNvSpPr>
            <a:spLocks noGrp="1" noChangeArrowheads="1"/>
          </p:cNvSpPr>
          <p:nvPr>
            <p:ph type="dt" sz="half" idx="2"/>
          </p:nvPr>
        </p:nvSpPr>
        <p:spPr bwMode="auto">
          <a:xfrm>
            <a:off x="457200" y="63055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endParaRPr lang="zh-CN" altLang="zh-CN"/>
          </a:p>
        </p:txBody>
      </p:sp>
      <p:sp>
        <p:nvSpPr>
          <p:cNvPr id="1030" name="Rectangle 6"/>
          <p:cNvSpPr>
            <a:spLocks noGrp="1" noChangeArrowheads="1"/>
          </p:cNvSpPr>
          <p:nvPr>
            <p:ph type="ftr" sz="quarter" idx="3"/>
          </p:nvPr>
        </p:nvSpPr>
        <p:spPr bwMode="auto">
          <a:xfrm>
            <a:off x="3124200" y="6308725"/>
            <a:ext cx="2895600" cy="47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zh-CN" altLang="zh-CN"/>
          </a:p>
        </p:txBody>
      </p:sp>
      <p:sp>
        <p:nvSpPr>
          <p:cNvPr id="1031" name="Rectangle 7"/>
          <p:cNvSpPr>
            <a:spLocks noGrp="1" noChangeArrowheads="1"/>
          </p:cNvSpPr>
          <p:nvPr>
            <p:ph type="sldNum" sz="quarter" idx="4"/>
          </p:nvPr>
        </p:nvSpPr>
        <p:spPr bwMode="auto">
          <a:xfrm>
            <a:off x="6705600" y="6248400"/>
            <a:ext cx="2133600" cy="39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a:defRPr/>
            </a:pPr>
            <a:fld id="{5A4A0BFE-ACBC-45FF-81B9-150836D3555C}"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985"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6" r:id="rId13"/>
    <p:sldLayoutId id="2147483988" r:id="rId14"/>
    <p:sldLayoutId id="2147483989" r:id="rId15"/>
  </p:sldLayoutIdLst>
  <p:txStyles>
    <p:titleStyle>
      <a:lvl1pPr algn="l" rtl="0" eaLnBrk="0" fontAlgn="base" hangingPunct="0">
        <a:spcBef>
          <a:spcPct val="0"/>
        </a:spcBef>
        <a:spcAft>
          <a:spcPct val="0"/>
        </a:spcAft>
        <a:defRPr sz="4400">
          <a:solidFill>
            <a:srgbClr val="6A9C00"/>
          </a:solidFill>
          <a:latin typeface="+mj-lt"/>
          <a:ea typeface="+mj-ea"/>
          <a:cs typeface="+mj-cs"/>
        </a:defRPr>
      </a:lvl1pPr>
      <a:lvl2pPr algn="l" rtl="0" eaLnBrk="0" fontAlgn="base" hangingPunct="0">
        <a:spcBef>
          <a:spcPct val="0"/>
        </a:spcBef>
        <a:spcAft>
          <a:spcPct val="0"/>
        </a:spcAft>
        <a:defRPr sz="4400">
          <a:solidFill>
            <a:srgbClr val="6A9C00"/>
          </a:solidFill>
          <a:latin typeface="Arial" pitchFamily="34" charset="0"/>
          <a:ea typeface="宋体" pitchFamily="2" charset="-122"/>
        </a:defRPr>
      </a:lvl2pPr>
      <a:lvl3pPr algn="l" rtl="0" eaLnBrk="0" fontAlgn="base" hangingPunct="0">
        <a:spcBef>
          <a:spcPct val="0"/>
        </a:spcBef>
        <a:spcAft>
          <a:spcPct val="0"/>
        </a:spcAft>
        <a:defRPr sz="4400">
          <a:solidFill>
            <a:srgbClr val="6A9C00"/>
          </a:solidFill>
          <a:latin typeface="Arial" pitchFamily="34" charset="0"/>
          <a:ea typeface="宋体" pitchFamily="2" charset="-122"/>
        </a:defRPr>
      </a:lvl3pPr>
      <a:lvl4pPr algn="l" rtl="0" eaLnBrk="0" fontAlgn="base" hangingPunct="0">
        <a:spcBef>
          <a:spcPct val="0"/>
        </a:spcBef>
        <a:spcAft>
          <a:spcPct val="0"/>
        </a:spcAft>
        <a:defRPr sz="4400">
          <a:solidFill>
            <a:srgbClr val="6A9C00"/>
          </a:solidFill>
          <a:latin typeface="Arial" pitchFamily="34" charset="0"/>
          <a:ea typeface="宋体" pitchFamily="2" charset="-122"/>
        </a:defRPr>
      </a:lvl4pPr>
      <a:lvl5pPr algn="l" rtl="0" eaLnBrk="0" fontAlgn="base" hangingPunct="0">
        <a:spcBef>
          <a:spcPct val="0"/>
        </a:spcBef>
        <a:spcAft>
          <a:spcPct val="0"/>
        </a:spcAft>
        <a:defRPr sz="4400">
          <a:solidFill>
            <a:srgbClr val="6A9C00"/>
          </a:solidFill>
          <a:latin typeface="Arial" pitchFamily="34" charset="0"/>
          <a:ea typeface="宋体" pitchFamily="2" charset="-122"/>
        </a:defRPr>
      </a:lvl5pPr>
      <a:lvl6pPr marL="457200" algn="l" rtl="0" fontAlgn="base">
        <a:spcBef>
          <a:spcPct val="0"/>
        </a:spcBef>
        <a:spcAft>
          <a:spcPct val="0"/>
        </a:spcAft>
        <a:defRPr sz="4400">
          <a:solidFill>
            <a:srgbClr val="6A9C00"/>
          </a:solidFill>
          <a:latin typeface="Arial" pitchFamily="34" charset="0"/>
          <a:ea typeface="宋体" pitchFamily="2" charset="-122"/>
        </a:defRPr>
      </a:lvl6pPr>
      <a:lvl7pPr marL="914400" algn="l" rtl="0" fontAlgn="base">
        <a:spcBef>
          <a:spcPct val="0"/>
        </a:spcBef>
        <a:spcAft>
          <a:spcPct val="0"/>
        </a:spcAft>
        <a:defRPr sz="4400">
          <a:solidFill>
            <a:srgbClr val="6A9C00"/>
          </a:solidFill>
          <a:latin typeface="Arial" pitchFamily="34" charset="0"/>
          <a:ea typeface="宋体" pitchFamily="2" charset="-122"/>
        </a:defRPr>
      </a:lvl7pPr>
      <a:lvl8pPr marL="1371600" algn="l" rtl="0" fontAlgn="base">
        <a:spcBef>
          <a:spcPct val="0"/>
        </a:spcBef>
        <a:spcAft>
          <a:spcPct val="0"/>
        </a:spcAft>
        <a:defRPr sz="4400">
          <a:solidFill>
            <a:srgbClr val="6A9C00"/>
          </a:solidFill>
          <a:latin typeface="Arial" pitchFamily="34" charset="0"/>
          <a:ea typeface="宋体" pitchFamily="2" charset="-122"/>
        </a:defRPr>
      </a:lvl8pPr>
      <a:lvl9pPr marL="1828800" algn="l" rtl="0" fontAlgn="base">
        <a:spcBef>
          <a:spcPct val="0"/>
        </a:spcBef>
        <a:spcAft>
          <a:spcPct val="0"/>
        </a:spcAft>
        <a:defRPr sz="4400">
          <a:solidFill>
            <a:srgbClr val="6A9C00"/>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docin.com/p-3128886.htm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8600" y="2057400"/>
            <a:ext cx="8458200" cy="1357313"/>
          </a:xfrm>
        </p:spPr>
        <p:txBody>
          <a:bodyPr/>
          <a:lstStyle/>
          <a:p>
            <a:pPr algn="just"/>
            <a:r>
              <a:rPr lang="en-US" altLang="zh-CN" sz="4000" dirty="0" smtClean="0">
                <a:solidFill>
                  <a:srgbClr val="0070C0"/>
                </a:solidFill>
                <a:ea typeface="宋体" pitchFamily="2" charset="-122"/>
              </a:rPr>
              <a:t>      </a:t>
            </a:r>
            <a:r>
              <a:rPr lang="en-US" altLang="zh-CN" dirty="0" smtClean="0">
                <a:latin typeface="微软雅黑" pitchFamily="34" charset="-122"/>
                <a:ea typeface="微软雅黑" pitchFamily="34" charset="-122"/>
              </a:rPr>
              <a:t>Linux</a:t>
            </a:r>
            <a:r>
              <a:rPr lang="zh-CN" altLang="en-US" dirty="0" smtClean="0">
                <a:latin typeface="微软雅黑" pitchFamily="34" charset="-122"/>
                <a:ea typeface="微软雅黑" pitchFamily="34" charset="-122"/>
              </a:rPr>
              <a:t>常用性能分析工具</a:t>
            </a:r>
            <a:r>
              <a:rPr lang="en-US" altLang="zh-CN" sz="4800" dirty="0" smtClean="0">
                <a:solidFill>
                  <a:srgbClr val="0070C0"/>
                </a:solidFill>
                <a:ea typeface="宋体" pitchFamily="2" charset="-122"/>
              </a:rPr>
              <a:t/>
            </a:r>
            <a:br>
              <a:rPr lang="en-US" altLang="zh-CN" sz="4800" dirty="0" smtClean="0">
                <a:solidFill>
                  <a:srgbClr val="0070C0"/>
                </a:solidFill>
                <a:ea typeface="宋体" pitchFamily="2" charset="-122"/>
              </a:rPr>
            </a:br>
            <a:r>
              <a:rPr lang="en-US" altLang="zh-CN" sz="4800" dirty="0" smtClean="0">
                <a:solidFill>
                  <a:srgbClr val="0070C0"/>
                </a:solidFill>
                <a:ea typeface="宋体" pitchFamily="2" charset="-122"/>
              </a:rPr>
              <a:t>                </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后台系列培训课程之二</a:t>
            </a:r>
            <a:r>
              <a:rPr lang="en-US" altLang="zh-CN" sz="2000" dirty="0" smtClean="0">
                <a:latin typeface="微软雅黑" pitchFamily="34" charset="-122"/>
                <a:ea typeface="微软雅黑" pitchFamily="34" charset="-122"/>
              </a:rPr>
              <a:t>V1.0</a:t>
            </a:r>
            <a:endParaRPr lang="zh-CN" altLang="en-US" sz="2000" dirty="0" smtClean="0">
              <a:latin typeface="微软雅黑" pitchFamily="34" charset="-122"/>
              <a:ea typeface="微软雅黑" pitchFamily="34" charset="-122"/>
            </a:endParaRPr>
          </a:p>
        </p:txBody>
      </p:sp>
      <p:sp>
        <p:nvSpPr>
          <p:cNvPr id="3075" name="Rectangle 3"/>
          <p:cNvSpPr>
            <a:spLocks noGrp="1" noChangeArrowheads="1"/>
          </p:cNvSpPr>
          <p:nvPr>
            <p:ph type="subTitle" idx="1"/>
          </p:nvPr>
        </p:nvSpPr>
        <p:spPr>
          <a:xfrm>
            <a:off x="1371600" y="3429000"/>
            <a:ext cx="6629400" cy="1219200"/>
          </a:xfrm>
        </p:spPr>
        <p:txBody>
          <a:bodyPr/>
          <a:lstStyle/>
          <a:p>
            <a:pPr eaLnBrk="1" hangingPunct="1"/>
            <a:r>
              <a:rPr lang="en-US" altLang="zh-CN" sz="2400" dirty="0" smtClean="0"/>
              <a:t> </a:t>
            </a:r>
            <a:r>
              <a:rPr lang="zh-CN" altLang="en-US" sz="2800" b="0" dirty="0" smtClean="0">
                <a:solidFill>
                  <a:srgbClr val="6A9C00"/>
                </a:solidFill>
                <a:latin typeface="微软雅黑" pitchFamily="34" charset="-122"/>
                <a:ea typeface="微软雅黑" pitchFamily="34" charset="-122"/>
                <a:cs typeface="+mj-cs"/>
              </a:rPr>
              <a:t>桌面技术中心下载组</a:t>
            </a:r>
            <a:endParaRPr lang="en-US" altLang="zh-CN" sz="2800" b="0" dirty="0" smtClean="0">
              <a:solidFill>
                <a:srgbClr val="6A9C00"/>
              </a:solidFill>
              <a:latin typeface="微软雅黑" pitchFamily="34" charset="-122"/>
              <a:ea typeface="微软雅黑" pitchFamily="34" charset="-122"/>
              <a:cs typeface="+mj-cs"/>
            </a:endParaRPr>
          </a:p>
          <a:p>
            <a:pPr eaLnBrk="1" hangingPunct="1"/>
            <a:r>
              <a:rPr lang="en-US" altLang="zh-CN" sz="2800" b="0" dirty="0" err="1" smtClean="0">
                <a:solidFill>
                  <a:srgbClr val="6A9C00"/>
                </a:solidFill>
                <a:latin typeface="微软雅黑" pitchFamily="34" charset="-122"/>
                <a:ea typeface="微软雅黑" pitchFamily="34" charset="-122"/>
                <a:cs typeface="+mj-cs"/>
              </a:rPr>
              <a:t>sinbadliu</a:t>
            </a:r>
            <a:endParaRPr lang="en-US" altLang="zh-CN" sz="2800" b="0" dirty="0" smtClean="0">
              <a:solidFill>
                <a:srgbClr val="6A9C00"/>
              </a:solidFill>
              <a:latin typeface="微软雅黑" pitchFamily="34" charset="-122"/>
              <a:ea typeface="微软雅黑" pitchFamily="34" charset="-122"/>
              <a:cs typeface="+mj-cs"/>
            </a:endParaRPr>
          </a:p>
          <a:p>
            <a:pPr eaLnBrk="1" hangingPunct="1"/>
            <a:r>
              <a:rPr lang="en-US" altLang="zh-CN" sz="2800" b="0" dirty="0" smtClean="0">
                <a:solidFill>
                  <a:srgbClr val="6A9C00"/>
                </a:solidFill>
                <a:latin typeface="微软雅黑" pitchFamily="34" charset="-122"/>
                <a:ea typeface="微软雅黑" pitchFamily="34" charset="-122"/>
                <a:cs typeface="+mj-cs"/>
              </a:rPr>
              <a:t>		</a:t>
            </a:r>
            <a:r>
              <a:rPr lang="en-US" altLang="zh-CN" sz="1200" dirty="0" smtClean="0">
                <a:latin typeface="微软雅黑" pitchFamily="34" charset="-122"/>
                <a:ea typeface="微软雅黑" pitchFamily="34" charset="-122"/>
              </a:rPr>
              <a:t>	</a:t>
            </a:r>
          </a:p>
          <a:p>
            <a:pPr eaLnBrk="1" hangingPunct="1"/>
            <a:endParaRPr lang="zh-CN"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D74565C-A12E-4249-B2CE-E18EFE9310D8}" type="slidenum">
              <a:rPr lang="zh-CN" altLang="en-US"/>
              <a:pPr/>
              <a:t>10</a:t>
            </a:fld>
            <a:endParaRPr lang="en-US" altLang="zh-CN"/>
          </a:p>
        </p:txBody>
      </p:sp>
      <p:sp>
        <p:nvSpPr>
          <p:cNvPr id="6" name="日期占位符 5"/>
          <p:cNvSpPr>
            <a:spLocks noGrp="1"/>
          </p:cNvSpPr>
          <p:nvPr>
            <p:ph type="dt" sz="half" idx="12"/>
          </p:nvPr>
        </p:nvSpPr>
        <p:spPr/>
        <p:txBody>
          <a:bodyPr/>
          <a:lstStyle/>
          <a:p>
            <a:fld id="{33A1A6C7-FE65-482F-A2E6-5EB397D246A1}" type="datetime1">
              <a:rPr lang="zh-CN" altLang="en-US"/>
              <a:pPr/>
              <a:t>2010-4-27</a:t>
            </a:fld>
            <a:endParaRPr lang="en-US" altLang="zh-CN"/>
          </a:p>
        </p:txBody>
      </p:sp>
      <p:sp>
        <p:nvSpPr>
          <p:cNvPr id="477186" name="Rectangle 2"/>
          <p:cNvSpPr>
            <a:spLocks noGrp="1" noChangeArrowheads="1"/>
          </p:cNvSpPr>
          <p:nvPr>
            <p:ph type="title"/>
          </p:nvPr>
        </p:nvSpPr>
        <p:spPr>
          <a:xfrm>
            <a:off x="304800" y="990600"/>
            <a:ext cx="8153400" cy="457200"/>
          </a:xfrm>
        </p:spPr>
        <p:txBody>
          <a:bodyPr/>
          <a:lstStyle/>
          <a:p>
            <a:r>
              <a:rPr lang="zh-CN" altLang="en-US" sz="3600" dirty="0" smtClean="0">
                <a:latin typeface="微软雅黑" pitchFamily="34" charset="-122"/>
                <a:ea typeface="微软雅黑" pitchFamily="34" charset="-122"/>
              </a:rPr>
              <a:t>典型应用对系统资源使用的特点</a:t>
            </a:r>
            <a:r>
              <a:rPr lang="zh-CN" altLang="en-US" sz="2400" dirty="0" smtClean="0"/>
              <a:t/>
            </a:r>
            <a:br>
              <a:rPr lang="zh-CN" altLang="en-US" sz="2400" dirty="0" smtClean="0"/>
            </a:br>
            <a:r>
              <a:rPr lang="en-US" altLang="zh-CN" sz="2400" dirty="0">
                <a:ea typeface="宋体" pitchFamily="2" charset="-122"/>
              </a:rPr>
              <a:t/>
            </a:r>
            <a:br>
              <a:rPr lang="en-US" altLang="zh-CN" sz="2400" dirty="0">
                <a:ea typeface="宋体" pitchFamily="2" charset="-122"/>
              </a:rPr>
            </a:br>
            <a:endParaRPr lang="zh-CN" altLang="en-US" sz="2400" dirty="0">
              <a:ea typeface="宋体" pitchFamily="2" charset="-122"/>
            </a:endParaRPr>
          </a:p>
        </p:txBody>
      </p:sp>
      <p:sp>
        <p:nvSpPr>
          <p:cNvPr id="477189" name="Rectangle 5"/>
          <p:cNvSpPr>
            <a:spLocks noGrp="1" noChangeArrowheads="1"/>
          </p:cNvSpPr>
          <p:nvPr>
            <p:ph type="body" idx="1"/>
          </p:nvPr>
        </p:nvSpPr>
        <p:spPr>
          <a:xfrm>
            <a:off x="395288" y="1412875"/>
            <a:ext cx="8064500" cy="4265613"/>
          </a:xfrm>
          <a:noFill/>
          <a:ln/>
        </p:spPr>
        <p:txBody>
          <a:bodyPr/>
          <a:lstStyle/>
          <a:p>
            <a:r>
              <a:rPr lang="en-US" dirty="0" smtClean="0"/>
              <a:t> </a:t>
            </a:r>
            <a:r>
              <a:rPr lang="zh-CN" altLang="en-US" sz="2800" dirty="0" smtClean="0">
                <a:latin typeface="微软雅黑" pitchFamily="34" charset="-122"/>
                <a:ea typeface="微软雅黑" pitchFamily="34" charset="-122"/>
              </a:rPr>
              <a:t>大多数的硬件性能问题主要和</a:t>
            </a:r>
            <a:r>
              <a:rPr lang="en-US" altLang="zh-CN" sz="2800" dirty="0" smtClean="0">
                <a:latin typeface="微软雅黑" pitchFamily="34" charset="-122"/>
                <a:ea typeface="微软雅黑" pitchFamily="34" charset="-122"/>
              </a:rPr>
              <a:t>CPU</a:t>
            </a:r>
            <a:r>
              <a:rPr lang="zh-CN" altLang="en-US" sz="2800" dirty="0" smtClean="0">
                <a:latin typeface="微软雅黑" pitchFamily="34" charset="-122"/>
                <a:ea typeface="微软雅黑" pitchFamily="34" charset="-122"/>
              </a:rPr>
              <a:t>，磁盘，内存，网络相关。应用程序的设计不合理和系统设置不合理以及数据库查询的滥用造成最常见的性能问题；</a:t>
            </a:r>
            <a:endParaRPr lang="en-US" altLang="zh-CN"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大多数情况下，虽然性能瓶颈原因是程序性能或者内存不足或者磁盘瓶颈等各种原因，最终的表现结果通常就是</a:t>
            </a:r>
            <a:r>
              <a:rPr lang="en-US" altLang="zh-CN" sz="2800" dirty="0" smtClean="0">
                <a:latin typeface="微软雅黑" pitchFamily="34" charset="-122"/>
                <a:ea typeface="微软雅黑" pitchFamily="34" charset="-122"/>
              </a:rPr>
              <a:t>CPU</a:t>
            </a:r>
            <a:r>
              <a:rPr lang="zh-CN" altLang="en-US" sz="2800" dirty="0" smtClean="0">
                <a:latin typeface="微软雅黑" pitchFamily="34" charset="-122"/>
                <a:ea typeface="微软雅黑" pitchFamily="34" charset="-122"/>
              </a:rPr>
              <a:t>耗尽，系统负载极高，响应迟缓，甚至暂时失去响应，观察服务器的服务状况，最开始就是看系统负载和</a:t>
            </a:r>
            <a:r>
              <a:rPr lang="en-US" altLang="zh-CN" sz="2800" dirty="0" smtClean="0">
                <a:latin typeface="微软雅黑" pitchFamily="34" charset="-122"/>
                <a:ea typeface="微软雅黑" pitchFamily="34" charset="-122"/>
              </a:rPr>
              <a:t>CPU</a:t>
            </a:r>
            <a:r>
              <a:rPr lang="zh-CN" altLang="en-US" sz="2800" dirty="0" smtClean="0">
                <a:latin typeface="微软雅黑" pitchFamily="34" charset="-122"/>
                <a:ea typeface="微软雅黑" pitchFamily="34" charset="-122"/>
              </a:rPr>
              <a:t>空闲度</a:t>
            </a:r>
            <a:endParaRPr lang="zh-CN" altLang="en-US" sz="2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D74565C-A12E-4249-B2CE-E18EFE9310D8}" type="slidenum">
              <a:rPr lang="zh-CN" altLang="en-US"/>
              <a:pPr/>
              <a:t>11</a:t>
            </a:fld>
            <a:endParaRPr lang="en-US" altLang="zh-CN"/>
          </a:p>
        </p:txBody>
      </p:sp>
      <p:sp>
        <p:nvSpPr>
          <p:cNvPr id="6" name="日期占位符 5"/>
          <p:cNvSpPr>
            <a:spLocks noGrp="1"/>
          </p:cNvSpPr>
          <p:nvPr>
            <p:ph type="dt" sz="half" idx="12"/>
          </p:nvPr>
        </p:nvSpPr>
        <p:spPr/>
        <p:txBody>
          <a:bodyPr/>
          <a:lstStyle/>
          <a:p>
            <a:fld id="{33A1A6C7-FE65-482F-A2E6-5EB397D246A1}" type="datetime1">
              <a:rPr lang="zh-CN" altLang="en-US"/>
              <a:pPr/>
              <a:t>2010-4-27</a:t>
            </a:fld>
            <a:endParaRPr lang="en-US" altLang="zh-CN"/>
          </a:p>
        </p:txBody>
      </p:sp>
      <p:sp>
        <p:nvSpPr>
          <p:cNvPr id="477186" name="Rectangle 2"/>
          <p:cNvSpPr>
            <a:spLocks noGrp="1" noChangeArrowheads="1"/>
          </p:cNvSpPr>
          <p:nvPr>
            <p:ph type="title"/>
          </p:nvPr>
        </p:nvSpPr>
        <p:spPr>
          <a:xfrm>
            <a:off x="304800" y="685800"/>
            <a:ext cx="8153400" cy="685800"/>
          </a:xfrm>
        </p:spPr>
        <p:txBody>
          <a:bodyPr/>
          <a:lstStyle/>
          <a:p>
            <a:r>
              <a:rPr lang="zh-CN" altLang="en-US" dirty="0" smtClean="0">
                <a:latin typeface="微软雅黑" pitchFamily="34" charset="-122"/>
                <a:ea typeface="微软雅黑" pitchFamily="34" charset="-122"/>
              </a:rPr>
              <a:t>常用系统</a:t>
            </a:r>
            <a:r>
              <a:rPr lang="zh-CN" altLang="en-US" dirty="0" smtClean="0">
                <a:latin typeface="微软雅黑" pitchFamily="34" charset="-122"/>
                <a:ea typeface="微软雅黑" pitchFamily="34" charset="-122"/>
              </a:rPr>
              <a:t>工具汇总</a:t>
            </a:r>
            <a:r>
              <a:rPr lang="en-US" altLang="zh-CN" sz="2400" dirty="0">
                <a:latin typeface="微软雅黑" pitchFamily="34" charset="-122"/>
                <a:ea typeface="微软雅黑" pitchFamily="34" charset="-122"/>
              </a:rPr>
              <a:t/>
            </a:r>
            <a:br>
              <a:rPr lang="en-US" altLang="zh-CN" sz="2400" dirty="0">
                <a:latin typeface="微软雅黑" pitchFamily="34" charset="-122"/>
                <a:ea typeface="微软雅黑" pitchFamily="34" charset="-122"/>
              </a:rPr>
            </a:br>
            <a:endParaRPr lang="zh-CN" altLang="en-US" sz="2400" dirty="0">
              <a:latin typeface="微软雅黑" pitchFamily="34" charset="-122"/>
              <a:ea typeface="微软雅黑" pitchFamily="34" charset="-122"/>
            </a:endParaRPr>
          </a:p>
        </p:txBody>
      </p:sp>
      <p:sp>
        <p:nvSpPr>
          <p:cNvPr id="477189" name="Rectangle 5"/>
          <p:cNvSpPr>
            <a:spLocks noGrp="1" noChangeArrowheads="1"/>
          </p:cNvSpPr>
          <p:nvPr>
            <p:ph type="body" idx="1"/>
          </p:nvPr>
        </p:nvSpPr>
        <p:spPr>
          <a:xfrm>
            <a:off x="395288" y="1412875"/>
            <a:ext cx="8064500" cy="4265613"/>
          </a:xfrm>
          <a:noFill/>
          <a:ln/>
        </p:spPr>
        <p:txBody>
          <a:bodyPr/>
          <a:lstStyle/>
          <a:p>
            <a:r>
              <a:rPr lang="zh-CN" altLang="en-US" sz="2000" dirty="0" smtClean="0">
                <a:latin typeface="微软雅黑" pitchFamily="34" charset="-122"/>
                <a:ea typeface="微软雅黑" pitchFamily="34" charset="-122"/>
              </a:rPr>
              <a:t>公司目前主流</a:t>
            </a:r>
            <a:r>
              <a:rPr lang="en-US" sz="2000" dirty="0" err="1" smtClean="0">
                <a:latin typeface="微软雅黑" pitchFamily="34" charset="-122"/>
                <a:ea typeface="微软雅黑" pitchFamily="34" charset="-122"/>
              </a:rPr>
              <a:t>linux</a:t>
            </a:r>
            <a:r>
              <a:rPr lang="zh-CN" altLang="en-US" sz="2000" dirty="0" smtClean="0">
                <a:latin typeface="微软雅黑" pitchFamily="34" charset="-122"/>
                <a:ea typeface="微软雅黑" pitchFamily="34" charset="-122"/>
              </a:rPr>
              <a:t>用的是</a:t>
            </a:r>
            <a:r>
              <a:rPr lang="en-US" sz="2000" dirty="0" err="1" smtClean="0">
                <a:latin typeface="微软雅黑" pitchFamily="34" charset="-122"/>
                <a:ea typeface="微软雅黑" pitchFamily="34" charset="-122"/>
              </a:rPr>
              <a:t>SuSE</a:t>
            </a:r>
            <a:r>
              <a:rPr lang="en-US" sz="2000" dirty="0" smtClean="0">
                <a:latin typeface="微软雅黑" pitchFamily="34" charset="-122"/>
                <a:ea typeface="微软雅黑" pitchFamily="34" charset="-122"/>
              </a:rPr>
              <a:t> 10</a:t>
            </a:r>
            <a:r>
              <a:rPr lang="zh-CN" altLang="en-US" sz="2000" dirty="0" smtClean="0">
                <a:latin typeface="微软雅黑" pitchFamily="34" charset="-122"/>
                <a:ea typeface="微软雅黑" pitchFamily="34" charset="-122"/>
              </a:rPr>
              <a:t>，以下命令都是系统安装好就有的：</a:t>
            </a:r>
          </a:p>
          <a:p>
            <a:pPr lvl="0"/>
            <a:r>
              <a:rPr lang="en-US" sz="2000" dirty="0" err="1" smtClean="0">
                <a:latin typeface="微软雅黑" pitchFamily="34" charset="-122"/>
                <a:ea typeface="微软雅黑" pitchFamily="34" charset="-122"/>
              </a:rPr>
              <a:t>strace</a:t>
            </a:r>
            <a:r>
              <a:rPr lang="zh-CN" altLang="en-US" sz="2000" dirty="0" smtClean="0">
                <a:latin typeface="微软雅黑" pitchFamily="34" charset="-122"/>
                <a:ea typeface="微软雅黑" pitchFamily="34" charset="-122"/>
              </a:rPr>
              <a:t>：查看进程的系统调用</a:t>
            </a:r>
          </a:p>
          <a:p>
            <a:pPr lvl="0"/>
            <a:r>
              <a:rPr lang="en-US" sz="2000" dirty="0" err="1" smtClean="0">
                <a:latin typeface="微软雅黑" pitchFamily="34" charset="-122"/>
                <a:ea typeface="微软雅黑" pitchFamily="34" charset="-122"/>
              </a:rPr>
              <a:t>ltrace</a:t>
            </a:r>
            <a:r>
              <a:rPr lang="zh-CN" altLang="en-US" sz="2000" dirty="0" smtClean="0">
                <a:latin typeface="微软雅黑" pitchFamily="34" charset="-122"/>
                <a:ea typeface="微软雅黑" pitchFamily="34" charset="-122"/>
              </a:rPr>
              <a:t>：查看进程的库函数调用</a:t>
            </a:r>
          </a:p>
          <a:p>
            <a:pPr lvl="0"/>
            <a:r>
              <a:rPr lang="en-US" sz="2000" dirty="0" err="1" smtClean="0">
                <a:latin typeface="微软雅黑" pitchFamily="34" charset="-122"/>
                <a:ea typeface="微软雅黑" pitchFamily="34" charset="-122"/>
              </a:rPr>
              <a:t>lsof</a:t>
            </a:r>
            <a:r>
              <a:rPr lang="zh-CN" altLang="en-US" sz="2000" dirty="0" smtClean="0">
                <a:latin typeface="微软雅黑" pitchFamily="34" charset="-122"/>
                <a:ea typeface="微软雅黑" pitchFamily="34" charset="-122"/>
              </a:rPr>
              <a:t>：查看系统已打开的文件句柄</a:t>
            </a:r>
          </a:p>
          <a:p>
            <a:pPr lvl="0"/>
            <a:r>
              <a:rPr lang="en-US" sz="2000" dirty="0" err="1" smtClean="0">
                <a:latin typeface="微软雅黑" pitchFamily="34" charset="-122"/>
                <a:ea typeface="微软雅黑" pitchFamily="34" charset="-122"/>
              </a:rPr>
              <a:t>netstat</a:t>
            </a:r>
            <a:r>
              <a:rPr lang="zh-CN" altLang="en-US" sz="2000" dirty="0" smtClean="0">
                <a:latin typeface="微软雅黑" pitchFamily="34" charset="-122"/>
                <a:ea typeface="微软雅黑" pitchFamily="34" charset="-122"/>
              </a:rPr>
              <a:t>：查看网络信息</a:t>
            </a:r>
          </a:p>
          <a:p>
            <a:pPr lvl="0"/>
            <a:r>
              <a:rPr lang="en-US" sz="2000" dirty="0" err="1" smtClean="0">
                <a:latin typeface="微软雅黑" pitchFamily="34" charset="-122"/>
                <a:ea typeface="微软雅黑" pitchFamily="34" charset="-122"/>
              </a:rPr>
              <a:t>tcpdump</a:t>
            </a:r>
            <a:r>
              <a:rPr lang="zh-CN" altLang="en-US" sz="2000" dirty="0" smtClean="0">
                <a:latin typeface="微软雅黑" pitchFamily="34" charset="-122"/>
                <a:ea typeface="微软雅黑" pitchFamily="34" charset="-122"/>
              </a:rPr>
              <a:t>：抓包工具</a:t>
            </a:r>
          </a:p>
          <a:p>
            <a:pPr lvl="0"/>
            <a:r>
              <a:rPr lang="en-US" sz="2000" dirty="0" smtClean="0">
                <a:latin typeface="微软雅黑" pitchFamily="34" charset="-122"/>
                <a:ea typeface="微软雅黑" pitchFamily="34" charset="-122"/>
              </a:rPr>
              <a:t>top</a:t>
            </a:r>
            <a:r>
              <a:rPr lang="zh-CN" altLang="en-US" sz="2000" dirty="0" smtClean="0">
                <a:latin typeface="微软雅黑" pitchFamily="34" charset="-122"/>
                <a:ea typeface="微软雅黑" pitchFamily="34" charset="-122"/>
              </a:rPr>
              <a:t>：查看</a:t>
            </a:r>
            <a:r>
              <a:rPr lang="en-US" sz="2000" dirty="0" smtClean="0">
                <a:latin typeface="微软雅黑" pitchFamily="34" charset="-122"/>
                <a:ea typeface="微软雅黑" pitchFamily="34" charset="-122"/>
              </a:rPr>
              <a:t>CPU</a:t>
            </a:r>
            <a:r>
              <a:rPr lang="zh-CN" altLang="en-US" sz="2000" dirty="0" smtClean="0">
                <a:latin typeface="微软雅黑" pitchFamily="34" charset="-122"/>
                <a:ea typeface="微软雅黑" pitchFamily="34" charset="-122"/>
              </a:rPr>
              <a:t>和</a:t>
            </a:r>
            <a:r>
              <a:rPr lang="en-US" sz="2000" dirty="0" smtClean="0">
                <a:latin typeface="微软雅黑" pitchFamily="34" charset="-122"/>
                <a:ea typeface="微软雅黑" pitchFamily="34" charset="-122"/>
              </a:rPr>
              <a:t>Load</a:t>
            </a:r>
            <a:endParaRPr lang="zh-CN" altLang="en-US" sz="2000" dirty="0" smtClean="0">
              <a:latin typeface="微软雅黑" pitchFamily="34" charset="-122"/>
              <a:ea typeface="微软雅黑" pitchFamily="34" charset="-122"/>
            </a:endParaRPr>
          </a:p>
          <a:p>
            <a:pPr lvl="0"/>
            <a:r>
              <a:rPr lang="en-US" sz="2000" dirty="0" smtClean="0">
                <a:latin typeface="微软雅黑" pitchFamily="34" charset="-122"/>
                <a:ea typeface="微软雅黑" pitchFamily="34" charset="-122"/>
              </a:rPr>
              <a:t>uptime</a:t>
            </a:r>
            <a:r>
              <a:rPr lang="zh-CN" altLang="en-US" sz="2000" dirty="0" smtClean="0">
                <a:latin typeface="微软雅黑" pitchFamily="34" charset="-122"/>
                <a:ea typeface="微软雅黑" pitchFamily="34" charset="-122"/>
              </a:rPr>
              <a:t>：查看系统运行时间和</a:t>
            </a:r>
            <a:r>
              <a:rPr lang="en-US" sz="2000" dirty="0" smtClean="0">
                <a:latin typeface="微软雅黑" pitchFamily="34" charset="-122"/>
                <a:ea typeface="微软雅黑" pitchFamily="34" charset="-122"/>
              </a:rPr>
              <a:t>Load</a:t>
            </a:r>
            <a:endParaRPr lang="zh-CN" altLang="en-US" sz="2000" dirty="0" smtClean="0">
              <a:latin typeface="微软雅黑" pitchFamily="34" charset="-122"/>
              <a:ea typeface="微软雅黑" pitchFamily="34" charset="-122"/>
            </a:endParaRPr>
          </a:p>
          <a:p>
            <a:pPr lvl="0"/>
            <a:r>
              <a:rPr lang="en-US" sz="2000" dirty="0" err="1" smtClean="0">
                <a:latin typeface="微软雅黑" pitchFamily="34" charset="-122"/>
                <a:ea typeface="微软雅黑" pitchFamily="34" charset="-122"/>
              </a:rPr>
              <a:t>iostat</a:t>
            </a:r>
            <a:r>
              <a:rPr lang="zh-CN" altLang="en-US" sz="2000" dirty="0" smtClean="0">
                <a:latin typeface="微软雅黑" pitchFamily="34" charset="-122"/>
                <a:ea typeface="微软雅黑" pitchFamily="34" charset="-122"/>
              </a:rPr>
              <a:t>：磁盘</a:t>
            </a:r>
            <a:r>
              <a:rPr lang="en-US" sz="2000" dirty="0" smtClean="0">
                <a:latin typeface="微软雅黑" pitchFamily="34" charset="-122"/>
                <a:ea typeface="微软雅黑" pitchFamily="34" charset="-122"/>
              </a:rPr>
              <a:t>IO</a:t>
            </a:r>
            <a:r>
              <a:rPr lang="zh-CN" altLang="en-US" sz="2000" dirty="0" smtClean="0">
                <a:latin typeface="微软雅黑" pitchFamily="34" charset="-122"/>
                <a:ea typeface="微软雅黑" pitchFamily="34" charset="-122"/>
              </a:rPr>
              <a:t>统计</a:t>
            </a:r>
          </a:p>
          <a:p>
            <a:pPr lvl="0"/>
            <a:r>
              <a:rPr lang="en-US" sz="2000" dirty="0" err="1" smtClean="0">
                <a:latin typeface="微软雅黑" pitchFamily="34" charset="-122"/>
                <a:ea typeface="微软雅黑" pitchFamily="34" charset="-122"/>
              </a:rPr>
              <a:t>ulimit</a:t>
            </a:r>
            <a:r>
              <a:rPr lang="zh-CN" altLang="en-US" sz="2000" dirty="0" smtClean="0">
                <a:latin typeface="微软雅黑" pitchFamily="34" charset="-122"/>
                <a:ea typeface="微软雅黑" pitchFamily="34" charset="-122"/>
              </a:rPr>
              <a:t>：查看进程的系统资源</a:t>
            </a:r>
            <a:r>
              <a:rPr lang="zh-CN" altLang="en-US" sz="2000" dirty="0" smtClean="0">
                <a:latin typeface="微软雅黑" pitchFamily="34" charset="-122"/>
                <a:ea typeface="微软雅黑" pitchFamily="34" charset="-122"/>
              </a:rPr>
              <a:t>限制</a:t>
            </a:r>
            <a:endParaRPr lang="en-US" altLang="zh-CN" sz="2000" dirty="0" smtClean="0">
              <a:latin typeface="微软雅黑" pitchFamily="34" charset="-122"/>
              <a:ea typeface="微软雅黑" pitchFamily="34" charset="-122"/>
            </a:endParaRPr>
          </a:p>
          <a:p>
            <a:pPr lvl="0"/>
            <a:r>
              <a:rPr lang="en-US" altLang="zh-CN" sz="2000" dirty="0" smtClean="0">
                <a:latin typeface="微软雅黑" pitchFamily="34" charset="-122"/>
                <a:ea typeface="微软雅黑" pitchFamily="34" charset="-122"/>
              </a:rPr>
              <a:t>nice/</a:t>
            </a:r>
            <a:r>
              <a:rPr lang="en-US" altLang="zh-CN" sz="2000" dirty="0" err="1" smtClean="0">
                <a:latin typeface="微软雅黑" pitchFamily="34" charset="-122"/>
                <a:ea typeface="微软雅黑" pitchFamily="34" charset="-122"/>
              </a:rPr>
              <a:t>renice</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调整程序优先级</a:t>
            </a:r>
            <a:endParaRPr lang="zh-CN" altLang="en-US" sz="2000" dirty="0" smtClean="0">
              <a:latin typeface="微软雅黑" pitchFamily="34" charset="-122"/>
              <a:ea typeface="微软雅黑" pitchFamily="34" charset="-122"/>
            </a:endParaRPr>
          </a:p>
          <a:p>
            <a:pPr>
              <a:lnSpc>
                <a:spcPct val="90000"/>
              </a:lnSpc>
              <a:buFont typeface="Wingdings" pitchFamily="2" charset="2"/>
              <a:buNone/>
            </a:pP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D74565C-A12E-4249-B2CE-E18EFE9310D8}" type="slidenum">
              <a:rPr lang="zh-CN" altLang="en-US"/>
              <a:pPr/>
              <a:t>12</a:t>
            </a:fld>
            <a:endParaRPr lang="en-US" altLang="zh-CN" dirty="0"/>
          </a:p>
        </p:txBody>
      </p:sp>
      <p:sp>
        <p:nvSpPr>
          <p:cNvPr id="6" name="日期占位符 5"/>
          <p:cNvSpPr>
            <a:spLocks noGrp="1"/>
          </p:cNvSpPr>
          <p:nvPr>
            <p:ph type="dt" sz="half" idx="12"/>
          </p:nvPr>
        </p:nvSpPr>
        <p:spPr/>
        <p:txBody>
          <a:bodyPr/>
          <a:lstStyle/>
          <a:p>
            <a:fld id="{33A1A6C7-FE65-482F-A2E6-5EB397D246A1}" type="datetime1">
              <a:rPr lang="zh-CN" altLang="en-US"/>
              <a:pPr/>
              <a:t>2010-4-27</a:t>
            </a:fld>
            <a:endParaRPr lang="en-US" altLang="zh-CN"/>
          </a:p>
        </p:txBody>
      </p:sp>
      <p:sp>
        <p:nvSpPr>
          <p:cNvPr id="477186"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常用</a:t>
            </a:r>
            <a:r>
              <a:rPr lang="zh-CN" altLang="en-US" dirty="0" smtClean="0">
                <a:latin typeface="微软雅黑" pitchFamily="34" charset="-122"/>
                <a:ea typeface="微软雅黑" pitchFamily="34" charset="-122"/>
              </a:rPr>
              <a:t>系统</a:t>
            </a:r>
            <a:r>
              <a:rPr lang="zh-CN" altLang="en-US" dirty="0" smtClean="0">
                <a:latin typeface="微软雅黑" pitchFamily="34" charset="-122"/>
                <a:ea typeface="微软雅黑" pitchFamily="34" charset="-122"/>
              </a:rPr>
              <a:t>工具汇总</a:t>
            </a:r>
            <a:r>
              <a:rPr lang="en-US" altLang="zh-CN" sz="2400" dirty="0">
                <a:ea typeface="宋体" pitchFamily="2" charset="-122"/>
              </a:rPr>
              <a:t/>
            </a:r>
            <a:br>
              <a:rPr lang="en-US" altLang="zh-CN" sz="2400" dirty="0">
                <a:ea typeface="宋体" pitchFamily="2" charset="-122"/>
              </a:rPr>
            </a:br>
            <a:endParaRPr lang="zh-CN" altLang="en-US" sz="2400" dirty="0">
              <a:ea typeface="宋体" pitchFamily="2" charset="-122"/>
            </a:endParaRPr>
          </a:p>
        </p:txBody>
      </p:sp>
      <p:sp>
        <p:nvSpPr>
          <p:cNvPr id="477189" name="Rectangle 5"/>
          <p:cNvSpPr>
            <a:spLocks noGrp="1" noChangeArrowheads="1"/>
          </p:cNvSpPr>
          <p:nvPr>
            <p:ph type="body" idx="1"/>
          </p:nvPr>
        </p:nvSpPr>
        <p:spPr>
          <a:xfrm>
            <a:off x="395288" y="1412875"/>
            <a:ext cx="8064500" cy="4265613"/>
          </a:xfrm>
          <a:noFill/>
          <a:ln/>
        </p:spPr>
        <p:txBody>
          <a:bodyPr/>
          <a:lstStyle/>
          <a:p>
            <a:pPr lvl="0"/>
            <a:r>
              <a:rPr lang="en-US" dirty="0" smtClean="0"/>
              <a:t>free</a:t>
            </a:r>
            <a:r>
              <a:rPr lang="zh-CN" altLang="en-US" dirty="0" smtClean="0"/>
              <a:t>：查看内存和交换分区</a:t>
            </a:r>
          </a:p>
          <a:p>
            <a:pPr lvl="0"/>
            <a:r>
              <a:rPr lang="en-US" dirty="0" err="1" smtClean="0"/>
              <a:t>mpstat</a:t>
            </a:r>
            <a:r>
              <a:rPr lang="zh-CN" altLang="en-US" dirty="0" smtClean="0"/>
              <a:t>：查看中断分布情况</a:t>
            </a:r>
          </a:p>
          <a:p>
            <a:pPr lvl="0"/>
            <a:r>
              <a:rPr lang="en-US" dirty="0" err="1" smtClean="0"/>
              <a:t>gprof</a:t>
            </a:r>
            <a:r>
              <a:rPr lang="zh-CN" altLang="en-US" dirty="0" smtClean="0"/>
              <a:t>：性能分析工具</a:t>
            </a:r>
          </a:p>
          <a:p>
            <a:pPr lvl="0"/>
            <a:r>
              <a:rPr lang="en-US" dirty="0" err="1" smtClean="0"/>
              <a:t>gdb</a:t>
            </a:r>
            <a:r>
              <a:rPr lang="zh-CN" altLang="en-US" dirty="0" smtClean="0"/>
              <a:t>：调试工具</a:t>
            </a:r>
          </a:p>
          <a:p>
            <a:pPr>
              <a:lnSpc>
                <a:spcPct val="90000"/>
              </a:lnSpc>
              <a:buFont typeface="Wingdings" pitchFamily="2" charset="2"/>
              <a:buNone/>
            </a:pP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4BE266F-8115-46BA-8236-00DA516BA2EA}" type="slidenum">
              <a:rPr lang="zh-CN" altLang="en-US"/>
              <a:pPr/>
              <a:t>13</a:t>
            </a:fld>
            <a:endParaRPr lang="en-US" altLang="zh-CN"/>
          </a:p>
        </p:txBody>
      </p:sp>
      <p:sp>
        <p:nvSpPr>
          <p:cNvPr id="6" name="日期占位符 5"/>
          <p:cNvSpPr>
            <a:spLocks noGrp="1"/>
          </p:cNvSpPr>
          <p:nvPr>
            <p:ph type="dt" sz="half" idx="12"/>
          </p:nvPr>
        </p:nvSpPr>
        <p:spPr/>
        <p:txBody>
          <a:bodyPr/>
          <a:lstStyle/>
          <a:p>
            <a:fld id="{BB15B919-8151-4384-B23E-F100DE8EDB63}" type="datetime1">
              <a:rPr lang="zh-CN" altLang="en-US"/>
              <a:pPr/>
              <a:t>2010-4-27</a:t>
            </a:fld>
            <a:endParaRPr lang="en-US" altLang="zh-CN"/>
          </a:p>
        </p:txBody>
      </p:sp>
      <p:sp>
        <p:nvSpPr>
          <p:cNvPr id="628738" name="Rectangle 2"/>
          <p:cNvSpPr>
            <a:spLocks noGrp="1" noChangeArrowheads="1"/>
          </p:cNvSpPr>
          <p:nvPr>
            <p:ph type="title"/>
          </p:nvPr>
        </p:nvSpPr>
        <p:spPr>
          <a:xfrm>
            <a:off x="153988" y="836613"/>
            <a:ext cx="8245475" cy="498475"/>
          </a:xfrm>
        </p:spPr>
        <p:txBody>
          <a:bodyPr/>
          <a:lstStyle/>
          <a:p>
            <a:r>
              <a:rPr lang="zh-CN" altLang="en-US" dirty="0" smtClean="0">
                <a:latin typeface="微软雅黑" pitchFamily="34" charset="-122"/>
                <a:ea typeface="微软雅黑" pitchFamily="34" charset="-122"/>
              </a:rPr>
              <a:t>分析信息的来源</a:t>
            </a:r>
            <a:endParaRPr lang="zh-CN" altLang="en-US" dirty="0">
              <a:latin typeface="微软雅黑" pitchFamily="34" charset="-122"/>
              <a:ea typeface="微软雅黑" pitchFamily="34" charset="-122"/>
            </a:endParaRPr>
          </a:p>
        </p:txBody>
      </p:sp>
      <p:sp>
        <p:nvSpPr>
          <p:cNvPr id="628739" name="Rectangle 3"/>
          <p:cNvSpPr>
            <a:spLocks noGrp="1" noChangeArrowheads="1"/>
          </p:cNvSpPr>
          <p:nvPr>
            <p:ph type="body" idx="1"/>
          </p:nvPr>
        </p:nvSpPr>
        <p:spPr>
          <a:xfrm>
            <a:off x="685800" y="1776413"/>
            <a:ext cx="7775575" cy="4389437"/>
          </a:xfrm>
        </p:spPr>
        <p:txBody>
          <a:bodyPr/>
          <a:lstStyle/>
          <a:p>
            <a:r>
              <a:rPr lang="en-US" sz="2400" dirty="0" smtClean="0">
                <a:latin typeface="微软雅黑" pitchFamily="34" charset="-122"/>
                <a:ea typeface="微软雅黑" pitchFamily="34" charset="-122"/>
              </a:rPr>
              <a:t>  /proc</a:t>
            </a:r>
            <a:r>
              <a:rPr lang="zh-CN" altLang="en-US" sz="2400" dirty="0" smtClean="0">
                <a:latin typeface="微软雅黑" pitchFamily="34" charset="-122"/>
                <a:ea typeface="微软雅黑" pitchFamily="34" charset="-122"/>
              </a:rPr>
              <a:t>：查看或修改系统信息和配置，上面的命令有不少就是读写</a:t>
            </a:r>
            <a:r>
              <a:rPr lang="en-US" sz="2400" dirty="0" smtClean="0">
                <a:latin typeface="微软雅黑" pitchFamily="34" charset="-122"/>
                <a:ea typeface="微软雅黑" pitchFamily="34" charset="-122"/>
              </a:rPr>
              <a:t>/proc</a:t>
            </a:r>
            <a:r>
              <a:rPr lang="zh-CN" altLang="en-US" sz="2400" dirty="0" smtClean="0">
                <a:latin typeface="微软雅黑" pitchFamily="34" charset="-122"/>
                <a:ea typeface="微软雅黑" pitchFamily="34" charset="-122"/>
              </a:rPr>
              <a:t>下的文件。不少网络参数都可以通过这里修改（本地端口范围、读写缓冲区大小、</a:t>
            </a:r>
            <a:r>
              <a:rPr lang="en-US" sz="2400" dirty="0" smtClean="0">
                <a:latin typeface="微软雅黑" pitchFamily="34" charset="-122"/>
                <a:ea typeface="微软雅黑" pitchFamily="34" charset="-122"/>
              </a:rPr>
              <a:t>TIME_WAIT</a:t>
            </a:r>
            <a:r>
              <a:rPr lang="zh-CN" altLang="en-US" sz="2400" dirty="0" smtClean="0">
                <a:latin typeface="微软雅黑" pitchFamily="34" charset="-122"/>
                <a:ea typeface="微软雅黑" pitchFamily="34" charset="-122"/>
              </a:rPr>
              <a:t>）</a:t>
            </a:r>
          </a:p>
          <a:p>
            <a:r>
              <a:rPr lang="en-US" sz="2400" dirty="0" smtClean="0">
                <a:latin typeface="微软雅黑" pitchFamily="34" charset="-122"/>
                <a:ea typeface="微软雅黑" pitchFamily="34" charset="-122"/>
              </a:rPr>
              <a:t>   /proc/PID/</a:t>
            </a:r>
            <a:r>
              <a:rPr lang="zh-CN" altLang="en-US" sz="2400" dirty="0" smtClean="0">
                <a:latin typeface="微软雅黑" pitchFamily="34" charset="-122"/>
                <a:ea typeface="微软雅黑" pitchFamily="34" charset="-122"/>
              </a:rPr>
              <a:t>：查看进程的相关信息</a:t>
            </a:r>
          </a:p>
          <a:p>
            <a:r>
              <a:rPr lang="en-US" sz="2400" dirty="0" smtClean="0">
                <a:latin typeface="微软雅黑" pitchFamily="34" charset="-122"/>
                <a:ea typeface="微软雅黑" pitchFamily="34" charset="-122"/>
              </a:rPr>
              <a:t>  /</a:t>
            </a:r>
            <a:r>
              <a:rPr lang="en-US" sz="2400" dirty="0" err="1" smtClean="0">
                <a:latin typeface="微软雅黑" pitchFamily="34" charset="-122"/>
                <a:ea typeface="微软雅黑" pitchFamily="34" charset="-122"/>
              </a:rPr>
              <a:t>var</a:t>
            </a:r>
            <a:r>
              <a:rPr lang="en-US" sz="2400" dirty="0" smtClean="0">
                <a:latin typeface="微软雅黑" pitchFamily="34" charset="-122"/>
                <a:ea typeface="微软雅黑" pitchFamily="34" charset="-122"/>
              </a:rPr>
              <a:t>/log/messages</a:t>
            </a:r>
            <a:r>
              <a:rPr lang="zh-CN" altLang="en-US" sz="2400" dirty="0" smtClean="0">
                <a:latin typeface="微软雅黑" pitchFamily="34" charset="-122"/>
                <a:ea typeface="微软雅黑" pitchFamily="34" charset="-122"/>
              </a:rPr>
              <a:t>：查看系统及内核日志</a:t>
            </a:r>
          </a:p>
          <a:p>
            <a:r>
              <a:rPr lang="en-US" sz="2400" dirty="0" smtClean="0">
                <a:latin typeface="微软雅黑" pitchFamily="34" charset="-122"/>
                <a:ea typeface="微软雅黑" pitchFamily="34" charset="-122"/>
              </a:rPr>
              <a:t>  apache</a:t>
            </a:r>
            <a:r>
              <a:rPr lang="zh-CN" altLang="en-US" sz="2400" dirty="0" smtClean="0">
                <a:latin typeface="微软雅黑" pitchFamily="34" charset="-122"/>
                <a:ea typeface="微软雅黑" pitchFamily="34" charset="-122"/>
              </a:rPr>
              <a:t>访问日志和错误日志</a:t>
            </a:r>
          </a:p>
          <a:p>
            <a:r>
              <a:rPr lang="en-US" sz="2400" dirty="0" smtClean="0">
                <a:latin typeface="微软雅黑" pitchFamily="34" charset="-122"/>
                <a:ea typeface="微软雅黑" pitchFamily="34" charset="-122"/>
              </a:rPr>
              <a:t>    </a:t>
            </a:r>
            <a:r>
              <a:rPr lang="en-US" sz="2400" dirty="0" err="1" smtClean="0">
                <a:latin typeface="微软雅黑" pitchFamily="34" charset="-122"/>
                <a:ea typeface="微软雅黑" pitchFamily="34" charset="-122"/>
              </a:rPr>
              <a:t>mysql</a:t>
            </a:r>
            <a:r>
              <a:rPr lang="zh-CN" altLang="en-US" sz="2400" dirty="0" smtClean="0">
                <a:latin typeface="微软雅黑" pitchFamily="34" charset="-122"/>
                <a:ea typeface="微软雅黑" pitchFamily="34" charset="-122"/>
              </a:rPr>
              <a:t>的</a:t>
            </a:r>
            <a:r>
              <a:rPr lang="en-US" sz="2400" dirty="0" err="1" smtClean="0">
                <a:latin typeface="微软雅黑" pitchFamily="34" charset="-122"/>
                <a:ea typeface="微软雅黑" pitchFamily="34" charset="-122"/>
              </a:rPr>
              <a:t>binlog</a:t>
            </a:r>
            <a:endParaRPr lang="zh-CN" altLang="en-US" sz="2400" dirty="0" smtClean="0">
              <a:latin typeface="微软雅黑" pitchFamily="34" charset="-122"/>
              <a:ea typeface="微软雅黑" pitchFamily="34" charset="-122"/>
            </a:endParaRPr>
          </a:p>
          <a:p>
            <a:r>
              <a:rPr lang="en-US" sz="2400" dirty="0" smtClean="0">
                <a:latin typeface="微软雅黑" pitchFamily="34" charset="-122"/>
                <a:ea typeface="微软雅黑" pitchFamily="34" charset="-122"/>
              </a:rPr>
              <a:t>   </a:t>
            </a:r>
            <a:r>
              <a:rPr lang="en-US" sz="2400" dirty="0" err="1" smtClean="0">
                <a:latin typeface="微软雅黑" pitchFamily="34" charset="-122"/>
                <a:ea typeface="微软雅黑" pitchFamily="34" charset="-122"/>
              </a:rPr>
              <a:t>ttc</a:t>
            </a:r>
            <a:r>
              <a:rPr lang="zh-CN" altLang="en-US" sz="2400" dirty="0" smtClean="0">
                <a:latin typeface="微软雅黑" pitchFamily="34" charset="-122"/>
                <a:ea typeface="微软雅黑" pitchFamily="34" charset="-122"/>
              </a:rPr>
              <a:t>等</a:t>
            </a:r>
            <a:r>
              <a:rPr lang="en-US" sz="2400" dirty="0" smtClean="0">
                <a:latin typeface="微软雅黑" pitchFamily="34" charset="-122"/>
                <a:ea typeface="微软雅黑" pitchFamily="34" charset="-122"/>
              </a:rPr>
              <a:t>Server</a:t>
            </a:r>
            <a:r>
              <a:rPr lang="zh-CN" altLang="en-US" sz="2400" dirty="0" smtClean="0">
                <a:latin typeface="微软雅黑" pitchFamily="34" charset="-122"/>
                <a:ea typeface="微软雅黑" pitchFamily="34" charset="-122"/>
              </a:rPr>
              <a:t>的统计和日志</a:t>
            </a:r>
            <a:endParaRPr lang="zh-CN" altLang="en-US" sz="2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F88A8B4-3DE0-4BD4-BEF0-E0DA9DEC8D2F}" type="slidenum">
              <a:rPr lang="zh-CN" altLang="en-US"/>
              <a:pPr/>
              <a:t>14</a:t>
            </a:fld>
            <a:endParaRPr lang="en-US" altLang="zh-CN" dirty="0"/>
          </a:p>
        </p:txBody>
      </p:sp>
      <p:sp>
        <p:nvSpPr>
          <p:cNvPr id="6" name="日期占位符 5"/>
          <p:cNvSpPr>
            <a:spLocks noGrp="1"/>
          </p:cNvSpPr>
          <p:nvPr>
            <p:ph type="dt" sz="half" idx="12"/>
          </p:nvPr>
        </p:nvSpPr>
        <p:spPr/>
        <p:txBody>
          <a:bodyPr/>
          <a:lstStyle/>
          <a:p>
            <a:fld id="{FE11B97B-766C-466F-A015-7DDE387CA12E}" type="datetime1">
              <a:rPr lang="zh-CN" altLang="en-US"/>
              <a:pPr/>
              <a:t>2010-4-27</a:t>
            </a:fld>
            <a:endParaRPr lang="en-US" altLang="zh-CN"/>
          </a:p>
        </p:txBody>
      </p:sp>
      <p:sp>
        <p:nvSpPr>
          <p:cNvPr id="445442" name="Rectangle 2"/>
          <p:cNvSpPr>
            <a:spLocks noGrp="1" noChangeArrowheads="1"/>
          </p:cNvSpPr>
          <p:nvPr>
            <p:ph type="title"/>
          </p:nvPr>
        </p:nvSpPr>
        <p:spPr>
          <a:xfrm>
            <a:off x="468313" y="549275"/>
            <a:ext cx="8245475" cy="431800"/>
          </a:xfrm>
        </p:spPr>
        <p:txBody>
          <a:bodyPr/>
          <a:lstStyle/>
          <a:p>
            <a:r>
              <a:rPr lang="zh-CN" altLang="en-US" sz="4000" dirty="0" smtClean="0">
                <a:latin typeface="微软雅黑" pitchFamily="34" charset="-122"/>
                <a:ea typeface="微软雅黑" pitchFamily="34" charset="-122"/>
              </a:rPr>
              <a:t>影响</a:t>
            </a:r>
            <a:r>
              <a:rPr lang="zh-CN" altLang="en-US" sz="4000" dirty="0">
                <a:latin typeface="微软雅黑" pitchFamily="34" charset="-122"/>
                <a:ea typeface="微软雅黑" pitchFamily="34" charset="-122"/>
              </a:rPr>
              <a:t>系统性能的因素</a:t>
            </a:r>
            <a:endParaRPr lang="en-US" altLang="zh-CN" sz="4000" dirty="0">
              <a:latin typeface="微软雅黑" pitchFamily="34" charset="-122"/>
              <a:ea typeface="微软雅黑" pitchFamily="34" charset="-122"/>
            </a:endParaRPr>
          </a:p>
        </p:txBody>
      </p:sp>
      <p:sp>
        <p:nvSpPr>
          <p:cNvPr id="445444" name="Rectangle 4"/>
          <p:cNvSpPr>
            <a:spLocks noGrp="1" noChangeArrowheads="1"/>
          </p:cNvSpPr>
          <p:nvPr>
            <p:ph type="body" idx="1"/>
          </p:nvPr>
        </p:nvSpPr>
        <p:spPr>
          <a:xfrm>
            <a:off x="685800" y="1447800"/>
            <a:ext cx="7775575" cy="4697413"/>
          </a:xfrm>
        </p:spPr>
        <p:txBody>
          <a:bodyPr/>
          <a:lstStyle/>
          <a:p>
            <a:pPr>
              <a:lnSpc>
                <a:spcPct val="90000"/>
              </a:lnSpc>
            </a:pPr>
            <a:r>
              <a:rPr lang="en-US" altLang="zh-CN" sz="2400" b="0" dirty="0">
                <a:latin typeface="微软雅黑" pitchFamily="34" charset="-122"/>
                <a:ea typeface="微软雅黑" pitchFamily="34" charset="-122"/>
              </a:rPr>
              <a:t>CPU</a:t>
            </a:r>
            <a:r>
              <a:rPr lang="zh-CN" altLang="en-US" sz="2400" b="0" dirty="0">
                <a:latin typeface="微软雅黑" pitchFamily="34" charset="-122"/>
                <a:ea typeface="微软雅黑" pitchFamily="34" charset="-122"/>
              </a:rPr>
              <a:t>资源</a:t>
            </a:r>
          </a:p>
          <a:p>
            <a:pPr>
              <a:lnSpc>
                <a:spcPct val="90000"/>
              </a:lnSpc>
              <a:buFont typeface="Wingdings" pitchFamily="2" charset="2"/>
              <a:buNone/>
            </a:pPr>
            <a:r>
              <a:rPr lang="zh-CN" altLang="en-US" sz="2400" b="0" dirty="0">
                <a:latin typeface="微软雅黑" pitchFamily="34" charset="-122"/>
                <a:ea typeface="微软雅黑" pitchFamily="34" charset="-122"/>
              </a:rPr>
              <a:t>    处理器速度，处理器</a:t>
            </a:r>
            <a:r>
              <a:rPr lang="zh-CN" altLang="en-US" sz="2400" b="0" dirty="0" smtClean="0">
                <a:latin typeface="微软雅黑" pitchFamily="34" charset="-122"/>
                <a:ea typeface="微软雅黑" pitchFamily="34" charset="-122"/>
              </a:rPr>
              <a:t>数目，控制</a:t>
            </a:r>
            <a:r>
              <a:rPr lang="en-US" altLang="zh-CN" sz="2400" b="0" dirty="0">
                <a:latin typeface="微软雅黑" pitchFamily="34" charset="-122"/>
                <a:ea typeface="微软雅黑" pitchFamily="34" charset="-122"/>
              </a:rPr>
              <a:t>CPU </a:t>
            </a:r>
            <a:r>
              <a:rPr lang="zh-CN" altLang="en-US" sz="2400" b="0" dirty="0">
                <a:latin typeface="微软雅黑" pitchFamily="34" charset="-122"/>
                <a:ea typeface="微软雅黑" pitchFamily="34" charset="-122"/>
              </a:rPr>
              <a:t>软件的性能</a:t>
            </a:r>
          </a:p>
          <a:p>
            <a:pPr>
              <a:lnSpc>
                <a:spcPct val="90000"/>
              </a:lnSpc>
            </a:pPr>
            <a:r>
              <a:rPr lang="en-US" altLang="zh-CN" sz="2400" b="0" dirty="0">
                <a:latin typeface="微软雅黑" pitchFamily="34" charset="-122"/>
                <a:ea typeface="微软雅黑" pitchFamily="34" charset="-122"/>
              </a:rPr>
              <a:t>Memory</a:t>
            </a:r>
            <a:r>
              <a:rPr lang="zh-CN" altLang="en-US" sz="2400" b="0" dirty="0">
                <a:latin typeface="微软雅黑" pitchFamily="34" charset="-122"/>
                <a:ea typeface="微软雅黑" pitchFamily="34" charset="-122"/>
              </a:rPr>
              <a:t>资源</a:t>
            </a:r>
          </a:p>
          <a:p>
            <a:pPr>
              <a:lnSpc>
                <a:spcPct val="90000"/>
              </a:lnSpc>
              <a:buFont typeface="Wingdings" pitchFamily="2" charset="2"/>
              <a:buNone/>
            </a:pPr>
            <a:r>
              <a:rPr lang="en-US" altLang="zh-CN" sz="2400" b="0" dirty="0">
                <a:latin typeface="微软雅黑" pitchFamily="34" charset="-122"/>
                <a:ea typeface="微软雅黑" pitchFamily="34" charset="-122"/>
              </a:rPr>
              <a:t>   RAM</a:t>
            </a:r>
            <a:r>
              <a:rPr lang="zh-CN" altLang="en-US" sz="2400" b="0" dirty="0">
                <a:latin typeface="微软雅黑" pitchFamily="34" charset="-122"/>
                <a:ea typeface="微软雅黑" pitchFamily="34" charset="-122"/>
              </a:rPr>
              <a:t>速率，</a:t>
            </a:r>
            <a:r>
              <a:rPr lang="en-US" altLang="zh-CN" sz="2400" b="0" dirty="0">
                <a:latin typeface="微软雅黑" pitchFamily="34" charset="-122"/>
                <a:ea typeface="微软雅黑" pitchFamily="34" charset="-122"/>
              </a:rPr>
              <a:t>RAM</a:t>
            </a:r>
            <a:r>
              <a:rPr lang="zh-CN" altLang="en-US" sz="2400" b="0" dirty="0">
                <a:latin typeface="微软雅黑" pitchFamily="34" charset="-122"/>
                <a:ea typeface="微软雅黑" pitchFamily="34" charset="-122"/>
              </a:rPr>
              <a:t>大小，缓存，</a:t>
            </a:r>
            <a:r>
              <a:rPr lang="en-US" altLang="zh-CN" sz="2400" b="0" dirty="0">
                <a:latin typeface="微软雅黑" pitchFamily="34" charset="-122"/>
                <a:ea typeface="微软雅黑" pitchFamily="34" charset="-122"/>
              </a:rPr>
              <a:t>VMM</a:t>
            </a:r>
            <a:r>
              <a:rPr lang="zh-CN" altLang="en-US" sz="2400" b="0" dirty="0">
                <a:latin typeface="微软雅黑" pitchFamily="34" charset="-122"/>
                <a:ea typeface="微软雅黑" pitchFamily="34" charset="-122"/>
              </a:rPr>
              <a:t>的性能</a:t>
            </a:r>
          </a:p>
          <a:p>
            <a:pPr>
              <a:lnSpc>
                <a:spcPct val="90000"/>
              </a:lnSpc>
            </a:pPr>
            <a:r>
              <a:rPr lang="en-US" altLang="zh-CN" sz="2400" b="0" dirty="0">
                <a:latin typeface="微软雅黑" pitchFamily="34" charset="-122"/>
                <a:ea typeface="微软雅黑" pitchFamily="34" charset="-122"/>
              </a:rPr>
              <a:t>I/O</a:t>
            </a:r>
            <a:r>
              <a:rPr lang="zh-CN" altLang="en-US" sz="2400" b="0" dirty="0">
                <a:latin typeface="微软雅黑" pitchFamily="34" charset="-122"/>
                <a:ea typeface="微软雅黑" pitchFamily="34" charset="-122"/>
              </a:rPr>
              <a:t>资源</a:t>
            </a:r>
          </a:p>
          <a:p>
            <a:pPr>
              <a:lnSpc>
                <a:spcPct val="90000"/>
              </a:lnSpc>
              <a:buFont typeface="Wingdings" pitchFamily="2" charset="2"/>
              <a:buNone/>
            </a:pPr>
            <a:r>
              <a:rPr lang="en-US" altLang="zh-CN" sz="2400" b="0" dirty="0">
                <a:latin typeface="微软雅黑" pitchFamily="34" charset="-122"/>
                <a:ea typeface="微软雅黑" pitchFamily="34" charset="-122"/>
              </a:rPr>
              <a:t>   disk</a:t>
            </a:r>
            <a:r>
              <a:rPr lang="zh-CN" altLang="en-US" sz="2400" b="0" dirty="0">
                <a:latin typeface="微软雅黑" pitchFamily="34" charset="-122"/>
                <a:ea typeface="微软雅黑" pitchFamily="34" charset="-122"/>
              </a:rPr>
              <a:t>转速， </a:t>
            </a:r>
            <a:r>
              <a:rPr lang="en-US" altLang="zh-CN" sz="2400" b="0" dirty="0">
                <a:latin typeface="微软雅黑" pitchFamily="34" charset="-122"/>
                <a:ea typeface="微软雅黑" pitchFamily="34" charset="-122"/>
              </a:rPr>
              <a:t>disk</a:t>
            </a:r>
            <a:r>
              <a:rPr lang="zh-CN" altLang="en-US" sz="2400" b="0" dirty="0">
                <a:latin typeface="微软雅黑" pitchFamily="34" charset="-122"/>
                <a:ea typeface="微软雅黑" pitchFamily="34" charset="-122"/>
              </a:rPr>
              <a:t>数目，</a:t>
            </a:r>
            <a:r>
              <a:rPr lang="en-US" altLang="zh-CN" sz="2400" b="0" dirty="0">
                <a:latin typeface="微软雅黑" pitchFamily="34" charset="-122"/>
                <a:ea typeface="微软雅黑" pitchFamily="34" charset="-122"/>
              </a:rPr>
              <a:t>I/O adapter</a:t>
            </a:r>
            <a:r>
              <a:rPr lang="zh-CN" altLang="en-US" sz="2400" b="0" dirty="0">
                <a:latin typeface="微软雅黑" pitchFamily="34" charset="-122"/>
                <a:ea typeface="微软雅黑" pitchFamily="34" charset="-122"/>
              </a:rPr>
              <a:t>的数目</a:t>
            </a:r>
          </a:p>
          <a:p>
            <a:pPr>
              <a:lnSpc>
                <a:spcPct val="90000"/>
              </a:lnSpc>
              <a:buFont typeface="Wingdings" pitchFamily="2" charset="2"/>
              <a:buNone/>
            </a:pPr>
            <a:r>
              <a:rPr lang="en-US" altLang="zh-CN" sz="2400" b="0" dirty="0">
                <a:latin typeface="微软雅黑" pitchFamily="34" charset="-122"/>
                <a:ea typeface="微软雅黑" pitchFamily="34" charset="-122"/>
              </a:rPr>
              <a:t>   </a:t>
            </a:r>
            <a:endParaRPr lang="zh-CN" altLang="en-US" sz="2400" b="0" dirty="0" smtClean="0">
              <a:latin typeface="微软雅黑" pitchFamily="34" charset="-122"/>
              <a:ea typeface="微软雅黑" pitchFamily="34" charset="-122"/>
            </a:endParaRPr>
          </a:p>
          <a:p>
            <a:pPr>
              <a:lnSpc>
                <a:spcPct val="90000"/>
              </a:lnSpc>
            </a:pPr>
            <a:r>
              <a:rPr lang="en-US" altLang="zh-CN" sz="2400" b="0" dirty="0" smtClean="0">
                <a:latin typeface="微软雅黑" pitchFamily="34" charset="-122"/>
                <a:ea typeface="微软雅黑" pitchFamily="34" charset="-122"/>
              </a:rPr>
              <a:t>network</a:t>
            </a:r>
            <a:r>
              <a:rPr lang="zh-CN" altLang="en-US" sz="2400" b="0" dirty="0" smtClean="0">
                <a:latin typeface="微软雅黑" pitchFamily="34" charset="-122"/>
                <a:ea typeface="微软雅黑" pitchFamily="34" charset="-122"/>
              </a:rPr>
              <a:t>资源</a:t>
            </a:r>
          </a:p>
          <a:p>
            <a:pPr>
              <a:lnSpc>
                <a:spcPct val="90000"/>
              </a:lnSpc>
              <a:buFont typeface="Wingdings" pitchFamily="2" charset="2"/>
              <a:buNone/>
            </a:pPr>
            <a:r>
              <a:rPr lang="zh-CN" altLang="en-US" sz="2400" b="0" dirty="0" smtClean="0">
                <a:latin typeface="微软雅黑" pitchFamily="34" charset="-122"/>
                <a:ea typeface="微软雅黑" pitchFamily="34" charset="-122"/>
              </a:rPr>
              <a:t>   </a:t>
            </a:r>
            <a:r>
              <a:rPr lang="zh-CN" altLang="en-US" sz="2400" b="0" dirty="0">
                <a:latin typeface="微软雅黑" pitchFamily="34" charset="-122"/>
                <a:ea typeface="微软雅黑" pitchFamily="34" charset="-122"/>
              </a:rPr>
              <a:t>网卡性能，网络特性</a:t>
            </a:r>
          </a:p>
          <a:p>
            <a:pPr>
              <a:lnSpc>
                <a:spcPct val="90000"/>
              </a:lnSpc>
              <a:buFont typeface="Wingdings" pitchFamily="2" charset="2"/>
              <a:buNone/>
            </a:pPr>
            <a:r>
              <a:rPr lang="zh-CN" altLang="en-US" sz="2400" b="0" dirty="0">
                <a:latin typeface="微软雅黑" pitchFamily="34" charset="-122"/>
                <a:ea typeface="微软雅黑" pitchFamily="34" charset="-122"/>
              </a:rPr>
              <a:t>   网络应用软件的性能</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E2E3122-1647-48BD-8814-6A435F53A45B}" type="slidenum">
              <a:rPr lang="zh-CN" altLang="en-US"/>
              <a:pPr/>
              <a:t>15</a:t>
            </a:fld>
            <a:endParaRPr lang="en-US" altLang="zh-CN"/>
          </a:p>
        </p:txBody>
      </p:sp>
      <p:sp>
        <p:nvSpPr>
          <p:cNvPr id="6" name="日期占位符 5"/>
          <p:cNvSpPr>
            <a:spLocks noGrp="1"/>
          </p:cNvSpPr>
          <p:nvPr>
            <p:ph type="dt" sz="half" idx="12"/>
          </p:nvPr>
        </p:nvSpPr>
        <p:spPr/>
        <p:txBody>
          <a:bodyPr/>
          <a:lstStyle/>
          <a:p>
            <a:fld id="{674AEA8E-CEAB-44E9-8904-3905CA74AFEA}" type="datetime1">
              <a:rPr lang="zh-CN" altLang="en-US"/>
              <a:pPr/>
              <a:t>2010-4-27</a:t>
            </a:fld>
            <a:endParaRPr lang="en-US" altLang="zh-CN"/>
          </a:p>
        </p:txBody>
      </p:sp>
      <p:sp>
        <p:nvSpPr>
          <p:cNvPr id="475141" name="Rectangle 5"/>
          <p:cNvSpPr>
            <a:spLocks noGrp="1" noChangeArrowheads="1"/>
          </p:cNvSpPr>
          <p:nvPr>
            <p:ph type="title"/>
          </p:nvPr>
        </p:nvSpPr>
        <p:spPr/>
        <p:txBody>
          <a:bodyPr/>
          <a:lstStyle/>
          <a:p>
            <a:pPr fontAlgn="ctr"/>
            <a:r>
              <a:rPr lang="en-US" altLang="zh-CN" sz="2400" b="1" dirty="0">
                <a:ea typeface="宋体" pitchFamily="2" charset="-122"/>
              </a:rPr>
              <a:t> </a:t>
            </a:r>
            <a:r>
              <a:rPr lang="zh-CN" altLang="en-US" sz="4000" b="1" dirty="0" smtClean="0">
                <a:latin typeface="微软雅黑" pitchFamily="34" charset="-122"/>
                <a:ea typeface="微软雅黑" pitchFamily="34" charset="-122"/>
              </a:rPr>
              <a:t>性能优化的一般过程</a:t>
            </a:r>
            <a:r>
              <a:rPr lang="en-US" altLang="zh-CN" sz="1600" dirty="0">
                <a:latin typeface="微软雅黑" pitchFamily="34" charset="-122"/>
                <a:ea typeface="微软雅黑" pitchFamily="34" charset="-122"/>
              </a:rPr>
              <a:t/>
            </a:r>
            <a:br>
              <a:rPr lang="en-US" altLang="zh-CN" sz="1600" dirty="0">
                <a:latin typeface="微软雅黑" pitchFamily="34" charset="-122"/>
                <a:ea typeface="微软雅黑" pitchFamily="34" charset="-122"/>
              </a:rPr>
            </a:br>
            <a:endParaRPr lang="zh-CN" altLang="en-US" sz="1600" dirty="0">
              <a:latin typeface="微软雅黑" pitchFamily="34" charset="-122"/>
              <a:ea typeface="微软雅黑" pitchFamily="34" charset="-122"/>
            </a:endParaRPr>
          </a:p>
        </p:txBody>
      </p:sp>
      <p:pic>
        <p:nvPicPr>
          <p:cNvPr id="475140" name="Picture 4"/>
          <p:cNvPicPr>
            <a:picLocks noGrp="1" noChangeAspect="1" noChangeArrowheads="1"/>
          </p:cNvPicPr>
          <p:nvPr>
            <p:ph idx="1"/>
          </p:nvPr>
        </p:nvPicPr>
        <p:blipFill>
          <a:blip r:embed="rId3"/>
          <a:srcRect/>
          <a:stretch>
            <a:fillRect/>
          </a:stretch>
        </p:blipFill>
        <p:spPr>
          <a:xfrm>
            <a:off x="323850" y="1790700"/>
            <a:ext cx="7851775" cy="4375150"/>
          </a:xfrm>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461483E-0458-47B3-ABF8-D76A919884BF}" type="slidenum">
              <a:rPr lang="zh-CN" altLang="en-US"/>
              <a:pPr/>
              <a:t>16</a:t>
            </a:fld>
            <a:endParaRPr lang="en-US" altLang="zh-CN"/>
          </a:p>
        </p:txBody>
      </p:sp>
      <p:sp>
        <p:nvSpPr>
          <p:cNvPr id="6" name="日期占位符 5"/>
          <p:cNvSpPr>
            <a:spLocks noGrp="1"/>
          </p:cNvSpPr>
          <p:nvPr>
            <p:ph type="dt" sz="half" idx="12"/>
          </p:nvPr>
        </p:nvSpPr>
        <p:spPr/>
        <p:txBody>
          <a:bodyPr/>
          <a:lstStyle/>
          <a:p>
            <a:fld id="{3A35D02E-8148-49E9-ABF4-2245EF49BD1F}" type="datetime1">
              <a:rPr lang="zh-CN" altLang="en-US"/>
              <a:pPr/>
              <a:t>2010-4-27</a:t>
            </a:fld>
            <a:endParaRPr lang="en-US" altLang="zh-CN" dirty="0"/>
          </a:p>
        </p:txBody>
      </p:sp>
      <p:sp>
        <p:nvSpPr>
          <p:cNvPr id="268290" name="Rectangle 2"/>
          <p:cNvSpPr>
            <a:spLocks noGrp="1" noChangeArrowheads="1"/>
          </p:cNvSpPr>
          <p:nvPr>
            <p:ph type="title"/>
          </p:nvPr>
        </p:nvSpPr>
        <p:spPr>
          <a:xfrm>
            <a:off x="395288" y="620713"/>
            <a:ext cx="8245475" cy="498475"/>
          </a:xfrm>
        </p:spPr>
        <p:txBody>
          <a:bodyPr/>
          <a:lstStyle/>
          <a:p>
            <a:r>
              <a:rPr lang="zh-CN" altLang="en-US" dirty="0" smtClean="0">
                <a:latin typeface="微软雅黑" pitchFamily="34" charset="-122"/>
                <a:ea typeface="微软雅黑" pitchFamily="34" charset="-122"/>
              </a:rPr>
              <a:t>性能</a:t>
            </a:r>
            <a:r>
              <a:rPr lang="zh-CN" altLang="en-US" dirty="0">
                <a:latin typeface="微软雅黑" pitchFamily="34" charset="-122"/>
                <a:ea typeface="微软雅黑" pitchFamily="34" charset="-122"/>
              </a:rPr>
              <a:t>分析工具</a:t>
            </a:r>
            <a:endParaRPr lang="en-US" altLang="zh-CN" dirty="0">
              <a:latin typeface="微软雅黑" pitchFamily="34" charset="-122"/>
              <a:ea typeface="微软雅黑" pitchFamily="34" charset="-122"/>
            </a:endParaRPr>
          </a:p>
        </p:txBody>
      </p:sp>
      <p:graphicFrame>
        <p:nvGraphicFramePr>
          <p:cNvPr id="7" name="Table 6"/>
          <p:cNvGraphicFramePr>
            <a:graphicFrameLocks noGrp="1"/>
          </p:cNvGraphicFramePr>
          <p:nvPr/>
        </p:nvGraphicFramePr>
        <p:xfrm>
          <a:off x="381000" y="1828800"/>
          <a:ext cx="7924800" cy="4162350"/>
        </p:xfrm>
        <a:graphic>
          <a:graphicData uri="http://schemas.openxmlformats.org/drawingml/2006/table">
            <a:tbl>
              <a:tblPr firstRow="1" bandRow="1">
                <a:tableStyleId>{5C22544A-7EE6-4342-B048-85BDC9FD1C3A}</a:tableStyleId>
              </a:tblPr>
              <a:tblGrid>
                <a:gridCol w="1684019"/>
                <a:gridCol w="2179321"/>
                <a:gridCol w="2179319"/>
                <a:gridCol w="1882141"/>
              </a:tblGrid>
              <a:tr h="824738">
                <a:tc>
                  <a:txBody>
                    <a:bodyPr/>
                    <a:lstStyle/>
                    <a:p>
                      <a:r>
                        <a:rPr lang="en-US" altLang="zh-CN" dirty="0" smtClean="0"/>
                        <a:t>CPU</a:t>
                      </a:r>
                      <a:endParaRPr lang="zh-CN" altLang="en-US" dirty="0"/>
                    </a:p>
                  </a:txBody>
                  <a:tcPr/>
                </a:tc>
                <a:tc>
                  <a:txBody>
                    <a:bodyPr/>
                    <a:lstStyle/>
                    <a:p>
                      <a:r>
                        <a:rPr lang="en-US" altLang="zh-CN" dirty="0" smtClean="0"/>
                        <a:t>Memory   Subsystem</a:t>
                      </a:r>
                      <a:endParaRPr lang="zh-CN" altLang="en-US" dirty="0"/>
                    </a:p>
                  </a:txBody>
                  <a:tcPr/>
                </a:tc>
                <a:tc>
                  <a:txBody>
                    <a:bodyPr/>
                    <a:lstStyle/>
                    <a:p>
                      <a:r>
                        <a:rPr lang="en-US" altLang="zh-CN" dirty="0" smtClean="0"/>
                        <a:t>IO Subsystem</a:t>
                      </a:r>
                      <a:endParaRPr lang="zh-CN" altLang="en-US" dirty="0"/>
                    </a:p>
                  </a:txBody>
                  <a:tcPr/>
                </a:tc>
                <a:tc>
                  <a:txBody>
                    <a:bodyPr/>
                    <a:lstStyle/>
                    <a:p>
                      <a:r>
                        <a:rPr lang="en-US" altLang="zh-CN" dirty="0" smtClean="0"/>
                        <a:t>Network</a:t>
                      </a:r>
                      <a:r>
                        <a:rPr lang="en-US" altLang="zh-CN" baseline="0" dirty="0" smtClean="0"/>
                        <a:t> Subsystem</a:t>
                      </a:r>
                      <a:endParaRPr lang="zh-CN" altLang="en-US" dirty="0"/>
                    </a:p>
                  </a:txBody>
                  <a:tcPr/>
                </a:tc>
              </a:tr>
              <a:tr h="470662">
                <a:tc>
                  <a:txBody>
                    <a:bodyPr/>
                    <a:lstStyle/>
                    <a:p>
                      <a:r>
                        <a:rPr lang="en-US" altLang="zh-CN" dirty="0" smtClean="0"/>
                        <a:t>top</a:t>
                      </a:r>
                      <a:endParaRPr lang="zh-CN" altLang="en-US" dirty="0"/>
                    </a:p>
                  </a:txBody>
                  <a:tcPr/>
                </a:tc>
                <a:tc>
                  <a:txBody>
                    <a:bodyPr/>
                    <a:lstStyle/>
                    <a:p>
                      <a:r>
                        <a:rPr lang="en-US" altLang="zh-CN" dirty="0" err="1" smtClean="0"/>
                        <a:t>vmstat</a:t>
                      </a:r>
                      <a:endParaRPr lang="zh-CN" altLang="en-US" dirty="0"/>
                    </a:p>
                  </a:txBody>
                  <a:tcPr/>
                </a:tc>
                <a:tc>
                  <a:txBody>
                    <a:bodyPr/>
                    <a:lstStyle/>
                    <a:p>
                      <a:r>
                        <a:rPr lang="en-US" altLang="zh-CN" dirty="0" err="1" smtClean="0"/>
                        <a:t>iostat</a:t>
                      </a:r>
                      <a:endParaRPr lang="zh-CN" altLang="en-US" dirty="0"/>
                    </a:p>
                  </a:txBody>
                  <a:tcPr/>
                </a:tc>
                <a:tc>
                  <a:txBody>
                    <a:bodyPr/>
                    <a:lstStyle/>
                    <a:p>
                      <a:r>
                        <a:rPr lang="en-US" altLang="zh-CN" dirty="0" err="1" smtClean="0"/>
                        <a:t>netstat</a:t>
                      </a:r>
                      <a:endParaRPr lang="zh-CN" altLang="en-US" dirty="0"/>
                    </a:p>
                  </a:txBody>
                  <a:tcPr/>
                </a:tc>
              </a:tr>
              <a:tr h="477825">
                <a:tc>
                  <a:txBody>
                    <a:bodyPr/>
                    <a:lstStyle/>
                    <a:p>
                      <a:r>
                        <a:rPr lang="en-US" altLang="zh-CN" dirty="0" err="1" smtClean="0"/>
                        <a:t>ps</a:t>
                      </a:r>
                      <a:r>
                        <a:rPr lang="en-US" altLang="zh-CN" dirty="0" smtClean="0"/>
                        <a:t>/</a:t>
                      </a:r>
                      <a:r>
                        <a:rPr lang="en-US" altLang="zh-CN" dirty="0" err="1" smtClean="0"/>
                        <a:t>pstree</a:t>
                      </a:r>
                      <a:endParaRPr lang="zh-CN" altLang="en-US" dirty="0"/>
                    </a:p>
                  </a:txBody>
                  <a:tcPr/>
                </a:tc>
                <a:tc>
                  <a:txBody>
                    <a:bodyPr/>
                    <a:lstStyle/>
                    <a:p>
                      <a:r>
                        <a:rPr lang="en-US" altLang="zh-CN" dirty="0" smtClean="0"/>
                        <a:t>free</a:t>
                      </a:r>
                      <a:endParaRPr lang="zh-CN" altLang="en-US" dirty="0"/>
                    </a:p>
                  </a:txBody>
                  <a:tcPr/>
                </a:tc>
                <a:tc>
                  <a:txBody>
                    <a:bodyPr/>
                    <a:lstStyle/>
                    <a:p>
                      <a:r>
                        <a:rPr lang="en-US" altLang="zh-CN" dirty="0" err="1" smtClean="0"/>
                        <a:t>vmstat</a:t>
                      </a:r>
                      <a:endParaRPr lang="zh-CN" altLang="en-US" dirty="0"/>
                    </a:p>
                  </a:txBody>
                  <a:tcPr/>
                </a:tc>
                <a:tc>
                  <a:txBody>
                    <a:bodyPr/>
                    <a:lstStyle/>
                    <a:p>
                      <a:r>
                        <a:rPr lang="en-US" altLang="zh-CN" dirty="0" err="1" smtClean="0"/>
                        <a:t>ifconfig</a:t>
                      </a:r>
                      <a:endParaRPr lang="zh-CN" altLang="en-US" dirty="0"/>
                    </a:p>
                  </a:txBody>
                  <a:tcPr/>
                </a:tc>
              </a:tr>
              <a:tr h="477825">
                <a:tc>
                  <a:txBody>
                    <a:bodyPr/>
                    <a:lstStyle/>
                    <a:p>
                      <a:r>
                        <a:rPr lang="en-US" altLang="zh-CN" dirty="0" err="1" smtClean="0"/>
                        <a:t>sar</a:t>
                      </a:r>
                      <a:endParaRPr lang="zh-CN" altLang="en-US" dirty="0"/>
                    </a:p>
                  </a:txBody>
                  <a:tcPr/>
                </a:tc>
                <a:tc>
                  <a:txBody>
                    <a:bodyPr/>
                    <a:lstStyle/>
                    <a:p>
                      <a:r>
                        <a:rPr lang="en-US" altLang="zh-CN" dirty="0" err="1" smtClean="0"/>
                        <a:t>Ipcs</a:t>
                      </a:r>
                      <a:r>
                        <a:rPr lang="en-US" altLang="zh-CN" dirty="0" smtClean="0"/>
                        <a:t>/</a:t>
                      </a:r>
                      <a:r>
                        <a:rPr lang="en-US" altLang="zh-CN" dirty="0" err="1" smtClean="0"/>
                        <a:t>ipcrm</a:t>
                      </a:r>
                      <a:endParaRPr lang="zh-CN" altLang="en-US" dirty="0"/>
                    </a:p>
                  </a:txBody>
                  <a:tcPr/>
                </a:tc>
                <a:tc>
                  <a:txBody>
                    <a:bodyPr/>
                    <a:lstStyle/>
                    <a:p>
                      <a:r>
                        <a:rPr lang="en-US" altLang="zh-CN" dirty="0" err="1" smtClean="0"/>
                        <a:t>lsof</a:t>
                      </a:r>
                      <a:endParaRPr lang="zh-CN" altLang="en-US" dirty="0"/>
                    </a:p>
                  </a:txBody>
                  <a:tcPr/>
                </a:tc>
                <a:tc>
                  <a:txBody>
                    <a:bodyPr/>
                    <a:lstStyle/>
                    <a:p>
                      <a:r>
                        <a:rPr lang="en-US" altLang="zh-CN" dirty="0" err="1" smtClean="0"/>
                        <a:t>tcpdump</a:t>
                      </a:r>
                      <a:endParaRPr lang="zh-CN" altLang="en-US" dirty="0"/>
                    </a:p>
                  </a:txBody>
                  <a:tcPr/>
                </a:tc>
              </a:tr>
              <a:tr h="477825">
                <a:tc>
                  <a:txBody>
                    <a:bodyPr/>
                    <a:lstStyle/>
                    <a:p>
                      <a:r>
                        <a:rPr lang="en-US" altLang="zh-CN" dirty="0" err="1" smtClean="0"/>
                        <a:t>gprof</a:t>
                      </a:r>
                      <a:endParaRPr lang="zh-CN" altLang="en-US" dirty="0"/>
                    </a:p>
                  </a:txBody>
                  <a:tcPr/>
                </a:tc>
                <a:tc>
                  <a:txBody>
                    <a:bodyPr/>
                    <a:lstStyle/>
                    <a:p>
                      <a:endParaRPr lang="zh-CN" altLang="en-US" dirty="0"/>
                    </a:p>
                  </a:txBody>
                  <a:tcPr/>
                </a:tc>
                <a:tc>
                  <a:txBody>
                    <a:bodyPr/>
                    <a:lstStyle/>
                    <a:p>
                      <a:r>
                        <a:rPr lang="en-US" altLang="zh-CN" dirty="0" err="1" smtClean="0"/>
                        <a:t>sar</a:t>
                      </a:r>
                      <a:endParaRPr lang="zh-CN" altLang="en-US" dirty="0"/>
                    </a:p>
                  </a:txBody>
                  <a:tcPr/>
                </a:tc>
                <a:tc>
                  <a:txBody>
                    <a:bodyPr/>
                    <a:lstStyle/>
                    <a:p>
                      <a:r>
                        <a:rPr lang="en-US" altLang="zh-CN" dirty="0" err="1" smtClean="0"/>
                        <a:t>nmap</a:t>
                      </a:r>
                      <a:endParaRPr lang="zh-CN" altLang="en-US" dirty="0"/>
                    </a:p>
                  </a:txBody>
                  <a:tcPr/>
                </a:tc>
              </a:tr>
              <a:tr h="477825">
                <a:tc>
                  <a:txBody>
                    <a:bodyPr/>
                    <a:lstStyle/>
                    <a:p>
                      <a:r>
                        <a:rPr lang="en-US" altLang="zh-CN" dirty="0" err="1" smtClean="0"/>
                        <a:t>strace</a:t>
                      </a:r>
                      <a:endParaRPr lang="zh-CN" altLang="en-US" dirty="0"/>
                    </a:p>
                  </a:txBody>
                  <a:tcPr/>
                </a:tc>
                <a:tc>
                  <a:txBody>
                    <a:bodyPr/>
                    <a:lstStyle/>
                    <a:p>
                      <a:endParaRPr lang="zh-CN" altLang="en-US" dirty="0"/>
                    </a:p>
                  </a:txBody>
                  <a:tcPr/>
                </a:tc>
                <a:tc>
                  <a:txBody>
                    <a:bodyPr/>
                    <a:lstStyle/>
                    <a:p>
                      <a:r>
                        <a:rPr lang="en-US" altLang="zh-CN" dirty="0" err="1" smtClean="0"/>
                        <a:t>strace</a:t>
                      </a:r>
                      <a:endParaRPr lang="zh-CN" altLang="en-US" dirty="0"/>
                    </a:p>
                  </a:txBody>
                  <a:tcPr/>
                </a:tc>
                <a:tc>
                  <a:txBody>
                    <a:bodyPr/>
                    <a:lstStyle/>
                    <a:p>
                      <a:endParaRPr lang="zh-CN" altLang="en-US" dirty="0"/>
                    </a:p>
                  </a:txBody>
                  <a:tcPr/>
                </a:tc>
              </a:tr>
              <a:tr h="477825">
                <a:tc>
                  <a:txBody>
                    <a:bodyPr/>
                    <a:lstStyle/>
                    <a:p>
                      <a:r>
                        <a:rPr lang="en-US" altLang="zh-CN" dirty="0" smtClean="0"/>
                        <a:t>top</a:t>
                      </a:r>
                      <a:endParaRPr lang="zh-CN" altLang="en-US" dirty="0"/>
                    </a:p>
                  </a:txBody>
                  <a:tcPr/>
                </a:tc>
                <a:tc>
                  <a:txBody>
                    <a:bodyPr/>
                    <a:lstStyle/>
                    <a:p>
                      <a:endParaRPr lang="zh-CN" altLang="en-US" dirty="0"/>
                    </a:p>
                  </a:txBody>
                  <a:tcPr/>
                </a:tc>
                <a:tc>
                  <a:txBody>
                    <a:bodyPr/>
                    <a:lstStyle/>
                    <a:p>
                      <a:r>
                        <a:rPr lang="en-US" altLang="zh-CN" dirty="0" err="1" smtClean="0"/>
                        <a:t>ltrace</a:t>
                      </a:r>
                      <a:endParaRPr lang="zh-CN" altLang="en-US" dirty="0"/>
                    </a:p>
                  </a:txBody>
                  <a:tcPr/>
                </a:tc>
                <a:tc>
                  <a:txBody>
                    <a:bodyPr/>
                    <a:lstStyle/>
                    <a:p>
                      <a:endParaRPr lang="zh-CN" altLang="en-US" dirty="0"/>
                    </a:p>
                  </a:txBody>
                  <a:tcPr/>
                </a:tc>
              </a:tr>
              <a:tr h="477825">
                <a:tc>
                  <a:txBody>
                    <a:bodyPr/>
                    <a:lstStyle/>
                    <a:p>
                      <a:r>
                        <a:rPr lang="en-US" altLang="zh-CN" dirty="0" smtClean="0"/>
                        <a:t>nice/</a:t>
                      </a:r>
                      <a:r>
                        <a:rPr lang="en-US" altLang="zh-CN" dirty="0" err="1" smtClean="0"/>
                        <a:t>renice</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0A1FF98B-3659-4CAC-9588-B878B55A8364}" type="slidenum">
              <a:rPr lang="zh-CN" altLang="en-US"/>
              <a:pPr/>
              <a:t>17</a:t>
            </a:fld>
            <a:endParaRPr lang="en-US" altLang="zh-CN"/>
          </a:p>
        </p:txBody>
      </p:sp>
      <p:sp>
        <p:nvSpPr>
          <p:cNvPr id="5" name="日期占位符 5"/>
          <p:cNvSpPr>
            <a:spLocks noGrp="1"/>
          </p:cNvSpPr>
          <p:nvPr>
            <p:ph type="dt" sz="half" idx="12"/>
          </p:nvPr>
        </p:nvSpPr>
        <p:spPr/>
        <p:txBody>
          <a:bodyPr/>
          <a:lstStyle/>
          <a:p>
            <a:fld id="{98D2EDBF-3A6E-4926-AC4D-D23AD4669910}" type="datetime1">
              <a:rPr lang="zh-CN" altLang="en-US"/>
              <a:pPr/>
              <a:t>2010-4-27</a:t>
            </a:fld>
            <a:endParaRPr lang="en-US" altLang="zh-CN"/>
          </a:p>
        </p:txBody>
      </p:sp>
      <p:sp>
        <p:nvSpPr>
          <p:cNvPr id="275458" name="Rectangle 2"/>
          <p:cNvSpPr>
            <a:spLocks noGrp="1" noChangeArrowheads="1"/>
          </p:cNvSpPr>
          <p:nvPr>
            <p:ph type="title"/>
          </p:nvPr>
        </p:nvSpPr>
        <p:spPr>
          <a:xfrm>
            <a:off x="250825" y="2781300"/>
            <a:ext cx="8245475" cy="498475"/>
          </a:xfrm>
        </p:spPr>
        <p:txBody>
          <a:bodyPr/>
          <a:lstStyle/>
          <a:p>
            <a:r>
              <a:rPr lang="en-US" altLang="zh-CN" dirty="0">
                <a:ea typeface="宋体" pitchFamily="2" charset="-122"/>
              </a:rPr>
              <a:t>               </a:t>
            </a:r>
            <a:r>
              <a:rPr lang="en-US" altLang="zh-CN" dirty="0" smtClean="0">
                <a:ea typeface="宋体" pitchFamily="2" charset="-122"/>
              </a:rPr>
              <a:t> </a:t>
            </a:r>
            <a:r>
              <a:rPr lang="en-US" altLang="zh-CN" dirty="0">
                <a:latin typeface="微软雅黑" pitchFamily="34" charset="-122"/>
                <a:ea typeface="微软雅黑" pitchFamily="34" charset="-122"/>
              </a:rPr>
              <a:t>CPU </a:t>
            </a:r>
            <a:r>
              <a:rPr lang="zh-CN" altLang="en-US" dirty="0">
                <a:latin typeface="微软雅黑" pitchFamily="34" charset="-122"/>
                <a:ea typeface="微软雅黑" pitchFamily="34" charset="-122"/>
              </a:rPr>
              <a:t>性能工具</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1DA9BAA-A450-4C8D-93AA-E5F9C6DAD61C}" type="slidenum">
              <a:rPr lang="zh-CN" altLang="en-US"/>
              <a:pPr/>
              <a:t>18</a:t>
            </a:fld>
            <a:endParaRPr lang="en-US" altLang="zh-CN" dirty="0"/>
          </a:p>
        </p:txBody>
      </p:sp>
      <p:sp>
        <p:nvSpPr>
          <p:cNvPr id="6" name="日期占位符 5"/>
          <p:cNvSpPr>
            <a:spLocks noGrp="1"/>
          </p:cNvSpPr>
          <p:nvPr>
            <p:ph type="dt" sz="half" idx="12"/>
          </p:nvPr>
        </p:nvSpPr>
        <p:spPr/>
        <p:txBody>
          <a:bodyPr/>
          <a:lstStyle/>
          <a:p>
            <a:fld id="{F171F22B-F80E-4E01-8CB5-77C89D8D04F8}" type="datetime1">
              <a:rPr lang="zh-CN" altLang="en-US"/>
              <a:pPr/>
              <a:t>2010-4-27</a:t>
            </a:fld>
            <a:endParaRPr lang="en-US" altLang="zh-CN"/>
          </a:p>
        </p:txBody>
      </p:sp>
      <p:sp>
        <p:nvSpPr>
          <p:cNvPr id="279554" name="Rectangle 2"/>
          <p:cNvSpPr>
            <a:spLocks noGrp="1" noChangeArrowheads="1"/>
          </p:cNvSpPr>
          <p:nvPr>
            <p:ph type="title"/>
          </p:nvPr>
        </p:nvSpPr>
        <p:spPr>
          <a:xfrm>
            <a:off x="395288" y="620713"/>
            <a:ext cx="8245475" cy="498475"/>
          </a:xfrm>
        </p:spPr>
        <p:txBody>
          <a:bodyPr/>
          <a:lstStyle/>
          <a:p>
            <a:r>
              <a:rPr lang="en-US" altLang="zh-CN" dirty="0" smtClean="0">
                <a:ea typeface="宋体" pitchFamily="2" charset="-122"/>
              </a:rPr>
              <a:t> </a:t>
            </a:r>
            <a:r>
              <a:rPr lang="en-US" altLang="zh-CN" dirty="0">
                <a:latin typeface="微软雅黑" pitchFamily="34" charset="-122"/>
                <a:ea typeface="微软雅黑" pitchFamily="34" charset="-122"/>
              </a:rPr>
              <a:t>CPU </a:t>
            </a:r>
            <a:r>
              <a:rPr lang="zh-CN" altLang="en-US" dirty="0" smtClean="0">
                <a:latin typeface="微软雅黑" pitchFamily="34" charset="-122"/>
                <a:ea typeface="微软雅黑" pitchFamily="34" charset="-122"/>
              </a:rPr>
              <a:t>优化过程</a:t>
            </a:r>
            <a:endParaRPr lang="zh-CN" altLang="en-US" dirty="0">
              <a:latin typeface="微软雅黑" pitchFamily="34" charset="-122"/>
              <a:ea typeface="微软雅黑" pitchFamily="34" charset="-122"/>
            </a:endParaRPr>
          </a:p>
        </p:txBody>
      </p:sp>
      <p:sp>
        <p:nvSpPr>
          <p:cNvPr id="7" name="内容占位符 6"/>
          <p:cNvSpPr>
            <a:spLocks noGrp="1"/>
          </p:cNvSpPr>
          <p:nvPr>
            <p:ph idx="1"/>
          </p:nvPr>
        </p:nvSpPr>
        <p:spPr/>
        <p:txBody>
          <a:bodyPr/>
          <a:lstStyle/>
          <a:p>
            <a:r>
              <a:rPr lang="zh-CN" altLang="en-US" dirty="0" smtClean="0">
                <a:latin typeface="微软雅黑" pitchFamily="34" charset="-122"/>
                <a:ea typeface="微软雅黑" pitchFamily="34" charset="-122"/>
              </a:rPr>
              <a:t>通过</a:t>
            </a:r>
            <a:r>
              <a:rPr lang="en-US" altLang="zh-CN" dirty="0" err="1" smtClean="0">
                <a:latin typeface="微软雅黑" pitchFamily="34" charset="-122"/>
                <a:ea typeface="微软雅黑" pitchFamily="34" charset="-122"/>
              </a:rPr>
              <a:t>top,ps</a:t>
            </a:r>
            <a:r>
              <a:rPr lang="zh-CN" altLang="en-US"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mpstat</a:t>
            </a:r>
            <a:r>
              <a:rPr lang="zh-CN" altLang="en-US" dirty="0" smtClean="0">
                <a:latin typeface="微软雅黑" pitchFamily="34" charset="-122"/>
                <a:ea typeface="微软雅黑" pitchFamily="34" charset="-122"/>
              </a:rPr>
              <a:t>等工具找出</a:t>
            </a:r>
            <a:r>
              <a:rPr lang="en-US" altLang="zh-CN" dirty="0" smtClean="0">
                <a:latin typeface="微软雅黑" pitchFamily="34" charset="-122"/>
                <a:ea typeface="微软雅黑" pitchFamily="34" charset="-122"/>
              </a:rPr>
              <a:t>CPU</a:t>
            </a:r>
            <a:r>
              <a:rPr lang="zh-CN" altLang="en-US" dirty="0" smtClean="0">
                <a:latin typeface="微软雅黑" pitchFamily="34" charset="-122"/>
                <a:ea typeface="微软雅黑" pitchFamily="34" charset="-122"/>
              </a:rPr>
              <a:t>瓶颈高的进程和具体</a:t>
            </a:r>
            <a:r>
              <a:rPr lang="en-US" altLang="zh-CN" dirty="0" smtClean="0">
                <a:latin typeface="微软雅黑" pitchFamily="34" charset="-122"/>
                <a:ea typeface="微软雅黑" pitchFamily="34" charset="-122"/>
              </a:rPr>
              <a:t>CPU</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通过</a:t>
            </a:r>
            <a:r>
              <a:rPr lang="en-US" altLang="zh-CN" dirty="0" err="1" smtClean="0">
                <a:latin typeface="微软雅黑" pitchFamily="34" charset="-122"/>
                <a:ea typeface="微软雅黑" pitchFamily="34" charset="-122"/>
              </a:rPr>
              <a:t>strace</a:t>
            </a:r>
            <a:r>
              <a:rPr lang="zh-CN" altLang="en-US" dirty="0" smtClean="0">
                <a:latin typeface="微软雅黑" pitchFamily="34" charset="-122"/>
                <a:ea typeface="微软雅黑" pitchFamily="34" charset="-122"/>
              </a:rPr>
              <a:t>和</a:t>
            </a:r>
            <a:r>
              <a:rPr lang="en-US" altLang="zh-CN" dirty="0" err="1" smtClean="0">
                <a:latin typeface="微软雅黑" pitchFamily="34" charset="-122"/>
                <a:ea typeface="微软雅黑" pitchFamily="34" charset="-122"/>
              </a:rPr>
              <a:t>Gprof</a:t>
            </a:r>
            <a:r>
              <a:rPr lang="zh-CN" altLang="en-US" dirty="0" smtClean="0">
                <a:latin typeface="微软雅黑" pitchFamily="34" charset="-122"/>
                <a:ea typeface="微软雅黑" pitchFamily="34" charset="-122"/>
              </a:rPr>
              <a:t>定位分析瓶颈的原因</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确定</a:t>
            </a:r>
            <a:r>
              <a:rPr lang="en-US" altLang="zh-CN" dirty="0" smtClean="0">
                <a:latin typeface="微软雅黑" pitchFamily="34" charset="-122"/>
                <a:ea typeface="微软雅黑" pitchFamily="34" charset="-122"/>
              </a:rPr>
              <a:t>CPU</a:t>
            </a:r>
            <a:r>
              <a:rPr lang="zh-CN" altLang="en-US" dirty="0" smtClean="0">
                <a:latin typeface="微软雅黑" pitchFamily="34" charset="-122"/>
                <a:ea typeface="微软雅黑" pitchFamily="34" charset="-122"/>
              </a:rPr>
              <a:t>瓶颈是否合理</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合理的话修改应用程序或者添加服务器，或者寻找其他的性能瓶颈</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不合理则修改程序逻辑优化性能</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 t</a:t>
            </a:r>
            <a:r>
              <a:rPr lang="zh-CN" dirty="0" smtClean="0">
                <a:latin typeface="微软雅黑" pitchFamily="34" charset="-122"/>
                <a:ea typeface="微软雅黑" pitchFamily="34" charset="-122"/>
              </a:rPr>
              <a:t>o</a:t>
            </a:r>
            <a:r>
              <a:rPr lang="en-US" altLang="zh-CN" dirty="0" smtClean="0">
                <a:latin typeface="微软雅黑" pitchFamily="34" charset="-122"/>
                <a:ea typeface="微软雅黑" pitchFamily="34" charset="-122"/>
              </a:rPr>
              <a:t>p</a:t>
            </a:r>
            <a:r>
              <a:rPr lang="zh-CN" altLang="en-US" dirty="0" smtClean="0">
                <a:latin typeface="微软雅黑" pitchFamily="34" charset="-122"/>
                <a:ea typeface="微软雅黑" pitchFamily="34" charset="-122"/>
              </a:rPr>
              <a:t>命令</a:t>
            </a:r>
            <a:endParaRPr lang="zh-CN" dirty="0">
              <a:latin typeface="微软雅黑" pitchFamily="34" charset="-122"/>
              <a:ea typeface="微软雅黑" pitchFamily="34" charset="-122"/>
            </a:endParaRPr>
          </a:p>
        </p:txBody>
      </p:sp>
      <p:sp>
        <p:nvSpPr>
          <p:cNvPr id="6147" name="Rectangle 3"/>
          <p:cNvSpPr>
            <a:spLocks noGrp="1" noChangeArrowheads="1"/>
          </p:cNvSpPr>
          <p:nvPr>
            <p:ph type="body" sz="half" idx="1"/>
          </p:nvPr>
        </p:nvSpPr>
        <p:spPr>
          <a:xfrm>
            <a:off x="457200" y="1711325"/>
            <a:ext cx="8004175" cy="4525963"/>
          </a:xfrm>
        </p:spPr>
        <p:txBody>
          <a:bodyPr/>
          <a:lstStyle/>
          <a:p>
            <a:r>
              <a:rPr lang="zh-CN" sz="2400" dirty="0">
                <a:latin typeface="微软雅黑" pitchFamily="34" charset="-122"/>
                <a:ea typeface="微软雅黑" pitchFamily="34" charset="-122"/>
              </a:rPr>
              <a:t>top</a:t>
            </a:r>
          </a:p>
          <a:p>
            <a:pPr lvl="1"/>
            <a:r>
              <a:rPr lang="zh-CN" sz="2400" dirty="0">
                <a:latin typeface="微软雅黑" pitchFamily="34" charset="-122"/>
                <a:ea typeface="微软雅黑" pitchFamily="34" charset="-122"/>
              </a:rPr>
              <a:t>看系统资源使用率高的若干</a:t>
            </a:r>
            <a:r>
              <a:rPr lang="zh-CN" sz="2400" dirty="0" smtClean="0">
                <a:latin typeface="微软雅黑" pitchFamily="34" charset="-122"/>
                <a:ea typeface="微软雅黑" pitchFamily="34" charset="-122"/>
              </a:rPr>
              <a:t>进程</a:t>
            </a:r>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查看系统中运行的进程的状况，</a:t>
            </a:r>
            <a:r>
              <a:rPr lang="en-US" sz="2400" dirty="0" smtClean="0">
                <a:latin typeface="微软雅黑" pitchFamily="34" charset="-122"/>
                <a:ea typeface="微软雅黑" pitchFamily="34" charset="-122"/>
              </a:rPr>
              <a:t>CPU</a:t>
            </a:r>
            <a:r>
              <a:rPr lang="zh-CN" altLang="en-US" sz="2400" dirty="0" smtClean="0">
                <a:latin typeface="微软雅黑" pitchFamily="34" charset="-122"/>
                <a:ea typeface="微软雅黑" pitchFamily="34" charset="-122"/>
              </a:rPr>
              <a:t>使 用状况，系统负载，内存使用等。检查系统进程 运行状况最方便的工具了，默认显示部分活动的进 程，并且按照进程使用</a:t>
            </a:r>
            <a:r>
              <a:rPr lang="en-US" sz="2400" dirty="0" smtClean="0">
                <a:latin typeface="微软雅黑" pitchFamily="34" charset="-122"/>
                <a:ea typeface="微软雅黑" pitchFamily="34" charset="-122"/>
              </a:rPr>
              <a:t>CPU</a:t>
            </a:r>
            <a:r>
              <a:rPr lang="zh-CN" altLang="en-US" sz="2400" dirty="0" smtClean="0">
                <a:latin typeface="微软雅黑" pitchFamily="34" charset="-122"/>
                <a:ea typeface="微软雅黑" pitchFamily="34" charset="-122"/>
              </a:rPr>
              <a:t>的多少排序；</a:t>
            </a:r>
          </a:p>
          <a:p>
            <a:r>
              <a:rPr lang="zh-CN" altLang="en-US" sz="2400" dirty="0" smtClean="0">
                <a:latin typeface="微软雅黑" pitchFamily="34" charset="-122"/>
                <a:ea typeface="微软雅黑" pitchFamily="34" charset="-122"/>
              </a:rPr>
              <a:t>使用这个命令查看那些进程或者那类进程占用</a:t>
            </a:r>
            <a:r>
              <a:rPr lang="en-US" sz="2400" dirty="0" smtClean="0">
                <a:latin typeface="微软雅黑" pitchFamily="34" charset="-122"/>
                <a:ea typeface="微软雅黑" pitchFamily="34" charset="-122"/>
              </a:rPr>
              <a:t> CPU</a:t>
            </a:r>
            <a:r>
              <a:rPr lang="zh-CN" altLang="en-US" sz="2400" dirty="0" smtClean="0">
                <a:latin typeface="微软雅黑" pitchFamily="34" charset="-122"/>
                <a:ea typeface="微软雅黑" pitchFamily="34" charset="-122"/>
              </a:rPr>
              <a:t>和内存资源最多，以此迅速定位存在性能问题的 进程，以及运行异常的进程；</a:t>
            </a:r>
          </a:p>
          <a:p>
            <a:pPr lvl="1"/>
            <a:endParaRPr lang="zh-CN" sz="1500" dirty="0"/>
          </a:p>
          <a:p>
            <a:endParaRPr lang="zh-CN"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1E4AF66-F415-47D6-B25B-47D1C5C0C373}" type="slidenum">
              <a:rPr lang="zh-CN" altLang="en-US"/>
              <a:pPr/>
              <a:t>2</a:t>
            </a:fld>
            <a:endParaRPr lang="en-US" altLang="zh-CN" dirty="0"/>
          </a:p>
        </p:txBody>
      </p:sp>
      <p:sp>
        <p:nvSpPr>
          <p:cNvPr id="6" name="日期占位符 5"/>
          <p:cNvSpPr>
            <a:spLocks noGrp="1"/>
          </p:cNvSpPr>
          <p:nvPr>
            <p:ph type="dt" sz="half" idx="12"/>
          </p:nvPr>
        </p:nvSpPr>
        <p:spPr/>
        <p:txBody>
          <a:bodyPr/>
          <a:lstStyle/>
          <a:p>
            <a:fld id="{49428DCF-D77F-49EC-A6E4-CEA813E8E03D}" type="datetime1">
              <a:rPr lang="zh-CN" altLang="en-US"/>
              <a:pPr/>
              <a:t>2010-4-27</a:t>
            </a:fld>
            <a:endParaRPr lang="en-US" altLang="zh-CN"/>
          </a:p>
        </p:txBody>
      </p:sp>
      <p:sp>
        <p:nvSpPr>
          <p:cNvPr id="40962"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大纲</a:t>
            </a:r>
            <a:endParaRPr lang="zh-CN" altLang="en-US" dirty="0">
              <a:latin typeface="微软雅黑" pitchFamily="34" charset="-122"/>
              <a:ea typeface="微软雅黑" pitchFamily="34" charset="-122"/>
            </a:endParaRPr>
          </a:p>
        </p:txBody>
      </p:sp>
      <p:sp>
        <p:nvSpPr>
          <p:cNvPr id="40963" name="Rectangle 3"/>
          <p:cNvSpPr>
            <a:spLocks noGrp="1" noChangeArrowheads="1"/>
          </p:cNvSpPr>
          <p:nvPr>
            <p:ph type="body" idx="1"/>
          </p:nvPr>
        </p:nvSpPr>
        <p:spPr/>
        <p:txBody>
          <a:bodyPr/>
          <a:lstStyle/>
          <a:p>
            <a:r>
              <a:rPr lang="zh-CN" altLang="en-US" b="0" dirty="0">
                <a:latin typeface="微软雅黑" pitchFamily="34" charset="-122"/>
                <a:ea typeface="微软雅黑" pitchFamily="34" charset="-122"/>
              </a:rPr>
              <a:t>性能</a:t>
            </a:r>
            <a:r>
              <a:rPr lang="zh-CN" altLang="en-US" b="0" dirty="0" smtClean="0">
                <a:latin typeface="微软雅黑" pitchFamily="34" charset="-122"/>
                <a:ea typeface="微软雅黑" pitchFamily="34" charset="-122"/>
              </a:rPr>
              <a:t>概述和标准</a:t>
            </a:r>
            <a:endParaRPr lang="en-US" altLang="zh-CN" b="0" dirty="0" smtClean="0">
              <a:latin typeface="微软雅黑" pitchFamily="34" charset="-122"/>
              <a:ea typeface="微软雅黑" pitchFamily="34" charset="-122"/>
            </a:endParaRPr>
          </a:p>
          <a:p>
            <a:r>
              <a:rPr lang="zh-CN" altLang="en-US" b="0" dirty="0" smtClean="0">
                <a:latin typeface="微软雅黑" pitchFamily="34" charset="-122"/>
                <a:ea typeface="微软雅黑" pitchFamily="34" charset="-122"/>
              </a:rPr>
              <a:t>系统</a:t>
            </a:r>
            <a:r>
              <a:rPr lang="zh-CN" altLang="en-US" b="0" dirty="0" smtClean="0">
                <a:latin typeface="微软雅黑" pitchFamily="34" charset="-122"/>
                <a:ea typeface="微软雅黑" pitchFamily="34" charset="-122"/>
              </a:rPr>
              <a:t>预备</a:t>
            </a:r>
            <a:r>
              <a:rPr lang="zh-CN" altLang="en-US" b="0" dirty="0" smtClean="0">
                <a:latin typeface="微软雅黑" pitchFamily="34" charset="-122"/>
                <a:ea typeface="微软雅黑" pitchFamily="34" charset="-122"/>
              </a:rPr>
              <a:t>知识</a:t>
            </a:r>
            <a:endParaRPr lang="en-US" altLang="zh-CN" b="0" dirty="0">
              <a:latin typeface="微软雅黑" pitchFamily="34" charset="-122"/>
              <a:ea typeface="微软雅黑" pitchFamily="34" charset="-122"/>
            </a:endParaRPr>
          </a:p>
          <a:p>
            <a:r>
              <a:rPr lang="en-US" altLang="zh-CN" b="0" dirty="0">
                <a:latin typeface="微软雅黑" pitchFamily="34" charset="-122"/>
                <a:ea typeface="微软雅黑" pitchFamily="34" charset="-122"/>
              </a:rPr>
              <a:t>CPU </a:t>
            </a:r>
            <a:r>
              <a:rPr lang="zh-CN" altLang="en-US" b="0" dirty="0" smtClean="0">
                <a:latin typeface="微软雅黑" pitchFamily="34" charset="-122"/>
                <a:ea typeface="微软雅黑" pitchFamily="34" charset="-122"/>
              </a:rPr>
              <a:t>性能工具</a:t>
            </a:r>
            <a:endParaRPr lang="en-US" altLang="zh-CN" b="0" dirty="0">
              <a:latin typeface="微软雅黑" pitchFamily="34" charset="-122"/>
              <a:ea typeface="微软雅黑" pitchFamily="34" charset="-122"/>
            </a:endParaRPr>
          </a:p>
          <a:p>
            <a:r>
              <a:rPr lang="en-US" altLang="zh-CN" b="0" dirty="0">
                <a:latin typeface="微软雅黑" pitchFamily="34" charset="-122"/>
                <a:ea typeface="微软雅黑" pitchFamily="34" charset="-122"/>
              </a:rPr>
              <a:t>Memory </a:t>
            </a:r>
            <a:r>
              <a:rPr lang="zh-CN" altLang="en-US" b="0" dirty="0" smtClean="0">
                <a:latin typeface="微软雅黑" pitchFamily="34" charset="-122"/>
                <a:ea typeface="微软雅黑" pitchFamily="34" charset="-122"/>
              </a:rPr>
              <a:t>性能工具</a:t>
            </a:r>
            <a:endParaRPr lang="en-US" altLang="zh-CN" b="0" dirty="0">
              <a:latin typeface="微软雅黑" pitchFamily="34" charset="-122"/>
              <a:ea typeface="微软雅黑" pitchFamily="34" charset="-122"/>
            </a:endParaRPr>
          </a:p>
          <a:p>
            <a:r>
              <a:rPr lang="en-US" altLang="zh-CN" b="0" dirty="0">
                <a:latin typeface="微软雅黑" pitchFamily="34" charset="-122"/>
                <a:ea typeface="微软雅黑" pitchFamily="34" charset="-122"/>
              </a:rPr>
              <a:t>Disk I/O </a:t>
            </a:r>
            <a:r>
              <a:rPr lang="zh-CN" altLang="en-US" b="0" dirty="0" smtClean="0">
                <a:latin typeface="微软雅黑" pitchFamily="34" charset="-122"/>
                <a:ea typeface="微软雅黑" pitchFamily="34" charset="-122"/>
              </a:rPr>
              <a:t>性能工具</a:t>
            </a:r>
            <a:endParaRPr lang="en-US" altLang="zh-CN" b="0" dirty="0">
              <a:latin typeface="微软雅黑" pitchFamily="34" charset="-122"/>
              <a:ea typeface="微软雅黑" pitchFamily="34" charset="-122"/>
            </a:endParaRPr>
          </a:p>
          <a:p>
            <a:r>
              <a:rPr lang="en-US" altLang="zh-CN" b="0" dirty="0">
                <a:latin typeface="微软雅黑" pitchFamily="34" charset="-122"/>
                <a:ea typeface="微软雅黑" pitchFamily="34" charset="-122"/>
              </a:rPr>
              <a:t>Network </a:t>
            </a:r>
            <a:r>
              <a:rPr lang="zh-CN" altLang="en-US" b="0" dirty="0" smtClean="0">
                <a:latin typeface="微软雅黑" pitchFamily="34" charset="-122"/>
                <a:ea typeface="微软雅黑" pitchFamily="34" charset="-122"/>
              </a:rPr>
              <a:t>性能工具</a:t>
            </a:r>
            <a:endParaRPr lang="en-US" altLang="zh-CN" b="0"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总结</a:t>
            </a:r>
            <a:endParaRPr lang="en-US" altLang="zh-CN" b="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760B5CE2-3652-4B42-B35C-4D22053E7585}" type="slidenum">
              <a:rPr lang="zh-CN" altLang="en-US"/>
              <a:pPr/>
              <a:t>20</a:t>
            </a:fld>
            <a:endParaRPr lang="en-US" altLang="zh-CN"/>
          </a:p>
        </p:txBody>
      </p:sp>
      <p:sp>
        <p:nvSpPr>
          <p:cNvPr id="8" name="日期占位符 5"/>
          <p:cNvSpPr>
            <a:spLocks noGrp="1"/>
          </p:cNvSpPr>
          <p:nvPr>
            <p:ph type="dt" sz="half" idx="12"/>
          </p:nvPr>
        </p:nvSpPr>
        <p:spPr/>
        <p:txBody>
          <a:bodyPr/>
          <a:lstStyle/>
          <a:p>
            <a:fld id="{4503AF3F-108A-406C-94CC-189DB2688072}" type="datetime1">
              <a:rPr lang="zh-CN" altLang="en-US"/>
              <a:pPr/>
              <a:t>2010-4-27</a:t>
            </a:fld>
            <a:endParaRPr lang="en-US" altLang="zh-CN"/>
          </a:p>
        </p:txBody>
      </p:sp>
      <p:sp>
        <p:nvSpPr>
          <p:cNvPr id="606210" name="Rectangle 2"/>
          <p:cNvSpPr>
            <a:spLocks noGrp="1" noChangeArrowheads="1"/>
          </p:cNvSpPr>
          <p:nvPr>
            <p:ph type="title"/>
          </p:nvPr>
        </p:nvSpPr>
        <p:spPr>
          <a:xfrm>
            <a:off x="395288" y="620713"/>
            <a:ext cx="8245475" cy="498475"/>
          </a:xfrm>
        </p:spPr>
        <p:txBody>
          <a:bodyPr/>
          <a:lstStyle/>
          <a:p>
            <a:r>
              <a:rPr lang="en-US" altLang="zh-CN" dirty="0" smtClean="0">
                <a:latin typeface="微软雅黑" pitchFamily="34" charset="-122"/>
                <a:ea typeface="微软雅黑" pitchFamily="34" charset="-122"/>
              </a:rPr>
              <a:t>top </a:t>
            </a:r>
            <a:r>
              <a:rPr lang="zh-CN" altLang="en-US" dirty="0" smtClean="0">
                <a:latin typeface="微软雅黑" pitchFamily="34" charset="-122"/>
                <a:ea typeface="微软雅黑" pitchFamily="34" charset="-122"/>
              </a:rPr>
              <a:t>例子</a:t>
            </a:r>
            <a:r>
              <a:rPr lang="en-US" altLang="zh-CN" dirty="0" smtClean="0">
                <a:latin typeface="微软雅黑" pitchFamily="34" charset="-122"/>
                <a:ea typeface="微软雅黑" pitchFamily="34" charset="-122"/>
              </a:rPr>
              <a:t>1</a:t>
            </a:r>
            <a:endParaRPr lang="zh-CN" altLang="en-US" dirty="0">
              <a:latin typeface="微软雅黑" pitchFamily="34" charset="-122"/>
              <a:ea typeface="微软雅黑" pitchFamily="34" charset="-122"/>
            </a:endParaRPr>
          </a:p>
        </p:txBody>
      </p:sp>
      <p:pic>
        <p:nvPicPr>
          <p:cNvPr id="112642" name="Picture 2"/>
          <p:cNvPicPr>
            <a:picLocks noChangeAspect="1" noChangeArrowheads="1"/>
          </p:cNvPicPr>
          <p:nvPr/>
        </p:nvPicPr>
        <p:blipFill>
          <a:blip r:embed="rId3"/>
          <a:srcRect/>
          <a:stretch>
            <a:fillRect/>
          </a:stretch>
        </p:blipFill>
        <p:spPr bwMode="auto">
          <a:xfrm>
            <a:off x="457200" y="1219200"/>
            <a:ext cx="6505575" cy="4686300"/>
          </a:xfrm>
          <a:prstGeom prst="rect">
            <a:avLst/>
          </a:prstGeom>
          <a:noFill/>
          <a:ln w="9525">
            <a:noFill/>
            <a:miter lim="800000"/>
            <a:headEnd/>
            <a:tailEnd/>
          </a:ln>
          <a:effectLst/>
        </p:spPr>
      </p:pic>
      <p:sp>
        <p:nvSpPr>
          <p:cNvPr id="10" name="TextBox 9"/>
          <p:cNvSpPr txBox="1"/>
          <p:nvPr/>
        </p:nvSpPr>
        <p:spPr>
          <a:xfrm>
            <a:off x="1371600" y="6172200"/>
            <a:ext cx="6172200" cy="369332"/>
          </a:xfrm>
          <a:prstGeom prst="rect">
            <a:avLst/>
          </a:prstGeom>
          <a:noFill/>
        </p:spPr>
        <p:txBody>
          <a:bodyPr wrap="square" rtlCol="0">
            <a:spAutoFit/>
          </a:bodyPr>
          <a:lstStyle/>
          <a:p>
            <a:r>
              <a:rPr lang="en-US" altLang="zh-CN" dirty="0" smtClean="0">
                <a:latin typeface="微软雅黑" pitchFamily="34" charset="-122"/>
                <a:ea typeface="微软雅黑" pitchFamily="34" charset="-122"/>
              </a:rPr>
              <a:t>Shift+&gt; </a:t>
            </a:r>
            <a:r>
              <a:rPr lang="zh-CN" altLang="en-US" dirty="0" smtClean="0">
                <a:latin typeface="微软雅黑" pitchFamily="34" charset="-122"/>
                <a:ea typeface="微软雅黑" pitchFamily="34" charset="-122"/>
              </a:rPr>
              <a:t>按照</a:t>
            </a:r>
            <a:r>
              <a:rPr lang="zh-CN" altLang="en-US" dirty="0" smtClean="0">
                <a:latin typeface="微软雅黑" pitchFamily="34" charset="-122"/>
                <a:ea typeface="微软雅黑" pitchFamily="34" charset="-122"/>
              </a:rPr>
              <a:t>不</a:t>
            </a:r>
            <a:r>
              <a:rPr lang="zh-CN" altLang="en-US" dirty="0" smtClean="0">
                <a:latin typeface="微软雅黑" pitchFamily="34" charset="-122"/>
                <a:ea typeface="微软雅黑" pitchFamily="34" charset="-122"/>
              </a:rPr>
              <a:t>同</a:t>
            </a:r>
            <a:r>
              <a:rPr lang="zh-CN" altLang="en-US" dirty="0" smtClean="0">
                <a:latin typeface="微软雅黑" pitchFamily="34" charset="-122"/>
                <a:ea typeface="微软雅黑" pitchFamily="34" charset="-122"/>
              </a:rPr>
              <a:t>的</a:t>
            </a:r>
            <a:r>
              <a:rPr lang="zh-CN" altLang="en-US" dirty="0" smtClean="0">
                <a:latin typeface="微软雅黑" pitchFamily="34" charset="-122"/>
                <a:ea typeface="微软雅黑" pitchFamily="34" charset="-122"/>
              </a:rPr>
              <a:t>列排序</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t</a:t>
            </a:r>
            <a:r>
              <a:rPr lang="zh-CN" dirty="0" smtClean="0">
                <a:latin typeface="微软雅黑" pitchFamily="34" charset="-122"/>
                <a:ea typeface="微软雅黑" pitchFamily="34" charset="-122"/>
              </a:rPr>
              <a:t>op</a:t>
            </a:r>
            <a:r>
              <a:rPr lang="zh-CN" altLang="en-US" dirty="0" smtClean="0">
                <a:latin typeface="微软雅黑" pitchFamily="34" charset="-122"/>
                <a:ea typeface="微软雅黑" pitchFamily="34" charset="-122"/>
              </a:rPr>
              <a:t>例子</a:t>
            </a:r>
            <a:r>
              <a:rPr lang="en-US" altLang="zh-CN" dirty="0" smtClean="0">
                <a:latin typeface="微软雅黑" pitchFamily="34" charset="-122"/>
                <a:ea typeface="微软雅黑" pitchFamily="34" charset="-122"/>
              </a:rPr>
              <a:t>2</a:t>
            </a:r>
            <a:endParaRPr lang="zh-CN" dirty="0">
              <a:latin typeface="微软雅黑" pitchFamily="34" charset="-122"/>
              <a:ea typeface="微软雅黑" pitchFamily="34" charset="-122"/>
            </a:endParaRPr>
          </a:p>
        </p:txBody>
      </p:sp>
      <p:sp>
        <p:nvSpPr>
          <p:cNvPr id="10" name="矩形 9"/>
          <p:cNvSpPr/>
          <p:nvPr/>
        </p:nvSpPr>
        <p:spPr>
          <a:xfrm>
            <a:off x="304800" y="3505200"/>
            <a:ext cx="4572000" cy="2677656"/>
          </a:xfrm>
          <a:prstGeom prst="rect">
            <a:avLst/>
          </a:prstGeom>
        </p:spPr>
        <p:txBody>
          <a:bodyPr>
            <a:spAutoFit/>
          </a:bodyPr>
          <a:lstStyle/>
          <a:p>
            <a:r>
              <a:rPr lang="en-US" sz="1400" dirty="0" smtClean="0"/>
              <a:t>•    </a:t>
            </a:r>
            <a:r>
              <a:rPr lang="zh-CN" altLang="en-US" sz="1400" baseline="-25000" dirty="0" smtClean="0">
                <a:latin typeface="微软雅黑" pitchFamily="34" charset="-122"/>
                <a:ea typeface="微软雅黑" pitchFamily="34" charset="-122"/>
              </a:rPr>
              <a:t>用 </a:t>
            </a:r>
            <a:r>
              <a:rPr lang="en-US" sz="1400" baseline="-25000" dirty="0" smtClean="0">
                <a:latin typeface="微软雅黑" pitchFamily="34" charset="-122"/>
                <a:ea typeface="微软雅黑" pitchFamily="34" charset="-122"/>
              </a:rPr>
              <a:t>top </a:t>
            </a:r>
            <a:r>
              <a:rPr lang="zh-CN" altLang="en-US" sz="1400" baseline="-25000" dirty="0" smtClean="0">
                <a:latin typeface="微软雅黑" pitchFamily="34" charset="-122"/>
                <a:ea typeface="微软雅黑" pitchFamily="34" charset="-122"/>
              </a:rPr>
              <a:t>看到的进程所处的几种状态</a:t>
            </a:r>
            <a:r>
              <a:rPr lang="en-US" sz="1400" baseline="-25000" dirty="0" smtClean="0">
                <a:latin typeface="微软雅黑" pitchFamily="34" charset="-122"/>
                <a:ea typeface="微软雅黑" pitchFamily="34" charset="-122"/>
              </a:rPr>
              <a:t>(STAT</a:t>
            </a:r>
            <a:r>
              <a:rPr lang="zh-CN" altLang="en-US" sz="1400" baseline="-25000" dirty="0" smtClean="0">
                <a:latin typeface="微软雅黑" pitchFamily="34" charset="-122"/>
                <a:ea typeface="微软雅黑" pitchFamily="34" charset="-122"/>
              </a:rPr>
              <a:t>列</a:t>
            </a:r>
            <a:r>
              <a:rPr lang="en-US" sz="1400" baseline="-25000" dirty="0" smtClean="0">
                <a:latin typeface="微软雅黑" pitchFamily="34" charset="-122"/>
                <a:ea typeface="微软雅黑" pitchFamily="34" charset="-122"/>
              </a:rPr>
              <a:t>)</a:t>
            </a:r>
            <a:r>
              <a:rPr lang="zh-CN" altLang="en-US" sz="1400" baseline="-25000" dirty="0" smtClean="0">
                <a:latin typeface="微软雅黑" pitchFamily="34" charset="-122"/>
                <a:ea typeface="微软雅黑" pitchFamily="34" charset="-122"/>
              </a:rPr>
              <a:t>。</a:t>
            </a:r>
            <a:endParaRPr lang="zh-CN" altLang="en-US" sz="1400" dirty="0" smtClean="0">
              <a:latin typeface="微软雅黑" pitchFamily="34" charset="-122"/>
              <a:ea typeface="微软雅黑" pitchFamily="34" charset="-122"/>
            </a:endParaRPr>
          </a:p>
          <a:p>
            <a:r>
              <a:rPr lang="en-US" sz="1400" baseline="30000" dirty="0" smtClean="0">
                <a:latin typeface="微软雅黑" pitchFamily="34" charset="-122"/>
                <a:ea typeface="微软雅黑" pitchFamily="34" charset="-122"/>
              </a:rPr>
              <a:t>–   D </a:t>
            </a:r>
            <a:r>
              <a:rPr lang="zh-CN" altLang="en-US" sz="1400" baseline="30000" dirty="0" smtClean="0">
                <a:latin typeface="微软雅黑" pitchFamily="34" charset="-122"/>
                <a:ea typeface="微软雅黑" pitchFamily="34" charset="-122"/>
              </a:rPr>
              <a:t>不可中断休眠，通常是 </a:t>
            </a:r>
            <a:r>
              <a:rPr lang="en-US" sz="1400" baseline="30000" dirty="0" smtClean="0">
                <a:latin typeface="微软雅黑" pitchFamily="34" charset="-122"/>
                <a:ea typeface="微软雅黑" pitchFamily="34" charset="-122"/>
              </a:rPr>
              <a:t>IO </a:t>
            </a:r>
            <a:r>
              <a:rPr lang="zh-CN" altLang="en-US" sz="1400" baseline="30000" dirty="0" smtClean="0">
                <a:latin typeface="微软雅黑" pitchFamily="34" charset="-122"/>
                <a:ea typeface="微软雅黑" pitchFamily="34" charset="-122"/>
              </a:rPr>
              <a:t>操作所处的状态</a:t>
            </a:r>
            <a:endParaRPr lang="zh-CN" altLang="en-US" sz="1400" dirty="0" smtClean="0">
              <a:latin typeface="微软雅黑" pitchFamily="34" charset="-122"/>
              <a:ea typeface="微软雅黑" pitchFamily="34" charset="-122"/>
            </a:endParaRPr>
          </a:p>
          <a:p>
            <a:r>
              <a:rPr lang="en-US" sz="1400" baseline="30000" dirty="0" smtClean="0">
                <a:latin typeface="微软雅黑" pitchFamily="34" charset="-122"/>
                <a:ea typeface="微软雅黑" pitchFamily="34" charset="-122"/>
              </a:rPr>
              <a:t>–   R </a:t>
            </a:r>
            <a:r>
              <a:rPr lang="zh-CN" altLang="en-US" sz="1400" baseline="30000" dirty="0" smtClean="0">
                <a:latin typeface="微软雅黑" pitchFamily="34" charset="-122"/>
                <a:ea typeface="微软雅黑" pitchFamily="34" charset="-122"/>
              </a:rPr>
              <a:t>正在执行的或者处在等待执行的进程队列中</a:t>
            </a:r>
            <a:endParaRPr lang="zh-CN" altLang="en-US" sz="1400" dirty="0" smtClean="0">
              <a:latin typeface="微软雅黑" pitchFamily="34" charset="-122"/>
              <a:ea typeface="微软雅黑" pitchFamily="34" charset="-122"/>
            </a:endParaRPr>
          </a:p>
          <a:p>
            <a:r>
              <a:rPr lang="en-US" sz="1400" baseline="30000" dirty="0" smtClean="0">
                <a:latin typeface="微软雅黑" pitchFamily="34" charset="-122"/>
                <a:ea typeface="微软雅黑" pitchFamily="34" charset="-122"/>
              </a:rPr>
              <a:t>–   S </a:t>
            </a:r>
            <a:r>
              <a:rPr lang="zh-CN" altLang="en-US" sz="1400" baseline="30000" dirty="0" smtClean="0">
                <a:latin typeface="微软雅黑" pitchFamily="34" charset="-122"/>
                <a:ea typeface="微软雅黑" pitchFamily="34" charset="-122"/>
              </a:rPr>
              <a:t>休眠中</a:t>
            </a:r>
            <a:endParaRPr lang="zh-CN" altLang="en-US" sz="1400" dirty="0" smtClean="0">
              <a:latin typeface="微软雅黑" pitchFamily="34" charset="-122"/>
              <a:ea typeface="微软雅黑" pitchFamily="34" charset="-122"/>
            </a:endParaRPr>
          </a:p>
          <a:p>
            <a:r>
              <a:rPr lang="en-US" sz="1400" dirty="0" smtClean="0">
                <a:latin typeface="微软雅黑" pitchFamily="34" charset="-122"/>
                <a:ea typeface="微软雅黑" pitchFamily="34" charset="-122"/>
              </a:rPr>
              <a:t>–   </a:t>
            </a:r>
            <a:r>
              <a:rPr lang="en-US" sz="1400" baseline="-25000" dirty="0" smtClean="0">
                <a:latin typeface="微软雅黑" pitchFamily="34" charset="-122"/>
                <a:ea typeface="微软雅黑" pitchFamily="34" charset="-122"/>
              </a:rPr>
              <a:t>T </a:t>
            </a:r>
            <a:r>
              <a:rPr lang="zh-CN" altLang="en-US" sz="1400" baseline="-25000" dirty="0" smtClean="0">
                <a:latin typeface="微软雅黑" pitchFamily="34" charset="-122"/>
                <a:ea typeface="微软雅黑" pitchFamily="34" charset="-122"/>
              </a:rPr>
              <a:t>暂停刮起的（比如</a:t>
            </a:r>
            <a:r>
              <a:rPr lang="en-US" sz="1400" baseline="-25000" dirty="0" err="1" smtClean="0">
                <a:latin typeface="微软雅黑" pitchFamily="34" charset="-122"/>
                <a:ea typeface="微软雅黑" pitchFamily="34" charset="-122"/>
              </a:rPr>
              <a:t>Ctrl+Z</a:t>
            </a:r>
            <a:r>
              <a:rPr lang="zh-CN" altLang="en-US" sz="1400" baseline="-25000" dirty="0" smtClean="0">
                <a:latin typeface="微软雅黑" pitchFamily="34" charset="-122"/>
                <a:ea typeface="微软雅黑" pitchFamily="34" charset="-122"/>
              </a:rPr>
              <a:t>），也可能是被 </a:t>
            </a:r>
            <a:r>
              <a:rPr lang="en-US" sz="1400" baseline="-25000" dirty="0" err="1" smtClean="0">
                <a:latin typeface="微软雅黑" pitchFamily="34" charset="-122"/>
                <a:ea typeface="微软雅黑" pitchFamily="34" charset="-122"/>
              </a:rPr>
              <a:t>strace</a:t>
            </a:r>
            <a:r>
              <a:rPr lang="en-US" sz="1400" baseline="-25000" dirty="0" smtClean="0">
                <a:latin typeface="微软雅黑" pitchFamily="34" charset="-122"/>
                <a:ea typeface="微软雅黑" pitchFamily="34" charset="-122"/>
              </a:rPr>
              <a:t> </a:t>
            </a:r>
            <a:r>
              <a:rPr lang="zh-CN" altLang="en-US" sz="1400" baseline="-25000" dirty="0" smtClean="0">
                <a:latin typeface="微软雅黑" pitchFamily="34" charset="-122"/>
                <a:ea typeface="微软雅黑" pitchFamily="34" charset="-122"/>
              </a:rPr>
              <a:t>命令调用中的状</a:t>
            </a:r>
            <a:endParaRPr lang="zh-CN" altLang="en-US" sz="1400" dirty="0" smtClean="0">
              <a:latin typeface="微软雅黑" pitchFamily="34" charset="-122"/>
              <a:ea typeface="微软雅黑" pitchFamily="34" charset="-122"/>
            </a:endParaRPr>
          </a:p>
          <a:p>
            <a:r>
              <a:rPr lang="zh-CN" altLang="en-US" sz="1400" baseline="30000" dirty="0" smtClean="0">
                <a:latin typeface="微软雅黑" pitchFamily="34" charset="-122"/>
                <a:ea typeface="微软雅黑" pitchFamily="34" charset="-122"/>
              </a:rPr>
              <a:t>态</a:t>
            </a:r>
            <a:endParaRPr lang="zh-CN" altLang="en-US" sz="1400" dirty="0" smtClean="0">
              <a:latin typeface="微软雅黑" pitchFamily="34" charset="-122"/>
              <a:ea typeface="微软雅黑" pitchFamily="34" charset="-122"/>
            </a:endParaRPr>
          </a:p>
          <a:p>
            <a:r>
              <a:rPr lang="en-US" sz="1400" dirty="0" smtClean="0">
                <a:latin typeface="微软雅黑" pitchFamily="34" charset="-122"/>
                <a:ea typeface="微软雅黑" pitchFamily="34" charset="-122"/>
              </a:rPr>
              <a:t>–   Z </a:t>
            </a:r>
            <a:r>
              <a:rPr lang="zh-CN" altLang="en-US" sz="1400" dirty="0" smtClean="0">
                <a:latin typeface="微软雅黑" pitchFamily="34" charset="-122"/>
                <a:ea typeface="微软雅黑" pitchFamily="34" charset="-122"/>
              </a:rPr>
              <a:t>僵尸进程，进程执行完成，但由于其父进程没有销毁该进程，而 被</a:t>
            </a:r>
            <a:r>
              <a:rPr lang="en-US" sz="1400" dirty="0" smtClean="0">
                <a:latin typeface="微软雅黑" pitchFamily="34" charset="-122"/>
                <a:ea typeface="微软雅黑" pitchFamily="34" charset="-122"/>
              </a:rPr>
              <a:t>init</a:t>
            </a:r>
            <a:r>
              <a:rPr lang="zh-CN" altLang="en-US" sz="1400" dirty="0" smtClean="0">
                <a:latin typeface="微软雅黑" pitchFamily="34" charset="-122"/>
                <a:ea typeface="微软雅黑" pitchFamily="34" charset="-122"/>
              </a:rPr>
              <a:t>进程接管进行销毁。</a:t>
            </a:r>
          </a:p>
          <a:p>
            <a:r>
              <a:rPr lang="en-US" sz="1400" baseline="30000" dirty="0" smtClean="0">
                <a:latin typeface="微软雅黑" pitchFamily="34" charset="-122"/>
                <a:ea typeface="微软雅黑" pitchFamily="34" charset="-122"/>
              </a:rPr>
              <a:t>–   W </a:t>
            </a:r>
            <a:r>
              <a:rPr lang="zh-CN" altLang="en-US" sz="1400" baseline="30000" dirty="0" smtClean="0">
                <a:latin typeface="微软雅黑" pitchFamily="34" charset="-122"/>
                <a:ea typeface="微软雅黑" pitchFamily="34" charset="-122"/>
              </a:rPr>
              <a:t>没有使用物理内存，所占用的物理内存被切换到交换内存</a:t>
            </a:r>
            <a:endParaRPr lang="zh-CN" altLang="en-US" sz="1400" dirty="0" smtClean="0">
              <a:latin typeface="微软雅黑" pitchFamily="34" charset="-122"/>
              <a:ea typeface="微软雅黑" pitchFamily="34" charset="-122"/>
            </a:endParaRPr>
          </a:p>
          <a:p>
            <a:r>
              <a:rPr lang="en-US" sz="1400" baseline="30000" dirty="0" smtClean="0">
                <a:latin typeface="微软雅黑" pitchFamily="34" charset="-122"/>
                <a:ea typeface="微软雅黑" pitchFamily="34" charset="-122"/>
              </a:rPr>
              <a:t>–   &lt; </a:t>
            </a:r>
            <a:r>
              <a:rPr lang="zh-CN" altLang="en-US" sz="1400" baseline="30000" dirty="0" smtClean="0">
                <a:latin typeface="微软雅黑" pitchFamily="34" charset="-122"/>
                <a:ea typeface="微软雅黑" pitchFamily="34" charset="-122"/>
              </a:rPr>
              <a:t>高优先级的进程</a:t>
            </a:r>
            <a:endParaRPr lang="zh-CN" altLang="en-US" sz="1400" dirty="0" smtClean="0">
              <a:latin typeface="微软雅黑" pitchFamily="34" charset="-122"/>
              <a:ea typeface="微软雅黑" pitchFamily="34" charset="-122"/>
            </a:endParaRPr>
          </a:p>
          <a:p>
            <a:r>
              <a:rPr lang="en-US" sz="1400" baseline="30000" dirty="0" smtClean="0">
                <a:latin typeface="微软雅黑" pitchFamily="34" charset="-122"/>
                <a:ea typeface="微软雅黑" pitchFamily="34" charset="-122"/>
              </a:rPr>
              <a:t>–   N </a:t>
            </a:r>
            <a:r>
              <a:rPr lang="zh-CN" altLang="en-US" sz="1400" baseline="30000" dirty="0" smtClean="0">
                <a:latin typeface="微软雅黑" pitchFamily="34" charset="-122"/>
                <a:ea typeface="微软雅黑" pitchFamily="34" charset="-122"/>
              </a:rPr>
              <a:t>低优先级</a:t>
            </a:r>
            <a:endParaRPr lang="zh-CN" altLang="en-US"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有时候一个进程会有多个状态的标志，比如</a:t>
            </a:r>
            <a:r>
              <a:rPr lang="en-US" sz="1400" dirty="0" smtClean="0">
                <a:latin typeface="微软雅黑" pitchFamily="34" charset="-122"/>
                <a:ea typeface="微软雅黑" pitchFamily="34" charset="-122"/>
              </a:rPr>
              <a:t>SWN</a:t>
            </a:r>
            <a:r>
              <a:rPr lang="zh-CN" altLang="en-US" sz="1400" dirty="0" smtClean="0">
                <a:latin typeface="微软雅黑" pitchFamily="34" charset="-122"/>
                <a:ea typeface="微软雅黑" pitchFamily="34" charset="-122"/>
              </a:rPr>
              <a:t>，</a:t>
            </a:r>
            <a:r>
              <a:rPr lang="en-US" sz="1400" dirty="0" smtClean="0">
                <a:latin typeface="微软雅黑" pitchFamily="34" charset="-122"/>
                <a:ea typeface="微软雅黑" pitchFamily="34" charset="-122"/>
              </a:rPr>
              <a:t>SW</a:t>
            </a:r>
            <a:endParaRPr lang="zh-CN" altLang="en-US" sz="1400" dirty="0">
              <a:latin typeface="微软雅黑" pitchFamily="34" charset="-122"/>
              <a:ea typeface="微软雅黑" pitchFamily="34" charset="-122"/>
            </a:endParaRPr>
          </a:p>
        </p:txBody>
      </p:sp>
      <p:sp>
        <p:nvSpPr>
          <p:cNvPr id="13" name="矩形 12"/>
          <p:cNvSpPr/>
          <p:nvPr/>
        </p:nvSpPr>
        <p:spPr>
          <a:xfrm>
            <a:off x="5181600" y="3657600"/>
            <a:ext cx="3352800" cy="1661993"/>
          </a:xfrm>
          <a:prstGeom prst="rect">
            <a:avLst/>
          </a:prstGeom>
        </p:spPr>
        <p:txBody>
          <a:bodyPr wrap="square">
            <a:spAutoFit/>
          </a:bodyPr>
          <a:lstStyle/>
          <a:p>
            <a:r>
              <a:rPr lang="en-US" baseline="30000" dirty="0" smtClean="0"/>
              <a:t>• </a:t>
            </a:r>
            <a:r>
              <a:rPr lang="en-US" baseline="30000" dirty="0" smtClean="0">
                <a:latin typeface="微软雅黑" pitchFamily="34" charset="-122"/>
                <a:ea typeface="微软雅黑" pitchFamily="34" charset="-122"/>
              </a:rPr>
              <a:t> Load average: </a:t>
            </a:r>
            <a:r>
              <a:rPr lang="zh-CN" altLang="en-US" baseline="30000" dirty="0" smtClean="0">
                <a:latin typeface="微软雅黑" pitchFamily="34" charset="-122"/>
                <a:ea typeface="微软雅黑" pitchFamily="34" charset="-122"/>
              </a:rPr>
              <a:t>系统负载</a:t>
            </a:r>
            <a:endParaRPr lang="zh-CN" altLang="en-US" dirty="0" smtClean="0">
              <a:latin typeface="微软雅黑" pitchFamily="34" charset="-122"/>
              <a:ea typeface="微软雅黑" pitchFamily="34" charset="-122"/>
            </a:endParaRPr>
          </a:p>
          <a:p>
            <a:r>
              <a:rPr lang="en-US" baseline="30000" dirty="0" smtClean="0">
                <a:latin typeface="微软雅黑" pitchFamily="34" charset="-122"/>
                <a:ea typeface="微软雅黑" pitchFamily="34" charset="-122"/>
              </a:rPr>
              <a:t>•  </a:t>
            </a:r>
            <a:r>
              <a:rPr lang="en-US" dirty="0" smtClean="0">
                <a:latin typeface="微软雅黑" pitchFamily="34" charset="-122"/>
                <a:ea typeface="微软雅黑" pitchFamily="34" charset="-122"/>
              </a:rPr>
              <a:t>Running: </a:t>
            </a:r>
            <a:r>
              <a:rPr lang="zh-CN" altLang="en-US" dirty="0" smtClean="0">
                <a:latin typeface="微软雅黑" pitchFamily="34" charset="-122"/>
                <a:ea typeface="微软雅黑" pitchFamily="34" charset="-122"/>
              </a:rPr>
              <a:t>有</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个进程正在运行，正常</a:t>
            </a:r>
            <a:endParaRPr lang="en-US" altLang="zh-CN" dirty="0" smtClean="0">
              <a:latin typeface="微软雅黑" pitchFamily="34" charset="-122"/>
              <a:ea typeface="微软雅黑" pitchFamily="34" charset="-122"/>
            </a:endParaRPr>
          </a:p>
          <a:p>
            <a:r>
              <a:rPr lang="en-US" baseline="30000" dirty="0" smtClean="0">
                <a:latin typeface="微软雅黑" pitchFamily="34" charset="-122"/>
                <a:ea typeface="微软雅黑" pitchFamily="34" charset="-122"/>
              </a:rPr>
              <a:t>•  </a:t>
            </a:r>
            <a:r>
              <a:rPr lang="en-US" baseline="30000" dirty="0" err="1" smtClean="0">
                <a:latin typeface="微软雅黑" pitchFamily="34" charset="-122"/>
                <a:ea typeface="微软雅黑" pitchFamily="34" charset="-122"/>
              </a:rPr>
              <a:t>Cpu</a:t>
            </a:r>
            <a:r>
              <a:rPr lang="en-US" baseline="30000" dirty="0" smtClean="0">
                <a:latin typeface="微软雅黑" pitchFamily="34" charset="-122"/>
                <a:ea typeface="微软雅黑" pitchFamily="34" charset="-122"/>
              </a:rPr>
              <a:t> user: </a:t>
            </a:r>
            <a:r>
              <a:rPr lang="zh-CN" altLang="en-US" baseline="30000" dirty="0" smtClean="0">
                <a:latin typeface="微软雅黑" pitchFamily="34" charset="-122"/>
                <a:ea typeface="微软雅黑" pitchFamily="34" charset="-122"/>
              </a:rPr>
              <a:t>接近</a:t>
            </a:r>
            <a:r>
              <a:rPr lang="en-US" baseline="30000" dirty="0" smtClean="0">
                <a:latin typeface="微软雅黑" pitchFamily="34" charset="-122"/>
                <a:ea typeface="微软雅黑" pitchFamily="34" charset="-122"/>
              </a:rPr>
              <a:t>200%</a:t>
            </a:r>
            <a:r>
              <a:rPr lang="zh-CN" altLang="en-US" baseline="30000" dirty="0" smtClean="0">
                <a:latin typeface="微软雅黑" pitchFamily="34" charset="-122"/>
                <a:ea typeface="微软雅黑" pitchFamily="34" charset="-122"/>
              </a:rPr>
              <a:t>了，有些大，服务高峰时可以接受</a:t>
            </a:r>
            <a:endParaRPr lang="zh-CN" altLang="en-US" dirty="0" smtClean="0">
              <a:latin typeface="微软雅黑" pitchFamily="34" charset="-122"/>
              <a:ea typeface="微软雅黑" pitchFamily="34" charset="-122"/>
            </a:endParaRPr>
          </a:p>
          <a:p>
            <a:r>
              <a:rPr lang="en-US" baseline="30000" dirty="0" smtClean="0">
                <a:latin typeface="微软雅黑" pitchFamily="34" charset="-122"/>
                <a:ea typeface="微软雅黑" pitchFamily="34" charset="-122"/>
              </a:rPr>
              <a:t>•  </a:t>
            </a:r>
            <a:r>
              <a:rPr lang="en-US" baseline="30000" dirty="0" err="1" smtClean="0">
                <a:latin typeface="微软雅黑" pitchFamily="34" charset="-122"/>
                <a:ea typeface="微软雅黑" pitchFamily="34" charset="-122"/>
              </a:rPr>
              <a:t>Cpu</a:t>
            </a:r>
            <a:r>
              <a:rPr lang="en-US" baseline="30000" dirty="0" smtClean="0">
                <a:latin typeface="微软雅黑" pitchFamily="34" charset="-122"/>
                <a:ea typeface="微软雅黑" pitchFamily="34" charset="-122"/>
              </a:rPr>
              <a:t> idle: </a:t>
            </a:r>
            <a:r>
              <a:rPr lang="zh-CN" altLang="en-US" baseline="30000" dirty="0" smtClean="0">
                <a:latin typeface="微软雅黑" pitchFamily="34" charset="-122"/>
                <a:ea typeface="微软雅黑" pitchFamily="34" charset="-122"/>
              </a:rPr>
              <a:t>小于</a:t>
            </a:r>
            <a:r>
              <a:rPr lang="en-US" baseline="30000" dirty="0" smtClean="0">
                <a:latin typeface="微软雅黑" pitchFamily="34" charset="-122"/>
                <a:ea typeface="微软雅黑" pitchFamily="34" charset="-122"/>
              </a:rPr>
              <a:t>200%</a:t>
            </a:r>
            <a:r>
              <a:rPr lang="zh-CN" altLang="en-US" baseline="30000" dirty="0" smtClean="0">
                <a:latin typeface="微软雅黑" pitchFamily="34" charset="-122"/>
                <a:ea typeface="微软雅黑" pitchFamily="34" charset="-122"/>
              </a:rPr>
              <a:t>了，需要注意</a:t>
            </a:r>
            <a:endParaRPr lang="zh-CN" altLang="en-US" dirty="0">
              <a:latin typeface="微软雅黑" pitchFamily="34" charset="-122"/>
              <a:ea typeface="微软雅黑" pitchFamily="34" charset="-122"/>
            </a:endParaRPr>
          </a:p>
        </p:txBody>
      </p:sp>
      <p:pic>
        <p:nvPicPr>
          <p:cNvPr id="79876" name="Picture 4"/>
          <p:cNvPicPr>
            <a:picLocks noChangeAspect="1" noChangeArrowheads="1"/>
          </p:cNvPicPr>
          <p:nvPr/>
        </p:nvPicPr>
        <p:blipFill>
          <a:blip r:embed="rId2"/>
          <a:srcRect/>
          <a:stretch>
            <a:fillRect/>
          </a:stretch>
        </p:blipFill>
        <p:spPr bwMode="auto">
          <a:xfrm>
            <a:off x="1752600" y="1371600"/>
            <a:ext cx="5991225" cy="2105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0"/>
          </p:nvPr>
        </p:nvSpPr>
        <p:spPr/>
        <p:txBody>
          <a:bodyPr/>
          <a:lstStyle/>
          <a:p>
            <a:fld id="{3336502C-E934-4B4B-A2AD-4073CE1E14A1}" type="slidenum">
              <a:rPr lang="zh-CN" altLang="en-US"/>
              <a:pPr/>
              <a:t>22</a:t>
            </a:fld>
            <a:endParaRPr lang="en-US" altLang="zh-CN"/>
          </a:p>
        </p:txBody>
      </p:sp>
      <p:sp>
        <p:nvSpPr>
          <p:cNvPr id="9" name="日期占位符 6"/>
          <p:cNvSpPr>
            <a:spLocks noGrp="1"/>
          </p:cNvSpPr>
          <p:nvPr>
            <p:ph type="dt" sz="half" idx="12"/>
          </p:nvPr>
        </p:nvSpPr>
        <p:spPr/>
        <p:txBody>
          <a:bodyPr/>
          <a:lstStyle/>
          <a:p>
            <a:fld id="{86BB0E14-C6B6-459B-949E-6C6EBC47B965}" type="datetime1">
              <a:rPr lang="zh-CN" altLang="en-US"/>
              <a:pPr/>
              <a:t>2010-4-27</a:t>
            </a:fld>
            <a:endParaRPr lang="en-US" altLang="zh-CN"/>
          </a:p>
        </p:txBody>
      </p:sp>
      <p:sp>
        <p:nvSpPr>
          <p:cNvPr id="618498" name="Rectangle 2"/>
          <p:cNvSpPr>
            <a:spLocks noGrp="1" noChangeArrowheads="1"/>
          </p:cNvSpPr>
          <p:nvPr>
            <p:ph type="title"/>
          </p:nvPr>
        </p:nvSpPr>
        <p:spPr>
          <a:xfrm>
            <a:off x="228600" y="685800"/>
            <a:ext cx="7994650" cy="498475"/>
          </a:xfrm>
        </p:spPr>
        <p:txBody>
          <a:bodyPr/>
          <a:lstStyle/>
          <a:p>
            <a:r>
              <a:rPr lang="en-US" altLang="zh-CN" dirty="0" err="1" smtClean="0">
                <a:latin typeface="微软雅黑" pitchFamily="34" charset="-122"/>
                <a:ea typeface="微软雅黑" pitchFamily="34" charset="-122"/>
              </a:rPr>
              <a:t>ps</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命令</a:t>
            </a:r>
            <a:endParaRPr lang="en-US" altLang="zh-CN" dirty="0">
              <a:latin typeface="微软雅黑" pitchFamily="34" charset="-122"/>
              <a:ea typeface="微软雅黑" pitchFamily="34" charset="-122"/>
            </a:endParaRPr>
          </a:p>
        </p:txBody>
      </p:sp>
      <p:sp>
        <p:nvSpPr>
          <p:cNvPr id="618499" name="Rectangle 3"/>
          <p:cNvSpPr>
            <a:spLocks noGrp="1" noChangeArrowheads="1"/>
          </p:cNvSpPr>
          <p:nvPr>
            <p:ph type="body" sz="half" idx="1"/>
          </p:nvPr>
        </p:nvSpPr>
        <p:spPr>
          <a:xfrm>
            <a:off x="228600" y="1143000"/>
            <a:ext cx="5329237" cy="496887"/>
          </a:xfrm>
        </p:spPr>
        <p:txBody>
          <a:bodyPr/>
          <a:lstStyle/>
          <a:p>
            <a:pPr>
              <a:buNone/>
            </a:pPr>
            <a:r>
              <a:rPr lang="zh-CN" altLang="en-US" sz="2000" dirty="0" smtClean="0">
                <a:latin typeface="微软雅黑" pitchFamily="34" charset="-122"/>
                <a:ea typeface="微软雅黑" pitchFamily="34" charset="-122"/>
              </a:rPr>
              <a:t>列出系统的进程信息</a:t>
            </a:r>
            <a:endParaRPr lang="en-US" altLang="zh-CN" sz="2000" dirty="0">
              <a:latin typeface="微软雅黑" pitchFamily="34" charset="-122"/>
              <a:ea typeface="微软雅黑" pitchFamily="34" charset="-122"/>
            </a:endParaRPr>
          </a:p>
        </p:txBody>
      </p:sp>
      <p:pic>
        <p:nvPicPr>
          <p:cNvPr id="29699" name="Picture 3"/>
          <p:cNvPicPr>
            <a:picLocks noChangeAspect="1" noChangeArrowheads="1"/>
          </p:cNvPicPr>
          <p:nvPr/>
        </p:nvPicPr>
        <p:blipFill>
          <a:blip r:embed="rId3"/>
          <a:srcRect/>
          <a:stretch>
            <a:fillRect/>
          </a:stretch>
        </p:blipFill>
        <p:spPr bwMode="auto">
          <a:xfrm>
            <a:off x="1524000" y="1600200"/>
            <a:ext cx="5924550" cy="4867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CF904047-FC76-4D2C-83ED-A0D0C7A03693}" type="slidenum">
              <a:rPr lang="zh-CN" altLang="en-US"/>
              <a:pPr/>
              <a:t>23</a:t>
            </a:fld>
            <a:endParaRPr lang="en-US" altLang="zh-CN"/>
          </a:p>
        </p:txBody>
      </p:sp>
      <p:sp>
        <p:nvSpPr>
          <p:cNvPr id="8" name="日期占位符 5"/>
          <p:cNvSpPr>
            <a:spLocks noGrp="1"/>
          </p:cNvSpPr>
          <p:nvPr>
            <p:ph type="dt" sz="half" idx="12"/>
          </p:nvPr>
        </p:nvSpPr>
        <p:spPr/>
        <p:txBody>
          <a:bodyPr/>
          <a:lstStyle/>
          <a:p>
            <a:fld id="{6B3392A7-0F39-45E9-9073-399EC271C19D}" type="datetime1">
              <a:rPr lang="zh-CN" altLang="en-US"/>
              <a:pPr/>
              <a:t>2010-4-27</a:t>
            </a:fld>
            <a:endParaRPr lang="en-US" altLang="zh-CN"/>
          </a:p>
        </p:txBody>
      </p:sp>
      <p:sp>
        <p:nvSpPr>
          <p:cNvPr id="484356" name="Rectangle 4"/>
          <p:cNvSpPr>
            <a:spLocks noGrp="1" noChangeArrowheads="1"/>
          </p:cNvSpPr>
          <p:nvPr>
            <p:ph type="title"/>
          </p:nvPr>
        </p:nvSpPr>
        <p:spPr/>
        <p:txBody>
          <a:bodyPr/>
          <a:lstStyle/>
          <a:p>
            <a:r>
              <a:rPr lang="en-US" altLang="zh-CN" dirty="0" err="1" smtClean="0">
                <a:solidFill>
                  <a:srgbClr val="92D050"/>
                </a:solidFill>
                <a:latin typeface="微软雅黑" pitchFamily="34" charset="-122"/>
                <a:ea typeface="微软雅黑" pitchFamily="34" charset="-122"/>
              </a:rPr>
              <a:t>ps</a:t>
            </a:r>
            <a:r>
              <a:rPr lang="en-US" altLang="zh-CN" dirty="0" smtClean="0">
                <a:solidFill>
                  <a:srgbClr val="92D050"/>
                </a:solidFill>
                <a:latin typeface="微软雅黑" pitchFamily="34" charset="-122"/>
                <a:ea typeface="微软雅黑" pitchFamily="34" charset="-122"/>
              </a:rPr>
              <a:t> </a:t>
            </a:r>
            <a:r>
              <a:rPr lang="en-US" altLang="zh-CN" dirty="0">
                <a:solidFill>
                  <a:srgbClr val="92D050"/>
                </a:solidFill>
                <a:latin typeface="微软雅黑" pitchFamily="34" charset="-122"/>
                <a:ea typeface="微软雅黑" pitchFamily="34" charset="-122"/>
              </a:rPr>
              <a:t>–</a:t>
            </a:r>
            <a:r>
              <a:rPr lang="en-US" altLang="zh-CN" dirty="0" err="1">
                <a:solidFill>
                  <a:srgbClr val="92D050"/>
                </a:solidFill>
                <a:latin typeface="微软雅黑" pitchFamily="34" charset="-122"/>
                <a:ea typeface="微软雅黑" pitchFamily="34" charset="-122"/>
              </a:rPr>
              <a:t>ef</a:t>
            </a:r>
            <a:r>
              <a:rPr lang="en-US" altLang="zh-CN" dirty="0">
                <a:solidFill>
                  <a:srgbClr val="92D050"/>
                </a:solidFill>
                <a:latin typeface="微软雅黑" pitchFamily="34" charset="-122"/>
                <a:ea typeface="微软雅黑" pitchFamily="34" charset="-122"/>
              </a:rPr>
              <a:t> </a:t>
            </a:r>
            <a:r>
              <a:rPr lang="zh-CN" altLang="en-US" dirty="0">
                <a:solidFill>
                  <a:srgbClr val="92D050"/>
                </a:solidFill>
                <a:latin typeface="微软雅黑" pitchFamily="34" charset="-122"/>
                <a:ea typeface="微软雅黑" pitchFamily="34" charset="-122"/>
              </a:rPr>
              <a:t>例子</a:t>
            </a:r>
          </a:p>
        </p:txBody>
      </p:sp>
      <p:sp>
        <p:nvSpPr>
          <p:cNvPr id="484358" name="Text Box 6"/>
          <p:cNvSpPr txBox="1">
            <a:spLocks noChangeArrowheads="1"/>
          </p:cNvSpPr>
          <p:nvPr/>
        </p:nvSpPr>
        <p:spPr bwMode="auto">
          <a:xfrm>
            <a:off x="381000" y="1371600"/>
            <a:ext cx="7848600" cy="1004887"/>
          </a:xfrm>
          <a:prstGeom prst="rect">
            <a:avLst/>
          </a:prstGeom>
          <a:noFill/>
          <a:ln w="12700" algn="ctr">
            <a:noFill/>
            <a:miter lim="800000"/>
            <a:headEnd/>
            <a:tailEnd/>
          </a:ln>
          <a:effectLst/>
        </p:spPr>
        <p:txBody>
          <a:bodyPr>
            <a:spAutoFit/>
          </a:bodyPr>
          <a:lstStyle/>
          <a:p>
            <a:pPr algn="l"/>
            <a:r>
              <a:rPr lang="en-US" altLang="zh-CN" dirty="0">
                <a:ea typeface="宋体" pitchFamily="2" charset="-122"/>
              </a:rPr>
              <a:t># </a:t>
            </a:r>
            <a:r>
              <a:rPr lang="en-US" altLang="zh-CN" dirty="0" err="1">
                <a:ea typeface="宋体" pitchFamily="2" charset="-122"/>
              </a:rPr>
              <a:t>ps</a:t>
            </a:r>
            <a:r>
              <a:rPr lang="en-US" altLang="zh-CN" dirty="0">
                <a:ea typeface="宋体" pitchFamily="2" charset="-122"/>
              </a:rPr>
              <a:t> -</a:t>
            </a:r>
            <a:r>
              <a:rPr lang="en-US" altLang="zh-CN" dirty="0" err="1">
                <a:ea typeface="宋体" pitchFamily="2" charset="-122"/>
              </a:rPr>
              <a:t>ef</a:t>
            </a:r>
            <a:r>
              <a:rPr lang="en-US" altLang="zh-CN" dirty="0">
                <a:ea typeface="宋体" pitchFamily="2" charset="-122"/>
              </a:rPr>
              <a:t> | sort +3 -r | head -n 15</a:t>
            </a:r>
          </a:p>
          <a:p>
            <a:endParaRPr lang="zh-CN" altLang="en-US" dirty="0">
              <a:ea typeface="宋体" pitchFamily="2" charset="-122"/>
            </a:endParaRPr>
          </a:p>
        </p:txBody>
      </p:sp>
      <p:sp>
        <p:nvSpPr>
          <p:cNvPr id="484359" name="Text Box 7"/>
          <p:cNvSpPr txBox="1">
            <a:spLocks noChangeArrowheads="1"/>
          </p:cNvSpPr>
          <p:nvPr/>
        </p:nvSpPr>
        <p:spPr bwMode="auto">
          <a:xfrm>
            <a:off x="457200" y="5853112"/>
            <a:ext cx="8135937" cy="1004888"/>
          </a:xfrm>
          <a:prstGeom prst="rect">
            <a:avLst/>
          </a:prstGeom>
          <a:noFill/>
          <a:ln w="12700" algn="ctr">
            <a:noFill/>
            <a:miter lim="800000"/>
            <a:headEnd/>
            <a:tailEnd/>
          </a:ln>
          <a:effectLst/>
        </p:spPr>
        <p:txBody>
          <a:bodyPr>
            <a:spAutoFit/>
          </a:bodyPr>
          <a:lstStyle/>
          <a:p>
            <a:pPr algn="l"/>
            <a:r>
              <a:rPr lang="en-US" altLang="zh-CN" dirty="0">
                <a:ea typeface="宋体" pitchFamily="2" charset="-122"/>
              </a:rPr>
              <a:t>C: </a:t>
            </a:r>
            <a:r>
              <a:rPr lang="zh-CN" altLang="en-US" dirty="0">
                <a:ea typeface="宋体" pitchFamily="2" charset="-122"/>
              </a:rPr>
              <a:t>进程近来使用的</a:t>
            </a:r>
            <a:r>
              <a:rPr lang="en-US" altLang="zh-CN" dirty="0">
                <a:ea typeface="宋体" pitchFamily="2" charset="-122"/>
              </a:rPr>
              <a:t>CPU</a:t>
            </a:r>
            <a:r>
              <a:rPr lang="zh-CN" altLang="en-US" dirty="0">
                <a:ea typeface="宋体" pitchFamily="2" charset="-122"/>
              </a:rPr>
              <a:t>时间</a:t>
            </a:r>
            <a:r>
              <a:rPr lang="en-US" altLang="zh-CN" dirty="0">
                <a:ea typeface="宋体" pitchFamily="2" charset="-122"/>
              </a:rPr>
              <a:t>(</a:t>
            </a:r>
            <a:r>
              <a:rPr lang="zh-CN" altLang="en-US" dirty="0">
                <a:ea typeface="宋体" pitchFamily="2" charset="-122"/>
              </a:rPr>
              <a:t>以时间滴答为单位</a:t>
            </a:r>
            <a:r>
              <a:rPr lang="en-US" altLang="zh-CN" dirty="0">
                <a:ea typeface="宋体" pitchFamily="2" charset="-122"/>
              </a:rPr>
              <a:t>)</a:t>
            </a:r>
          </a:p>
          <a:p>
            <a:endParaRPr lang="en-US" altLang="zh-CN" dirty="0">
              <a:ea typeface="宋体" pitchFamily="2" charset="-122"/>
            </a:endParaRPr>
          </a:p>
        </p:txBody>
      </p:sp>
      <p:pic>
        <p:nvPicPr>
          <p:cNvPr id="34819" name="Picture 3"/>
          <p:cNvPicPr>
            <a:picLocks noChangeAspect="1" noChangeArrowheads="1"/>
          </p:cNvPicPr>
          <p:nvPr/>
        </p:nvPicPr>
        <p:blipFill>
          <a:blip r:embed="rId3"/>
          <a:srcRect/>
          <a:stretch>
            <a:fillRect/>
          </a:stretch>
        </p:blipFill>
        <p:spPr bwMode="auto">
          <a:xfrm>
            <a:off x="381000" y="1752600"/>
            <a:ext cx="74676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82BF5A29-BE06-4273-97B7-8B5018F4C138}" type="slidenum">
              <a:rPr lang="zh-CN" altLang="en-US"/>
              <a:pPr/>
              <a:t>24</a:t>
            </a:fld>
            <a:endParaRPr lang="en-US" altLang="zh-CN"/>
          </a:p>
        </p:txBody>
      </p:sp>
      <p:sp>
        <p:nvSpPr>
          <p:cNvPr id="8" name="日期占位符 5"/>
          <p:cNvSpPr>
            <a:spLocks noGrp="1"/>
          </p:cNvSpPr>
          <p:nvPr>
            <p:ph type="dt" sz="half" idx="12"/>
          </p:nvPr>
        </p:nvSpPr>
        <p:spPr/>
        <p:txBody>
          <a:bodyPr/>
          <a:lstStyle/>
          <a:p>
            <a:fld id="{E3216059-9E82-47CC-9474-3980AD201040}" type="datetime1">
              <a:rPr lang="zh-CN" altLang="en-US"/>
              <a:pPr/>
              <a:t>2010-4-27</a:t>
            </a:fld>
            <a:endParaRPr lang="en-US" altLang="zh-CN"/>
          </a:p>
        </p:txBody>
      </p:sp>
      <p:sp>
        <p:nvSpPr>
          <p:cNvPr id="620546" name="Rectangle 2"/>
          <p:cNvSpPr>
            <a:spLocks noGrp="1" noChangeArrowheads="1"/>
          </p:cNvSpPr>
          <p:nvPr>
            <p:ph type="title"/>
          </p:nvPr>
        </p:nvSpPr>
        <p:spPr>
          <a:xfrm>
            <a:off x="304800" y="685800"/>
            <a:ext cx="8245475" cy="498475"/>
          </a:xfrm>
        </p:spPr>
        <p:txBody>
          <a:bodyPr/>
          <a:lstStyle/>
          <a:p>
            <a:r>
              <a:rPr lang="en-US" altLang="zh-CN" dirty="0" err="1" smtClean="0">
                <a:latin typeface="微软雅黑" pitchFamily="34" charset="-122"/>
                <a:ea typeface="微软雅黑" pitchFamily="34" charset="-122"/>
              </a:rPr>
              <a:t>pstree</a:t>
            </a:r>
            <a:r>
              <a:rPr lang="zh-CN" altLang="en-US" dirty="0" smtClean="0">
                <a:latin typeface="微软雅黑" pitchFamily="34" charset="-122"/>
                <a:ea typeface="微软雅黑" pitchFamily="34" charset="-122"/>
              </a:rPr>
              <a:t>命令</a:t>
            </a:r>
            <a:endParaRPr lang="zh-CN" altLang="en-US" dirty="0">
              <a:latin typeface="微软雅黑" pitchFamily="34" charset="-122"/>
              <a:ea typeface="微软雅黑" pitchFamily="34" charset="-122"/>
            </a:endParaRPr>
          </a:p>
        </p:txBody>
      </p:sp>
      <p:sp>
        <p:nvSpPr>
          <p:cNvPr id="10" name="矩形 9"/>
          <p:cNvSpPr/>
          <p:nvPr/>
        </p:nvSpPr>
        <p:spPr>
          <a:xfrm>
            <a:off x="152400" y="1447800"/>
            <a:ext cx="3276600" cy="4555093"/>
          </a:xfrm>
          <a:prstGeom prst="rect">
            <a:avLst/>
          </a:prstGeom>
        </p:spPr>
        <p:txBody>
          <a:bodyPr wrap="square">
            <a:spAutoFit/>
          </a:bodyPr>
          <a:lstStyle/>
          <a:p>
            <a:r>
              <a:rPr lang="zh-CN" altLang="en-US" sz="1100" dirty="0" smtClean="0"/>
              <a:t>　</a:t>
            </a:r>
            <a:r>
              <a:rPr lang="zh-CN" altLang="en-US" sz="1600" dirty="0" smtClean="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pstree</a:t>
            </a:r>
            <a:r>
              <a:rPr lang="en-US" altLang="zh-CN" sz="1600" dirty="0" smtClean="0">
                <a:latin typeface="微软雅黑" pitchFamily="34" charset="-122"/>
                <a:ea typeface="微软雅黑" pitchFamily="34" charset="-122"/>
              </a:rPr>
              <a:t> [-a] [-c] [-h|-</a:t>
            </a:r>
            <a:r>
              <a:rPr lang="en-US" altLang="zh-CN" sz="1600" dirty="0" err="1" smtClean="0">
                <a:latin typeface="微软雅黑" pitchFamily="34" charset="-122"/>
                <a:ea typeface="微软雅黑" pitchFamily="34" charset="-122"/>
              </a:rPr>
              <a:t>Hpid</a:t>
            </a:r>
            <a:r>
              <a:rPr lang="en-US" altLang="zh-CN" sz="1600" dirty="0" smtClean="0">
                <a:latin typeface="微软雅黑" pitchFamily="34" charset="-122"/>
                <a:ea typeface="微软雅黑" pitchFamily="34" charset="-122"/>
              </a:rPr>
              <a:t>] [-l] [-n] [-p] [-u] [-G|-U] [</a:t>
            </a:r>
            <a:r>
              <a:rPr lang="en-US" altLang="zh-CN" sz="1600" dirty="0" err="1" smtClean="0">
                <a:latin typeface="微软雅黑" pitchFamily="34" charset="-122"/>
                <a:ea typeface="微软雅黑" pitchFamily="34" charset="-122"/>
              </a:rPr>
              <a:t>pid|user</a:t>
            </a:r>
            <a:r>
              <a:rPr lang="en-US" altLang="zh-CN" sz="1600" dirty="0" smtClean="0">
                <a:latin typeface="微软雅黑" pitchFamily="34" charset="-122"/>
                <a:ea typeface="微软雅黑" pitchFamily="34" charset="-122"/>
              </a:rPr>
              <a:t>] </a:t>
            </a:r>
          </a:p>
          <a:p>
            <a:r>
              <a:rPr lang="zh-CN" altLang="en-US" sz="1600" dirty="0" smtClean="0">
                <a:latin typeface="微软雅黑" pitchFamily="34" charset="-122"/>
                <a:ea typeface="微软雅黑" pitchFamily="34" charset="-122"/>
              </a:rPr>
              <a:t>　　说明：将所有行程以树状图显示</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树状图将会以 </a:t>
            </a:r>
            <a:r>
              <a:rPr lang="en-US" altLang="zh-CN" sz="1600" dirty="0" err="1" smtClean="0">
                <a:latin typeface="微软雅黑" pitchFamily="34" charset="-122"/>
                <a:ea typeface="微软雅黑" pitchFamily="34" charset="-122"/>
              </a:rPr>
              <a:t>pid</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如果有指定</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或是以 </a:t>
            </a:r>
            <a:r>
              <a:rPr lang="en-US" altLang="zh-CN" sz="1600" dirty="0" smtClean="0">
                <a:latin typeface="微软雅黑" pitchFamily="34" charset="-122"/>
                <a:ea typeface="微软雅黑" pitchFamily="34" charset="-122"/>
              </a:rPr>
              <a:t>init </a:t>
            </a:r>
            <a:r>
              <a:rPr lang="zh-CN" altLang="en-US" sz="1600" dirty="0" smtClean="0">
                <a:latin typeface="微软雅黑" pitchFamily="34" charset="-122"/>
                <a:ea typeface="微软雅黑" pitchFamily="34" charset="-122"/>
              </a:rPr>
              <a:t>这个基本行程为根 </a:t>
            </a:r>
            <a:r>
              <a:rPr lang="en-US" altLang="zh-CN" sz="1600" dirty="0" smtClean="0">
                <a:latin typeface="微软雅黑" pitchFamily="34" charset="-122"/>
                <a:ea typeface="微软雅黑" pitchFamily="34" charset="-122"/>
              </a:rPr>
              <a:t>(root) ,</a:t>
            </a:r>
            <a:r>
              <a:rPr lang="zh-CN" altLang="en-US" sz="1600" dirty="0" smtClean="0">
                <a:latin typeface="微软雅黑" pitchFamily="34" charset="-122"/>
                <a:ea typeface="微软雅黑" pitchFamily="34" charset="-122"/>
              </a:rPr>
              <a:t>如果有指定使用者 </a:t>
            </a:r>
            <a:r>
              <a:rPr lang="en-US" altLang="zh-CN" sz="1600" dirty="0" smtClean="0">
                <a:latin typeface="微软雅黑" pitchFamily="34" charset="-122"/>
                <a:ea typeface="微软雅黑" pitchFamily="34" charset="-122"/>
              </a:rPr>
              <a:t>id , </a:t>
            </a:r>
            <a:r>
              <a:rPr lang="zh-CN" altLang="en-US" sz="1600" dirty="0" smtClean="0">
                <a:latin typeface="微软雅黑" pitchFamily="34" charset="-122"/>
                <a:ea typeface="微软雅黑" pitchFamily="34" charset="-122"/>
              </a:rPr>
              <a:t>则树状图会只显示该使用者所拥有的行程 </a:t>
            </a:r>
            <a:br>
              <a:rPr lang="zh-CN" altLang="en-US" sz="1600" dirty="0" smtClean="0">
                <a:latin typeface="微软雅黑" pitchFamily="34" charset="-122"/>
                <a:ea typeface="微软雅黑" pitchFamily="34" charset="-122"/>
              </a:rPr>
            </a:br>
            <a:endParaRPr lang="zh-CN" altLang="en-US" sz="1600"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　　参数： </a:t>
            </a:r>
            <a:br>
              <a:rPr lang="zh-CN" altLang="en-US" sz="1600" dirty="0" smtClean="0">
                <a:latin typeface="微软雅黑" pitchFamily="34" charset="-122"/>
                <a:ea typeface="微软雅黑" pitchFamily="34" charset="-122"/>
              </a:rPr>
            </a:br>
            <a:endParaRPr lang="zh-CN" altLang="en-US" sz="1600"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-a </a:t>
            </a:r>
            <a:r>
              <a:rPr lang="zh-CN" altLang="en-US" sz="1600" dirty="0" smtClean="0">
                <a:latin typeface="微软雅黑" pitchFamily="34" charset="-122"/>
                <a:ea typeface="微软雅黑" pitchFamily="34" charset="-122"/>
              </a:rPr>
              <a:t>显示该行程的完整指令及参数</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如果是被记忆体置换出去的行程则会加上括号 </a:t>
            </a:r>
            <a:br>
              <a:rPr lang="zh-CN" altLang="en-US" sz="1600" dirty="0" smtClean="0">
                <a:latin typeface="微软雅黑" pitchFamily="34" charset="-122"/>
                <a:ea typeface="微软雅黑" pitchFamily="34" charset="-122"/>
              </a:rPr>
            </a:br>
            <a:endParaRPr lang="zh-CN" altLang="en-US" sz="1600"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-c </a:t>
            </a:r>
            <a:r>
              <a:rPr lang="zh-CN" altLang="en-US" sz="1600" dirty="0" smtClean="0">
                <a:latin typeface="微软雅黑" pitchFamily="34" charset="-122"/>
                <a:ea typeface="微软雅黑" pitchFamily="34" charset="-122"/>
              </a:rPr>
              <a:t>如果有重覆的行程名</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则分开列出 </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预设值是会在前面加上 * </a:t>
            </a:r>
            <a:r>
              <a:rPr lang="zh-CN" altLang="en-US" dirty="0" smtClean="0"/>
              <a:t/>
            </a:r>
            <a:br>
              <a:rPr lang="zh-CN" altLang="en-US" dirty="0" smtClean="0"/>
            </a:br>
            <a:endParaRPr lang="zh-CN" altLang="en-US" dirty="0"/>
          </a:p>
        </p:txBody>
      </p:sp>
      <p:pic>
        <p:nvPicPr>
          <p:cNvPr id="30723" name="Picture 3"/>
          <p:cNvPicPr>
            <a:picLocks noChangeAspect="1" noChangeArrowheads="1"/>
          </p:cNvPicPr>
          <p:nvPr/>
        </p:nvPicPr>
        <p:blipFill>
          <a:blip r:embed="rId3"/>
          <a:srcRect/>
          <a:stretch>
            <a:fillRect/>
          </a:stretch>
        </p:blipFill>
        <p:spPr bwMode="auto">
          <a:xfrm>
            <a:off x="4191000" y="1295400"/>
            <a:ext cx="3648075" cy="4448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82BF5A29-BE06-4273-97B7-8B5018F4C138}" type="slidenum">
              <a:rPr lang="zh-CN" altLang="en-US"/>
              <a:pPr/>
              <a:t>25</a:t>
            </a:fld>
            <a:endParaRPr lang="en-US" altLang="zh-CN" dirty="0"/>
          </a:p>
        </p:txBody>
      </p:sp>
      <p:sp>
        <p:nvSpPr>
          <p:cNvPr id="8" name="日期占位符 5"/>
          <p:cNvSpPr>
            <a:spLocks noGrp="1"/>
          </p:cNvSpPr>
          <p:nvPr>
            <p:ph type="dt" sz="half" idx="12"/>
          </p:nvPr>
        </p:nvSpPr>
        <p:spPr/>
        <p:txBody>
          <a:bodyPr/>
          <a:lstStyle/>
          <a:p>
            <a:fld id="{E3216059-9E82-47CC-9474-3980AD201040}" type="datetime1">
              <a:rPr lang="zh-CN" altLang="en-US"/>
              <a:pPr/>
              <a:t>2010-4-27</a:t>
            </a:fld>
            <a:endParaRPr lang="en-US" altLang="zh-CN"/>
          </a:p>
        </p:txBody>
      </p:sp>
      <p:sp>
        <p:nvSpPr>
          <p:cNvPr id="620546" name="Rectangle 2"/>
          <p:cNvSpPr>
            <a:spLocks noGrp="1" noChangeArrowheads="1"/>
          </p:cNvSpPr>
          <p:nvPr>
            <p:ph type="title"/>
          </p:nvPr>
        </p:nvSpPr>
        <p:spPr>
          <a:xfrm>
            <a:off x="304800" y="762000"/>
            <a:ext cx="8245475" cy="498475"/>
          </a:xfrm>
        </p:spPr>
        <p:txBody>
          <a:bodyPr/>
          <a:lstStyle/>
          <a:p>
            <a:r>
              <a:rPr lang="en-US" altLang="zh-CN" dirty="0" smtClean="0">
                <a:latin typeface="微软雅黑" pitchFamily="34" charset="-122"/>
                <a:ea typeface="微软雅黑" pitchFamily="34" charset="-122"/>
              </a:rPr>
              <a:t>free</a:t>
            </a:r>
            <a:r>
              <a:rPr lang="zh-CN" altLang="en-US" dirty="0" smtClean="0">
                <a:latin typeface="微软雅黑" pitchFamily="34" charset="-122"/>
                <a:ea typeface="微软雅黑" pitchFamily="34" charset="-122"/>
              </a:rPr>
              <a:t>命令</a:t>
            </a:r>
            <a:endParaRPr lang="zh-CN" altLang="en-US" dirty="0">
              <a:latin typeface="微软雅黑" pitchFamily="34" charset="-122"/>
              <a:ea typeface="微软雅黑" pitchFamily="34" charset="-122"/>
            </a:endParaRPr>
          </a:p>
        </p:txBody>
      </p:sp>
      <p:sp>
        <p:nvSpPr>
          <p:cNvPr id="10" name="矩形 9"/>
          <p:cNvSpPr/>
          <p:nvPr/>
        </p:nvSpPr>
        <p:spPr>
          <a:xfrm>
            <a:off x="228600" y="3124200"/>
            <a:ext cx="8686800" cy="3293209"/>
          </a:xfrm>
          <a:prstGeom prst="rect">
            <a:avLst/>
          </a:prstGeom>
        </p:spPr>
        <p:txBody>
          <a:bodyPr wrap="square">
            <a:spAutoFit/>
          </a:bodyPr>
          <a:lstStyle/>
          <a:p>
            <a:pPr>
              <a:buFont typeface="Arial" pitchFamily="34" charset="0"/>
              <a:buChar char="•"/>
            </a:pPr>
            <a:r>
              <a:rPr lang="en-US" sz="1600" dirty="0" smtClean="0">
                <a:latin typeface="微软雅黑" pitchFamily="34" charset="-122"/>
                <a:ea typeface="微软雅黑" pitchFamily="34" charset="-122"/>
              </a:rPr>
              <a:t>free</a:t>
            </a:r>
            <a:r>
              <a:rPr lang="zh-CN" altLang="en-US" sz="1600" dirty="0" smtClean="0">
                <a:latin typeface="微软雅黑" pitchFamily="34" charset="-122"/>
                <a:ea typeface="微软雅黑" pitchFamily="34" charset="-122"/>
              </a:rPr>
              <a:t>命令显示系统内存的使用状况（物理内存和 交换内存）</a:t>
            </a:r>
          </a:p>
          <a:p>
            <a:r>
              <a:rPr lang="zh-CN" altLang="en-US" sz="1200" dirty="0" smtClean="0">
                <a:solidFill>
                  <a:srgbClr val="FF0000"/>
                </a:solidFill>
                <a:latin typeface="微软雅黑" pitchFamily="34" charset="-122"/>
                <a:ea typeface="微软雅黑" pitchFamily="34" charset="-122"/>
              </a:rPr>
              <a:t>可以看到系统进程实际使用的 物理内存，</a:t>
            </a:r>
            <a:r>
              <a:rPr lang="en-US" sz="1200" dirty="0" smtClean="0">
                <a:solidFill>
                  <a:srgbClr val="FF0000"/>
                </a:solidFill>
                <a:latin typeface="微软雅黑" pitchFamily="34" charset="-122"/>
                <a:ea typeface="微软雅黑" pitchFamily="34" charset="-122"/>
              </a:rPr>
              <a:t>buffer</a:t>
            </a:r>
            <a:r>
              <a:rPr lang="zh-CN" altLang="en-US" sz="1200" dirty="0" smtClean="0">
                <a:solidFill>
                  <a:srgbClr val="FF0000"/>
                </a:solidFill>
                <a:latin typeface="微软雅黑" pitchFamily="34" charset="-122"/>
                <a:ea typeface="微软雅黑" pitchFamily="34" charset="-122"/>
              </a:rPr>
              <a:t>和</a:t>
            </a:r>
            <a:r>
              <a:rPr lang="en-US" sz="1200" dirty="0" smtClean="0">
                <a:solidFill>
                  <a:srgbClr val="FF0000"/>
                </a:solidFill>
                <a:latin typeface="微软雅黑" pitchFamily="34" charset="-122"/>
                <a:ea typeface="微软雅黑" pitchFamily="34" charset="-122"/>
              </a:rPr>
              <a:t>cache</a:t>
            </a:r>
            <a:r>
              <a:rPr lang="zh-CN" altLang="en-US" sz="1200" dirty="0" smtClean="0">
                <a:solidFill>
                  <a:srgbClr val="FF0000"/>
                </a:solidFill>
                <a:latin typeface="微软雅黑" pitchFamily="34" charset="-122"/>
                <a:ea typeface="微软雅黑" pitchFamily="34" charset="-122"/>
              </a:rPr>
              <a:t>使用的物理内存</a:t>
            </a:r>
            <a:r>
              <a:rPr lang="en-US" altLang="zh-CN" sz="1200" dirty="0" smtClean="0">
                <a:solidFill>
                  <a:srgbClr val="FF0000"/>
                </a:solidFill>
                <a:latin typeface="微软雅黑" pitchFamily="34" charset="-122"/>
                <a:ea typeface="微软雅黑" pitchFamily="34" charset="-122"/>
              </a:rPr>
              <a:t>.</a:t>
            </a:r>
          </a:p>
          <a:p>
            <a:r>
              <a:rPr lang="en-US" baseline="-25000" dirty="0" smtClean="0">
                <a:latin typeface="微软雅黑" pitchFamily="34" charset="-122"/>
                <a:ea typeface="微软雅黑" pitchFamily="34" charset="-122"/>
              </a:rPr>
              <a:t>• </a:t>
            </a:r>
            <a:r>
              <a:rPr lang="en-US" sz="2400" baseline="-25000" dirty="0" smtClean="0">
                <a:latin typeface="微软雅黑" pitchFamily="34" charset="-122"/>
                <a:ea typeface="微软雅黑" pitchFamily="34" charset="-122"/>
              </a:rPr>
              <a:t> free</a:t>
            </a:r>
            <a:r>
              <a:rPr lang="zh-CN" altLang="en-US" sz="2400" baseline="-25000" dirty="0" smtClean="0">
                <a:latin typeface="微软雅黑" pitchFamily="34" charset="-122"/>
                <a:ea typeface="微软雅黑" pitchFamily="34" charset="-122"/>
              </a:rPr>
              <a:t>命令输出的第二行</a:t>
            </a:r>
            <a:r>
              <a:rPr lang="en-US" sz="2400" baseline="-25000" dirty="0" smtClean="0">
                <a:latin typeface="微软雅黑" pitchFamily="34" charset="-122"/>
                <a:ea typeface="微软雅黑" pitchFamily="34" charset="-122"/>
              </a:rPr>
              <a:t>(</a:t>
            </a:r>
            <a:r>
              <a:rPr lang="en-US" sz="2400" baseline="-25000" dirty="0" err="1" smtClean="0">
                <a:latin typeface="微软雅黑" pitchFamily="34" charset="-122"/>
                <a:ea typeface="微软雅黑" pitchFamily="34" charset="-122"/>
              </a:rPr>
              <a:t>Mem</a:t>
            </a:r>
            <a:r>
              <a:rPr lang="en-US" sz="2400" baseline="-25000" dirty="0" smtClean="0">
                <a:latin typeface="微软雅黑" pitchFamily="34" charset="-122"/>
                <a:ea typeface="微软雅黑" pitchFamily="34" charset="-122"/>
              </a:rPr>
              <a:t>)</a:t>
            </a:r>
            <a:endParaRPr lang="zh-CN" altLang="en-US" sz="2400" dirty="0" smtClean="0">
              <a:latin typeface="微软雅黑" pitchFamily="34" charset="-122"/>
              <a:ea typeface="微软雅黑" pitchFamily="34" charset="-122"/>
            </a:endParaRPr>
          </a:p>
          <a:p>
            <a:r>
              <a:rPr lang="zh-CN" altLang="en-US" sz="1200" dirty="0" smtClean="0">
                <a:solidFill>
                  <a:srgbClr val="FF0000"/>
                </a:solidFill>
                <a:latin typeface="微软雅黑" pitchFamily="34" charset="-122"/>
                <a:ea typeface="微软雅黑" pitchFamily="34" charset="-122"/>
              </a:rPr>
              <a:t>显示了物理内存的总量</a:t>
            </a:r>
            <a:r>
              <a:rPr lang="en-US" sz="1200" dirty="0" smtClean="0">
                <a:solidFill>
                  <a:srgbClr val="FF0000"/>
                </a:solidFill>
                <a:latin typeface="微软雅黑" pitchFamily="34" charset="-122"/>
                <a:ea typeface="微软雅黑" pitchFamily="34" charset="-122"/>
              </a:rPr>
              <a:t>(total)</a:t>
            </a:r>
            <a:r>
              <a:rPr lang="zh-CN" altLang="en-US" sz="1200" dirty="0" smtClean="0">
                <a:solidFill>
                  <a:srgbClr val="FF0000"/>
                </a:solidFill>
                <a:latin typeface="微软雅黑" pitchFamily="34" charset="-122"/>
                <a:ea typeface="微软雅黑" pitchFamily="34" charset="-122"/>
              </a:rPr>
              <a:t>、已使用的</a:t>
            </a:r>
            <a:r>
              <a:rPr lang="en-US" sz="1200" dirty="0" smtClean="0">
                <a:solidFill>
                  <a:srgbClr val="FF0000"/>
                </a:solidFill>
                <a:latin typeface="微软雅黑" pitchFamily="34" charset="-122"/>
                <a:ea typeface="微软雅黑" pitchFamily="34" charset="-122"/>
              </a:rPr>
              <a:t> (used)</a:t>
            </a:r>
            <a:r>
              <a:rPr lang="zh-CN" altLang="en-US" sz="1200" dirty="0" smtClean="0">
                <a:solidFill>
                  <a:srgbClr val="FF0000"/>
                </a:solidFill>
                <a:latin typeface="微软雅黑" pitchFamily="34" charset="-122"/>
                <a:ea typeface="微软雅黑" pitchFamily="34" charset="-122"/>
              </a:rPr>
              <a:t>、空闲的</a:t>
            </a:r>
            <a:r>
              <a:rPr lang="en-US" sz="1200" dirty="0" smtClean="0">
                <a:solidFill>
                  <a:srgbClr val="FF0000"/>
                </a:solidFill>
                <a:latin typeface="微软雅黑" pitchFamily="34" charset="-122"/>
                <a:ea typeface="微软雅黑" pitchFamily="34" charset="-122"/>
              </a:rPr>
              <a:t>(free)</a:t>
            </a:r>
            <a:r>
              <a:rPr lang="zh-CN" altLang="en-US" sz="1200" dirty="0" smtClean="0">
                <a:solidFill>
                  <a:srgbClr val="FF0000"/>
                </a:solidFill>
                <a:latin typeface="微软雅黑" pitchFamily="34" charset="-122"/>
                <a:ea typeface="微软雅黑" pitchFamily="34" charset="-122"/>
              </a:rPr>
              <a:t>、共享的</a:t>
            </a:r>
            <a:r>
              <a:rPr lang="en-US" sz="1200" dirty="0" smtClean="0">
                <a:solidFill>
                  <a:srgbClr val="FF0000"/>
                </a:solidFill>
                <a:latin typeface="微软雅黑" pitchFamily="34" charset="-122"/>
                <a:ea typeface="微软雅黑" pitchFamily="34" charset="-122"/>
              </a:rPr>
              <a:t>(shared)</a:t>
            </a:r>
            <a:r>
              <a:rPr lang="zh-CN" altLang="en-US" sz="1200" dirty="0" smtClean="0">
                <a:solidFill>
                  <a:srgbClr val="FF0000"/>
                </a:solidFill>
                <a:latin typeface="微软雅黑" pitchFamily="34" charset="-122"/>
                <a:ea typeface="微软雅黑" pitchFamily="34" charset="-122"/>
              </a:rPr>
              <a:t>、</a:t>
            </a:r>
            <a:r>
              <a:rPr lang="en-US" sz="1200" dirty="0" smtClean="0">
                <a:solidFill>
                  <a:srgbClr val="FF0000"/>
                </a:solidFill>
                <a:latin typeface="微软雅黑" pitchFamily="34" charset="-122"/>
                <a:ea typeface="微软雅黑" pitchFamily="34" charset="-122"/>
              </a:rPr>
              <a:t>buffer</a:t>
            </a:r>
            <a:r>
              <a:rPr lang="zh-CN" altLang="en-US" sz="1200" dirty="0" smtClean="0">
                <a:solidFill>
                  <a:srgbClr val="FF0000"/>
                </a:solidFill>
                <a:latin typeface="微软雅黑" pitchFamily="34" charset="-122"/>
                <a:ea typeface="微软雅黑" pitchFamily="34" charset="-122"/>
              </a:rPr>
              <a:t>（系统分配但未被使用的</a:t>
            </a:r>
            <a:r>
              <a:rPr lang="en-US" sz="1200" dirty="0" smtClean="0">
                <a:solidFill>
                  <a:srgbClr val="FF0000"/>
                </a:solidFill>
                <a:latin typeface="微软雅黑" pitchFamily="34" charset="-122"/>
                <a:ea typeface="微软雅黑" pitchFamily="34" charset="-122"/>
              </a:rPr>
              <a:t>buffers </a:t>
            </a:r>
            <a:r>
              <a:rPr lang="zh-CN" altLang="en-US" sz="1200" dirty="0" smtClean="0">
                <a:solidFill>
                  <a:srgbClr val="FF0000"/>
                </a:solidFill>
                <a:latin typeface="微软雅黑" pitchFamily="34" charset="-122"/>
                <a:ea typeface="微软雅黑" pitchFamily="34" charset="-122"/>
              </a:rPr>
              <a:t>数量）、 </a:t>
            </a:r>
            <a:r>
              <a:rPr lang="en-US" sz="1200" dirty="0" smtClean="0">
                <a:solidFill>
                  <a:srgbClr val="FF0000"/>
                </a:solidFill>
                <a:latin typeface="微软雅黑" pitchFamily="34" charset="-122"/>
                <a:ea typeface="微软雅黑" pitchFamily="34" charset="-122"/>
              </a:rPr>
              <a:t>cache</a:t>
            </a:r>
            <a:r>
              <a:rPr lang="zh-CN" altLang="en-US" sz="1200" dirty="0" smtClean="0">
                <a:solidFill>
                  <a:srgbClr val="FF0000"/>
                </a:solidFill>
                <a:latin typeface="微软雅黑" pitchFamily="34" charset="-122"/>
                <a:ea typeface="微软雅黑" pitchFamily="34" charset="-122"/>
              </a:rPr>
              <a:t>（系统分配但未被使用的</a:t>
            </a:r>
            <a:r>
              <a:rPr lang="en-US" sz="1200" dirty="0" smtClean="0">
                <a:solidFill>
                  <a:srgbClr val="FF0000"/>
                </a:solidFill>
                <a:latin typeface="微软雅黑" pitchFamily="34" charset="-122"/>
                <a:ea typeface="微软雅黑" pitchFamily="34" charset="-122"/>
              </a:rPr>
              <a:t>cache </a:t>
            </a:r>
            <a:r>
              <a:rPr lang="zh-CN" altLang="en-US" sz="1200" dirty="0" smtClean="0">
                <a:solidFill>
                  <a:srgbClr val="FF0000"/>
                </a:solidFill>
                <a:latin typeface="微软雅黑" pitchFamily="34" charset="-122"/>
                <a:ea typeface="微软雅黑" pitchFamily="34" charset="-122"/>
              </a:rPr>
              <a:t>数量）的内存</a:t>
            </a:r>
          </a:p>
          <a:p>
            <a:r>
              <a:rPr lang="en-US" baseline="-25000" dirty="0" smtClean="0">
                <a:latin typeface="微软雅黑" pitchFamily="34" charset="-122"/>
                <a:ea typeface="微软雅黑" pitchFamily="34" charset="-122"/>
              </a:rPr>
              <a:t>•   </a:t>
            </a:r>
            <a:r>
              <a:rPr lang="en-US" sz="2400" baseline="-25000" dirty="0" smtClean="0">
                <a:latin typeface="微软雅黑" pitchFamily="34" charset="-122"/>
                <a:ea typeface="微软雅黑" pitchFamily="34" charset="-122"/>
              </a:rPr>
              <a:t>free</a:t>
            </a:r>
            <a:r>
              <a:rPr lang="zh-CN" altLang="en-US" sz="2400" baseline="-25000" dirty="0" smtClean="0">
                <a:latin typeface="微软雅黑" pitchFamily="34" charset="-122"/>
                <a:ea typeface="微软雅黑" pitchFamily="34" charset="-122"/>
              </a:rPr>
              <a:t>命令输出的第三行</a:t>
            </a:r>
            <a:r>
              <a:rPr lang="en-US" sz="2400" baseline="-25000" dirty="0" smtClean="0">
                <a:latin typeface="微软雅黑" pitchFamily="34" charset="-122"/>
                <a:ea typeface="微软雅黑" pitchFamily="34" charset="-122"/>
              </a:rPr>
              <a:t>(-/+ buffers/cache) </a:t>
            </a:r>
            <a:r>
              <a:rPr lang="zh-CN" altLang="en-US" sz="2400" baseline="-25000" dirty="0" smtClean="0">
                <a:latin typeface="微软雅黑" pitchFamily="34" charset="-122"/>
                <a:ea typeface="微软雅黑" pitchFamily="34" charset="-122"/>
              </a:rPr>
              <a:t>这行最容易让人迷惑。 </a:t>
            </a:r>
            <a:endParaRPr lang="zh-CN" altLang="en-US" sz="2400" dirty="0" smtClean="0">
              <a:latin typeface="微软雅黑" pitchFamily="34" charset="-122"/>
              <a:ea typeface="微软雅黑" pitchFamily="34" charset="-122"/>
            </a:endParaRPr>
          </a:p>
          <a:p>
            <a:r>
              <a:rPr lang="zh-CN" altLang="en-US" sz="1200" dirty="0" smtClean="0">
                <a:solidFill>
                  <a:srgbClr val="FF0000"/>
                </a:solidFill>
                <a:latin typeface="微软雅黑" pitchFamily="34" charset="-122"/>
                <a:ea typeface="微软雅黑" pitchFamily="34" charset="-122"/>
              </a:rPr>
              <a:t>它显示的第一个值（</a:t>
            </a:r>
            <a:r>
              <a:rPr lang="en-US" sz="1200" dirty="0" smtClean="0">
                <a:solidFill>
                  <a:srgbClr val="FF0000"/>
                </a:solidFill>
                <a:latin typeface="微软雅黑" pitchFamily="34" charset="-122"/>
                <a:ea typeface="微软雅黑" pitchFamily="34" charset="-122"/>
              </a:rPr>
              <a:t>used</a:t>
            </a:r>
            <a:r>
              <a:rPr lang="zh-CN" altLang="en-US" sz="1200" dirty="0" smtClean="0">
                <a:solidFill>
                  <a:srgbClr val="FF0000"/>
                </a:solidFill>
                <a:latin typeface="微软雅黑" pitchFamily="34" charset="-122"/>
                <a:ea typeface="微软雅黑" pitchFamily="34" charset="-122"/>
              </a:rPr>
              <a:t>这一列）是这样得来的：</a:t>
            </a:r>
            <a:r>
              <a:rPr lang="en-US" sz="1200" dirty="0" smtClean="0">
                <a:solidFill>
                  <a:srgbClr val="FF0000"/>
                </a:solidFill>
                <a:latin typeface="微软雅黑" pitchFamily="34" charset="-122"/>
                <a:ea typeface="微软雅黑" pitchFamily="34" charset="-122"/>
              </a:rPr>
              <a:t> </a:t>
            </a:r>
            <a:r>
              <a:rPr lang="en-US" sz="1200" dirty="0" err="1" smtClean="0">
                <a:solidFill>
                  <a:srgbClr val="FF0000"/>
                </a:solidFill>
                <a:latin typeface="微软雅黑" pitchFamily="34" charset="-122"/>
                <a:ea typeface="微软雅黑" pitchFamily="34" charset="-122"/>
              </a:rPr>
              <a:t>Mem</a:t>
            </a:r>
            <a:r>
              <a:rPr lang="zh-CN" altLang="en-US" sz="1200" dirty="0" smtClean="0">
                <a:solidFill>
                  <a:srgbClr val="FF0000"/>
                </a:solidFill>
                <a:latin typeface="微软雅黑" pitchFamily="34" charset="-122"/>
                <a:ea typeface="微软雅黑" pitchFamily="34" charset="-122"/>
              </a:rPr>
              <a:t>行</a:t>
            </a:r>
            <a:r>
              <a:rPr lang="en-US" sz="1200" dirty="0" smtClean="0">
                <a:solidFill>
                  <a:srgbClr val="FF0000"/>
                </a:solidFill>
                <a:latin typeface="微软雅黑" pitchFamily="34" charset="-122"/>
                <a:ea typeface="微软雅黑" pitchFamily="34" charset="-122"/>
              </a:rPr>
              <a:t>used</a:t>
            </a:r>
            <a:r>
              <a:rPr lang="zh-CN" altLang="en-US" sz="1200" dirty="0" smtClean="0">
                <a:solidFill>
                  <a:srgbClr val="FF0000"/>
                </a:solidFill>
                <a:latin typeface="微软雅黑" pitchFamily="34" charset="-122"/>
                <a:ea typeface="微软雅黑" pitchFamily="34" charset="-122"/>
              </a:rPr>
              <a:t>列</a:t>
            </a:r>
            <a:r>
              <a:rPr lang="en-US" sz="1200" dirty="0" smtClean="0">
                <a:solidFill>
                  <a:srgbClr val="FF0000"/>
                </a:solidFill>
                <a:latin typeface="微软雅黑" pitchFamily="34" charset="-122"/>
                <a:ea typeface="微软雅黑" pitchFamily="34" charset="-122"/>
              </a:rPr>
              <a:t> - </a:t>
            </a:r>
            <a:r>
              <a:rPr lang="en-US" sz="1200" dirty="0" err="1" smtClean="0">
                <a:solidFill>
                  <a:srgbClr val="FF0000"/>
                </a:solidFill>
                <a:latin typeface="微软雅黑" pitchFamily="34" charset="-122"/>
                <a:ea typeface="微软雅黑" pitchFamily="34" charset="-122"/>
              </a:rPr>
              <a:t>Mem</a:t>
            </a:r>
            <a:r>
              <a:rPr lang="zh-CN" altLang="en-US" sz="1200" dirty="0" smtClean="0">
                <a:solidFill>
                  <a:srgbClr val="FF0000"/>
                </a:solidFill>
                <a:latin typeface="微软雅黑" pitchFamily="34" charset="-122"/>
                <a:ea typeface="微软雅黑" pitchFamily="34" charset="-122"/>
              </a:rPr>
              <a:t>行</a:t>
            </a:r>
            <a:r>
              <a:rPr lang="en-US" sz="1200" dirty="0" smtClean="0">
                <a:solidFill>
                  <a:srgbClr val="FF0000"/>
                </a:solidFill>
                <a:latin typeface="微软雅黑" pitchFamily="34" charset="-122"/>
                <a:ea typeface="微软雅黑" pitchFamily="34" charset="-122"/>
              </a:rPr>
              <a:t>buffers</a:t>
            </a:r>
            <a:r>
              <a:rPr lang="zh-CN" altLang="en-US" sz="1200" dirty="0" smtClean="0">
                <a:solidFill>
                  <a:srgbClr val="FF0000"/>
                </a:solidFill>
                <a:latin typeface="微软雅黑" pitchFamily="34" charset="-122"/>
                <a:ea typeface="微软雅黑" pitchFamily="34" charset="-122"/>
              </a:rPr>
              <a:t>列</a:t>
            </a:r>
            <a:r>
              <a:rPr lang="en-US" sz="1200" dirty="0" smtClean="0">
                <a:solidFill>
                  <a:srgbClr val="FF0000"/>
                </a:solidFill>
                <a:latin typeface="微软雅黑" pitchFamily="34" charset="-122"/>
                <a:ea typeface="微软雅黑" pitchFamily="34" charset="-122"/>
              </a:rPr>
              <a:t> - </a:t>
            </a:r>
            <a:r>
              <a:rPr lang="en-US" sz="1200" dirty="0" err="1" smtClean="0">
                <a:solidFill>
                  <a:srgbClr val="FF0000"/>
                </a:solidFill>
                <a:latin typeface="微软雅黑" pitchFamily="34" charset="-122"/>
                <a:ea typeface="微软雅黑" pitchFamily="34" charset="-122"/>
              </a:rPr>
              <a:t>Mem</a:t>
            </a:r>
            <a:r>
              <a:rPr lang="zh-CN" altLang="en-US" sz="1200" dirty="0" smtClean="0">
                <a:solidFill>
                  <a:srgbClr val="FF0000"/>
                </a:solidFill>
                <a:latin typeface="微软雅黑" pitchFamily="34" charset="-122"/>
                <a:ea typeface="微软雅黑" pitchFamily="34" charset="-122"/>
              </a:rPr>
              <a:t>行</a:t>
            </a:r>
            <a:r>
              <a:rPr lang="en-US" sz="1200" dirty="0" smtClean="0">
                <a:solidFill>
                  <a:srgbClr val="FF0000"/>
                </a:solidFill>
                <a:latin typeface="微软雅黑" pitchFamily="34" charset="-122"/>
                <a:ea typeface="微软雅黑" pitchFamily="34" charset="-122"/>
              </a:rPr>
              <a:t>cached</a:t>
            </a:r>
            <a:r>
              <a:rPr lang="zh-CN" altLang="en-US" sz="1200" dirty="0" smtClean="0">
                <a:solidFill>
                  <a:srgbClr val="FF0000"/>
                </a:solidFill>
                <a:latin typeface="微软雅黑" pitchFamily="34" charset="-122"/>
                <a:ea typeface="微软雅黑" pitchFamily="34" charset="-122"/>
              </a:rPr>
              <a:t>列。（这个值就是实际使用的内存总量）</a:t>
            </a:r>
            <a:r>
              <a:rPr lang="en-US" altLang="zh-CN" sz="1200" dirty="0" smtClean="0">
                <a:solidFill>
                  <a:srgbClr val="FF0000"/>
                </a:solidFill>
                <a:latin typeface="微软雅黑" pitchFamily="34" charset="-122"/>
                <a:ea typeface="微软雅黑" pitchFamily="34" charset="-122"/>
              </a:rPr>
              <a:t>l</a:t>
            </a:r>
            <a:endParaRPr lang="zh-CN" altLang="en-US" sz="1200" dirty="0" smtClean="0">
              <a:solidFill>
                <a:srgbClr val="FF0000"/>
              </a:solidFill>
              <a:latin typeface="微软雅黑" pitchFamily="34" charset="-122"/>
              <a:ea typeface="微软雅黑" pitchFamily="34" charset="-122"/>
            </a:endParaRPr>
          </a:p>
          <a:p>
            <a:r>
              <a:rPr lang="zh-CN" altLang="en-US" sz="1200" dirty="0" smtClean="0">
                <a:solidFill>
                  <a:srgbClr val="FF0000"/>
                </a:solidFill>
                <a:latin typeface="微软雅黑" pitchFamily="34" charset="-122"/>
                <a:ea typeface="微软雅黑" pitchFamily="34" charset="-122"/>
              </a:rPr>
              <a:t>它显示的第二个值（</a:t>
            </a:r>
            <a:r>
              <a:rPr lang="en-US" sz="1200" dirty="0" smtClean="0">
                <a:solidFill>
                  <a:srgbClr val="FF0000"/>
                </a:solidFill>
                <a:latin typeface="微软雅黑" pitchFamily="34" charset="-122"/>
                <a:ea typeface="微软雅黑" pitchFamily="34" charset="-122"/>
              </a:rPr>
              <a:t>free</a:t>
            </a:r>
            <a:r>
              <a:rPr lang="zh-CN" altLang="en-US" sz="1200" dirty="0" smtClean="0">
                <a:solidFill>
                  <a:srgbClr val="FF0000"/>
                </a:solidFill>
                <a:latin typeface="微软雅黑" pitchFamily="34" charset="-122"/>
                <a:ea typeface="微软雅黑" pitchFamily="34" charset="-122"/>
              </a:rPr>
              <a:t>这一列）是这样得来的：</a:t>
            </a:r>
            <a:r>
              <a:rPr lang="en-US" sz="1200" dirty="0" err="1" smtClean="0">
                <a:solidFill>
                  <a:srgbClr val="FF0000"/>
                </a:solidFill>
                <a:latin typeface="微软雅黑" pitchFamily="34" charset="-122"/>
                <a:ea typeface="微软雅黑" pitchFamily="34" charset="-122"/>
              </a:rPr>
              <a:t>Mem</a:t>
            </a:r>
            <a:r>
              <a:rPr lang="zh-CN" altLang="en-US" sz="1200" dirty="0" smtClean="0">
                <a:solidFill>
                  <a:srgbClr val="FF0000"/>
                </a:solidFill>
                <a:latin typeface="微软雅黑" pitchFamily="34" charset="-122"/>
                <a:ea typeface="微软雅黑" pitchFamily="34" charset="-122"/>
              </a:rPr>
              <a:t>行</a:t>
            </a:r>
            <a:r>
              <a:rPr lang="en-US" sz="1200" dirty="0" smtClean="0">
                <a:solidFill>
                  <a:srgbClr val="FF0000"/>
                </a:solidFill>
                <a:latin typeface="微软雅黑" pitchFamily="34" charset="-122"/>
                <a:ea typeface="微软雅黑" pitchFamily="34" charset="-122"/>
              </a:rPr>
              <a:t>free</a:t>
            </a:r>
            <a:r>
              <a:rPr lang="zh-CN" altLang="en-US" sz="1200" dirty="0" smtClean="0">
                <a:solidFill>
                  <a:srgbClr val="FF0000"/>
                </a:solidFill>
                <a:latin typeface="微软雅黑" pitchFamily="34" charset="-122"/>
                <a:ea typeface="微软雅黑" pitchFamily="34" charset="-122"/>
              </a:rPr>
              <a:t>列</a:t>
            </a:r>
            <a:r>
              <a:rPr lang="en-US" sz="1200" dirty="0" smtClean="0">
                <a:solidFill>
                  <a:srgbClr val="FF0000"/>
                </a:solidFill>
                <a:latin typeface="微软雅黑" pitchFamily="34" charset="-122"/>
                <a:ea typeface="微软雅黑" pitchFamily="34" charset="-122"/>
              </a:rPr>
              <a:t> + </a:t>
            </a:r>
            <a:r>
              <a:rPr lang="en-US" sz="1200" dirty="0" err="1" smtClean="0">
                <a:solidFill>
                  <a:srgbClr val="FF0000"/>
                </a:solidFill>
                <a:latin typeface="微软雅黑" pitchFamily="34" charset="-122"/>
                <a:ea typeface="微软雅黑" pitchFamily="34" charset="-122"/>
              </a:rPr>
              <a:t>Mem</a:t>
            </a:r>
            <a:r>
              <a:rPr lang="zh-CN" altLang="en-US" sz="1200" dirty="0" smtClean="0">
                <a:solidFill>
                  <a:srgbClr val="FF0000"/>
                </a:solidFill>
                <a:latin typeface="微软雅黑" pitchFamily="34" charset="-122"/>
                <a:ea typeface="微软雅黑" pitchFamily="34" charset="-122"/>
              </a:rPr>
              <a:t>行</a:t>
            </a:r>
            <a:r>
              <a:rPr lang="en-US" sz="1200" dirty="0" smtClean="0">
                <a:solidFill>
                  <a:srgbClr val="FF0000"/>
                </a:solidFill>
                <a:latin typeface="微软雅黑" pitchFamily="34" charset="-122"/>
                <a:ea typeface="微软雅黑" pitchFamily="34" charset="-122"/>
              </a:rPr>
              <a:t>buffers</a:t>
            </a:r>
            <a:r>
              <a:rPr lang="zh-CN" altLang="en-US" sz="1200" dirty="0" smtClean="0">
                <a:solidFill>
                  <a:srgbClr val="FF0000"/>
                </a:solidFill>
                <a:latin typeface="微软雅黑" pitchFamily="34" charset="-122"/>
                <a:ea typeface="微软雅黑" pitchFamily="34" charset="-122"/>
              </a:rPr>
              <a:t>列</a:t>
            </a:r>
            <a:r>
              <a:rPr lang="en-US" sz="1200" dirty="0" smtClean="0">
                <a:solidFill>
                  <a:srgbClr val="FF0000"/>
                </a:solidFill>
                <a:latin typeface="微软雅黑" pitchFamily="34" charset="-122"/>
                <a:ea typeface="微软雅黑" pitchFamily="34" charset="-122"/>
              </a:rPr>
              <a:t> + </a:t>
            </a:r>
            <a:r>
              <a:rPr lang="en-US" sz="1200" dirty="0" err="1" smtClean="0">
                <a:solidFill>
                  <a:srgbClr val="FF0000"/>
                </a:solidFill>
                <a:latin typeface="微软雅黑" pitchFamily="34" charset="-122"/>
                <a:ea typeface="微软雅黑" pitchFamily="34" charset="-122"/>
              </a:rPr>
              <a:t>Mem</a:t>
            </a:r>
            <a:r>
              <a:rPr lang="zh-CN" altLang="en-US" sz="1200" dirty="0" smtClean="0">
                <a:solidFill>
                  <a:srgbClr val="FF0000"/>
                </a:solidFill>
                <a:latin typeface="微软雅黑" pitchFamily="34" charset="-122"/>
                <a:ea typeface="微软雅黑" pitchFamily="34" charset="-122"/>
              </a:rPr>
              <a:t>行</a:t>
            </a:r>
            <a:r>
              <a:rPr lang="en-US" sz="1200" dirty="0" smtClean="0">
                <a:solidFill>
                  <a:srgbClr val="FF0000"/>
                </a:solidFill>
                <a:latin typeface="微软雅黑" pitchFamily="34" charset="-122"/>
                <a:ea typeface="微软雅黑" pitchFamily="34" charset="-122"/>
              </a:rPr>
              <a:t>cached</a:t>
            </a:r>
            <a:r>
              <a:rPr lang="zh-CN" altLang="en-US" sz="1200" dirty="0" smtClean="0">
                <a:solidFill>
                  <a:srgbClr val="FF0000"/>
                </a:solidFill>
                <a:latin typeface="微软雅黑" pitchFamily="34" charset="-122"/>
                <a:ea typeface="微软雅黑" pitchFamily="34" charset="-122"/>
              </a:rPr>
              <a:t>列。（这个值就是系统当前实际可用内存）</a:t>
            </a:r>
          </a:p>
          <a:p>
            <a:r>
              <a:rPr lang="en-US" sz="1600" dirty="0" smtClean="0">
                <a:latin typeface="微软雅黑" pitchFamily="34" charset="-122"/>
                <a:ea typeface="微软雅黑" pitchFamily="34" charset="-122"/>
              </a:rPr>
              <a:t>•  free</a:t>
            </a:r>
            <a:r>
              <a:rPr lang="zh-CN" altLang="en-US" sz="1600" dirty="0" smtClean="0">
                <a:latin typeface="微软雅黑" pitchFamily="34" charset="-122"/>
                <a:ea typeface="微软雅黑" pitchFamily="34" charset="-122"/>
              </a:rPr>
              <a:t>命令输出的第四行</a:t>
            </a:r>
            <a:r>
              <a:rPr lang="en-US" sz="1600" dirty="0" smtClean="0">
                <a:latin typeface="微软雅黑" pitchFamily="34" charset="-122"/>
                <a:ea typeface="微软雅黑" pitchFamily="34" charset="-122"/>
              </a:rPr>
              <a:t>(Swap) </a:t>
            </a:r>
            <a:r>
              <a:rPr lang="zh-CN" altLang="en-US" sz="1600" dirty="0" smtClean="0">
                <a:latin typeface="微软雅黑" pitchFamily="34" charset="-122"/>
                <a:ea typeface="微软雅黑" pitchFamily="34" charset="-122"/>
              </a:rPr>
              <a:t>这行显示交换内存的总量、已使用量、 空闲量</a:t>
            </a:r>
          </a:p>
          <a:p>
            <a:r>
              <a:rPr lang="zh-CN" altLang="en-US" dirty="0" smtClean="0"/>
              <a:t/>
            </a:r>
            <a:br>
              <a:rPr lang="zh-CN" altLang="en-US" dirty="0" smtClean="0"/>
            </a:br>
            <a:endParaRPr lang="zh-CN" altLang="en-US" dirty="0"/>
          </a:p>
        </p:txBody>
      </p:sp>
      <p:pic>
        <p:nvPicPr>
          <p:cNvPr id="123906" name="Picture 2"/>
          <p:cNvPicPr>
            <a:picLocks noChangeAspect="1" noChangeArrowheads="1"/>
          </p:cNvPicPr>
          <p:nvPr/>
        </p:nvPicPr>
        <p:blipFill>
          <a:blip r:embed="rId3"/>
          <a:srcRect/>
          <a:stretch>
            <a:fillRect/>
          </a:stretch>
        </p:blipFill>
        <p:spPr bwMode="auto">
          <a:xfrm>
            <a:off x="381000" y="1600200"/>
            <a:ext cx="5791200" cy="904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82BF5A29-BE06-4273-97B7-8B5018F4C138}" type="slidenum">
              <a:rPr lang="zh-CN" altLang="en-US"/>
              <a:pPr/>
              <a:t>26</a:t>
            </a:fld>
            <a:endParaRPr lang="en-US" altLang="zh-CN"/>
          </a:p>
        </p:txBody>
      </p:sp>
      <p:sp>
        <p:nvSpPr>
          <p:cNvPr id="8" name="日期占位符 5"/>
          <p:cNvSpPr>
            <a:spLocks noGrp="1"/>
          </p:cNvSpPr>
          <p:nvPr>
            <p:ph type="dt" sz="half" idx="12"/>
          </p:nvPr>
        </p:nvSpPr>
        <p:spPr/>
        <p:txBody>
          <a:bodyPr/>
          <a:lstStyle/>
          <a:p>
            <a:fld id="{E3216059-9E82-47CC-9474-3980AD201040}" type="datetime1">
              <a:rPr lang="zh-CN" altLang="en-US"/>
              <a:pPr/>
              <a:t>2010-4-27</a:t>
            </a:fld>
            <a:endParaRPr lang="en-US" altLang="zh-CN"/>
          </a:p>
        </p:txBody>
      </p:sp>
      <p:sp>
        <p:nvSpPr>
          <p:cNvPr id="620546" name="Rectangle 2"/>
          <p:cNvSpPr>
            <a:spLocks noGrp="1" noChangeArrowheads="1"/>
          </p:cNvSpPr>
          <p:nvPr>
            <p:ph type="title"/>
          </p:nvPr>
        </p:nvSpPr>
        <p:spPr>
          <a:xfrm>
            <a:off x="381000" y="685800"/>
            <a:ext cx="8245475" cy="498475"/>
          </a:xfrm>
        </p:spPr>
        <p:txBody>
          <a:bodyPr/>
          <a:lstStyle/>
          <a:p>
            <a:r>
              <a:rPr lang="en-US" altLang="zh-CN" dirty="0" smtClean="0">
                <a:latin typeface="微软雅黑" pitchFamily="34" charset="-122"/>
                <a:ea typeface="微软雅黑" pitchFamily="34" charset="-122"/>
              </a:rPr>
              <a:t>free</a:t>
            </a:r>
            <a:r>
              <a:rPr lang="zh-CN" altLang="en-US" dirty="0" smtClean="0">
                <a:latin typeface="微软雅黑" pitchFamily="34" charset="-122"/>
                <a:ea typeface="微软雅黑" pitchFamily="34" charset="-122"/>
              </a:rPr>
              <a:t>命令</a:t>
            </a:r>
            <a:endParaRPr lang="zh-CN" altLang="en-US" dirty="0">
              <a:latin typeface="微软雅黑" pitchFamily="34" charset="-122"/>
              <a:ea typeface="微软雅黑" pitchFamily="34" charset="-122"/>
            </a:endParaRPr>
          </a:p>
        </p:txBody>
      </p:sp>
      <p:sp>
        <p:nvSpPr>
          <p:cNvPr id="10" name="矩形 9"/>
          <p:cNvSpPr/>
          <p:nvPr/>
        </p:nvSpPr>
        <p:spPr>
          <a:xfrm>
            <a:off x="0" y="3287792"/>
            <a:ext cx="8686800" cy="646331"/>
          </a:xfrm>
          <a:prstGeom prst="rect">
            <a:avLst/>
          </a:prstGeom>
        </p:spPr>
        <p:txBody>
          <a:bodyPr wrap="square">
            <a:spAutoFit/>
          </a:bodyPr>
          <a:lstStyle/>
          <a:p>
            <a:r>
              <a:rPr lang="zh-CN" altLang="en-US" dirty="0" smtClean="0"/>
              <a:t/>
            </a:r>
            <a:br>
              <a:rPr lang="zh-CN" altLang="en-US" dirty="0" smtClean="0"/>
            </a:br>
            <a:endParaRPr lang="zh-CN" altLang="en-US" dirty="0"/>
          </a:p>
        </p:txBody>
      </p:sp>
      <p:pic>
        <p:nvPicPr>
          <p:cNvPr id="123906" name="Picture 2"/>
          <p:cNvPicPr>
            <a:picLocks noChangeAspect="1" noChangeArrowheads="1"/>
          </p:cNvPicPr>
          <p:nvPr/>
        </p:nvPicPr>
        <p:blipFill>
          <a:blip r:embed="rId3"/>
          <a:srcRect/>
          <a:stretch>
            <a:fillRect/>
          </a:stretch>
        </p:blipFill>
        <p:spPr bwMode="auto">
          <a:xfrm>
            <a:off x="381000" y="1600200"/>
            <a:ext cx="5791200" cy="904875"/>
          </a:xfrm>
          <a:prstGeom prst="rect">
            <a:avLst/>
          </a:prstGeom>
          <a:noFill/>
          <a:ln w="9525">
            <a:noFill/>
            <a:miter lim="800000"/>
            <a:headEnd/>
            <a:tailEnd/>
          </a:ln>
          <a:effectLst/>
        </p:spPr>
      </p:pic>
      <p:sp>
        <p:nvSpPr>
          <p:cNvPr id="7" name="TextBox 6"/>
          <p:cNvSpPr txBox="1"/>
          <p:nvPr/>
        </p:nvSpPr>
        <p:spPr>
          <a:xfrm>
            <a:off x="609600" y="2971800"/>
            <a:ext cx="8153400" cy="3077766"/>
          </a:xfrm>
          <a:prstGeom prst="rect">
            <a:avLst/>
          </a:prstGeom>
          <a:noFill/>
        </p:spPr>
        <p:txBody>
          <a:bodyPr wrap="square" rtlCol="0">
            <a:spAutoFit/>
          </a:bodyPr>
          <a:lstStyle/>
          <a:p>
            <a:r>
              <a:rPr lang="en-US" sz="1600" dirty="0" smtClean="0">
                <a:solidFill>
                  <a:srgbClr val="FF0000"/>
                </a:solidFill>
                <a:latin typeface="微软雅黑" pitchFamily="34" charset="-122"/>
                <a:ea typeface="微软雅黑" pitchFamily="34" charset="-122"/>
              </a:rPr>
              <a:t>buffers</a:t>
            </a:r>
            <a:r>
              <a:rPr lang="zh-CN" altLang="en-US" sz="1600" dirty="0" smtClean="0">
                <a:solidFill>
                  <a:srgbClr val="FF0000"/>
                </a:solidFill>
                <a:latin typeface="微软雅黑" pitchFamily="34" charset="-122"/>
                <a:ea typeface="微软雅黑" pitchFamily="34" charset="-122"/>
              </a:rPr>
              <a:t>是指用来给块设备做的缓冲大小，只记录文件系统的</a:t>
            </a:r>
            <a:r>
              <a:rPr lang="en-US" sz="1600" dirty="0" smtClean="0">
                <a:solidFill>
                  <a:srgbClr val="FF0000"/>
                </a:solidFill>
                <a:latin typeface="微软雅黑" pitchFamily="34" charset="-122"/>
                <a:ea typeface="微软雅黑" pitchFamily="34" charset="-122"/>
              </a:rPr>
              <a:t>metadata</a:t>
            </a:r>
            <a:r>
              <a:rPr lang="zh-CN" altLang="en-US" sz="1600" dirty="0" smtClean="0">
                <a:solidFill>
                  <a:srgbClr val="FF0000"/>
                </a:solidFill>
                <a:latin typeface="微软雅黑" pitchFamily="34" charset="-122"/>
                <a:ea typeface="微软雅黑" pitchFamily="34" charset="-122"/>
              </a:rPr>
              <a:t>以及</a:t>
            </a:r>
            <a:r>
              <a:rPr lang="en-US" sz="1600" dirty="0" smtClean="0">
                <a:solidFill>
                  <a:srgbClr val="FF0000"/>
                </a:solidFill>
                <a:latin typeface="微软雅黑" pitchFamily="34" charset="-122"/>
                <a:ea typeface="微软雅黑" pitchFamily="34" charset="-122"/>
              </a:rPr>
              <a:t> tracking in-flight </a:t>
            </a:r>
            <a:r>
              <a:rPr lang="en-US" sz="1600" dirty="0" err="1" smtClean="0">
                <a:solidFill>
                  <a:srgbClr val="FF0000"/>
                </a:solidFill>
                <a:latin typeface="微软雅黑" pitchFamily="34" charset="-122"/>
                <a:ea typeface="微软雅黑" pitchFamily="34" charset="-122"/>
              </a:rPr>
              <a:t>pages.cached</a:t>
            </a:r>
            <a:r>
              <a:rPr lang="zh-CN" altLang="en-US" sz="1600" dirty="0" smtClean="0">
                <a:solidFill>
                  <a:srgbClr val="FF0000"/>
                </a:solidFill>
                <a:latin typeface="微软雅黑" pitchFamily="34" charset="-122"/>
                <a:ea typeface="微软雅黑" pitchFamily="34" charset="-122"/>
              </a:rPr>
              <a:t>是用来给文件做缓冲。那就是说：</a:t>
            </a:r>
            <a:r>
              <a:rPr lang="en-US" sz="1600" dirty="0" smtClean="0">
                <a:solidFill>
                  <a:srgbClr val="FF0000"/>
                </a:solidFill>
                <a:latin typeface="微软雅黑" pitchFamily="34" charset="-122"/>
                <a:ea typeface="微软雅黑" pitchFamily="34" charset="-122"/>
              </a:rPr>
              <a:t>buffers</a:t>
            </a:r>
            <a:r>
              <a:rPr lang="zh-CN" altLang="en-US" sz="1600" dirty="0" smtClean="0">
                <a:solidFill>
                  <a:srgbClr val="FF0000"/>
                </a:solidFill>
                <a:latin typeface="微软雅黑" pitchFamily="34" charset="-122"/>
                <a:ea typeface="微软雅黑" pitchFamily="34" charset="-122"/>
              </a:rPr>
              <a:t>是用来存储，目录里面有什么内容，权限等等，</a:t>
            </a:r>
            <a:r>
              <a:rPr lang="en-US" sz="1600" dirty="0" smtClean="0">
                <a:solidFill>
                  <a:srgbClr val="FF0000"/>
                </a:solidFill>
                <a:latin typeface="微软雅黑" pitchFamily="34" charset="-122"/>
                <a:ea typeface="微软雅黑" pitchFamily="34" charset="-122"/>
              </a:rPr>
              <a:t>cached</a:t>
            </a:r>
            <a:r>
              <a:rPr lang="zh-CN" altLang="en-US" sz="1600" dirty="0" smtClean="0">
                <a:solidFill>
                  <a:srgbClr val="FF0000"/>
                </a:solidFill>
                <a:latin typeface="微软雅黑" pitchFamily="34" charset="-122"/>
                <a:ea typeface="微软雅黑" pitchFamily="34" charset="-122"/>
              </a:rPr>
              <a:t>直接用来记忆我们打开的文件</a:t>
            </a:r>
            <a:endParaRPr lang="en-US" altLang="zh-CN" sz="1600" dirty="0" smtClean="0">
              <a:solidFill>
                <a:srgbClr val="FF0000"/>
              </a:solidFill>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例子实验测试：</a:t>
            </a:r>
            <a:endParaRPr lang="en-US" altLang="zh-CN" sz="2400" dirty="0" smtClean="0">
              <a:latin typeface="微软雅黑" pitchFamily="34" charset="-122"/>
              <a:ea typeface="微软雅黑" pitchFamily="34" charset="-122"/>
            </a:endParaRPr>
          </a:p>
          <a:p>
            <a:r>
              <a:rPr lang="en-US" sz="1400" dirty="0" smtClean="0">
                <a:latin typeface="微软雅黑" pitchFamily="34" charset="-122"/>
                <a:ea typeface="微软雅黑" pitchFamily="34" charset="-122"/>
              </a:rPr>
              <a:t>#free</a:t>
            </a:r>
            <a:endParaRPr lang="zh-CN" altLang="en-US" sz="1400" dirty="0" smtClean="0">
              <a:latin typeface="微软雅黑" pitchFamily="34" charset="-122"/>
              <a:ea typeface="微软雅黑" pitchFamily="34" charset="-122"/>
            </a:endParaRPr>
          </a:p>
          <a:p>
            <a:r>
              <a:rPr lang="en-US" sz="1400" dirty="0" smtClean="0">
                <a:latin typeface="微软雅黑" pitchFamily="34" charset="-122"/>
                <a:ea typeface="微软雅黑" pitchFamily="34" charset="-122"/>
              </a:rPr>
              <a:t>#</a:t>
            </a:r>
            <a:r>
              <a:rPr lang="en-US" sz="1400" dirty="0" err="1" smtClean="0">
                <a:latin typeface="微软雅黑" pitchFamily="34" charset="-122"/>
                <a:ea typeface="微软雅黑" pitchFamily="34" charset="-122"/>
              </a:rPr>
              <a:t>ls</a:t>
            </a:r>
            <a:r>
              <a:rPr lang="en-US" sz="1400" dirty="0" smtClean="0">
                <a:latin typeface="微软雅黑" pitchFamily="34" charset="-122"/>
                <a:ea typeface="微软雅黑" pitchFamily="34" charset="-122"/>
              </a:rPr>
              <a:t> /dev</a:t>
            </a:r>
            <a:endParaRPr lang="zh-CN" altLang="en-US" sz="1400" dirty="0" smtClean="0">
              <a:latin typeface="微软雅黑" pitchFamily="34" charset="-122"/>
              <a:ea typeface="微软雅黑" pitchFamily="34" charset="-122"/>
            </a:endParaRPr>
          </a:p>
          <a:p>
            <a:r>
              <a:rPr lang="en-US" sz="1400" dirty="0" smtClean="0">
                <a:latin typeface="微软雅黑" pitchFamily="34" charset="-122"/>
                <a:ea typeface="微软雅黑" pitchFamily="34" charset="-122"/>
              </a:rPr>
              <a:t>#free</a:t>
            </a:r>
            <a:endParaRPr lang="zh-CN" altLang="en-US"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你比较一下两个的大小，当然这个</a:t>
            </a:r>
            <a:r>
              <a:rPr lang="en-US" sz="1400" dirty="0" smtClean="0">
                <a:latin typeface="微软雅黑" pitchFamily="34" charset="-122"/>
                <a:ea typeface="微软雅黑" pitchFamily="34" charset="-122"/>
              </a:rPr>
              <a:t>buffers</a:t>
            </a:r>
            <a:r>
              <a:rPr lang="zh-CN" altLang="en-US" sz="1400" dirty="0" smtClean="0">
                <a:latin typeface="微软雅黑" pitchFamily="34" charset="-122"/>
                <a:ea typeface="微软雅黑" pitchFamily="34" charset="-122"/>
              </a:rPr>
              <a:t>随时都在增加，但你有</a:t>
            </a:r>
            <a:r>
              <a:rPr lang="en-US" sz="1400" dirty="0" err="1" smtClean="0">
                <a:latin typeface="微软雅黑" pitchFamily="34" charset="-122"/>
                <a:ea typeface="微软雅黑" pitchFamily="34" charset="-122"/>
              </a:rPr>
              <a:t>ls</a:t>
            </a:r>
            <a:r>
              <a:rPr lang="zh-CN" altLang="en-US" sz="1400" dirty="0" smtClean="0">
                <a:latin typeface="微软雅黑" pitchFamily="34" charset="-122"/>
                <a:ea typeface="微软雅黑" pitchFamily="34" charset="-122"/>
              </a:rPr>
              <a:t>过的话，增加的速度会变得快，这个就是</a:t>
            </a:r>
            <a:r>
              <a:rPr lang="en-US" sz="1400" dirty="0" smtClean="0">
                <a:latin typeface="微软雅黑" pitchFamily="34" charset="-122"/>
                <a:ea typeface="微软雅黑" pitchFamily="34" charset="-122"/>
              </a:rPr>
              <a:t>buffers/</a:t>
            </a:r>
            <a:r>
              <a:rPr lang="en-US" sz="1400" dirty="0" err="1" smtClean="0">
                <a:latin typeface="微软雅黑" pitchFamily="34" charset="-122"/>
                <a:ea typeface="微软雅黑" pitchFamily="34" charset="-122"/>
              </a:rPr>
              <a:t>chached</a:t>
            </a:r>
            <a:r>
              <a:rPr lang="zh-CN" altLang="en-US" sz="1400" dirty="0" smtClean="0">
                <a:latin typeface="微软雅黑" pitchFamily="34" charset="-122"/>
                <a:ea typeface="微软雅黑" pitchFamily="34" charset="-122"/>
              </a:rPr>
              <a:t>的区别。因为</a:t>
            </a:r>
            <a:r>
              <a:rPr lang="en-US" sz="1400" dirty="0" smtClean="0">
                <a:latin typeface="微软雅黑" pitchFamily="34" charset="-122"/>
                <a:ea typeface="微软雅黑" pitchFamily="34" charset="-122"/>
              </a:rPr>
              <a:t>Linux</a:t>
            </a:r>
            <a:r>
              <a:rPr lang="zh-CN" altLang="en-US" sz="1400" dirty="0" smtClean="0">
                <a:latin typeface="微软雅黑" pitchFamily="34" charset="-122"/>
                <a:ea typeface="微软雅黑" pitchFamily="34" charset="-122"/>
              </a:rPr>
              <a:t>将你暂时不使用的内存作为文件和数据缓存，以提高系统性能，当你需要这些内存时，系统会自动释放（不像</a:t>
            </a:r>
            <a:r>
              <a:rPr lang="en-US" sz="1400" dirty="0" smtClean="0">
                <a:latin typeface="微软雅黑" pitchFamily="34" charset="-122"/>
                <a:ea typeface="微软雅黑" pitchFamily="34" charset="-122"/>
              </a:rPr>
              <a:t>windows</a:t>
            </a:r>
            <a:r>
              <a:rPr lang="zh-CN" altLang="en-US" sz="1400" dirty="0" smtClean="0">
                <a:latin typeface="微软雅黑" pitchFamily="34" charset="-122"/>
                <a:ea typeface="微软雅黑" pitchFamily="34" charset="-122"/>
              </a:rPr>
              <a:t>那样，因此，一个最简单的判断</a:t>
            </a:r>
            <a:r>
              <a:rPr lang="en-US" sz="1400" dirty="0" smtClean="0">
                <a:latin typeface="微软雅黑" pitchFamily="34" charset="-122"/>
                <a:ea typeface="微软雅黑" pitchFamily="34" charset="-122"/>
              </a:rPr>
              <a:t>Linux</a:t>
            </a:r>
            <a:r>
              <a:rPr lang="zh-CN" altLang="en-US" sz="1400" dirty="0" smtClean="0">
                <a:latin typeface="微软雅黑" pitchFamily="34" charset="-122"/>
                <a:ea typeface="微软雅黑" pitchFamily="34" charset="-122"/>
              </a:rPr>
              <a:t>下内存是否足够的办法是，只要基本没用到</a:t>
            </a:r>
            <a:r>
              <a:rPr lang="en-US" sz="1400" dirty="0" smtClean="0">
                <a:latin typeface="微软雅黑" pitchFamily="34" charset="-122"/>
                <a:ea typeface="微软雅黑" pitchFamily="34" charset="-122"/>
              </a:rPr>
              <a:t>swap</a:t>
            </a:r>
            <a:r>
              <a:rPr lang="zh-CN" altLang="en-US" sz="1400" dirty="0" smtClean="0">
                <a:latin typeface="微软雅黑" pitchFamily="34" charset="-122"/>
                <a:ea typeface="微软雅黑" pitchFamily="34" charset="-122"/>
              </a:rPr>
              <a:t>，这台机器的内存就是足够的）</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3368492-AAD8-4576-B9C0-C18CF88E4E82}" type="slidenum">
              <a:rPr lang="zh-CN" altLang="en-US"/>
              <a:pPr/>
              <a:t>27</a:t>
            </a:fld>
            <a:endParaRPr lang="en-US" altLang="zh-CN"/>
          </a:p>
        </p:txBody>
      </p:sp>
      <p:sp>
        <p:nvSpPr>
          <p:cNvPr id="7" name="日期占位符 5"/>
          <p:cNvSpPr>
            <a:spLocks noGrp="1"/>
          </p:cNvSpPr>
          <p:nvPr>
            <p:ph type="dt" sz="half" idx="12"/>
          </p:nvPr>
        </p:nvSpPr>
        <p:spPr/>
        <p:txBody>
          <a:bodyPr/>
          <a:lstStyle/>
          <a:p>
            <a:fld id="{67125C10-B62B-4FA7-85F0-E659B6B45EC5}" type="datetime1">
              <a:rPr lang="zh-CN" altLang="en-US"/>
              <a:pPr/>
              <a:t>2010-4-27</a:t>
            </a:fld>
            <a:endParaRPr lang="en-US" altLang="zh-CN"/>
          </a:p>
        </p:txBody>
      </p:sp>
      <p:sp>
        <p:nvSpPr>
          <p:cNvPr id="289794" name="Rectangle 2"/>
          <p:cNvSpPr>
            <a:spLocks noGrp="1" noChangeArrowheads="1"/>
          </p:cNvSpPr>
          <p:nvPr>
            <p:ph type="title"/>
          </p:nvPr>
        </p:nvSpPr>
        <p:spPr>
          <a:xfrm>
            <a:off x="539750" y="549275"/>
            <a:ext cx="8245475" cy="498475"/>
          </a:xfrm>
        </p:spPr>
        <p:txBody>
          <a:bodyPr/>
          <a:lstStyle/>
          <a:p>
            <a:r>
              <a:rPr lang="en-US" altLang="zh-CN" dirty="0" err="1" smtClean="0">
                <a:latin typeface="微软雅黑" pitchFamily="34" charset="-122"/>
                <a:ea typeface="微软雅黑" pitchFamily="34" charset="-122"/>
              </a:rPr>
              <a:t>mpstat</a:t>
            </a:r>
            <a:endParaRPr lang="zh-CN" altLang="en-US" dirty="0">
              <a:latin typeface="微软雅黑" pitchFamily="34" charset="-122"/>
              <a:ea typeface="微软雅黑" pitchFamily="34" charset="-122"/>
            </a:endParaRPr>
          </a:p>
        </p:txBody>
      </p:sp>
      <p:sp>
        <p:nvSpPr>
          <p:cNvPr id="8" name="内容占位符 7"/>
          <p:cNvSpPr>
            <a:spLocks noGrp="1"/>
          </p:cNvSpPr>
          <p:nvPr>
            <p:ph idx="1"/>
          </p:nvPr>
        </p:nvSpPr>
        <p:spPr/>
        <p:txBody>
          <a:bodyPr/>
          <a:lstStyle/>
          <a:p>
            <a:r>
              <a:rPr lang="zh-CN" altLang="en-US" sz="1600" dirty="0" smtClean="0">
                <a:latin typeface="微软雅黑" pitchFamily="34" charset="-122"/>
                <a:ea typeface="微软雅黑" pitchFamily="34" charset="-122"/>
              </a:rPr>
              <a:t>用途：收集和显示系统中所有逻辑 </a:t>
            </a:r>
            <a:r>
              <a:rPr lang="en-US" altLang="zh-CN" sz="1600" dirty="0" smtClean="0">
                <a:latin typeface="微软雅黑" pitchFamily="34" charset="-122"/>
                <a:ea typeface="微软雅黑" pitchFamily="34" charset="-122"/>
              </a:rPr>
              <a:t>CPU </a:t>
            </a:r>
            <a:r>
              <a:rPr lang="zh-CN" altLang="en-US" sz="1600" dirty="0" smtClean="0">
                <a:latin typeface="微软雅黑" pitchFamily="34" charset="-122"/>
                <a:ea typeface="微软雅黑" pitchFamily="34" charset="-122"/>
              </a:rPr>
              <a:t>的性能统计信息。</a:t>
            </a:r>
            <a:endParaRPr lang="zh-CN" altLang="en-US" sz="1600" dirty="0">
              <a:latin typeface="微软雅黑" pitchFamily="34" charset="-122"/>
              <a:ea typeface="微软雅黑" pitchFamily="34" charset="-122"/>
            </a:endParaRPr>
          </a:p>
        </p:txBody>
      </p:sp>
      <p:pic>
        <p:nvPicPr>
          <p:cNvPr id="1027" name="Picture 3"/>
          <p:cNvPicPr>
            <a:picLocks noChangeAspect="1" noChangeArrowheads="1"/>
          </p:cNvPicPr>
          <p:nvPr/>
        </p:nvPicPr>
        <p:blipFill>
          <a:blip r:embed="rId3"/>
          <a:srcRect/>
          <a:stretch>
            <a:fillRect/>
          </a:stretch>
        </p:blipFill>
        <p:spPr bwMode="auto">
          <a:xfrm>
            <a:off x="609600" y="1905000"/>
            <a:ext cx="7134225" cy="3848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3368492-AAD8-4576-B9C0-C18CF88E4E82}" type="slidenum">
              <a:rPr lang="zh-CN" altLang="en-US"/>
              <a:pPr/>
              <a:t>28</a:t>
            </a:fld>
            <a:endParaRPr lang="en-US" altLang="zh-CN"/>
          </a:p>
        </p:txBody>
      </p:sp>
      <p:sp>
        <p:nvSpPr>
          <p:cNvPr id="7" name="日期占位符 5"/>
          <p:cNvSpPr>
            <a:spLocks noGrp="1"/>
          </p:cNvSpPr>
          <p:nvPr>
            <p:ph type="dt" sz="half" idx="12"/>
          </p:nvPr>
        </p:nvSpPr>
        <p:spPr/>
        <p:txBody>
          <a:bodyPr/>
          <a:lstStyle/>
          <a:p>
            <a:fld id="{67125C10-B62B-4FA7-85F0-E659B6B45EC5}" type="datetime1">
              <a:rPr lang="zh-CN" altLang="en-US"/>
              <a:pPr/>
              <a:t>2010-4-27</a:t>
            </a:fld>
            <a:endParaRPr lang="en-US" altLang="zh-CN"/>
          </a:p>
        </p:txBody>
      </p:sp>
      <p:sp>
        <p:nvSpPr>
          <p:cNvPr id="289794" name="Rectangle 2"/>
          <p:cNvSpPr>
            <a:spLocks noGrp="1" noChangeArrowheads="1"/>
          </p:cNvSpPr>
          <p:nvPr>
            <p:ph type="title"/>
          </p:nvPr>
        </p:nvSpPr>
        <p:spPr>
          <a:xfrm>
            <a:off x="539750" y="549275"/>
            <a:ext cx="8245475" cy="498475"/>
          </a:xfrm>
        </p:spPr>
        <p:txBody>
          <a:bodyPr/>
          <a:lstStyle/>
          <a:p>
            <a:r>
              <a:rPr lang="en-US" altLang="zh-CN" dirty="0" err="1" smtClean="0">
                <a:latin typeface="微软雅黑" pitchFamily="34" charset="-122"/>
                <a:ea typeface="微软雅黑" pitchFamily="34" charset="-122"/>
              </a:rPr>
              <a:t>sar</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格式</a:t>
            </a:r>
          </a:p>
        </p:txBody>
      </p:sp>
      <p:sp>
        <p:nvSpPr>
          <p:cNvPr id="8" name="内容占位符 7"/>
          <p:cNvSpPr>
            <a:spLocks noGrp="1"/>
          </p:cNvSpPr>
          <p:nvPr>
            <p:ph idx="1"/>
          </p:nvPr>
        </p:nvSpPr>
        <p:spPr/>
        <p:txBody>
          <a:bodyPr/>
          <a:lstStyle/>
          <a:p>
            <a:r>
              <a:rPr lang="en-US" sz="1400" b="1" dirty="0" err="1" smtClean="0">
                <a:latin typeface="微软雅黑" pitchFamily="34" charset="-122"/>
                <a:ea typeface="微软雅黑" pitchFamily="34" charset="-122"/>
              </a:rPr>
              <a:t>sar</a:t>
            </a:r>
            <a:r>
              <a:rPr lang="en-US" sz="1400" dirty="0" err="1" smtClean="0">
                <a:latin typeface="微软雅黑" pitchFamily="34" charset="-122"/>
                <a:ea typeface="微软雅黑" pitchFamily="34" charset="-122"/>
              </a:rPr>
              <a:t>System</a:t>
            </a:r>
            <a:r>
              <a:rPr lang="en-US" sz="1400" dirty="0" smtClean="0">
                <a:latin typeface="微软雅黑" pitchFamily="34" charset="-122"/>
                <a:ea typeface="微软雅黑" pitchFamily="34" charset="-122"/>
              </a:rPr>
              <a:t> Activity Reporter</a:t>
            </a:r>
            <a:r>
              <a:rPr lang="zh-CN" altLang="en-US" sz="1400" dirty="0" smtClean="0">
                <a:latin typeface="微软雅黑" pitchFamily="34" charset="-122"/>
                <a:ea typeface="微软雅黑" pitchFamily="34" charset="-122"/>
              </a:rPr>
              <a:t>（系统活动情况报告）的缩写。</a:t>
            </a:r>
            <a:r>
              <a:rPr lang="en-US" sz="1400" b="1" dirty="0" err="1" smtClean="0">
                <a:latin typeface="微软雅黑" pitchFamily="34" charset="-122"/>
                <a:ea typeface="微软雅黑" pitchFamily="34" charset="-122"/>
              </a:rPr>
              <a:t>sar</a:t>
            </a:r>
            <a:r>
              <a:rPr lang="zh-CN" altLang="en-US" sz="1400" dirty="0" smtClean="0">
                <a:latin typeface="微软雅黑" pitchFamily="34" charset="-122"/>
                <a:ea typeface="微软雅黑" pitchFamily="34" charset="-122"/>
              </a:rPr>
              <a:t>对系统当前的状态进行取样，通过计算数据和比例来表达系统的当前运行状态。可以连续对系统取样，获得大量的取样数据；取样数据和分析的结果都可以存入文件，所需的负载很小。</a:t>
            </a:r>
            <a:r>
              <a:rPr lang="en-US" sz="1400" b="1" dirty="0" err="1" smtClean="0">
                <a:latin typeface="微软雅黑" pitchFamily="34" charset="-122"/>
                <a:ea typeface="微软雅黑" pitchFamily="34" charset="-122"/>
              </a:rPr>
              <a:t>Sar</a:t>
            </a:r>
            <a:r>
              <a:rPr lang="zh-CN" altLang="en-US" sz="1400" b="1" dirty="0" smtClean="0">
                <a:latin typeface="微软雅黑" pitchFamily="34" charset="-122"/>
                <a:ea typeface="微软雅黑" pitchFamily="34" charset="-122"/>
              </a:rPr>
              <a:t>对</a:t>
            </a:r>
            <a:r>
              <a:rPr lang="zh-CN" altLang="en-US" sz="1400" dirty="0" smtClean="0">
                <a:latin typeface="微软雅黑" pitchFamily="34" charset="-122"/>
                <a:ea typeface="微软雅黑" pitchFamily="34" charset="-122"/>
              </a:rPr>
              <a:t>文件读写、系统调用、串口、</a:t>
            </a:r>
            <a:r>
              <a:rPr lang="en-US" sz="1400" dirty="0" smtClean="0">
                <a:latin typeface="微软雅黑" pitchFamily="34" charset="-122"/>
                <a:ea typeface="微软雅黑" pitchFamily="34" charset="-122"/>
              </a:rPr>
              <a:t>CPU</a:t>
            </a:r>
            <a:r>
              <a:rPr lang="zh-CN" altLang="en-US" sz="1400" dirty="0" smtClean="0">
                <a:latin typeface="微软雅黑" pitchFamily="34" charset="-122"/>
                <a:ea typeface="微软雅黑" pitchFamily="34" charset="-122"/>
              </a:rPr>
              <a:t>效率、内存使用状况、进程活动及</a:t>
            </a:r>
            <a:r>
              <a:rPr lang="en-US" sz="1400" dirty="0" smtClean="0">
                <a:latin typeface="微软雅黑" pitchFamily="34" charset="-122"/>
                <a:ea typeface="微软雅黑" pitchFamily="34" charset="-122"/>
              </a:rPr>
              <a:t>IPC</a:t>
            </a:r>
            <a:r>
              <a:rPr lang="zh-CN" altLang="en-US" sz="1400" dirty="0" smtClean="0">
                <a:latin typeface="微软雅黑" pitchFamily="34" charset="-122"/>
                <a:ea typeface="微软雅黑" pitchFamily="34" charset="-122"/>
              </a:rPr>
              <a:t>有关的活动进行抽样。</a:t>
            </a:r>
            <a:endParaRPr lang="en-US" altLang="zh-CN" sz="1400" dirty="0" smtClean="0">
              <a:latin typeface="微软雅黑" pitchFamily="34" charset="-122"/>
              <a:ea typeface="微软雅黑" pitchFamily="34" charset="-122"/>
            </a:endParaRPr>
          </a:p>
          <a:p>
            <a:pPr>
              <a:buNone/>
            </a:pPr>
            <a:r>
              <a:rPr lang="zh-CN" altLang="en-US" sz="1400" dirty="0" smtClean="0">
                <a:solidFill>
                  <a:srgbClr val="FF0000"/>
                </a:solidFill>
                <a:latin typeface="微软雅黑" pitchFamily="34" charset="-122"/>
                <a:ea typeface="微软雅黑" pitchFamily="34" charset="-122"/>
              </a:rPr>
              <a:t>   参数表</a:t>
            </a:r>
            <a:r>
              <a:rPr lang="en-US" altLang="zh-CN" sz="1400" dirty="0" smtClean="0">
                <a:solidFill>
                  <a:srgbClr val="FF0000"/>
                </a:solidFill>
                <a:latin typeface="微软雅黑" pitchFamily="34" charset="-122"/>
                <a:ea typeface="微软雅黑" pitchFamily="34" charset="-122"/>
              </a:rPr>
              <a:t>1</a:t>
            </a:r>
          </a:p>
          <a:p>
            <a:r>
              <a:rPr lang="en-US" altLang="zh-CN" sz="1000" dirty="0" smtClean="0">
                <a:solidFill>
                  <a:srgbClr val="FF0000"/>
                </a:solidFill>
                <a:latin typeface="微软雅黑" pitchFamily="34" charset="-122"/>
                <a:ea typeface="微软雅黑" pitchFamily="34" charset="-122"/>
              </a:rPr>
              <a:t>-A </a:t>
            </a:r>
            <a:r>
              <a:rPr lang="zh-CN" altLang="en-US" sz="1000" dirty="0" smtClean="0">
                <a:solidFill>
                  <a:srgbClr val="FF0000"/>
                </a:solidFill>
                <a:latin typeface="微软雅黑" pitchFamily="34" charset="-122"/>
                <a:ea typeface="微软雅黑" pitchFamily="34" charset="-122"/>
              </a:rPr>
              <a:t>汇总所有的报告 </a:t>
            </a:r>
          </a:p>
          <a:p>
            <a:r>
              <a:rPr lang="en-US" altLang="zh-CN" sz="1000" dirty="0" smtClean="0">
                <a:solidFill>
                  <a:srgbClr val="FF0000"/>
                </a:solidFill>
                <a:latin typeface="微软雅黑" pitchFamily="34" charset="-122"/>
                <a:ea typeface="微软雅黑" pitchFamily="34" charset="-122"/>
              </a:rPr>
              <a:t>-a </a:t>
            </a:r>
            <a:r>
              <a:rPr lang="zh-CN" altLang="en-US" sz="1000" dirty="0" smtClean="0">
                <a:solidFill>
                  <a:srgbClr val="FF0000"/>
                </a:solidFill>
                <a:latin typeface="微软雅黑" pitchFamily="34" charset="-122"/>
                <a:ea typeface="微软雅黑" pitchFamily="34" charset="-122"/>
              </a:rPr>
              <a:t>报告文件读写使用情况 </a:t>
            </a:r>
          </a:p>
          <a:p>
            <a:r>
              <a:rPr lang="en-US" altLang="zh-CN" sz="1000" dirty="0" smtClean="0">
                <a:solidFill>
                  <a:srgbClr val="FF0000"/>
                </a:solidFill>
                <a:latin typeface="微软雅黑" pitchFamily="34" charset="-122"/>
                <a:ea typeface="微软雅黑" pitchFamily="34" charset="-122"/>
              </a:rPr>
              <a:t>-B </a:t>
            </a:r>
            <a:r>
              <a:rPr lang="zh-CN" altLang="en-US" sz="1000" dirty="0" smtClean="0">
                <a:solidFill>
                  <a:srgbClr val="FF0000"/>
                </a:solidFill>
                <a:latin typeface="微软雅黑" pitchFamily="34" charset="-122"/>
                <a:ea typeface="微软雅黑" pitchFamily="34" charset="-122"/>
              </a:rPr>
              <a:t>报告附加的缓存的使用情况 </a:t>
            </a:r>
          </a:p>
          <a:p>
            <a:r>
              <a:rPr lang="en-US" altLang="zh-CN" sz="1000" dirty="0" smtClean="0">
                <a:solidFill>
                  <a:srgbClr val="FF0000"/>
                </a:solidFill>
                <a:latin typeface="微软雅黑" pitchFamily="34" charset="-122"/>
                <a:ea typeface="微软雅黑" pitchFamily="34" charset="-122"/>
              </a:rPr>
              <a:t>-b </a:t>
            </a:r>
            <a:r>
              <a:rPr lang="zh-CN" altLang="en-US" sz="1000" dirty="0" smtClean="0">
                <a:solidFill>
                  <a:srgbClr val="FF0000"/>
                </a:solidFill>
                <a:latin typeface="微软雅黑" pitchFamily="34" charset="-122"/>
                <a:ea typeface="微软雅黑" pitchFamily="34" charset="-122"/>
              </a:rPr>
              <a:t>报告缓存的使用情况 </a:t>
            </a:r>
          </a:p>
          <a:p>
            <a:r>
              <a:rPr lang="en-US" altLang="zh-CN" sz="1000" dirty="0" smtClean="0">
                <a:solidFill>
                  <a:srgbClr val="FF0000"/>
                </a:solidFill>
                <a:latin typeface="微软雅黑" pitchFamily="34" charset="-122"/>
                <a:ea typeface="微软雅黑" pitchFamily="34" charset="-122"/>
              </a:rPr>
              <a:t>-c </a:t>
            </a:r>
            <a:r>
              <a:rPr lang="zh-CN" altLang="en-US" sz="1000" dirty="0" smtClean="0">
                <a:solidFill>
                  <a:srgbClr val="FF0000"/>
                </a:solidFill>
                <a:latin typeface="微软雅黑" pitchFamily="34" charset="-122"/>
                <a:ea typeface="微软雅黑" pitchFamily="34" charset="-122"/>
              </a:rPr>
              <a:t>报告系统调用的使用情况 </a:t>
            </a:r>
          </a:p>
          <a:p>
            <a:r>
              <a:rPr lang="en-US" altLang="zh-CN" sz="1000" dirty="0" smtClean="0">
                <a:solidFill>
                  <a:srgbClr val="FF0000"/>
                </a:solidFill>
                <a:latin typeface="微软雅黑" pitchFamily="34" charset="-122"/>
                <a:ea typeface="微软雅黑" pitchFamily="34" charset="-122"/>
              </a:rPr>
              <a:t>-d </a:t>
            </a:r>
            <a:r>
              <a:rPr lang="zh-CN" altLang="en-US" sz="1000" dirty="0" smtClean="0">
                <a:solidFill>
                  <a:srgbClr val="FF0000"/>
                </a:solidFill>
                <a:latin typeface="微软雅黑" pitchFamily="34" charset="-122"/>
                <a:ea typeface="微软雅黑" pitchFamily="34" charset="-122"/>
              </a:rPr>
              <a:t>报告磁盘的使用情况 </a:t>
            </a:r>
          </a:p>
          <a:p>
            <a:r>
              <a:rPr lang="en-US" altLang="zh-CN" sz="1000" dirty="0" smtClean="0">
                <a:solidFill>
                  <a:srgbClr val="FF0000"/>
                </a:solidFill>
                <a:latin typeface="微软雅黑" pitchFamily="34" charset="-122"/>
                <a:ea typeface="微软雅黑" pitchFamily="34" charset="-122"/>
              </a:rPr>
              <a:t>-g </a:t>
            </a:r>
            <a:r>
              <a:rPr lang="zh-CN" altLang="en-US" sz="1000" dirty="0" smtClean="0">
                <a:solidFill>
                  <a:srgbClr val="FF0000"/>
                </a:solidFill>
                <a:latin typeface="微软雅黑" pitchFamily="34" charset="-122"/>
                <a:ea typeface="微软雅黑" pitchFamily="34" charset="-122"/>
              </a:rPr>
              <a:t>报告串口的使用情况 </a:t>
            </a:r>
          </a:p>
          <a:p>
            <a:r>
              <a:rPr lang="en-US" altLang="zh-CN" sz="1000" dirty="0" smtClean="0">
                <a:solidFill>
                  <a:srgbClr val="FF0000"/>
                </a:solidFill>
                <a:latin typeface="微软雅黑" pitchFamily="34" charset="-122"/>
                <a:ea typeface="微软雅黑" pitchFamily="34" charset="-122"/>
              </a:rPr>
              <a:t>-h </a:t>
            </a:r>
            <a:r>
              <a:rPr lang="zh-CN" altLang="en-US" sz="1000" dirty="0" smtClean="0">
                <a:solidFill>
                  <a:srgbClr val="FF0000"/>
                </a:solidFill>
                <a:latin typeface="微软雅黑" pitchFamily="34" charset="-122"/>
                <a:ea typeface="微软雅黑" pitchFamily="34" charset="-122"/>
              </a:rPr>
              <a:t>报告关于</a:t>
            </a:r>
            <a:r>
              <a:rPr lang="en-US" altLang="zh-CN" sz="1000" dirty="0" smtClean="0">
                <a:solidFill>
                  <a:srgbClr val="FF0000"/>
                </a:solidFill>
                <a:latin typeface="微软雅黑" pitchFamily="34" charset="-122"/>
                <a:ea typeface="微软雅黑" pitchFamily="34" charset="-122"/>
              </a:rPr>
              <a:t>buffer</a:t>
            </a:r>
            <a:r>
              <a:rPr lang="zh-CN" altLang="en-US" sz="1000" dirty="0" smtClean="0">
                <a:solidFill>
                  <a:srgbClr val="FF0000"/>
                </a:solidFill>
                <a:latin typeface="微软雅黑" pitchFamily="34" charset="-122"/>
                <a:ea typeface="微软雅黑" pitchFamily="34" charset="-122"/>
              </a:rPr>
              <a:t>使用的统计数据 </a:t>
            </a:r>
          </a:p>
          <a:p>
            <a:r>
              <a:rPr lang="en-US" altLang="zh-CN" sz="1000" dirty="0" smtClean="0">
                <a:solidFill>
                  <a:srgbClr val="FF0000"/>
                </a:solidFill>
                <a:latin typeface="微软雅黑" pitchFamily="34" charset="-122"/>
                <a:ea typeface="微软雅黑" pitchFamily="34" charset="-122"/>
              </a:rPr>
              <a:t>-m </a:t>
            </a:r>
            <a:r>
              <a:rPr lang="zh-CN" altLang="en-US" sz="1000" dirty="0" smtClean="0">
                <a:solidFill>
                  <a:srgbClr val="FF0000"/>
                </a:solidFill>
                <a:latin typeface="微软雅黑" pitchFamily="34" charset="-122"/>
                <a:ea typeface="微软雅黑" pitchFamily="34" charset="-122"/>
              </a:rPr>
              <a:t>报告</a:t>
            </a:r>
            <a:r>
              <a:rPr lang="en-US" altLang="zh-CN" sz="1000" dirty="0" smtClean="0">
                <a:solidFill>
                  <a:srgbClr val="FF0000"/>
                </a:solidFill>
                <a:latin typeface="微软雅黑" pitchFamily="34" charset="-122"/>
                <a:ea typeface="微软雅黑" pitchFamily="34" charset="-122"/>
              </a:rPr>
              <a:t>IPC</a:t>
            </a:r>
            <a:r>
              <a:rPr lang="zh-CN" altLang="en-US" sz="1000" dirty="0" smtClean="0">
                <a:solidFill>
                  <a:srgbClr val="FF0000"/>
                </a:solidFill>
                <a:latin typeface="微软雅黑" pitchFamily="34" charset="-122"/>
                <a:ea typeface="微软雅黑" pitchFamily="34" charset="-122"/>
              </a:rPr>
              <a:t>消息队列和信号量的使用情况 </a:t>
            </a:r>
          </a:p>
          <a:p>
            <a:r>
              <a:rPr lang="en-US" altLang="zh-CN" sz="1000" dirty="0" smtClean="0">
                <a:solidFill>
                  <a:srgbClr val="FF0000"/>
                </a:solidFill>
                <a:latin typeface="微软雅黑" pitchFamily="34" charset="-122"/>
                <a:ea typeface="微软雅黑" pitchFamily="34" charset="-122"/>
              </a:rPr>
              <a:t>-n </a:t>
            </a:r>
            <a:r>
              <a:rPr lang="zh-CN" altLang="en-US" sz="1000" dirty="0" smtClean="0">
                <a:solidFill>
                  <a:srgbClr val="FF0000"/>
                </a:solidFill>
                <a:latin typeface="微软雅黑" pitchFamily="34" charset="-122"/>
                <a:ea typeface="微软雅黑" pitchFamily="34" charset="-122"/>
              </a:rPr>
              <a:t>报告命名</a:t>
            </a:r>
            <a:r>
              <a:rPr lang="en-US" altLang="zh-CN" sz="1000" dirty="0" smtClean="0">
                <a:solidFill>
                  <a:srgbClr val="FF0000"/>
                </a:solidFill>
                <a:latin typeface="微软雅黑" pitchFamily="34" charset="-122"/>
                <a:ea typeface="微软雅黑" pitchFamily="34" charset="-122"/>
              </a:rPr>
              <a:t>cache</a:t>
            </a:r>
            <a:r>
              <a:rPr lang="zh-CN" altLang="en-US" sz="1000" dirty="0" smtClean="0">
                <a:solidFill>
                  <a:srgbClr val="FF0000"/>
                </a:solidFill>
                <a:latin typeface="微软雅黑" pitchFamily="34" charset="-122"/>
                <a:ea typeface="微软雅黑" pitchFamily="34" charset="-122"/>
              </a:rPr>
              <a:t>的使用情况 </a:t>
            </a:r>
          </a:p>
          <a:p>
            <a:r>
              <a:rPr lang="en-US" altLang="zh-CN" sz="1000" dirty="0" smtClean="0">
                <a:solidFill>
                  <a:srgbClr val="FF0000"/>
                </a:solidFill>
                <a:latin typeface="微软雅黑" pitchFamily="34" charset="-122"/>
                <a:ea typeface="微软雅黑" pitchFamily="34" charset="-122"/>
              </a:rPr>
              <a:t>-p </a:t>
            </a:r>
            <a:r>
              <a:rPr lang="zh-CN" altLang="en-US" sz="1000" dirty="0" smtClean="0">
                <a:solidFill>
                  <a:srgbClr val="FF0000"/>
                </a:solidFill>
                <a:latin typeface="微软雅黑" pitchFamily="34" charset="-122"/>
                <a:ea typeface="微软雅黑" pitchFamily="34" charset="-122"/>
              </a:rPr>
              <a:t>报告调页活动的使用情况 </a:t>
            </a:r>
          </a:p>
          <a:p>
            <a:r>
              <a:rPr lang="en-US" altLang="zh-CN" sz="1000" dirty="0" smtClean="0">
                <a:solidFill>
                  <a:srgbClr val="FF0000"/>
                </a:solidFill>
                <a:latin typeface="微软雅黑" pitchFamily="34" charset="-122"/>
                <a:ea typeface="微软雅黑" pitchFamily="34" charset="-122"/>
              </a:rPr>
              <a:t>-q </a:t>
            </a:r>
            <a:r>
              <a:rPr lang="zh-CN" altLang="en-US" sz="1000" dirty="0" smtClean="0">
                <a:solidFill>
                  <a:srgbClr val="FF0000"/>
                </a:solidFill>
                <a:latin typeface="微软雅黑" pitchFamily="34" charset="-122"/>
                <a:ea typeface="微软雅黑" pitchFamily="34" charset="-122"/>
              </a:rPr>
              <a:t>报告运行队列和交换队列的平均长度 </a:t>
            </a:r>
          </a:p>
          <a:p>
            <a:r>
              <a:rPr lang="en-US" altLang="zh-CN" sz="1000" dirty="0" smtClean="0">
                <a:solidFill>
                  <a:srgbClr val="FF0000"/>
                </a:solidFill>
                <a:latin typeface="微软雅黑" pitchFamily="34" charset="-122"/>
                <a:ea typeface="微软雅黑" pitchFamily="34" charset="-122"/>
              </a:rPr>
              <a:t>-R </a:t>
            </a:r>
            <a:r>
              <a:rPr lang="zh-CN" altLang="en-US" sz="1000" dirty="0" smtClean="0">
                <a:solidFill>
                  <a:srgbClr val="FF0000"/>
                </a:solidFill>
                <a:latin typeface="微软雅黑" pitchFamily="34" charset="-122"/>
                <a:ea typeface="微软雅黑" pitchFamily="34" charset="-122"/>
              </a:rPr>
              <a:t>报告进程的活动情况 </a:t>
            </a:r>
          </a:p>
          <a:p>
            <a:r>
              <a:rPr lang="en-US" altLang="zh-CN" sz="1000" dirty="0" smtClean="0">
                <a:solidFill>
                  <a:srgbClr val="FF0000"/>
                </a:solidFill>
                <a:latin typeface="微软雅黑" pitchFamily="34" charset="-122"/>
                <a:ea typeface="微软雅黑" pitchFamily="34" charset="-122"/>
              </a:rPr>
              <a:t>-r </a:t>
            </a:r>
            <a:r>
              <a:rPr lang="zh-CN" altLang="en-US" sz="1000" dirty="0" smtClean="0">
                <a:solidFill>
                  <a:srgbClr val="FF0000"/>
                </a:solidFill>
                <a:latin typeface="微软雅黑" pitchFamily="34" charset="-122"/>
                <a:ea typeface="微软雅黑" pitchFamily="34" charset="-122"/>
              </a:rPr>
              <a:t>报告没有使用的内存页面和硬盘块 </a:t>
            </a:r>
          </a:p>
          <a:p>
            <a:r>
              <a:rPr lang="en-US" altLang="zh-CN" sz="1000" dirty="0" smtClean="0">
                <a:solidFill>
                  <a:srgbClr val="FF0000"/>
                </a:solidFill>
                <a:latin typeface="微软雅黑" pitchFamily="34" charset="-122"/>
                <a:ea typeface="微软雅黑" pitchFamily="34" charset="-122"/>
              </a:rPr>
              <a:t>-u </a:t>
            </a:r>
            <a:r>
              <a:rPr lang="zh-CN" altLang="en-US" sz="1000" dirty="0" smtClean="0">
                <a:solidFill>
                  <a:srgbClr val="FF0000"/>
                </a:solidFill>
                <a:latin typeface="微软雅黑" pitchFamily="34" charset="-122"/>
                <a:ea typeface="微软雅黑" pitchFamily="34" charset="-122"/>
              </a:rPr>
              <a:t>报告</a:t>
            </a:r>
            <a:r>
              <a:rPr lang="en-US" altLang="zh-CN" sz="1000" dirty="0" smtClean="0">
                <a:solidFill>
                  <a:srgbClr val="FF0000"/>
                </a:solidFill>
                <a:latin typeface="微软雅黑" pitchFamily="34" charset="-122"/>
                <a:ea typeface="微软雅黑" pitchFamily="34" charset="-122"/>
              </a:rPr>
              <a:t>CPU</a:t>
            </a:r>
            <a:r>
              <a:rPr lang="zh-CN" altLang="en-US" sz="1000" dirty="0" smtClean="0">
                <a:solidFill>
                  <a:srgbClr val="FF0000"/>
                </a:solidFill>
                <a:latin typeface="微软雅黑" pitchFamily="34" charset="-122"/>
                <a:ea typeface="微软雅黑" pitchFamily="34" charset="-122"/>
              </a:rPr>
              <a:t>的利用率 </a:t>
            </a:r>
          </a:p>
          <a:p>
            <a:r>
              <a:rPr lang="en-US" altLang="zh-CN" sz="1000" dirty="0" smtClean="0">
                <a:solidFill>
                  <a:srgbClr val="FF0000"/>
                </a:solidFill>
                <a:latin typeface="微软雅黑" pitchFamily="34" charset="-122"/>
                <a:ea typeface="微软雅黑" pitchFamily="34" charset="-122"/>
              </a:rPr>
              <a:t>-v </a:t>
            </a:r>
            <a:r>
              <a:rPr lang="zh-CN" altLang="en-US" sz="1000" dirty="0" smtClean="0">
                <a:solidFill>
                  <a:srgbClr val="FF0000"/>
                </a:solidFill>
                <a:latin typeface="微软雅黑" pitchFamily="34" charset="-122"/>
                <a:ea typeface="微软雅黑" pitchFamily="34" charset="-122"/>
              </a:rPr>
              <a:t>报告进程、</a:t>
            </a:r>
            <a:r>
              <a:rPr lang="en-US" altLang="zh-CN" sz="1000" dirty="0" err="1" smtClean="0">
                <a:solidFill>
                  <a:srgbClr val="FF0000"/>
                </a:solidFill>
                <a:latin typeface="微软雅黑" pitchFamily="34" charset="-122"/>
                <a:ea typeface="微软雅黑" pitchFamily="34" charset="-122"/>
              </a:rPr>
              <a:t>i</a:t>
            </a:r>
            <a:r>
              <a:rPr lang="zh-CN" altLang="en-US" sz="1000" dirty="0" smtClean="0">
                <a:solidFill>
                  <a:srgbClr val="FF0000"/>
                </a:solidFill>
                <a:latin typeface="微软雅黑" pitchFamily="34" charset="-122"/>
                <a:ea typeface="微软雅黑" pitchFamily="34" charset="-122"/>
              </a:rPr>
              <a:t>节点、文件和锁表状态 </a:t>
            </a:r>
          </a:p>
          <a:p>
            <a:r>
              <a:rPr lang="en-US" altLang="zh-CN" sz="1000" dirty="0" smtClean="0">
                <a:solidFill>
                  <a:srgbClr val="FF0000"/>
                </a:solidFill>
                <a:latin typeface="微软雅黑" pitchFamily="34" charset="-122"/>
                <a:ea typeface="微软雅黑" pitchFamily="34" charset="-122"/>
              </a:rPr>
              <a:t>-w </a:t>
            </a:r>
            <a:r>
              <a:rPr lang="zh-CN" altLang="en-US" sz="1000" dirty="0" smtClean="0">
                <a:solidFill>
                  <a:srgbClr val="FF0000"/>
                </a:solidFill>
                <a:latin typeface="微软雅黑" pitchFamily="34" charset="-122"/>
                <a:ea typeface="微软雅黑" pitchFamily="34" charset="-122"/>
              </a:rPr>
              <a:t>报告系统交换活动状况 </a:t>
            </a:r>
          </a:p>
          <a:p>
            <a:r>
              <a:rPr lang="en-US" altLang="zh-CN" sz="1000" dirty="0" smtClean="0">
                <a:solidFill>
                  <a:srgbClr val="FF0000"/>
                </a:solidFill>
                <a:latin typeface="微软雅黑" pitchFamily="34" charset="-122"/>
                <a:ea typeface="微软雅黑" pitchFamily="34" charset="-122"/>
              </a:rPr>
              <a:t>-y </a:t>
            </a:r>
            <a:r>
              <a:rPr lang="zh-CN" altLang="en-US" sz="1000" dirty="0" smtClean="0">
                <a:solidFill>
                  <a:srgbClr val="FF0000"/>
                </a:solidFill>
                <a:latin typeface="微软雅黑" pitchFamily="34" charset="-122"/>
                <a:ea typeface="微软雅黑" pitchFamily="34" charset="-122"/>
              </a:rPr>
              <a:t>报告</a:t>
            </a:r>
            <a:r>
              <a:rPr lang="en-US" altLang="zh-CN" sz="1000" dirty="0" smtClean="0">
                <a:solidFill>
                  <a:srgbClr val="FF0000"/>
                </a:solidFill>
                <a:latin typeface="微软雅黑" pitchFamily="34" charset="-122"/>
                <a:ea typeface="微软雅黑" pitchFamily="34" charset="-122"/>
              </a:rPr>
              <a:t>TTY</a:t>
            </a:r>
            <a:r>
              <a:rPr lang="zh-CN" altLang="en-US" sz="1000" dirty="0" smtClean="0">
                <a:solidFill>
                  <a:srgbClr val="FF0000"/>
                </a:solidFill>
                <a:latin typeface="微软雅黑" pitchFamily="34" charset="-122"/>
                <a:ea typeface="微软雅黑" pitchFamily="34" charset="-122"/>
              </a:rPr>
              <a:t>设备活动状况</a:t>
            </a:r>
            <a:endParaRPr lang="zh-CN" altLang="en-US" sz="1000"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FBE775ED-3DED-4027-B0B9-62C25C11C4EE}" type="slidenum">
              <a:rPr lang="zh-CN" altLang="en-US"/>
              <a:pPr/>
              <a:t>29</a:t>
            </a:fld>
            <a:endParaRPr lang="en-US" altLang="zh-CN"/>
          </a:p>
        </p:txBody>
      </p:sp>
      <p:sp>
        <p:nvSpPr>
          <p:cNvPr id="7" name="日期占位符 6"/>
          <p:cNvSpPr>
            <a:spLocks noGrp="1"/>
          </p:cNvSpPr>
          <p:nvPr>
            <p:ph type="dt" sz="half" idx="12"/>
          </p:nvPr>
        </p:nvSpPr>
        <p:spPr/>
        <p:txBody>
          <a:bodyPr/>
          <a:lstStyle/>
          <a:p>
            <a:fld id="{3BC2B84A-FAB5-476F-94BF-561EF776F42E}" type="datetime1">
              <a:rPr lang="zh-CN" altLang="en-US"/>
              <a:pPr/>
              <a:t>2010-4-27</a:t>
            </a:fld>
            <a:endParaRPr lang="en-US" altLang="zh-CN"/>
          </a:p>
        </p:txBody>
      </p:sp>
      <p:sp>
        <p:nvSpPr>
          <p:cNvPr id="467970" name="Rectangle 2"/>
          <p:cNvSpPr>
            <a:spLocks noGrp="1" noChangeArrowheads="1"/>
          </p:cNvSpPr>
          <p:nvPr>
            <p:ph type="title"/>
          </p:nvPr>
        </p:nvSpPr>
        <p:spPr/>
        <p:txBody>
          <a:bodyPr/>
          <a:lstStyle/>
          <a:p>
            <a:r>
              <a:rPr lang="en-US" altLang="zh-CN" dirty="0" err="1" smtClean="0">
                <a:latin typeface="微软雅黑" pitchFamily="34" charset="-122"/>
                <a:ea typeface="微软雅黑" pitchFamily="34" charset="-122"/>
              </a:rPr>
              <a:t>sar</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例子</a:t>
            </a:r>
          </a:p>
        </p:txBody>
      </p:sp>
      <p:sp>
        <p:nvSpPr>
          <p:cNvPr id="467971" name="Rectangle 3"/>
          <p:cNvSpPr>
            <a:spLocks noGrp="1" noChangeArrowheads="1"/>
          </p:cNvSpPr>
          <p:nvPr>
            <p:ph type="body" sz="half" idx="1"/>
          </p:nvPr>
        </p:nvSpPr>
        <p:spPr>
          <a:xfrm>
            <a:off x="685800" y="1412875"/>
            <a:ext cx="7848600" cy="4265613"/>
          </a:xfrm>
        </p:spPr>
        <p:txBody>
          <a:bodyPr/>
          <a:lstStyle/>
          <a:p>
            <a:r>
              <a:rPr lang="en-US" sz="2400" b="1" dirty="0" err="1" smtClean="0">
                <a:latin typeface="微软雅黑" pitchFamily="34" charset="-122"/>
                <a:ea typeface="微软雅黑" pitchFamily="34" charset="-122"/>
              </a:rPr>
              <a:t>sar</a:t>
            </a:r>
            <a:r>
              <a:rPr lang="en-US" sz="2400" dirty="0" smtClean="0">
                <a:latin typeface="微软雅黑" pitchFamily="34" charset="-122"/>
                <a:ea typeface="微软雅黑" pitchFamily="34" charset="-122"/>
              </a:rPr>
              <a:t> [-option] [-o file] t [n] </a:t>
            </a:r>
            <a:r>
              <a:rPr lang="en-US" sz="2000" dirty="0" smtClean="0">
                <a:latin typeface="微软雅黑" pitchFamily="34" charset="-122"/>
                <a:ea typeface="微软雅黑" pitchFamily="34" charset="-122"/>
              </a:rPr>
              <a:t/>
            </a:r>
            <a:br>
              <a:rPr lang="en-US" sz="2000" dirty="0" smtClean="0">
                <a:latin typeface="微软雅黑" pitchFamily="34" charset="-122"/>
                <a:ea typeface="微软雅黑" pitchFamily="34" charset="-122"/>
              </a:rPr>
            </a:br>
            <a:r>
              <a:rPr lang="zh-CN" altLang="en-US" sz="1600" dirty="0" smtClean="0">
                <a:latin typeface="微软雅黑" pitchFamily="34" charset="-122"/>
                <a:ea typeface="微软雅黑" pitchFamily="34" charset="-122"/>
              </a:rPr>
              <a:t>它的含义是每隔</a:t>
            </a:r>
            <a:r>
              <a:rPr lang="en-US" sz="1600" dirty="0" smtClean="0">
                <a:latin typeface="微软雅黑" pitchFamily="34" charset="-122"/>
                <a:ea typeface="微软雅黑" pitchFamily="34" charset="-122"/>
              </a:rPr>
              <a:t>t</a:t>
            </a:r>
            <a:r>
              <a:rPr lang="zh-CN" altLang="en-US" sz="1600" dirty="0" smtClean="0">
                <a:latin typeface="微软雅黑" pitchFamily="34" charset="-122"/>
                <a:ea typeface="微软雅黑" pitchFamily="34" charset="-122"/>
              </a:rPr>
              <a:t>秒取样一次，共取样</a:t>
            </a:r>
            <a:r>
              <a:rPr lang="en-US" sz="1600" dirty="0" smtClean="0">
                <a:latin typeface="微软雅黑" pitchFamily="34" charset="-122"/>
                <a:ea typeface="微软雅黑" pitchFamily="34" charset="-122"/>
              </a:rPr>
              <a:t>n</a:t>
            </a:r>
            <a:r>
              <a:rPr lang="zh-CN" altLang="en-US" sz="1600" dirty="0" smtClean="0">
                <a:latin typeface="微软雅黑" pitchFamily="34" charset="-122"/>
                <a:ea typeface="微软雅黑" pitchFamily="34" charset="-122"/>
              </a:rPr>
              <a:t>次。其中</a:t>
            </a:r>
            <a:r>
              <a:rPr lang="en-US" sz="1600" dirty="0" smtClean="0">
                <a:latin typeface="微软雅黑" pitchFamily="34" charset="-122"/>
                <a:ea typeface="微软雅黑" pitchFamily="34" charset="-122"/>
              </a:rPr>
              <a:t>-o file</a:t>
            </a:r>
            <a:r>
              <a:rPr lang="zh-CN" altLang="en-US" sz="1600" dirty="0" smtClean="0">
                <a:latin typeface="微软雅黑" pitchFamily="34" charset="-122"/>
                <a:ea typeface="微软雅黑" pitchFamily="34" charset="-122"/>
              </a:rPr>
              <a:t>表示取样结果将以二进制形式存入文件</a:t>
            </a:r>
            <a:r>
              <a:rPr lang="en-US" sz="1600" dirty="0" smtClean="0">
                <a:latin typeface="微软雅黑" pitchFamily="34" charset="-122"/>
                <a:ea typeface="微软雅黑" pitchFamily="34" charset="-122"/>
              </a:rPr>
              <a:t>file</a:t>
            </a:r>
            <a:r>
              <a:rPr lang="zh-CN" altLang="en-US" sz="1600" dirty="0" smtClean="0">
                <a:latin typeface="微软雅黑" pitchFamily="34" charset="-122"/>
                <a:ea typeface="微软雅黑" pitchFamily="34" charset="-122"/>
              </a:rPr>
              <a:t>中</a:t>
            </a:r>
            <a:endParaRPr lang="en-US" altLang="zh-CN" sz="1600" dirty="0" smtClean="0">
              <a:latin typeface="微软雅黑" pitchFamily="34" charset="-122"/>
              <a:ea typeface="微软雅黑" pitchFamily="34" charset="-122"/>
            </a:endParaRPr>
          </a:p>
          <a:p>
            <a:pPr>
              <a:buNone/>
            </a:pPr>
            <a:r>
              <a:rPr lang="en-US" sz="2000" dirty="0" smtClean="0">
                <a:latin typeface="微软雅黑" pitchFamily="34" charset="-122"/>
                <a:ea typeface="微软雅黑" pitchFamily="34" charset="-122"/>
              </a:rPr>
              <a:t/>
            </a:r>
            <a:br>
              <a:rPr lang="en-US" sz="2000" dirty="0" smtClean="0">
                <a:latin typeface="微软雅黑" pitchFamily="34" charset="-122"/>
                <a:ea typeface="微软雅黑" pitchFamily="34" charset="-122"/>
              </a:rPr>
            </a:br>
            <a:r>
              <a:rPr lang="zh-CN" altLang="en-US" sz="2400" dirty="0" smtClean="0">
                <a:latin typeface="微软雅黑" pitchFamily="34" charset="-122"/>
                <a:ea typeface="微软雅黑" pitchFamily="34" charset="-122"/>
              </a:rPr>
              <a:t>另一种语法如下： </a:t>
            </a:r>
            <a:r>
              <a:rPr lang="en-US" sz="2400" dirty="0" smtClean="0">
                <a:latin typeface="微软雅黑" pitchFamily="34" charset="-122"/>
                <a:ea typeface="微软雅黑" pitchFamily="34" charset="-122"/>
              </a:rPr>
              <a:t/>
            </a:r>
            <a:br>
              <a:rPr lang="en-US" sz="2400" dirty="0" smtClean="0">
                <a:latin typeface="微软雅黑" pitchFamily="34" charset="-122"/>
                <a:ea typeface="微软雅黑" pitchFamily="34" charset="-122"/>
              </a:rPr>
            </a:br>
            <a:r>
              <a:rPr lang="en-US" sz="2400" b="1" dirty="0" err="1" smtClean="0">
                <a:latin typeface="微软雅黑" pitchFamily="34" charset="-122"/>
                <a:ea typeface="微软雅黑" pitchFamily="34" charset="-122"/>
              </a:rPr>
              <a:t>sar</a:t>
            </a:r>
            <a:r>
              <a:rPr lang="en-US" sz="2400" dirty="0" smtClean="0">
                <a:latin typeface="微软雅黑" pitchFamily="34" charset="-122"/>
                <a:ea typeface="微软雅黑" pitchFamily="34" charset="-122"/>
              </a:rPr>
              <a:t> [-option] [-s time] [-e time] [-</a:t>
            </a:r>
            <a:r>
              <a:rPr lang="en-US" sz="2400" dirty="0" err="1" smtClean="0">
                <a:latin typeface="微软雅黑" pitchFamily="34" charset="-122"/>
                <a:ea typeface="微软雅黑" pitchFamily="34" charset="-122"/>
              </a:rPr>
              <a:t>i</a:t>
            </a:r>
            <a:r>
              <a:rPr lang="en-US" sz="2400" dirty="0" smtClean="0">
                <a:latin typeface="微软雅黑" pitchFamily="34" charset="-122"/>
                <a:ea typeface="微软雅黑" pitchFamily="34" charset="-122"/>
              </a:rPr>
              <a:t> sec] [-f file]</a:t>
            </a:r>
            <a:r>
              <a:rPr lang="en-US" sz="2000" dirty="0" smtClean="0">
                <a:latin typeface="微软雅黑" pitchFamily="34" charset="-122"/>
                <a:ea typeface="微软雅黑" pitchFamily="34" charset="-122"/>
              </a:rPr>
              <a:t/>
            </a:r>
            <a:br>
              <a:rPr lang="en-US" sz="2000" dirty="0" smtClean="0">
                <a:latin typeface="微软雅黑" pitchFamily="34" charset="-122"/>
                <a:ea typeface="微软雅黑" pitchFamily="34" charset="-122"/>
              </a:rPr>
            </a:br>
            <a:r>
              <a:rPr lang="zh-CN" altLang="en-US" sz="1600" dirty="0" smtClean="0">
                <a:latin typeface="微软雅黑" pitchFamily="34" charset="-122"/>
                <a:ea typeface="微软雅黑" pitchFamily="34" charset="-122"/>
              </a:rPr>
              <a:t>含义是表示从</a:t>
            </a:r>
            <a:r>
              <a:rPr lang="en-US" sz="1600" dirty="0" smtClean="0">
                <a:latin typeface="微软雅黑" pitchFamily="34" charset="-122"/>
                <a:ea typeface="微软雅黑" pitchFamily="34" charset="-122"/>
              </a:rPr>
              <a:t>file</a:t>
            </a:r>
            <a:r>
              <a:rPr lang="zh-CN" altLang="en-US" sz="1600" dirty="0" smtClean="0">
                <a:latin typeface="微软雅黑" pitchFamily="34" charset="-122"/>
                <a:ea typeface="微软雅黑" pitchFamily="34" charset="-122"/>
              </a:rPr>
              <a:t>文件中取出数据，如果没有指定</a:t>
            </a:r>
            <a:r>
              <a:rPr lang="en-US" sz="1600" dirty="0" smtClean="0">
                <a:latin typeface="微软雅黑" pitchFamily="34" charset="-122"/>
                <a:ea typeface="微软雅黑" pitchFamily="34" charset="-122"/>
              </a:rPr>
              <a:t>-f file</a:t>
            </a:r>
            <a:r>
              <a:rPr lang="zh-CN" altLang="en-US" sz="1600" dirty="0" smtClean="0">
                <a:latin typeface="微软雅黑" pitchFamily="34" charset="-122"/>
                <a:ea typeface="微软雅黑" pitchFamily="34" charset="-122"/>
              </a:rPr>
              <a:t>，则从标准数据文件</a:t>
            </a:r>
            <a:r>
              <a:rPr lang="en-US" sz="1600" dirty="0" smtClean="0">
                <a:latin typeface="微软雅黑" pitchFamily="34" charset="-122"/>
                <a:ea typeface="微软雅黑" pitchFamily="34" charset="-122"/>
              </a:rPr>
              <a:t>/</a:t>
            </a:r>
            <a:r>
              <a:rPr lang="en-US" sz="1600" dirty="0" err="1" smtClean="0">
                <a:latin typeface="微软雅黑" pitchFamily="34" charset="-122"/>
                <a:ea typeface="微软雅黑" pitchFamily="34" charset="-122"/>
              </a:rPr>
              <a:t>var</a:t>
            </a:r>
            <a:r>
              <a:rPr lang="en-US" sz="1600" dirty="0" smtClean="0">
                <a:latin typeface="微软雅黑" pitchFamily="34" charset="-122"/>
                <a:ea typeface="微软雅黑" pitchFamily="34" charset="-122"/>
              </a:rPr>
              <a:t>/</a:t>
            </a:r>
            <a:r>
              <a:rPr lang="en-US" sz="1600" dirty="0" err="1" smtClean="0">
                <a:latin typeface="微软雅黑" pitchFamily="34" charset="-122"/>
                <a:ea typeface="微软雅黑" pitchFamily="34" charset="-122"/>
              </a:rPr>
              <a:t>adm</a:t>
            </a:r>
            <a:r>
              <a:rPr lang="en-US" sz="1600" dirty="0" smtClean="0">
                <a:latin typeface="微软雅黑" pitchFamily="34" charset="-122"/>
                <a:ea typeface="微软雅黑" pitchFamily="34" charset="-122"/>
              </a:rPr>
              <a:t>/</a:t>
            </a:r>
            <a:r>
              <a:rPr lang="en-US" sz="1600" dirty="0" err="1" smtClean="0">
                <a:latin typeface="微软雅黑" pitchFamily="34" charset="-122"/>
                <a:ea typeface="微软雅黑" pitchFamily="34" charset="-122"/>
              </a:rPr>
              <a:t>sa</a:t>
            </a:r>
            <a:r>
              <a:rPr lang="en-US" sz="1600" dirty="0" smtClean="0">
                <a:latin typeface="微软雅黑" pitchFamily="34" charset="-122"/>
                <a:ea typeface="微软雅黑" pitchFamily="34" charset="-122"/>
              </a:rPr>
              <a:t>/</a:t>
            </a:r>
            <a:r>
              <a:rPr lang="en-US" sz="1600" dirty="0" err="1" smtClean="0">
                <a:latin typeface="微软雅黑" pitchFamily="34" charset="-122"/>
                <a:ea typeface="微软雅黑" pitchFamily="34" charset="-122"/>
              </a:rPr>
              <a:t>sadd</a:t>
            </a:r>
            <a:r>
              <a:rPr lang="zh-CN" altLang="en-US" sz="1600" dirty="0" smtClean="0">
                <a:latin typeface="微软雅黑" pitchFamily="34" charset="-122"/>
                <a:ea typeface="微软雅黑" pitchFamily="34" charset="-122"/>
              </a:rPr>
              <a:t>取数据，其中</a:t>
            </a:r>
            <a:r>
              <a:rPr lang="en-US" sz="1600" dirty="0" err="1" smtClean="0">
                <a:latin typeface="微软雅黑" pitchFamily="34" charset="-122"/>
                <a:ea typeface="微软雅黑" pitchFamily="34" charset="-122"/>
              </a:rPr>
              <a:t>dd</a:t>
            </a:r>
            <a:r>
              <a:rPr lang="zh-CN" altLang="en-US" sz="1600" dirty="0" smtClean="0">
                <a:latin typeface="微软雅黑" pitchFamily="34" charset="-122"/>
                <a:ea typeface="微软雅黑" pitchFamily="34" charset="-122"/>
              </a:rPr>
              <a:t>表示当前天。另外，</a:t>
            </a:r>
            <a:r>
              <a:rPr lang="en-US" sz="1600" dirty="0" smtClean="0">
                <a:latin typeface="微软雅黑" pitchFamily="34" charset="-122"/>
                <a:ea typeface="微软雅黑" pitchFamily="34" charset="-122"/>
              </a:rPr>
              <a:t>-s time</a:t>
            </a:r>
            <a:r>
              <a:rPr lang="zh-CN" altLang="en-US" sz="1600" dirty="0" smtClean="0">
                <a:latin typeface="微软雅黑" pitchFamily="34" charset="-122"/>
                <a:ea typeface="微软雅黑" pitchFamily="34" charset="-122"/>
              </a:rPr>
              <a:t>表示起始时间；</a:t>
            </a:r>
            <a:r>
              <a:rPr lang="en-US" sz="1600" dirty="0" smtClean="0">
                <a:latin typeface="微软雅黑" pitchFamily="34" charset="-122"/>
                <a:ea typeface="微软雅黑" pitchFamily="34" charset="-122"/>
              </a:rPr>
              <a:t>-e time</a:t>
            </a:r>
            <a:r>
              <a:rPr lang="zh-CN" altLang="en-US" sz="1600" dirty="0" smtClean="0">
                <a:latin typeface="微软雅黑" pitchFamily="34" charset="-122"/>
                <a:ea typeface="微软雅黑" pitchFamily="34" charset="-122"/>
              </a:rPr>
              <a:t>表示停止时间；</a:t>
            </a:r>
            <a:r>
              <a:rPr lang="en-US" sz="1600" dirty="0" smtClean="0">
                <a:latin typeface="微软雅黑" pitchFamily="34" charset="-122"/>
                <a:ea typeface="微软雅黑" pitchFamily="34" charset="-122"/>
              </a:rPr>
              <a:t>-</a:t>
            </a:r>
            <a:r>
              <a:rPr lang="en-US" sz="1600" dirty="0" err="1" smtClean="0">
                <a:latin typeface="微软雅黑" pitchFamily="34" charset="-122"/>
                <a:ea typeface="微软雅黑" pitchFamily="34" charset="-122"/>
              </a:rPr>
              <a:t>i</a:t>
            </a:r>
            <a:r>
              <a:rPr lang="en-US" sz="1600" dirty="0" smtClean="0">
                <a:latin typeface="微软雅黑" pitchFamily="34" charset="-122"/>
                <a:ea typeface="微软雅黑" pitchFamily="34" charset="-122"/>
              </a:rPr>
              <a:t> sec</a:t>
            </a:r>
            <a:r>
              <a:rPr lang="zh-CN" altLang="en-US" sz="1600" dirty="0" smtClean="0">
                <a:latin typeface="微软雅黑" pitchFamily="34" charset="-122"/>
                <a:ea typeface="微软雅黑" pitchFamily="34" charset="-122"/>
              </a:rPr>
              <a:t>表示取样的时间间隔，如果不指定则表示取文件中所有的数据。对于具体的选项参见表</a:t>
            </a:r>
            <a:r>
              <a:rPr lang="en-US"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a:t>
            </a:r>
            <a:r>
              <a:rPr lang="en-US"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一般它与</a:t>
            </a:r>
            <a:r>
              <a:rPr lang="en-US" sz="1600" dirty="0" smtClean="0">
                <a:latin typeface="微软雅黑" pitchFamily="34" charset="-122"/>
                <a:ea typeface="微软雅黑" pitchFamily="34" charset="-122"/>
              </a:rPr>
              <a:t>-q</a:t>
            </a:r>
            <a:r>
              <a:rPr lang="zh-CN" altLang="en-US" sz="1600" dirty="0" smtClean="0">
                <a:latin typeface="微软雅黑" pitchFamily="34" charset="-122"/>
                <a:ea typeface="微软雅黑" pitchFamily="34" charset="-122"/>
              </a:rPr>
              <a:t>和</a:t>
            </a:r>
            <a:r>
              <a:rPr lang="en-US" sz="1600" dirty="0" smtClean="0">
                <a:latin typeface="微软雅黑" pitchFamily="34" charset="-122"/>
                <a:ea typeface="微软雅黑" pitchFamily="34" charset="-122"/>
              </a:rPr>
              <a:t>-u</a:t>
            </a:r>
            <a:r>
              <a:rPr lang="zh-CN" altLang="en-US" sz="1600" dirty="0" smtClean="0">
                <a:latin typeface="微软雅黑" pitchFamily="34" charset="-122"/>
                <a:ea typeface="微软雅黑" pitchFamily="34" charset="-122"/>
              </a:rPr>
              <a:t>联合使用，以便对每个</a:t>
            </a:r>
            <a:r>
              <a:rPr lang="en-US" sz="1600" dirty="0" smtClean="0">
                <a:latin typeface="微软雅黑" pitchFamily="34" charset="-122"/>
                <a:ea typeface="微软雅黑" pitchFamily="34" charset="-122"/>
              </a:rPr>
              <a:t>CPU</a:t>
            </a:r>
            <a:r>
              <a:rPr lang="zh-CN" altLang="en-US" sz="1600" dirty="0" smtClean="0">
                <a:latin typeface="微软雅黑" pitchFamily="34" charset="-122"/>
                <a:ea typeface="微软雅黑" pitchFamily="34" charset="-122"/>
              </a:rPr>
              <a:t>的使用情况进行分析，比如运行如下命令：</a:t>
            </a:r>
            <a:r>
              <a:rPr lang="en-US" sz="1600" dirty="0" err="1" smtClean="0">
                <a:latin typeface="微软雅黑" pitchFamily="34" charset="-122"/>
                <a:ea typeface="微软雅黑" pitchFamily="34" charset="-122"/>
              </a:rPr>
              <a:t>Sar</a:t>
            </a:r>
            <a:r>
              <a:rPr lang="en-US" sz="1600" dirty="0" smtClean="0">
                <a:latin typeface="微软雅黑" pitchFamily="34" charset="-122"/>
                <a:ea typeface="微软雅黑" pitchFamily="34" charset="-122"/>
              </a:rPr>
              <a:t>  -u 1 10 </a:t>
            </a:r>
            <a:r>
              <a:rPr lang="en-US" sz="2000" dirty="0" smtClean="0"/>
              <a:t/>
            </a:r>
            <a:br>
              <a:rPr lang="en-US" sz="2000" dirty="0" smtClean="0"/>
            </a:br>
            <a:r>
              <a:rPr lang="en-US" sz="2000" dirty="0" smtClean="0"/>
              <a:t/>
            </a:r>
            <a:br>
              <a:rPr lang="en-US" sz="2000" dirty="0" smtClean="0"/>
            </a:br>
            <a:endParaRPr lang="en-US" altLang="zh-CN" sz="2000" dirty="0">
              <a:ea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1E4AF66-F415-47D6-B25B-47D1C5C0C373}" type="slidenum">
              <a:rPr lang="zh-CN" altLang="en-US"/>
              <a:pPr/>
              <a:t>3</a:t>
            </a:fld>
            <a:endParaRPr lang="en-US" altLang="zh-CN"/>
          </a:p>
        </p:txBody>
      </p:sp>
      <p:sp>
        <p:nvSpPr>
          <p:cNvPr id="6" name="日期占位符 5"/>
          <p:cNvSpPr>
            <a:spLocks noGrp="1"/>
          </p:cNvSpPr>
          <p:nvPr>
            <p:ph type="dt" sz="half" idx="12"/>
          </p:nvPr>
        </p:nvSpPr>
        <p:spPr/>
        <p:txBody>
          <a:bodyPr/>
          <a:lstStyle/>
          <a:p>
            <a:fld id="{49428DCF-D77F-49EC-A6E4-CEA813E8E03D}" type="datetime1">
              <a:rPr lang="zh-CN" altLang="en-US"/>
              <a:pPr/>
              <a:t>2010-4-27</a:t>
            </a:fld>
            <a:endParaRPr lang="en-US" altLang="zh-CN"/>
          </a:p>
        </p:txBody>
      </p:sp>
      <p:sp>
        <p:nvSpPr>
          <p:cNvPr id="40962"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性能概述</a:t>
            </a:r>
            <a:endParaRPr lang="en-US" altLang="zh-CN" dirty="0" smtClean="0">
              <a:latin typeface="微软雅黑" pitchFamily="34" charset="-122"/>
              <a:ea typeface="微软雅黑" pitchFamily="34" charset="-122"/>
            </a:endParaRPr>
          </a:p>
        </p:txBody>
      </p:sp>
      <p:sp>
        <p:nvSpPr>
          <p:cNvPr id="40963" name="Rectangle 3"/>
          <p:cNvSpPr>
            <a:spLocks noGrp="1" noChangeArrowheads="1"/>
          </p:cNvSpPr>
          <p:nvPr>
            <p:ph type="body" idx="1"/>
          </p:nvPr>
        </p:nvSpPr>
        <p:spPr/>
        <p:txBody>
          <a:bodyPr/>
          <a:lstStyle/>
          <a:p>
            <a:r>
              <a:rPr lang="zh-CN" altLang="en-US" sz="2400" dirty="0" smtClean="0">
                <a:latin typeface="微软雅黑" pitchFamily="34" charset="-122"/>
                <a:ea typeface="微软雅黑" pitchFamily="34" charset="-122"/>
              </a:rPr>
              <a:t>性能基准 － 衡量一个高性能系统的参考数据</a:t>
            </a:r>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在设计阶段解决性能问题</a:t>
            </a:r>
            <a:endParaRPr lang="en-US" altLang="zh-CN" sz="2400" dirty="0" smtClean="0">
              <a:latin typeface="微软雅黑" pitchFamily="34" charset="-122"/>
              <a:ea typeface="微软雅黑" pitchFamily="34" charset="-122"/>
            </a:endParaRPr>
          </a:p>
          <a:p>
            <a:pPr>
              <a:buFont typeface="Wingdings" pitchFamily="2" charset="2"/>
              <a:buChar char="Ø"/>
            </a:pPr>
            <a:r>
              <a:rPr lang="zh-CN" altLang="en-US" sz="1600" dirty="0" smtClean="0">
                <a:latin typeface="微软雅黑" pitchFamily="34" charset="-122"/>
                <a:ea typeface="微软雅黑" pitchFamily="34" charset="-122"/>
              </a:rPr>
              <a:t>系统或应用程序设计的问题</a:t>
            </a:r>
            <a:r>
              <a:rPr lang="zh-CN" altLang="en-US" sz="1600" dirty="0" smtClean="0">
                <a:latin typeface="微软雅黑" pitchFamily="34" charset="-122"/>
                <a:ea typeface="微软雅黑" pitchFamily="34" charset="-122"/>
              </a:rPr>
              <a:t>：应</a:t>
            </a:r>
            <a:r>
              <a:rPr lang="zh-CN" altLang="en-US" sz="1600" dirty="0" smtClean="0">
                <a:latin typeface="微软雅黑" pitchFamily="34" charset="-122"/>
                <a:ea typeface="微软雅黑" pitchFamily="34" charset="-122"/>
              </a:rPr>
              <a:t>如何设计我们的应用程序或者系统有最佳性能？</a:t>
            </a:r>
          </a:p>
          <a:p>
            <a:pPr>
              <a:buFont typeface="Wingdings" pitchFamily="2" charset="2"/>
              <a:buChar char="Ø"/>
            </a:pPr>
            <a:endParaRPr lang="zh-CN" altLang="en-US" sz="1600" dirty="0" smtClean="0">
              <a:latin typeface="微软雅黑" pitchFamily="34" charset="-122"/>
              <a:ea typeface="微软雅黑" pitchFamily="34" charset="-122"/>
            </a:endParaRPr>
          </a:p>
          <a:p>
            <a:pPr>
              <a:buFont typeface="Wingdings" pitchFamily="2" charset="2"/>
              <a:buChar char="Ø"/>
            </a:pPr>
            <a:r>
              <a:rPr lang="zh-CN" altLang="en-US" sz="1600" dirty="0" smtClean="0">
                <a:latin typeface="微软雅黑" pitchFamily="34" charset="-122"/>
                <a:ea typeface="微软雅黑" pitchFamily="34" charset="-122"/>
              </a:rPr>
              <a:t> 系统容量</a:t>
            </a:r>
            <a:r>
              <a:rPr lang="zh-CN" altLang="en-US" sz="1600" dirty="0" smtClean="0">
                <a:latin typeface="微软雅黑" pitchFamily="34" charset="-122"/>
                <a:ea typeface="微软雅黑" pitchFamily="34" charset="-122"/>
              </a:rPr>
              <a:t>：应用</a:t>
            </a:r>
            <a:r>
              <a:rPr lang="zh-CN" altLang="en-US" sz="1600" dirty="0" smtClean="0">
                <a:latin typeface="微软雅黑" pitchFamily="34" charset="-122"/>
                <a:ea typeface="微软雅黑" pitchFamily="34" charset="-122"/>
              </a:rPr>
              <a:t>系统的规模增加</a:t>
            </a:r>
            <a:r>
              <a:rPr lang="en-US" altLang="zh-CN" sz="1600" dirty="0" smtClean="0">
                <a:latin typeface="微软雅黑" pitchFamily="34" charset="-122"/>
                <a:ea typeface="微软雅黑" pitchFamily="34" charset="-122"/>
              </a:rPr>
              <a:t>50</a:t>
            </a:r>
            <a:r>
              <a:rPr lang="zh-CN" altLang="en-US" sz="1600" dirty="0" smtClean="0">
                <a:latin typeface="微软雅黑" pitchFamily="34" charset="-122"/>
                <a:ea typeface="微软雅黑" pitchFamily="34" charset="-122"/>
              </a:rPr>
              <a:t>％可处理吗？</a:t>
            </a:r>
            <a:endParaRPr lang="en-US" altLang="zh-CN" sz="16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新上线系统的性能优化问题：</a:t>
            </a:r>
            <a:endParaRPr lang="en-US" altLang="zh-CN" sz="2400" dirty="0" smtClean="0">
              <a:latin typeface="微软雅黑" pitchFamily="34" charset="-122"/>
              <a:ea typeface="微软雅黑" pitchFamily="34" charset="-122"/>
            </a:endParaRPr>
          </a:p>
          <a:p>
            <a:pPr>
              <a:buFont typeface="Wingdings" pitchFamily="2" charset="2"/>
              <a:buChar char="Ø"/>
            </a:pPr>
            <a:r>
              <a:rPr lang="zh-CN" altLang="en-US"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通过调优让</a:t>
            </a:r>
            <a:r>
              <a:rPr lang="zh-CN" altLang="en-US" sz="1600" dirty="0" smtClean="0">
                <a:latin typeface="微软雅黑" pitchFamily="34" charset="-122"/>
                <a:ea typeface="微软雅黑" pitchFamily="34" charset="-122"/>
              </a:rPr>
              <a:t>系统处于最佳状态</a:t>
            </a:r>
          </a:p>
          <a:p>
            <a:r>
              <a:rPr lang="zh-CN" altLang="en-US" sz="2000" b="0" dirty="0" smtClean="0">
                <a:solidFill>
                  <a:srgbClr val="FF0000"/>
                </a:solidFill>
                <a:latin typeface="微软雅黑" pitchFamily="34" charset="-122"/>
                <a:ea typeface="微软雅黑" pitchFamily="34" charset="-122"/>
              </a:rPr>
              <a:t>解决和诊断运行</a:t>
            </a:r>
            <a:r>
              <a:rPr lang="zh-CN" altLang="en-US" sz="2000" b="0" dirty="0" smtClean="0">
                <a:solidFill>
                  <a:srgbClr val="FF0000"/>
                </a:solidFill>
                <a:latin typeface="微软雅黑" pitchFamily="34" charset="-122"/>
                <a:ea typeface="微软雅黑" pitchFamily="34" charset="-122"/>
              </a:rPr>
              <a:t>时候系统的性能瓶颈</a:t>
            </a:r>
            <a:r>
              <a:rPr lang="zh-CN" altLang="en-US" sz="2000" b="0" dirty="0" smtClean="0">
                <a:solidFill>
                  <a:srgbClr val="FF0000"/>
                </a:solidFill>
                <a:latin typeface="微软雅黑" pitchFamily="34" charset="-122"/>
                <a:ea typeface="微软雅黑" pitchFamily="34" charset="-122"/>
              </a:rPr>
              <a:t>问题</a:t>
            </a:r>
            <a:r>
              <a:rPr lang="en-US" altLang="zh-CN" sz="2000" b="0" dirty="0" smtClean="0">
                <a:solidFill>
                  <a:srgbClr val="FF0000"/>
                </a:solidFill>
                <a:latin typeface="微软雅黑" pitchFamily="34" charset="-122"/>
                <a:ea typeface="微软雅黑" pitchFamily="34" charset="-122"/>
              </a:rPr>
              <a:t>【</a:t>
            </a:r>
            <a:r>
              <a:rPr lang="zh-CN" altLang="en-US" sz="2000" b="0" dirty="0" smtClean="0">
                <a:solidFill>
                  <a:srgbClr val="FF0000"/>
                </a:solidFill>
                <a:latin typeface="微软雅黑" pitchFamily="34" charset="-122"/>
                <a:ea typeface="微软雅黑" pitchFamily="34" charset="-122"/>
              </a:rPr>
              <a:t>本课程关注的重点</a:t>
            </a:r>
            <a:r>
              <a:rPr lang="en-US" altLang="zh-CN" sz="2000" b="0" dirty="0" smtClean="0">
                <a:solidFill>
                  <a:srgbClr val="FF0000"/>
                </a:solidFill>
                <a:latin typeface="微软雅黑" pitchFamily="34" charset="-122"/>
                <a:ea typeface="微软雅黑" pitchFamily="34" charset="-122"/>
              </a:rPr>
              <a:t>】</a:t>
            </a:r>
            <a:endParaRPr lang="en-US" altLang="zh-CN" sz="2000" b="0" dirty="0" smtClean="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9608DEA-D33B-45FA-A4E4-20486E85CADE}" type="slidenum">
              <a:rPr lang="zh-CN" altLang="en-US"/>
              <a:pPr/>
              <a:t>30</a:t>
            </a:fld>
            <a:endParaRPr lang="en-US" altLang="zh-CN"/>
          </a:p>
        </p:txBody>
      </p:sp>
      <p:sp>
        <p:nvSpPr>
          <p:cNvPr id="7" name="日期占位符 5"/>
          <p:cNvSpPr>
            <a:spLocks noGrp="1"/>
          </p:cNvSpPr>
          <p:nvPr>
            <p:ph type="dt" sz="half" idx="12"/>
          </p:nvPr>
        </p:nvSpPr>
        <p:spPr/>
        <p:txBody>
          <a:bodyPr/>
          <a:lstStyle/>
          <a:p>
            <a:fld id="{34E54961-71E2-4187-8B1A-454118C0D5D1}" type="datetime1">
              <a:rPr lang="zh-CN" altLang="en-US"/>
              <a:pPr/>
              <a:t>2010-4-27</a:t>
            </a:fld>
            <a:endParaRPr lang="en-US" altLang="zh-CN"/>
          </a:p>
        </p:txBody>
      </p:sp>
      <p:sp>
        <p:nvSpPr>
          <p:cNvPr id="471044" name="Rectangle 4"/>
          <p:cNvSpPr>
            <a:spLocks noGrp="1" noChangeArrowheads="1"/>
          </p:cNvSpPr>
          <p:nvPr>
            <p:ph type="title"/>
          </p:nvPr>
        </p:nvSpPr>
        <p:spPr/>
        <p:txBody>
          <a:bodyPr/>
          <a:lstStyle/>
          <a:p>
            <a:r>
              <a:rPr lang="en-US" altLang="zh-CN" dirty="0" err="1" smtClean="0">
                <a:latin typeface="微软雅黑" pitchFamily="34" charset="-122"/>
                <a:ea typeface="微软雅黑" pitchFamily="34" charset="-122"/>
              </a:rPr>
              <a:t>sar</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例子</a:t>
            </a:r>
          </a:p>
        </p:txBody>
      </p:sp>
      <p:sp>
        <p:nvSpPr>
          <p:cNvPr id="471046" name="Text Box 6"/>
          <p:cNvSpPr txBox="1">
            <a:spLocks noChangeArrowheads="1"/>
          </p:cNvSpPr>
          <p:nvPr/>
        </p:nvSpPr>
        <p:spPr bwMode="auto">
          <a:xfrm>
            <a:off x="914400" y="4876800"/>
            <a:ext cx="7056437" cy="1034129"/>
          </a:xfrm>
          <a:prstGeom prst="rect">
            <a:avLst/>
          </a:prstGeom>
          <a:noFill/>
          <a:ln w="12700" algn="ctr">
            <a:noFill/>
            <a:miter lim="800000"/>
            <a:headEnd/>
            <a:tailEnd/>
          </a:ln>
          <a:effectLst/>
        </p:spPr>
        <p:txBody>
          <a:bodyPr>
            <a:spAutoFit/>
          </a:bodyPr>
          <a:lstStyle/>
          <a:p>
            <a:pPr>
              <a:lnSpc>
                <a:spcPct val="80000"/>
              </a:lnSpc>
            </a:pPr>
            <a:r>
              <a:rPr lang="en-US" altLang="zh-CN" dirty="0" err="1">
                <a:latin typeface="微软雅黑" pitchFamily="34" charset="-122"/>
                <a:ea typeface="微软雅黑" pitchFamily="34" charset="-122"/>
              </a:rPr>
              <a:t>sar</a:t>
            </a: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u,CPU</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的使用情况，</a:t>
            </a:r>
            <a:endParaRPr lang="en-US" altLang="zh-CN" dirty="0" smtClean="0">
              <a:latin typeface="微软雅黑" pitchFamily="34" charset="-122"/>
              <a:ea typeface="微软雅黑" pitchFamily="34" charset="-122"/>
            </a:endParaRPr>
          </a:p>
          <a:p>
            <a:pPr>
              <a:lnSpc>
                <a:spcPct val="80000"/>
              </a:lnSpc>
            </a:pPr>
            <a:r>
              <a:rPr lang="en-US" altLang="zh-CN" dirty="0" smtClean="0">
                <a:latin typeface="微软雅黑" pitchFamily="34" charset="-122"/>
                <a:ea typeface="微软雅黑" pitchFamily="34" charset="-122"/>
              </a:rPr>
              <a:t>%idle</a:t>
            </a:r>
            <a:r>
              <a:rPr lang="zh-CN" altLang="en-US" dirty="0" smtClean="0">
                <a:latin typeface="微软雅黑" pitchFamily="34" charset="-122"/>
                <a:ea typeface="微软雅黑" pitchFamily="34" charset="-122"/>
              </a:rPr>
              <a:t>不为</a:t>
            </a:r>
            <a:r>
              <a:rPr lang="en-US" altLang="zh-CN" dirty="0" smtClean="0">
                <a:latin typeface="微软雅黑" pitchFamily="34" charset="-122"/>
                <a:ea typeface="微软雅黑" pitchFamily="34" charset="-122"/>
              </a:rPr>
              <a:t>0</a:t>
            </a:r>
            <a:r>
              <a:rPr lang="zh-CN" altLang="en-US" dirty="0" smtClean="0">
                <a:latin typeface="微软雅黑" pitchFamily="34" charset="-122"/>
                <a:ea typeface="微软雅黑" pitchFamily="34" charset="-122"/>
              </a:rPr>
              <a:t>，表示</a:t>
            </a:r>
            <a:r>
              <a:rPr lang="en-US" altLang="zh-CN" dirty="0" err="1" smtClean="0">
                <a:latin typeface="微软雅黑" pitchFamily="34" charset="-122"/>
                <a:ea typeface="微软雅黑" pitchFamily="34" charset="-122"/>
              </a:rPr>
              <a:t>cpu</a:t>
            </a:r>
            <a:r>
              <a:rPr lang="zh-CN" altLang="en-US" dirty="0" smtClean="0">
                <a:latin typeface="微软雅黑" pitchFamily="34" charset="-122"/>
                <a:ea typeface="微软雅黑" pitchFamily="34" charset="-122"/>
              </a:rPr>
              <a:t>不忙，且没有</a:t>
            </a:r>
            <a:r>
              <a:rPr lang="en-US" altLang="zh-CN" dirty="0" smtClean="0">
                <a:latin typeface="微软雅黑" pitchFamily="34" charset="-122"/>
                <a:ea typeface="微软雅黑" pitchFamily="34" charset="-122"/>
              </a:rPr>
              <a:t>disk I/O</a:t>
            </a:r>
          </a:p>
          <a:p>
            <a:pPr>
              <a:lnSpc>
                <a:spcPct val="80000"/>
              </a:lnSpc>
            </a:pP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iowait</a:t>
            </a:r>
            <a:r>
              <a:rPr lang="zh-CN" altLang="en-US" dirty="0" smtClean="0">
                <a:latin typeface="微软雅黑" pitchFamily="34" charset="-122"/>
                <a:ea typeface="微软雅黑" pitchFamily="34" charset="-122"/>
              </a:rPr>
              <a:t>不为</a:t>
            </a:r>
            <a:r>
              <a:rPr lang="en-US" altLang="zh-CN" dirty="0" smtClean="0">
                <a:latin typeface="微软雅黑" pitchFamily="34" charset="-122"/>
                <a:ea typeface="微软雅黑" pitchFamily="34" charset="-122"/>
              </a:rPr>
              <a:t>0</a:t>
            </a:r>
            <a:r>
              <a:rPr lang="zh-CN" altLang="en-US" dirty="0" smtClean="0">
                <a:latin typeface="微软雅黑" pitchFamily="34" charset="-122"/>
                <a:ea typeface="微软雅黑" pitchFamily="34" charset="-122"/>
              </a:rPr>
              <a:t>，表示</a:t>
            </a:r>
            <a:r>
              <a:rPr lang="en-US" altLang="zh-CN" dirty="0" err="1" smtClean="0">
                <a:latin typeface="微软雅黑" pitchFamily="34" charset="-122"/>
                <a:ea typeface="微软雅黑" pitchFamily="34" charset="-122"/>
              </a:rPr>
              <a:t>cpu</a:t>
            </a:r>
            <a:r>
              <a:rPr lang="zh-CN" altLang="en-US" dirty="0" smtClean="0">
                <a:latin typeface="微软雅黑" pitchFamily="34" charset="-122"/>
                <a:ea typeface="微软雅黑" pitchFamily="34" charset="-122"/>
              </a:rPr>
              <a:t>不忙，但有</a:t>
            </a:r>
            <a:r>
              <a:rPr lang="en-US" altLang="zh-CN" dirty="0" smtClean="0">
                <a:latin typeface="微软雅黑" pitchFamily="34" charset="-122"/>
                <a:ea typeface="微软雅黑" pitchFamily="34" charset="-122"/>
              </a:rPr>
              <a:t>disk I/O</a:t>
            </a:r>
            <a:r>
              <a:rPr lang="zh-CN" altLang="en-US" dirty="0" smtClean="0">
                <a:latin typeface="微软雅黑" pitchFamily="34" charset="-122"/>
                <a:ea typeface="微软雅黑" pitchFamily="34" charset="-122"/>
              </a:rPr>
              <a:t>在进行</a:t>
            </a:r>
          </a:p>
          <a:p>
            <a:pPr algn="l"/>
            <a:endParaRPr lang="zh-CN" altLang="en-US" dirty="0">
              <a:latin typeface="微软雅黑" pitchFamily="34" charset="-122"/>
              <a:ea typeface="微软雅黑" pitchFamily="34" charset="-122"/>
            </a:endParaRPr>
          </a:p>
        </p:txBody>
      </p:sp>
      <p:pic>
        <p:nvPicPr>
          <p:cNvPr id="32771" name="Picture 3"/>
          <p:cNvPicPr>
            <a:picLocks noChangeAspect="1" noChangeArrowheads="1"/>
          </p:cNvPicPr>
          <p:nvPr/>
        </p:nvPicPr>
        <p:blipFill>
          <a:blip r:embed="rId3"/>
          <a:srcRect/>
          <a:stretch>
            <a:fillRect/>
          </a:stretch>
        </p:blipFill>
        <p:spPr bwMode="auto">
          <a:xfrm>
            <a:off x="609600" y="1752600"/>
            <a:ext cx="5686425" cy="2867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5FBE7472-226F-4C87-A75F-8F73E15FEC0E}" type="slidenum">
              <a:rPr lang="zh-CN" altLang="en-US"/>
              <a:pPr/>
              <a:t>31</a:t>
            </a:fld>
            <a:endParaRPr lang="en-US" altLang="zh-CN"/>
          </a:p>
        </p:txBody>
      </p:sp>
      <p:sp>
        <p:nvSpPr>
          <p:cNvPr id="9" name="日期占位符 5"/>
          <p:cNvSpPr>
            <a:spLocks noGrp="1"/>
          </p:cNvSpPr>
          <p:nvPr>
            <p:ph type="dt" sz="half" idx="12"/>
          </p:nvPr>
        </p:nvSpPr>
        <p:spPr/>
        <p:txBody>
          <a:bodyPr/>
          <a:lstStyle/>
          <a:p>
            <a:fld id="{3D0F1F73-369C-4E57-95FA-F1FFECDE856B}" type="datetime1">
              <a:rPr lang="zh-CN" altLang="en-US"/>
              <a:pPr/>
              <a:t>2010-4-27</a:t>
            </a:fld>
            <a:endParaRPr lang="en-US" altLang="zh-CN"/>
          </a:p>
        </p:txBody>
      </p:sp>
      <p:sp>
        <p:nvSpPr>
          <p:cNvPr id="478212" name="Rectangle 4"/>
          <p:cNvSpPr>
            <a:spLocks noGrp="1" noChangeArrowheads="1"/>
          </p:cNvSpPr>
          <p:nvPr>
            <p:ph type="title"/>
          </p:nvPr>
        </p:nvSpPr>
        <p:spPr/>
        <p:txBody>
          <a:bodyPr/>
          <a:lstStyle/>
          <a:p>
            <a:r>
              <a:rPr lang="en-US" altLang="zh-CN" dirty="0" err="1" smtClean="0">
                <a:latin typeface="微软雅黑" pitchFamily="34" charset="-122"/>
                <a:ea typeface="微软雅黑" pitchFamily="34" charset="-122"/>
              </a:rPr>
              <a:t>sar</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例子</a:t>
            </a:r>
            <a:endParaRPr lang="en-US" altLang="zh-CN" dirty="0">
              <a:latin typeface="微软雅黑" pitchFamily="34" charset="-122"/>
              <a:ea typeface="微软雅黑" pitchFamily="34" charset="-122"/>
            </a:endParaRPr>
          </a:p>
        </p:txBody>
      </p:sp>
      <p:sp>
        <p:nvSpPr>
          <p:cNvPr id="478214" name="Text Box 6"/>
          <p:cNvSpPr txBox="1">
            <a:spLocks noChangeArrowheads="1"/>
          </p:cNvSpPr>
          <p:nvPr/>
        </p:nvSpPr>
        <p:spPr bwMode="auto">
          <a:xfrm>
            <a:off x="827088" y="4868863"/>
            <a:ext cx="7345362" cy="457200"/>
          </a:xfrm>
          <a:prstGeom prst="rect">
            <a:avLst/>
          </a:prstGeom>
          <a:noFill/>
          <a:ln w="12700" algn="ctr">
            <a:noFill/>
            <a:miter lim="800000"/>
            <a:headEnd/>
            <a:tailEnd/>
          </a:ln>
          <a:effectLst/>
        </p:spPr>
        <p:txBody>
          <a:bodyPr>
            <a:spAutoFit/>
          </a:bodyPr>
          <a:lstStyle/>
          <a:p>
            <a:endParaRPr lang="zh-CN" altLang="en-US">
              <a:ea typeface="宋体" pitchFamily="2" charset="-122"/>
            </a:endParaRPr>
          </a:p>
        </p:txBody>
      </p:sp>
      <p:sp>
        <p:nvSpPr>
          <p:cNvPr id="478215" name="Text Box 7"/>
          <p:cNvSpPr txBox="1">
            <a:spLocks noChangeArrowheads="1"/>
          </p:cNvSpPr>
          <p:nvPr/>
        </p:nvSpPr>
        <p:spPr bwMode="auto">
          <a:xfrm>
            <a:off x="827088" y="4797425"/>
            <a:ext cx="7200900" cy="400110"/>
          </a:xfrm>
          <a:prstGeom prst="rect">
            <a:avLst/>
          </a:prstGeom>
          <a:noFill/>
          <a:ln w="12700" algn="ctr">
            <a:noFill/>
            <a:miter lim="800000"/>
            <a:headEnd/>
            <a:tailEnd/>
          </a:ln>
          <a:effectLst/>
        </p:spPr>
        <p:txBody>
          <a:bodyPr>
            <a:spAutoFit/>
          </a:bodyPr>
          <a:lstStyle/>
          <a:p>
            <a:pPr algn="l"/>
            <a:r>
              <a:rPr lang="en-US" altLang="zh-CN" sz="2000" dirty="0" err="1">
                <a:latin typeface="微软雅黑" pitchFamily="34" charset="-122"/>
                <a:ea typeface="微软雅黑" pitchFamily="34" charset="-122"/>
              </a:rPr>
              <a:t>sar</a:t>
            </a:r>
            <a:r>
              <a:rPr lang="en-US" altLang="zh-CN" sz="2000" dirty="0">
                <a:latin typeface="微软雅黑" pitchFamily="34" charset="-122"/>
                <a:ea typeface="微软雅黑" pitchFamily="34" charset="-122"/>
              </a:rPr>
              <a:t> –q, </a:t>
            </a:r>
            <a:r>
              <a:rPr lang="zh-CN" altLang="en-US" sz="2000" dirty="0">
                <a:latin typeface="微软雅黑" pitchFamily="34" charset="-122"/>
                <a:ea typeface="微软雅黑" pitchFamily="34" charset="-122"/>
              </a:rPr>
              <a:t>显示运行队列长度和交换队列长度</a:t>
            </a:r>
            <a:r>
              <a:rPr lang="en-US" altLang="zh-CN" sz="2000" dirty="0" smtClean="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p:txBody>
      </p:sp>
      <p:pic>
        <p:nvPicPr>
          <p:cNvPr id="33795" name="Picture 3"/>
          <p:cNvPicPr>
            <a:picLocks noChangeAspect="1" noChangeArrowheads="1"/>
          </p:cNvPicPr>
          <p:nvPr/>
        </p:nvPicPr>
        <p:blipFill>
          <a:blip r:embed="rId3"/>
          <a:srcRect/>
          <a:stretch>
            <a:fillRect/>
          </a:stretch>
        </p:blipFill>
        <p:spPr bwMode="auto">
          <a:xfrm>
            <a:off x="304800" y="1981200"/>
            <a:ext cx="7763494"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S</a:t>
            </a:r>
            <a:r>
              <a:rPr lang="zh-CN" dirty="0" smtClean="0">
                <a:latin typeface="微软雅黑" pitchFamily="34" charset="-122"/>
                <a:ea typeface="微软雅黑" pitchFamily="34" charset="-122"/>
              </a:rPr>
              <a:t>ar</a:t>
            </a:r>
            <a:r>
              <a:rPr lang="zh-CN" altLang="en-US" dirty="0" smtClean="0">
                <a:latin typeface="微软雅黑" pitchFamily="34" charset="-122"/>
                <a:ea typeface="微软雅黑" pitchFamily="34" charset="-122"/>
              </a:rPr>
              <a:t>例子</a:t>
            </a:r>
            <a:endParaRPr lang="zh-CN" dirty="0">
              <a:latin typeface="微软雅黑" pitchFamily="34" charset="-122"/>
              <a:ea typeface="微软雅黑" pitchFamily="34" charset="-122"/>
            </a:endParaRPr>
          </a:p>
        </p:txBody>
      </p:sp>
      <p:sp>
        <p:nvSpPr>
          <p:cNvPr id="10243" name="Rectangle 3"/>
          <p:cNvSpPr>
            <a:spLocks noGrp="1" noChangeArrowheads="1"/>
          </p:cNvSpPr>
          <p:nvPr>
            <p:ph type="body" sz="half" idx="1"/>
          </p:nvPr>
        </p:nvSpPr>
        <p:spPr/>
        <p:txBody>
          <a:bodyPr/>
          <a:lstStyle/>
          <a:p>
            <a:pPr>
              <a:lnSpc>
                <a:spcPct val="80000"/>
              </a:lnSpc>
            </a:pPr>
            <a:r>
              <a:rPr lang="zh-CN" sz="2400" dirty="0" smtClean="0">
                <a:latin typeface="微软雅黑" pitchFamily="34" charset="-122"/>
                <a:ea typeface="微软雅黑" pitchFamily="34" charset="-122"/>
              </a:rPr>
              <a:t>sar用</a:t>
            </a:r>
            <a:r>
              <a:rPr lang="zh-CN" sz="2400" dirty="0">
                <a:latin typeface="微软雅黑" pitchFamily="34" charset="-122"/>
                <a:ea typeface="微软雅黑" pitchFamily="34" charset="-122"/>
              </a:rPr>
              <a:t>来看网卡的吞吐</a:t>
            </a:r>
          </a:p>
          <a:p>
            <a:pPr lvl="1">
              <a:lnSpc>
                <a:spcPct val="80000"/>
              </a:lnSpc>
            </a:pPr>
            <a:r>
              <a:rPr lang="zh-CN" sz="2100" dirty="0">
                <a:latin typeface="微软雅黑" pitchFamily="34" charset="-122"/>
                <a:ea typeface="微软雅黑" pitchFamily="34" charset="-122"/>
              </a:rPr>
              <a:t>sar -n DEV 4 </a:t>
            </a:r>
            <a:r>
              <a:rPr lang="zh-CN" sz="2100" dirty="0" smtClean="0">
                <a:latin typeface="微软雅黑" pitchFamily="34" charset="-122"/>
                <a:ea typeface="微软雅黑" pitchFamily="34" charset="-122"/>
              </a:rPr>
              <a:t>999</a:t>
            </a:r>
            <a:r>
              <a:rPr lang="zh-CN" sz="1800" dirty="0" smtClean="0">
                <a:latin typeface="微软雅黑" pitchFamily="34" charset="-122"/>
                <a:ea typeface="微软雅黑" pitchFamily="34" charset="-122"/>
              </a:rPr>
              <a:t>看</a:t>
            </a:r>
            <a:r>
              <a:rPr lang="zh-CN" sz="1800" dirty="0">
                <a:latin typeface="微软雅黑" pitchFamily="34" charset="-122"/>
                <a:ea typeface="微软雅黑" pitchFamily="34" charset="-122"/>
              </a:rPr>
              <a:t>所有网络设备，每4秒一次，999次后停止</a:t>
            </a:r>
          </a:p>
          <a:p>
            <a:pPr lvl="2">
              <a:lnSpc>
                <a:spcPct val="80000"/>
              </a:lnSpc>
            </a:pPr>
            <a:endParaRPr lang="zh-CN" sz="1800" dirty="0"/>
          </a:p>
        </p:txBody>
      </p:sp>
      <p:pic>
        <p:nvPicPr>
          <p:cNvPr id="114690" name="Picture 2"/>
          <p:cNvPicPr>
            <a:picLocks noChangeAspect="1" noChangeArrowheads="1"/>
          </p:cNvPicPr>
          <p:nvPr/>
        </p:nvPicPr>
        <p:blipFill>
          <a:blip r:embed="rId2"/>
          <a:srcRect/>
          <a:stretch>
            <a:fillRect/>
          </a:stretch>
        </p:blipFill>
        <p:spPr bwMode="auto">
          <a:xfrm>
            <a:off x="228600" y="2819400"/>
            <a:ext cx="8153400" cy="387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0"/>
          </p:nvPr>
        </p:nvSpPr>
        <p:spPr/>
        <p:txBody>
          <a:bodyPr/>
          <a:lstStyle/>
          <a:p>
            <a:fld id="{7FB85D55-BB6B-4AD5-86D8-C323ECC21B47}" type="slidenum">
              <a:rPr lang="zh-CN" altLang="en-US"/>
              <a:pPr/>
              <a:t>33</a:t>
            </a:fld>
            <a:endParaRPr lang="en-US" altLang="zh-CN" dirty="0"/>
          </a:p>
        </p:txBody>
      </p:sp>
      <p:sp>
        <p:nvSpPr>
          <p:cNvPr id="9" name="日期占位符 6"/>
          <p:cNvSpPr>
            <a:spLocks noGrp="1"/>
          </p:cNvSpPr>
          <p:nvPr>
            <p:ph type="dt" sz="half" idx="12"/>
          </p:nvPr>
        </p:nvSpPr>
        <p:spPr/>
        <p:txBody>
          <a:bodyPr/>
          <a:lstStyle/>
          <a:p>
            <a:fld id="{16B651F6-8FCD-4A4F-B925-9710719FE01D}" type="datetime1">
              <a:rPr lang="zh-CN" altLang="en-US"/>
              <a:pPr/>
              <a:t>2010-4-27</a:t>
            </a:fld>
            <a:endParaRPr lang="en-US" altLang="zh-CN"/>
          </a:p>
        </p:txBody>
      </p:sp>
      <p:sp>
        <p:nvSpPr>
          <p:cNvPr id="481282"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nice</a:t>
            </a:r>
            <a:r>
              <a:rPr lang="zh-CN" altLang="en-US" dirty="0" smtClean="0">
                <a:latin typeface="微软雅黑" pitchFamily="34" charset="-122"/>
                <a:ea typeface="微软雅黑" pitchFamily="34" charset="-122"/>
              </a:rPr>
              <a:t>调节</a:t>
            </a:r>
            <a:r>
              <a:rPr lang="en-US" altLang="zh-CN" dirty="0" err="1" smtClean="0">
                <a:latin typeface="微软雅黑" pitchFamily="34" charset="-122"/>
                <a:ea typeface="微软雅黑" pitchFamily="34" charset="-122"/>
              </a:rPr>
              <a:t>cpu</a:t>
            </a:r>
            <a:r>
              <a:rPr lang="zh-CN" altLang="en-US" dirty="0">
                <a:latin typeface="微软雅黑" pitchFamily="34" charset="-122"/>
                <a:ea typeface="微软雅黑" pitchFamily="34" charset="-122"/>
              </a:rPr>
              <a:t>的使用</a:t>
            </a:r>
          </a:p>
        </p:txBody>
      </p:sp>
      <p:sp>
        <p:nvSpPr>
          <p:cNvPr id="481286" name="Text Box 6"/>
          <p:cNvSpPr txBox="1">
            <a:spLocks noChangeArrowheads="1"/>
          </p:cNvSpPr>
          <p:nvPr/>
        </p:nvSpPr>
        <p:spPr bwMode="auto">
          <a:xfrm>
            <a:off x="755650" y="3789363"/>
            <a:ext cx="5832475" cy="457200"/>
          </a:xfrm>
          <a:prstGeom prst="rect">
            <a:avLst/>
          </a:prstGeom>
          <a:noFill/>
          <a:ln w="12700" algn="ctr">
            <a:noFill/>
            <a:miter lim="800000"/>
            <a:headEnd/>
            <a:tailEnd/>
          </a:ln>
          <a:effectLst/>
        </p:spPr>
        <p:txBody>
          <a:bodyPr>
            <a:spAutoFit/>
          </a:bodyPr>
          <a:lstStyle/>
          <a:p>
            <a:endParaRPr lang="zh-CN" altLang="en-US">
              <a:ea typeface="宋体" pitchFamily="2" charset="-122"/>
            </a:endParaRPr>
          </a:p>
        </p:txBody>
      </p:sp>
      <p:sp>
        <p:nvSpPr>
          <p:cNvPr id="481287" name="Text Box 7"/>
          <p:cNvSpPr txBox="1">
            <a:spLocks noChangeArrowheads="1"/>
          </p:cNvSpPr>
          <p:nvPr/>
        </p:nvSpPr>
        <p:spPr bwMode="auto">
          <a:xfrm>
            <a:off x="304800" y="1219200"/>
            <a:ext cx="7848600" cy="5016758"/>
          </a:xfrm>
          <a:prstGeom prst="rect">
            <a:avLst/>
          </a:prstGeom>
          <a:noFill/>
          <a:ln w="12700" algn="ctr">
            <a:noFill/>
            <a:miter lim="800000"/>
            <a:headEnd/>
            <a:tailEnd/>
          </a:ln>
          <a:effectLst/>
        </p:spPr>
        <p:txBody>
          <a:bodyPr>
            <a:spAutoFit/>
          </a:bodyPr>
          <a:lstStyle/>
          <a:p>
            <a:r>
              <a:rPr lang="zh-CN" altLang="en-US" dirty="0" smtClean="0">
                <a:latin typeface="微软雅黑" pitchFamily="34" charset="-122"/>
                <a:ea typeface="微软雅黑" pitchFamily="34" charset="-122"/>
              </a:rPr>
              <a:t>名称：</a:t>
            </a:r>
            <a:r>
              <a:rPr lang="en-US" dirty="0" smtClean="0">
                <a:latin typeface="微软雅黑" pitchFamily="34" charset="-122"/>
                <a:ea typeface="微软雅黑" pitchFamily="34" charset="-122"/>
              </a:rPr>
              <a:t>nice </a:t>
            </a:r>
            <a:br>
              <a:rPr lang="en-US" dirty="0" smtClean="0">
                <a:latin typeface="微软雅黑" pitchFamily="34" charset="-122"/>
                <a:ea typeface="微软雅黑" pitchFamily="34" charset="-122"/>
              </a:rPr>
            </a:br>
            <a:r>
              <a:rPr lang="zh-CN" altLang="en-US" dirty="0" smtClean="0">
                <a:latin typeface="微软雅黑" pitchFamily="34" charset="-122"/>
                <a:ea typeface="微软雅黑" pitchFamily="34" charset="-122"/>
              </a:rPr>
              <a:t>使用方式：</a:t>
            </a:r>
            <a:r>
              <a:rPr lang="en-US" dirty="0" smtClean="0">
                <a:latin typeface="微软雅黑" pitchFamily="34" charset="-122"/>
                <a:ea typeface="微软雅黑" pitchFamily="34" charset="-122"/>
              </a:rPr>
              <a:t>nice [-n adjustment] [-adjustment] [--adjustment=adjustment] [--help] [--version] [command [arg...]] </a:t>
            </a:r>
            <a:br>
              <a:rPr lang="en-US" dirty="0" smtClean="0">
                <a:latin typeface="微软雅黑" pitchFamily="34" charset="-122"/>
                <a:ea typeface="微软雅黑" pitchFamily="34" charset="-122"/>
              </a:rPr>
            </a:br>
            <a:r>
              <a:rPr lang="zh-CN" altLang="en-US" dirty="0" smtClean="0">
                <a:latin typeface="微软雅黑" pitchFamily="34" charset="-122"/>
                <a:ea typeface="微软雅黑" pitchFamily="34" charset="-122"/>
              </a:rPr>
              <a:t>说明：以更改过的优先序来执行程式</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如果未指定程式</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则会印出目前的排程优先序</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内定的 </a:t>
            </a:r>
            <a:r>
              <a:rPr lang="en-US" dirty="0" smtClean="0">
                <a:latin typeface="微软雅黑" pitchFamily="34" charset="-122"/>
                <a:ea typeface="微软雅黑" pitchFamily="34" charset="-122"/>
              </a:rPr>
              <a:t>adjustment </a:t>
            </a:r>
            <a:r>
              <a:rPr lang="zh-CN" altLang="en-US" dirty="0" smtClean="0">
                <a:latin typeface="微软雅黑" pitchFamily="34" charset="-122"/>
                <a:ea typeface="微软雅黑" pitchFamily="34" charset="-122"/>
              </a:rPr>
              <a:t>为 </a:t>
            </a:r>
            <a:r>
              <a:rPr lang="en-US" altLang="zh-CN" dirty="0" smtClean="0">
                <a:latin typeface="微软雅黑" pitchFamily="34" charset="-122"/>
                <a:ea typeface="微软雅黑" pitchFamily="34" charset="-122"/>
              </a:rPr>
              <a:t>10, </a:t>
            </a:r>
            <a:r>
              <a:rPr lang="zh-CN" altLang="en-US" dirty="0" smtClean="0">
                <a:latin typeface="微软雅黑" pitchFamily="34" charset="-122"/>
                <a:ea typeface="微软雅黑" pitchFamily="34" charset="-122"/>
              </a:rPr>
              <a:t>范围为 </a:t>
            </a:r>
            <a:r>
              <a:rPr lang="en-US" altLang="zh-CN" dirty="0" smtClean="0">
                <a:latin typeface="微软雅黑" pitchFamily="34" charset="-122"/>
                <a:ea typeface="微软雅黑" pitchFamily="34" charset="-122"/>
              </a:rPr>
              <a:t>-20 (</a:t>
            </a:r>
            <a:r>
              <a:rPr lang="zh-CN" altLang="en-US" dirty="0" smtClean="0">
                <a:latin typeface="微软雅黑" pitchFamily="34" charset="-122"/>
                <a:ea typeface="微软雅黑" pitchFamily="34" charset="-122"/>
              </a:rPr>
              <a:t>最高优先序</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到 </a:t>
            </a:r>
            <a:r>
              <a:rPr lang="en-US" altLang="zh-CN" dirty="0" smtClean="0">
                <a:latin typeface="微软雅黑" pitchFamily="34" charset="-122"/>
                <a:ea typeface="微软雅黑" pitchFamily="34" charset="-122"/>
              </a:rPr>
              <a:t>19 (</a:t>
            </a:r>
            <a:r>
              <a:rPr lang="zh-CN" altLang="en-US" dirty="0" smtClean="0">
                <a:latin typeface="微软雅黑" pitchFamily="34" charset="-122"/>
                <a:ea typeface="微软雅黑" pitchFamily="34" charset="-122"/>
              </a:rPr>
              <a:t>最低优先序</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把计 </a:t>
            </a:r>
            <a:br>
              <a:rPr lang="zh-CN" altLang="en-US" dirty="0" smtClean="0">
                <a:latin typeface="微软雅黑" pitchFamily="34" charset="-122"/>
                <a:ea typeface="微软雅黑" pitchFamily="34" charset="-122"/>
              </a:rPr>
            </a:b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a:t>
            </a:r>
            <a:r>
              <a:rPr lang="en-US" dirty="0" smtClean="0">
                <a:latin typeface="微软雅黑" pitchFamily="34" charset="-122"/>
                <a:ea typeface="微软雅黑" pitchFamily="34" charset="-122"/>
              </a:rPr>
              <a:t>n adjustment, -adjustment, --adjustment=adjustment </a:t>
            </a:r>
            <a:r>
              <a:rPr lang="zh-CN" altLang="en-US" dirty="0" smtClean="0">
                <a:latin typeface="微软雅黑" pitchFamily="34" charset="-122"/>
                <a:ea typeface="微软雅黑" pitchFamily="34" charset="-122"/>
              </a:rPr>
              <a:t>皆为将该原有优先序的增加 </a:t>
            </a:r>
            <a:r>
              <a:rPr lang="en-US" dirty="0" smtClean="0">
                <a:latin typeface="微软雅黑" pitchFamily="34" charset="-122"/>
                <a:ea typeface="微软雅黑" pitchFamily="34" charset="-122"/>
              </a:rPr>
              <a:t>adjustment </a:t>
            </a:r>
            <a:br>
              <a:rPr lang="en-US" dirty="0" smtClean="0">
                <a:latin typeface="微软雅黑" pitchFamily="34" charset="-122"/>
                <a:ea typeface="微软雅黑" pitchFamily="34" charset="-122"/>
              </a:rPr>
            </a:b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
            </a:r>
            <a:br>
              <a:rPr lang="zh-CN" altLang="en-US" dirty="0" smtClean="0">
                <a:latin typeface="微软雅黑" pitchFamily="34" charset="-122"/>
                <a:ea typeface="微软雅黑" pitchFamily="34" charset="-122"/>
              </a:rPr>
            </a:br>
            <a:r>
              <a:rPr lang="zh-CN" altLang="en-US" sz="3200" b="1" dirty="0" smtClean="0">
                <a:latin typeface="微软雅黑" pitchFamily="34" charset="-122"/>
                <a:ea typeface="微软雅黑" pitchFamily="34" charset="-122"/>
              </a:rPr>
              <a:t>例子： </a:t>
            </a:r>
            <a:r>
              <a:rPr lang="zh-CN" altLang="en-US" dirty="0" smtClean="0">
                <a:latin typeface="微软雅黑" pitchFamily="34" charset="-122"/>
                <a:ea typeface="微软雅黑" pitchFamily="34" charset="-122"/>
              </a:rPr>
              <a:t/>
            </a:r>
            <a:br>
              <a:rPr lang="zh-CN" altLang="en-US" dirty="0" smtClean="0">
                <a:latin typeface="微软雅黑" pitchFamily="34" charset="-122"/>
                <a:ea typeface="微软雅黑" pitchFamily="34" charset="-122"/>
              </a:rPr>
            </a:b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将 </a:t>
            </a:r>
            <a:r>
              <a:rPr lang="en-US" dirty="0" err="1" smtClean="0">
                <a:latin typeface="微软雅黑" pitchFamily="34" charset="-122"/>
                <a:ea typeface="微软雅黑" pitchFamily="34" charset="-122"/>
              </a:rPr>
              <a:t>ls</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的优先序加 </a:t>
            </a:r>
            <a:r>
              <a:rPr lang="en-US" altLang="zh-CN" dirty="0" smtClean="0">
                <a:latin typeface="微软雅黑" pitchFamily="34" charset="-122"/>
                <a:ea typeface="微软雅黑" pitchFamily="34" charset="-122"/>
              </a:rPr>
              <a:t>1 </a:t>
            </a:r>
            <a:r>
              <a:rPr lang="zh-CN" altLang="en-US" dirty="0" smtClean="0">
                <a:latin typeface="微软雅黑" pitchFamily="34" charset="-122"/>
                <a:ea typeface="微软雅黑" pitchFamily="34" charset="-122"/>
              </a:rPr>
              <a:t>并执行 </a:t>
            </a:r>
            <a:r>
              <a:rPr lang="en-US" altLang="zh-CN" dirty="0" smtClean="0">
                <a:latin typeface="微软雅黑" pitchFamily="34" charset="-122"/>
                <a:ea typeface="微软雅黑" pitchFamily="34" charset="-122"/>
              </a:rPr>
              <a:t>: </a:t>
            </a:r>
            <a:br>
              <a:rPr lang="en-US" altLang="zh-CN" dirty="0" smtClean="0">
                <a:latin typeface="微软雅黑" pitchFamily="34" charset="-122"/>
                <a:ea typeface="微软雅黑" pitchFamily="34" charset="-122"/>
              </a:rPr>
            </a:br>
            <a:r>
              <a:rPr lang="en-US" dirty="0" smtClean="0">
                <a:latin typeface="微软雅黑" pitchFamily="34" charset="-122"/>
                <a:ea typeface="微软雅黑" pitchFamily="34" charset="-122"/>
              </a:rPr>
              <a:t>nice -n 1 </a:t>
            </a:r>
            <a:r>
              <a:rPr lang="en-US" dirty="0" err="1" smtClean="0">
                <a:latin typeface="微软雅黑" pitchFamily="34" charset="-122"/>
                <a:ea typeface="微软雅黑" pitchFamily="34" charset="-122"/>
              </a:rPr>
              <a:t>ls</a:t>
            </a:r>
            <a:r>
              <a:rPr lang="en-US" dirty="0" smtClean="0">
                <a:latin typeface="微软雅黑" pitchFamily="34" charset="-122"/>
                <a:ea typeface="微软雅黑" pitchFamily="34" charset="-122"/>
              </a:rPr>
              <a:t> </a:t>
            </a:r>
            <a:br>
              <a:rPr lang="en-US" dirty="0" smtClean="0">
                <a:latin typeface="微软雅黑" pitchFamily="34" charset="-122"/>
                <a:ea typeface="微软雅黑" pitchFamily="34" charset="-122"/>
              </a:rPr>
            </a:br>
            <a:r>
              <a:rPr lang="en-US" dirty="0" smtClean="0">
                <a:latin typeface="微软雅黑" pitchFamily="34" charset="-122"/>
                <a:ea typeface="微软雅黑" pitchFamily="34" charset="-122"/>
              </a:rPr>
              <a:t>2</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将 </a:t>
            </a:r>
            <a:r>
              <a:rPr lang="en-US" dirty="0" err="1" smtClean="0">
                <a:latin typeface="微软雅黑" pitchFamily="34" charset="-122"/>
                <a:ea typeface="微软雅黑" pitchFamily="34" charset="-122"/>
              </a:rPr>
              <a:t>ls</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的优先序加 </a:t>
            </a:r>
            <a:r>
              <a:rPr lang="en-US" altLang="zh-CN" dirty="0" smtClean="0">
                <a:latin typeface="微软雅黑" pitchFamily="34" charset="-122"/>
                <a:ea typeface="微软雅黑" pitchFamily="34" charset="-122"/>
              </a:rPr>
              <a:t>10 </a:t>
            </a:r>
            <a:r>
              <a:rPr lang="zh-CN" altLang="en-US" dirty="0" smtClean="0">
                <a:latin typeface="微软雅黑" pitchFamily="34" charset="-122"/>
                <a:ea typeface="微软雅黑" pitchFamily="34" charset="-122"/>
              </a:rPr>
              <a:t>并执行 </a:t>
            </a:r>
            <a:r>
              <a:rPr lang="en-US" altLang="zh-CN" dirty="0" smtClean="0">
                <a:latin typeface="微软雅黑" pitchFamily="34" charset="-122"/>
                <a:ea typeface="微软雅黑" pitchFamily="34" charset="-122"/>
              </a:rPr>
              <a:t>: </a:t>
            </a:r>
            <a:br>
              <a:rPr lang="en-US" altLang="zh-CN" dirty="0" smtClean="0">
                <a:latin typeface="微软雅黑" pitchFamily="34" charset="-122"/>
                <a:ea typeface="微软雅黑" pitchFamily="34" charset="-122"/>
              </a:rPr>
            </a:br>
            <a:r>
              <a:rPr lang="en-US" dirty="0" smtClean="0">
                <a:latin typeface="微软雅黑" pitchFamily="34" charset="-122"/>
                <a:ea typeface="微软雅黑" pitchFamily="34" charset="-122"/>
              </a:rPr>
              <a:t>nice </a:t>
            </a:r>
            <a:r>
              <a:rPr lang="en-US" dirty="0" err="1" smtClean="0">
                <a:latin typeface="微软雅黑" pitchFamily="34" charset="-122"/>
                <a:ea typeface="微软雅黑" pitchFamily="34" charset="-122"/>
              </a:rPr>
              <a:t>ls</a:t>
            </a:r>
            <a:r>
              <a:rPr lang="zh-CN" altLang="en-US" dirty="0" smtClean="0">
                <a:latin typeface="微软雅黑" pitchFamily="34" charset="-122"/>
                <a:ea typeface="微软雅黑" pitchFamily="34" charset="-122"/>
              </a:rPr>
              <a:t>将 </a:t>
            </a:r>
            <a:r>
              <a:rPr lang="en-US" dirty="0" err="1" smtClean="0">
                <a:latin typeface="微软雅黑" pitchFamily="34" charset="-122"/>
                <a:ea typeface="微软雅黑" pitchFamily="34" charset="-122"/>
              </a:rPr>
              <a:t>ls</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的优先序加 </a:t>
            </a:r>
            <a:r>
              <a:rPr lang="en-US" altLang="zh-CN" dirty="0" smtClean="0">
                <a:latin typeface="微软雅黑" pitchFamily="34" charset="-122"/>
                <a:ea typeface="微软雅黑" pitchFamily="34" charset="-122"/>
              </a:rPr>
              <a:t>10 </a:t>
            </a:r>
            <a:r>
              <a:rPr lang="zh-CN" altLang="en-US" dirty="0" smtClean="0">
                <a:latin typeface="微软雅黑" pitchFamily="34" charset="-122"/>
                <a:ea typeface="微软雅黑" pitchFamily="34" charset="-122"/>
              </a:rPr>
              <a:t>并执行 </a:t>
            </a:r>
            <a:br>
              <a:rPr lang="zh-CN" altLang="en-US" dirty="0" smtClean="0">
                <a:latin typeface="微软雅黑" pitchFamily="34" charset="-122"/>
                <a:ea typeface="微软雅黑" pitchFamily="34" charset="-122"/>
              </a:rPr>
            </a:br>
            <a:r>
              <a:rPr lang="zh-CN" altLang="en-US" dirty="0" smtClean="0">
                <a:latin typeface="微软雅黑" pitchFamily="34" charset="-122"/>
                <a:ea typeface="微软雅黑" pitchFamily="34" charset="-122"/>
              </a:rPr>
              <a:t>注意 </a:t>
            </a:r>
            <a:r>
              <a:rPr lang="en-US" altLang="zh-CN" dirty="0" smtClean="0">
                <a:latin typeface="微软雅黑" pitchFamily="34" charset="-122"/>
                <a:ea typeface="微软雅黑" pitchFamily="34" charset="-122"/>
              </a:rPr>
              <a:t>: </a:t>
            </a:r>
            <a:r>
              <a:rPr lang="zh-CN" altLang="en-US" sz="1600" dirty="0" smtClean="0">
                <a:solidFill>
                  <a:srgbClr val="FF0000"/>
                </a:solidFill>
                <a:latin typeface="微软雅黑" pitchFamily="34" charset="-122"/>
                <a:ea typeface="微软雅黑" pitchFamily="34" charset="-122"/>
              </a:rPr>
              <a:t>优先序 </a:t>
            </a:r>
            <a:r>
              <a:rPr lang="en-US" altLang="zh-CN" sz="1600" dirty="0" smtClean="0">
                <a:solidFill>
                  <a:srgbClr val="FF0000"/>
                </a:solidFill>
                <a:latin typeface="微软雅黑" pitchFamily="34" charset="-122"/>
                <a:ea typeface="微软雅黑" pitchFamily="34" charset="-122"/>
              </a:rPr>
              <a:t>(</a:t>
            </a:r>
            <a:r>
              <a:rPr lang="en-US" sz="1600" dirty="0" smtClean="0">
                <a:solidFill>
                  <a:srgbClr val="FF0000"/>
                </a:solidFill>
                <a:latin typeface="微软雅黑" pitchFamily="34" charset="-122"/>
                <a:ea typeface="微软雅黑" pitchFamily="34" charset="-122"/>
              </a:rPr>
              <a:t>priority) </a:t>
            </a:r>
            <a:r>
              <a:rPr lang="zh-CN" altLang="en-US" sz="1600" dirty="0" smtClean="0">
                <a:solidFill>
                  <a:srgbClr val="FF0000"/>
                </a:solidFill>
                <a:latin typeface="微软雅黑" pitchFamily="34" charset="-122"/>
                <a:ea typeface="微软雅黑" pitchFamily="34" charset="-122"/>
              </a:rPr>
              <a:t>为系统用来决定 </a:t>
            </a:r>
            <a:r>
              <a:rPr lang="en-US" sz="1600" dirty="0" smtClean="0">
                <a:solidFill>
                  <a:srgbClr val="FF0000"/>
                </a:solidFill>
                <a:latin typeface="微软雅黑" pitchFamily="34" charset="-122"/>
                <a:ea typeface="微软雅黑" pitchFamily="34" charset="-122"/>
              </a:rPr>
              <a:t>CPU </a:t>
            </a:r>
            <a:r>
              <a:rPr lang="zh-CN" altLang="en-US" sz="1600" dirty="0" smtClean="0">
                <a:solidFill>
                  <a:srgbClr val="FF0000"/>
                </a:solidFill>
                <a:latin typeface="微软雅黑" pitchFamily="34" charset="-122"/>
                <a:ea typeface="微软雅黑" pitchFamily="34" charset="-122"/>
              </a:rPr>
              <a:t>分配的参数，</a:t>
            </a:r>
            <a:r>
              <a:rPr lang="en-US" sz="1600" dirty="0" smtClean="0">
                <a:solidFill>
                  <a:srgbClr val="FF0000"/>
                </a:solidFill>
                <a:latin typeface="微软雅黑" pitchFamily="34" charset="-122"/>
                <a:ea typeface="微软雅黑" pitchFamily="34" charset="-122"/>
              </a:rPr>
              <a:t>Linux </a:t>
            </a:r>
            <a:r>
              <a:rPr lang="zh-CN" altLang="en-US" sz="1600" dirty="0" smtClean="0">
                <a:solidFill>
                  <a:srgbClr val="FF0000"/>
                </a:solidFill>
                <a:latin typeface="微软雅黑" pitchFamily="34" charset="-122"/>
                <a:ea typeface="微软雅黑" pitchFamily="34" charset="-122"/>
              </a:rPr>
              <a:t>使用</a:t>
            </a:r>
            <a:r>
              <a:rPr lang="en-US" altLang="zh-CN" sz="1600" dirty="0" smtClean="0">
                <a:solidFill>
                  <a:srgbClr val="FF0000"/>
                </a:solidFill>
                <a:latin typeface="微软雅黑" pitchFamily="34" charset="-122"/>
                <a:ea typeface="微软雅黑" pitchFamily="34" charset="-122"/>
              </a:rPr>
              <a:t>『</a:t>
            </a:r>
            <a:r>
              <a:rPr lang="zh-CN" altLang="en-US" sz="1600" dirty="0" smtClean="0">
                <a:solidFill>
                  <a:srgbClr val="FF0000"/>
                </a:solidFill>
                <a:latin typeface="微软雅黑" pitchFamily="34" charset="-122"/>
                <a:ea typeface="微软雅黑" pitchFamily="34" charset="-122"/>
              </a:rPr>
              <a:t>回合制</a:t>
            </a:r>
            <a:r>
              <a:rPr lang="en-US" altLang="zh-CN" sz="1600" dirty="0" smtClean="0">
                <a:solidFill>
                  <a:srgbClr val="FF0000"/>
                </a:solidFill>
                <a:latin typeface="微软雅黑" pitchFamily="34" charset="-122"/>
                <a:ea typeface="微软雅黑" pitchFamily="34" charset="-122"/>
              </a:rPr>
              <a:t>(</a:t>
            </a:r>
            <a:r>
              <a:rPr lang="en-US" sz="1600" dirty="0" smtClean="0">
                <a:solidFill>
                  <a:srgbClr val="FF0000"/>
                </a:solidFill>
                <a:latin typeface="微软雅黑" pitchFamily="34" charset="-122"/>
                <a:ea typeface="微软雅黑" pitchFamily="34" charset="-122"/>
              </a:rPr>
              <a:t>round-robin)』</a:t>
            </a:r>
            <a:r>
              <a:rPr lang="zh-CN" altLang="en-US" sz="1600" dirty="0" smtClean="0">
                <a:solidFill>
                  <a:srgbClr val="FF0000"/>
                </a:solidFill>
                <a:latin typeface="微软雅黑" pitchFamily="34" charset="-122"/>
                <a:ea typeface="微软雅黑" pitchFamily="34" charset="-122"/>
              </a:rPr>
              <a:t>的演算法来做 </a:t>
            </a:r>
            <a:r>
              <a:rPr lang="en-US" sz="1600" dirty="0" smtClean="0">
                <a:solidFill>
                  <a:srgbClr val="FF0000"/>
                </a:solidFill>
                <a:latin typeface="微软雅黑" pitchFamily="34" charset="-122"/>
                <a:ea typeface="微软雅黑" pitchFamily="34" charset="-122"/>
              </a:rPr>
              <a:t>CPU </a:t>
            </a:r>
            <a:r>
              <a:rPr lang="zh-CN" altLang="en-US" sz="1600" dirty="0" smtClean="0">
                <a:solidFill>
                  <a:srgbClr val="FF0000"/>
                </a:solidFill>
                <a:latin typeface="微软雅黑" pitchFamily="34" charset="-122"/>
                <a:ea typeface="微软雅黑" pitchFamily="34" charset="-122"/>
              </a:rPr>
              <a:t>排程，优先序越高，所可能获得的 </a:t>
            </a:r>
            <a:r>
              <a:rPr lang="en-US" sz="1600" dirty="0" smtClean="0">
                <a:solidFill>
                  <a:srgbClr val="FF0000"/>
                </a:solidFill>
                <a:latin typeface="微软雅黑" pitchFamily="34" charset="-122"/>
                <a:ea typeface="微软雅黑" pitchFamily="34" charset="-122"/>
              </a:rPr>
              <a:t>CPU</a:t>
            </a:r>
            <a:r>
              <a:rPr lang="zh-CN" altLang="en-US" sz="1600" dirty="0" smtClean="0">
                <a:solidFill>
                  <a:srgbClr val="FF0000"/>
                </a:solidFill>
                <a:latin typeface="微软雅黑" pitchFamily="34" charset="-122"/>
                <a:ea typeface="微软雅黑" pitchFamily="34" charset="-122"/>
              </a:rPr>
              <a:t>时间就越多。</a:t>
            </a:r>
            <a:endParaRPr lang="en-US" altLang="zh-CN" sz="1600"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0"/>
          </p:nvPr>
        </p:nvSpPr>
        <p:spPr/>
        <p:txBody>
          <a:bodyPr/>
          <a:lstStyle/>
          <a:p>
            <a:fld id="{7FB85D55-BB6B-4AD5-86D8-C323ECC21B47}" type="slidenum">
              <a:rPr lang="zh-CN" altLang="en-US"/>
              <a:pPr/>
              <a:t>34</a:t>
            </a:fld>
            <a:endParaRPr lang="en-US" altLang="zh-CN"/>
          </a:p>
        </p:txBody>
      </p:sp>
      <p:sp>
        <p:nvSpPr>
          <p:cNvPr id="9" name="日期占位符 6"/>
          <p:cNvSpPr>
            <a:spLocks noGrp="1"/>
          </p:cNvSpPr>
          <p:nvPr>
            <p:ph type="dt" sz="half" idx="12"/>
          </p:nvPr>
        </p:nvSpPr>
        <p:spPr/>
        <p:txBody>
          <a:bodyPr/>
          <a:lstStyle/>
          <a:p>
            <a:fld id="{16B651F6-8FCD-4A4F-B925-9710719FE01D}" type="datetime1">
              <a:rPr lang="zh-CN" altLang="en-US"/>
              <a:pPr/>
              <a:t>2010-4-27</a:t>
            </a:fld>
            <a:endParaRPr lang="en-US" altLang="zh-CN"/>
          </a:p>
        </p:txBody>
      </p:sp>
      <p:sp>
        <p:nvSpPr>
          <p:cNvPr id="481282" name="Rectangle 2"/>
          <p:cNvSpPr>
            <a:spLocks noGrp="1" noChangeArrowheads="1"/>
          </p:cNvSpPr>
          <p:nvPr>
            <p:ph type="title"/>
          </p:nvPr>
        </p:nvSpPr>
        <p:spPr/>
        <p:txBody>
          <a:bodyPr/>
          <a:lstStyle/>
          <a:p>
            <a:r>
              <a:rPr lang="en-US" altLang="zh-CN" dirty="0" err="1" smtClean="0">
                <a:latin typeface="微软雅黑" pitchFamily="34" charset="-122"/>
                <a:ea typeface="微软雅黑" pitchFamily="34" charset="-122"/>
              </a:rPr>
              <a:t>renice</a:t>
            </a:r>
            <a:r>
              <a:rPr lang="zh-CN" altLang="en-US" dirty="0" smtClean="0">
                <a:latin typeface="微软雅黑" pitchFamily="34" charset="-122"/>
                <a:ea typeface="微软雅黑" pitchFamily="34" charset="-122"/>
              </a:rPr>
              <a:t>调节</a:t>
            </a:r>
            <a:r>
              <a:rPr lang="en-US" altLang="zh-CN" dirty="0" err="1" smtClean="0">
                <a:latin typeface="微软雅黑" pitchFamily="34" charset="-122"/>
                <a:ea typeface="微软雅黑" pitchFamily="34" charset="-122"/>
              </a:rPr>
              <a:t>cpu</a:t>
            </a:r>
            <a:r>
              <a:rPr lang="zh-CN" altLang="en-US" dirty="0">
                <a:latin typeface="微软雅黑" pitchFamily="34" charset="-122"/>
                <a:ea typeface="微软雅黑" pitchFamily="34" charset="-122"/>
              </a:rPr>
              <a:t>的使用</a:t>
            </a:r>
          </a:p>
        </p:txBody>
      </p:sp>
      <p:sp>
        <p:nvSpPr>
          <p:cNvPr id="481286" name="Text Box 6"/>
          <p:cNvSpPr txBox="1">
            <a:spLocks noChangeArrowheads="1"/>
          </p:cNvSpPr>
          <p:nvPr/>
        </p:nvSpPr>
        <p:spPr bwMode="auto">
          <a:xfrm>
            <a:off x="755650" y="3789363"/>
            <a:ext cx="5832475" cy="457200"/>
          </a:xfrm>
          <a:prstGeom prst="rect">
            <a:avLst/>
          </a:prstGeom>
          <a:noFill/>
          <a:ln w="12700" algn="ctr">
            <a:noFill/>
            <a:miter lim="800000"/>
            <a:headEnd/>
            <a:tailEnd/>
          </a:ln>
          <a:effectLst/>
        </p:spPr>
        <p:txBody>
          <a:bodyPr>
            <a:spAutoFit/>
          </a:bodyPr>
          <a:lstStyle/>
          <a:p>
            <a:endParaRPr lang="zh-CN" altLang="en-US">
              <a:ea typeface="宋体" pitchFamily="2" charset="-122"/>
            </a:endParaRPr>
          </a:p>
        </p:txBody>
      </p:sp>
      <p:sp>
        <p:nvSpPr>
          <p:cNvPr id="8" name="矩形 7"/>
          <p:cNvSpPr/>
          <p:nvPr/>
        </p:nvSpPr>
        <p:spPr>
          <a:xfrm>
            <a:off x="381000" y="1524000"/>
            <a:ext cx="8153400" cy="4185761"/>
          </a:xfrm>
          <a:prstGeom prst="rect">
            <a:avLst/>
          </a:prstGeom>
        </p:spPr>
        <p:txBody>
          <a:bodyPr wrap="square">
            <a:spAutoFit/>
          </a:bodyPr>
          <a:lstStyle/>
          <a:p>
            <a:r>
              <a:rPr lang="zh-CN" altLang="en-US" dirty="0" smtClean="0">
                <a:latin typeface="微软雅黑" pitchFamily="34" charset="-122"/>
                <a:ea typeface="微软雅黑" pitchFamily="34" charset="-122"/>
              </a:rPr>
              <a:t>名称：</a:t>
            </a:r>
            <a:r>
              <a:rPr lang="en-US" dirty="0" err="1" smtClean="0">
                <a:latin typeface="微软雅黑" pitchFamily="34" charset="-122"/>
                <a:ea typeface="微软雅黑" pitchFamily="34" charset="-122"/>
              </a:rPr>
              <a:t>renice</a:t>
            </a:r>
            <a:r>
              <a:rPr lang="en-US" dirty="0" smtClean="0">
                <a:latin typeface="微软雅黑" pitchFamily="34" charset="-122"/>
                <a:ea typeface="微软雅黑" pitchFamily="34" charset="-122"/>
              </a:rPr>
              <a:t> </a:t>
            </a:r>
            <a:br>
              <a:rPr lang="en-US" dirty="0" smtClean="0">
                <a:latin typeface="微软雅黑" pitchFamily="34" charset="-122"/>
                <a:ea typeface="微软雅黑" pitchFamily="34" charset="-122"/>
              </a:rPr>
            </a:b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使用方式：</a:t>
            </a:r>
            <a:r>
              <a:rPr lang="en-US" dirty="0" err="1" smtClean="0">
                <a:latin typeface="微软雅黑" pitchFamily="34" charset="-122"/>
                <a:ea typeface="微软雅黑" pitchFamily="34" charset="-122"/>
              </a:rPr>
              <a:t>renice</a:t>
            </a:r>
            <a:r>
              <a:rPr lang="en-US" dirty="0" smtClean="0">
                <a:latin typeface="微软雅黑" pitchFamily="34" charset="-122"/>
                <a:ea typeface="微软雅黑" pitchFamily="34" charset="-122"/>
              </a:rPr>
              <a:t> priority [[-p] </a:t>
            </a:r>
            <a:r>
              <a:rPr lang="en-US" dirty="0" err="1" smtClean="0">
                <a:latin typeface="微软雅黑" pitchFamily="34" charset="-122"/>
                <a:ea typeface="微软雅黑" pitchFamily="34" charset="-122"/>
              </a:rPr>
              <a:t>pid</a:t>
            </a:r>
            <a:r>
              <a:rPr lang="en-US" dirty="0" smtClean="0">
                <a:latin typeface="微软雅黑" pitchFamily="34" charset="-122"/>
                <a:ea typeface="微软雅黑" pitchFamily="34" charset="-122"/>
              </a:rPr>
              <a:t> ...] [[-g] </a:t>
            </a:r>
            <a:r>
              <a:rPr lang="en-US" dirty="0" err="1" smtClean="0">
                <a:latin typeface="微软雅黑" pitchFamily="34" charset="-122"/>
                <a:ea typeface="微软雅黑" pitchFamily="34" charset="-122"/>
              </a:rPr>
              <a:t>pgrp</a:t>
            </a:r>
            <a:r>
              <a:rPr lang="en-US" dirty="0" smtClean="0">
                <a:latin typeface="微软雅黑" pitchFamily="34" charset="-122"/>
                <a:ea typeface="微软雅黑" pitchFamily="34" charset="-122"/>
              </a:rPr>
              <a:t> ...] [[-u] user ...] </a:t>
            </a:r>
            <a:br>
              <a:rPr lang="en-US" dirty="0" smtClean="0">
                <a:latin typeface="微软雅黑" pitchFamily="34" charset="-122"/>
                <a:ea typeface="微软雅黑" pitchFamily="34" charset="-122"/>
              </a:rPr>
            </a:br>
            <a:r>
              <a:rPr lang="zh-CN" altLang="en-US" dirty="0" smtClean="0">
                <a:latin typeface="微软雅黑" pitchFamily="34" charset="-122"/>
                <a:ea typeface="微软雅黑" pitchFamily="34" charset="-122"/>
              </a:rPr>
              <a:t>说明：重新指定一个或多个进程</a:t>
            </a:r>
            <a:r>
              <a:rPr lang="en-US" altLang="zh-CN" dirty="0" smtClean="0">
                <a:latin typeface="微软雅黑" pitchFamily="34" charset="-122"/>
                <a:ea typeface="微软雅黑" pitchFamily="34" charset="-122"/>
              </a:rPr>
              <a:t>(</a:t>
            </a:r>
            <a:r>
              <a:rPr lang="en-US" dirty="0" smtClean="0">
                <a:latin typeface="微软雅黑" pitchFamily="34" charset="-122"/>
                <a:ea typeface="微软雅黑" pitchFamily="34" charset="-122"/>
              </a:rPr>
              <a:t>Process)</a:t>
            </a:r>
            <a:r>
              <a:rPr lang="zh-CN" altLang="en-US" dirty="0" smtClean="0">
                <a:latin typeface="微软雅黑" pitchFamily="34" charset="-122"/>
                <a:ea typeface="微软雅黑" pitchFamily="34" charset="-122"/>
              </a:rPr>
              <a:t>的优先级</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一个或多个将根据所下的参数而定</a:t>
            </a:r>
            <a:r>
              <a:rPr lang="en-US" altLang="zh-CN" dirty="0" smtClean="0">
                <a:latin typeface="微软雅黑" pitchFamily="34" charset="-122"/>
                <a:ea typeface="微软雅黑" pitchFamily="34" charset="-122"/>
              </a:rPr>
              <a:t>) </a:t>
            </a:r>
            <a:br>
              <a:rPr lang="en-US" altLang="zh-CN" dirty="0" smtClean="0">
                <a:latin typeface="微软雅黑" pitchFamily="34" charset="-122"/>
                <a:ea typeface="微软雅黑" pitchFamily="34" charset="-122"/>
              </a:rPr>
            </a:br>
            <a:r>
              <a:rPr lang="zh-CN" altLang="en-US" dirty="0" smtClean="0">
                <a:latin typeface="微软雅黑" pitchFamily="34" charset="-122"/>
                <a:ea typeface="微软雅黑" pitchFamily="34" charset="-122"/>
              </a:rPr>
              <a:t>参数：</a:t>
            </a:r>
            <a:br>
              <a:rPr lang="zh-CN" altLang="en-US" dirty="0" smtClean="0">
                <a:latin typeface="微软雅黑" pitchFamily="34" charset="-122"/>
                <a:ea typeface="微软雅黑" pitchFamily="34" charset="-122"/>
              </a:rPr>
            </a:b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a:t>
            </a:r>
            <a:r>
              <a:rPr lang="en-US" dirty="0" smtClean="0">
                <a:latin typeface="微软雅黑" pitchFamily="34" charset="-122"/>
                <a:ea typeface="微软雅黑" pitchFamily="34" charset="-122"/>
              </a:rPr>
              <a:t>p </a:t>
            </a:r>
            <a:r>
              <a:rPr lang="en-US" dirty="0" err="1" smtClean="0">
                <a:latin typeface="微软雅黑" pitchFamily="34" charset="-122"/>
                <a:ea typeface="微软雅黑" pitchFamily="34" charset="-122"/>
              </a:rPr>
              <a:t>pid</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重新指定进程</a:t>
            </a:r>
            <a:r>
              <a:rPr lang="en-US" dirty="0" smtClean="0">
                <a:latin typeface="微软雅黑" pitchFamily="34" charset="-122"/>
                <a:ea typeface="微软雅黑" pitchFamily="34" charset="-122"/>
              </a:rPr>
              <a:t>id </a:t>
            </a:r>
            <a:r>
              <a:rPr lang="zh-CN" altLang="en-US" dirty="0" smtClean="0">
                <a:latin typeface="微软雅黑" pitchFamily="34" charset="-122"/>
                <a:ea typeface="微软雅黑" pitchFamily="34" charset="-122"/>
              </a:rPr>
              <a:t>为 </a:t>
            </a:r>
            <a:r>
              <a:rPr lang="en-US" dirty="0" err="1" smtClean="0">
                <a:latin typeface="微软雅黑" pitchFamily="34" charset="-122"/>
                <a:ea typeface="微软雅黑" pitchFamily="34" charset="-122"/>
              </a:rPr>
              <a:t>pid</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的进程的优先级 </a:t>
            </a:r>
            <a:br>
              <a:rPr lang="zh-CN" altLang="en-US" dirty="0" smtClean="0">
                <a:latin typeface="微软雅黑" pitchFamily="34" charset="-122"/>
                <a:ea typeface="微软雅黑" pitchFamily="34" charset="-122"/>
              </a:rPr>
            </a:b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a:t>
            </a:r>
            <a:r>
              <a:rPr lang="en-US" dirty="0" smtClean="0">
                <a:latin typeface="微软雅黑" pitchFamily="34" charset="-122"/>
                <a:ea typeface="微软雅黑" pitchFamily="34" charset="-122"/>
              </a:rPr>
              <a:t>g </a:t>
            </a:r>
            <a:r>
              <a:rPr lang="en-US" dirty="0" err="1" smtClean="0">
                <a:latin typeface="微软雅黑" pitchFamily="34" charset="-122"/>
                <a:ea typeface="微软雅黑" pitchFamily="34" charset="-122"/>
              </a:rPr>
              <a:t>pgrp</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重新指定进程群组</a:t>
            </a:r>
            <a:r>
              <a:rPr lang="en-US" altLang="zh-CN" dirty="0" smtClean="0">
                <a:latin typeface="微软雅黑" pitchFamily="34" charset="-122"/>
                <a:ea typeface="微软雅黑" pitchFamily="34" charset="-122"/>
              </a:rPr>
              <a:t>(</a:t>
            </a:r>
            <a:r>
              <a:rPr lang="en-US" dirty="0" smtClean="0">
                <a:latin typeface="微软雅黑" pitchFamily="34" charset="-122"/>
                <a:ea typeface="微软雅黑" pitchFamily="34" charset="-122"/>
              </a:rPr>
              <a:t>process group)</a:t>
            </a:r>
            <a:r>
              <a:rPr lang="zh-CN" altLang="en-US" dirty="0" smtClean="0">
                <a:latin typeface="微软雅黑" pitchFamily="34" charset="-122"/>
                <a:ea typeface="微软雅黑" pitchFamily="34" charset="-122"/>
              </a:rPr>
              <a:t>的 </a:t>
            </a:r>
            <a:r>
              <a:rPr lang="en-US" dirty="0" smtClean="0">
                <a:latin typeface="微软雅黑" pitchFamily="34" charset="-122"/>
                <a:ea typeface="微软雅黑" pitchFamily="34" charset="-122"/>
              </a:rPr>
              <a:t>id </a:t>
            </a:r>
            <a:r>
              <a:rPr lang="zh-CN" altLang="en-US" dirty="0" smtClean="0">
                <a:latin typeface="微软雅黑" pitchFamily="34" charset="-122"/>
                <a:ea typeface="微软雅黑" pitchFamily="34" charset="-122"/>
              </a:rPr>
              <a:t>为 </a:t>
            </a:r>
            <a:r>
              <a:rPr lang="en-US" dirty="0" err="1" smtClean="0">
                <a:latin typeface="微软雅黑" pitchFamily="34" charset="-122"/>
                <a:ea typeface="微软雅黑" pitchFamily="34" charset="-122"/>
              </a:rPr>
              <a:t>pgrp</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的进程 </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一个或多个</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的优先级 </a:t>
            </a:r>
            <a:br>
              <a:rPr lang="zh-CN" altLang="en-US" dirty="0" smtClean="0">
                <a:latin typeface="微软雅黑" pitchFamily="34" charset="-122"/>
                <a:ea typeface="微软雅黑" pitchFamily="34" charset="-122"/>
              </a:rPr>
            </a:b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a:t>
            </a:r>
            <a:r>
              <a:rPr lang="en-US" dirty="0" smtClean="0">
                <a:latin typeface="微软雅黑" pitchFamily="34" charset="-122"/>
                <a:ea typeface="微软雅黑" pitchFamily="34" charset="-122"/>
              </a:rPr>
              <a:t>u user </a:t>
            </a:r>
            <a:r>
              <a:rPr lang="zh-CN" altLang="en-US" dirty="0" smtClean="0">
                <a:latin typeface="微软雅黑" pitchFamily="34" charset="-122"/>
                <a:ea typeface="微软雅黑" pitchFamily="34" charset="-122"/>
              </a:rPr>
              <a:t>重新指定进程所有者为 </a:t>
            </a:r>
            <a:r>
              <a:rPr lang="en-US" dirty="0" smtClean="0">
                <a:latin typeface="微软雅黑" pitchFamily="34" charset="-122"/>
                <a:ea typeface="微软雅黑" pitchFamily="34" charset="-122"/>
              </a:rPr>
              <a:t>user </a:t>
            </a:r>
            <a:r>
              <a:rPr lang="zh-CN" altLang="en-US" dirty="0" smtClean="0">
                <a:latin typeface="微软雅黑" pitchFamily="34" charset="-122"/>
                <a:ea typeface="微软雅黑" pitchFamily="34" charset="-122"/>
              </a:rPr>
              <a:t>的进程的优先级 </a:t>
            </a:r>
            <a:br>
              <a:rPr lang="zh-CN" altLang="en-US" dirty="0" smtClean="0">
                <a:latin typeface="微软雅黑" pitchFamily="34" charset="-122"/>
                <a:ea typeface="微软雅黑" pitchFamily="34" charset="-122"/>
              </a:rPr>
            </a:br>
            <a:r>
              <a:rPr lang="zh-CN" altLang="en-US" sz="3200" dirty="0" smtClean="0">
                <a:latin typeface="微软雅黑" pitchFamily="34" charset="-122"/>
                <a:ea typeface="微软雅黑" pitchFamily="34" charset="-122"/>
              </a:rPr>
              <a:t>例子： </a:t>
            </a:r>
            <a:r>
              <a:rPr lang="zh-CN" altLang="en-US" dirty="0" smtClean="0">
                <a:latin typeface="微软雅黑" pitchFamily="34" charset="-122"/>
                <a:ea typeface="微软雅黑" pitchFamily="34" charset="-122"/>
              </a:rPr>
              <a:t/>
            </a:r>
            <a:br>
              <a:rPr lang="zh-CN" altLang="en-US" dirty="0" smtClean="0">
                <a:latin typeface="微软雅黑" pitchFamily="34" charset="-122"/>
                <a:ea typeface="微软雅黑" pitchFamily="34" charset="-122"/>
              </a:rPr>
            </a:br>
            <a:r>
              <a:rPr lang="zh-CN" altLang="en-US" dirty="0" smtClean="0">
                <a:latin typeface="微软雅黑" pitchFamily="34" charset="-122"/>
                <a:ea typeface="微软雅黑" pitchFamily="34" charset="-122"/>
              </a:rPr>
              <a:t>　　将进程</a:t>
            </a:r>
            <a:r>
              <a:rPr lang="en-US" dirty="0" smtClean="0">
                <a:latin typeface="微软雅黑" pitchFamily="34" charset="-122"/>
                <a:ea typeface="微软雅黑" pitchFamily="34" charset="-122"/>
              </a:rPr>
              <a:t>id </a:t>
            </a:r>
            <a:r>
              <a:rPr lang="zh-CN" altLang="en-US" dirty="0" smtClean="0">
                <a:latin typeface="微软雅黑" pitchFamily="34" charset="-122"/>
                <a:ea typeface="微软雅黑" pitchFamily="34" charset="-122"/>
              </a:rPr>
              <a:t>为 </a:t>
            </a:r>
            <a:r>
              <a:rPr lang="en-US" altLang="zh-CN" dirty="0" smtClean="0">
                <a:latin typeface="微软雅黑" pitchFamily="34" charset="-122"/>
                <a:ea typeface="微软雅黑" pitchFamily="34" charset="-122"/>
              </a:rPr>
              <a:t>987 </a:t>
            </a:r>
            <a:r>
              <a:rPr lang="zh-CN" altLang="en-US" dirty="0" smtClean="0">
                <a:latin typeface="微软雅黑" pitchFamily="34" charset="-122"/>
                <a:ea typeface="微软雅黑" pitchFamily="34" charset="-122"/>
              </a:rPr>
              <a:t>及 </a:t>
            </a:r>
            <a:r>
              <a:rPr lang="en-US" altLang="zh-CN" dirty="0" smtClean="0">
                <a:latin typeface="微软雅黑" pitchFamily="34" charset="-122"/>
                <a:ea typeface="微软雅黑" pitchFamily="34" charset="-122"/>
              </a:rPr>
              <a:t>32 </a:t>
            </a:r>
            <a:r>
              <a:rPr lang="zh-CN" altLang="en-US" dirty="0" smtClean="0">
                <a:latin typeface="微软雅黑" pitchFamily="34" charset="-122"/>
                <a:ea typeface="微软雅黑" pitchFamily="34" charset="-122"/>
              </a:rPr>
              <a:t>的进程与进程拥有者为 </a:t>
            </a:r>
            <a:r>
              <a:rPr lang="en-US" dirty="0" smtClean="0">
                <a:latin typeface="微软雅黑" pitchFamily="34" charset="-122"/>
                <a:ea typeface="微软雅黑" pitchFamily="34" charset="-122"/>
              </a:rPr>
              <a:t>daemon </a:t>
            </a:r>
            <a:r>
              <a:rPr lang="zh-CN" altLang="en-US" dirty="0" smtClean="0">
                <a:latin typeface="微软雅黑" pitchFamily="34" charset="-122"/>
                <a:ea typeface="微软雅黑" pitchFamily="34" charset="-122"/>
              </a:rPr>
              <a:t>及 </a:t>
            </a:r>
            <a:r>
              <a:rPr lang="en-US" dirty="0" smtClean="0">
                <a:latin typeface="微软雅黑" pitchFamily="34" charset="-122"/>
                <a:ea typeface="微软雅黑" pitchFamily="34" charset="-122"/>
              </a:rPr>
              <a:t>root </a:t>
            </a:r>
            <a:r>
              <a:rPr lang="zh-CN" altLang="en-US" dirty="0" smtClean="0">
                <a:latin typeface="微软雅黑" pitchFamily="34" charset="-122"/>
                <a:ea typeface="微软雅黑" pitchFamily="34" charset="-122"/>
              </a:rPr>
              <a:t>的优先级号码加 </a:t>
            </a:r>
            <a:r>
              <a:rPr lang="en-US" altLang="zh-CN" dirty="0" smtClean="0">
                <a:latin typeface="微软雅黑" pitchFamily="34" charset="-122"/>
                <a:ea typeface="微软雅黑" pitchFamily="34" charset="-122"/>
              </a:rPr>
              <a:t>1 : </a:t>
            </a:r>
            <a:br>
              <a:rPr lang="en-US" altLang="zh-CN" dirty="0" smtClean="0">
                <a:latin typeface="微软雅黑" pitchFamily="34" charset="-122"/>
                <a:ea typeface="微软雅黑" pitchFamily="34" charset="-122"/>
              </a:rPr>
            </a:br>
            <a:r>
              <a:rPr lang="zh-CN" altLang="en-US" dirty="0" smtClean="0">
                <a:latin typeface="微软雅黑" pitchFamily="34" charset="-122"/>
                <a:ea typeface="微软雅黑" pitchFamily="34" charset="-122"/>
              </a:rPr>
              <a:t>　　</a:t>
            </a:r>
            <a:r>
              <a:rPr lang="en-US" dirty="0" err="1" smtClean="0">
                <a:latin typeface="微软雅黑" pitchFamily="34" charset="-122"/>
                <a:ea typeface="微软雅黑" pitchFamily="34" charset="-122"/>
              </a:rPr>
              <a:t>renice</a:t>
            </a:r>
            <a:r>
              <a:rPr lang="en-US" dirty="0" smtClean="0">
                <a:latin typeface="微软雅黑" pitchFamily="34" charset="-122"/>
                <a:ea typeface="微软雅黑" pitchFamily="34" charset="-122"/>
              </a:rPr>
              <a:t> +1 987 -u daemon root -p 32 </a:t>
            </a:r>
            <a:br>
              <a:rPr lang="en-US" dirty="0" smtClean="0">
                <a:latin typeface="微软雅黑" pitchFamily="34" charset="-122"/>
                <a:ea typeface="微软雅黑" pitchFamily="34" charset="-122"/>
              </a:rPr>
            </a:b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注意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每一个进程</a:t>
            </a:r>
            <a:r>
              <a:rPr lang="en-US" altLang="zh-CN" dirty="0" smtClean="0">
                <a:latin typeface="微软雅黑" pitchFamily="34" charset="-122"/>
                <a:ea typeface="微软雅黑" pitchFamily="34" charset="-122"/>
              </a:rPr>
              <a:t>(</a:t>
            </a:r>
            <a:r>
              <a:rPr lang="en-US" dirty="0" smtClean="0">
                <a:latin typeface="微软雅黑" pitchFamily="34" charset="-122"/>
                <a:ea typeface="微软雅黑" pitchFamily="34" charset="-122"/>
              </a:rPr>
              <a:t>Process)</a:t>
            </a:r>
            <a:r>
              <a:rPr lang="zh-CN" altLang="en-US" dirty="0" smtClean="0">
                <a:latin typeface="微软雅黑" pitchFamily="34" charset="-122"/>
                <a:ea typeface="微软雅黑" pitchFamily="34" charset="-122"/>
              </a:rPr>
              <a:t>都有一个唯一的 </a:t>
            </a:r>
            <a:r>
              <a:rPr lang="en-US" altLang="zh-CN" dirty="0" smtClean="0">
                <a:latin typeface="微软雅黑" pitchFamily="34" charset="-122"/>
                <a:ea typeface="微软雅黑" pitchFamily="34" charset="-122"/>
              </a:rPr>
              <a:t>(</a:t>
            </a:r>
            <a:r>
              <a:rPr lang="en-US" dirty="0" smtClean="0">
                <a:latin typeface="微软雅黑" pitchFamily="34" charset="-122"/>
                <a:ea typeface="微软雅黑" pitchFamily="34" charset="-122"/>
              </a:rPr>
              <a:t>unique) id（</a:t>
            </a:r>
            <a:r>
              <a:rPr lang="zh-CN" altLang="en-US" dirty="0" smtClean="0">
                <a:latin typeface="微软雅黑" pitchFamily="34" charset="-122"/>
                <a:ea typeface="微软雅黑" pitchFamily="34" charset="-122"/>
              </a:rPr>
              <a:t>进程</a:t>
            </a:r>
            <a:r>
              <a:rPr lang="en-US" dirty="0" smtClean="0">
                <a:latin typeface="微软雅黑" pitchFamily="34" charset="-122"/>
                <a:ea typeface="微软雅黑" pitchFamily="34" charset="-122"/>
              </a:rPr>
              <a:t>ID） </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1C90306D-45CA-469A-B0F9-C0CB008653F2}" type="slidenum">
              <a:rPr lang="zh-CN" altLang="en-US"/>
              <a:pPr/>
              <a:t>35</a:t>
            </a:fld>
            <a:endParaRPr lang="en-US" altLang="zh-CN"/>
          </a:p>
        </p:txBody>
      </p:sp>
      <p:sp>
        <p:nvSpPr>
          <p:cNvPr id="8" name="日期占位符 5"/>
          <p:cNvSpPr>
            <a:spLocks noGrp="1"/>
          </p:cNvSpPr>
          <p:nvPr>
            <p:ph type="dt" sz="half" idx="12"/>
          </p:nvPr>
        </p:nvSpPr>
        <p:spPr/>
        <p:txBody>
          <a:bodyPr/>
          <a:lstStyle/>
          <a:p>
            <a:fld id="{EC57B52F-4B9F-4856-B4CB-5095C4EB63DA}" type="datetime1">
              <a:rPr lang="zh-CN" altLang="en-US"/>
              <a:pPr/>
              <a:t>2010-4-27</a:t>
            </a:fld>
            <a:endParaRPr lang="en-US" altLang="zh-CN"/>
          </a:p>
        </p:txBody>
      </p:sp>
      <p:sp>
        <p:nvSpPr>
          <p:cNvPr id="299010" name="Rectangle 2"/>
          <p:cNvSpPr>
            <a:spLocks noGrp="1" noChangeArrowheads="1"/>
          </p:cNvSpPr>
          <p:nvPr>
            <p:ph type="title"/>
          </p:nvPr>
        </p:nvSpPr>
        <p:spPr>
          <a:xfrm>
            <a:off x="395288" y="620713"/>
            <a:ext cx="8245475" cy="498475"/>
          </a:xfrm>
        </p:spPr>
        <p:txBody>
          <a:bodyPr/>
          <a:lstStyle/>
          <a:p>
            <a:r>
              <a:rPr lang="en-US" altLang="zh-CN" dirty="0" err="1" smtClean="0">
                <a:latin typeface="微软雅黑" pitchFamily="34" charset="-122"/>
                <a:ea typeface="微软雅黑" pitchFamily="34" charset="-122"/>
              </a:rPr>
              <a:t>gprof</a:t>
            </a:r>
            <a:endParaRPr lang="en-US" altLang="zh-CN" dirty="0">
              <a:latin typeface="微软雅黑" pitchFamily="34" charset="-122"/>
              <a:ea typeface="微软雅黑" pitchFamily="34" charset="-122"/>
            </a:endParaRPr>
          </a:p>
        </p:txBody>
      </p:sp>
      <p:sp>
        <p:nvSpPr>
          <p:cNvPr id="11" name="TextBox 10"/>
          <p:cNvSpPr txBox="1"/>
          <p:nvPr/>
        </p:nvSpPr>
        <p:spPr>
          <a:xfrm>
            <a:off x="533400" y="1371600"/>
            <a:ext cx="7162800" cy="2985433"/>
          </a:xfrm>
          <a:prstGeom prst="rect">
            <a:avLst/>
          </a:prstGeom>
          <a:noFill/>
        </p:spPr>
        <p:txBody>
          <a:bodyPr wrap="square" rtlCol="0">
            <a:spAutoFit/>
          </a:bodyPr>
          <a:lstStyle/>
          <a:p>
            <a:endParaRPr lang="en-US" altLang="zh-CN" sz="1400" dirty="0" smtClean="0"/>
          </a:p>
          <a:p>
            <a:r>
              <a:rPr lang="en-US" altLang="zh-CN" sz="2400" dirty="0" err="1" smtClean="0">
                <a:latin typeface="微软雅黑" pitchFamily="34" charset="-122"/>
                <a:ea typeface="微软雅黑" pitchFamily="34" charset="-122"/>
              </a:rPr>
              <a:t>gprof</a:t>
            </a:r>
            <a:r>
              <a:rPr lang="zh-CN" altLang="en-US" sz="2400" dirty="0" smtClean="0">
                <a:latin typeface="微软雅黑" pitchFamily="34" charset="-122"/>
                <a:ea typeface="微软雅黑" pitchFamily="34" charset="-122"/>
              </a:rPr>
              <a:t>功能</a:t>
            </a:r>
            <a:endParaRPr lang="en-US" altLang="zh-CN" sz="2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        打印出程序运行中各个函数消耗的时间，找出众多函数中耗时最多的函数。产生程序运行时候的函数调用关系，包括调用次数</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以帮助分析程序的运行流程。</a:t>
            </a:r>
            <a:endParaRPr lang="en-US" altLang="zh-CN" sz="1400" dirty="0" smtClean="0">
              <a:latin typeface="微软雅黑" pitchFamily="34" charset="-122"/>
              <a:ea typeface="微软雅黑" pitchFamily="34" charset="-122"/>
            </a:endParaRPr>
          </a:p>
          <a:p>
            <a:endParaRPr lang="en-US" altLang="zh-CN" sz="1400" dirty="0" smtClean="0">
              <a:latin typeface="微软雅黑" pitchFamily="34" charset="-122"/>
              <a:ea typeface="微软雅黑" pitchFamily="34" charset="-122"/>
            </a:endParaRPr>
          </a:p>
          <a:p>
            <a:r>
              <a:rPr lang="en-US" altLang="zh-CN" sz="2400" dirty="0" err="1" smtClean="0">
                <a:latin typeface="微软雅黑" pitchFamily="34" charset="-122"/>
                <a:ea typeface="微软雅黑" pitchFamily="34" charset="-122"/>
              </a:rPr>
              <a:t>gprof</a:t>
            </a:r>
            <a:r>
              <a:rPr lang="zh-CN" altLang="en-US" sz="2400" dirty="0" smtClean="0">
                <a:latin typeface="微软雅黑" pitchFamily="34" charset="-122"/>
                <a:ea typeface="微软雅黑" pitchFamily="34" charset="-122"/>
              </a:rPr>
              <a:t>实现原理</a:t>
            </a:r>
            <a:r>
              <a:rPr lang="zh-CN" altLang="en-US" sz="1400" dirty="0" smtClean="0">
                <a:latin typeface="微软雅黑" pitchFamily="34" charset="-122"/>
                <a:ea typeface="微软雅黑" pitchFamily="34" charset="-122"/>
              </a:rPr>
              <a:t/>
            </a:r>
            <a:br>
              <a:rPr lang="zh-CN" altLang="en-US" sz="1400" dirty="0" smtClean="0">
                <a:latin typeface="微软雅黑" pitchFamily="34" charset="-122"/>
                <a:ea typeface="微软雅黑" pitchFamily="34" charset="-122"/>
              </a:rPr>
            </a:br>
            <a:endParaRPr lang="zh-CN" altLang="en-US"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　　通过在编译和链接（使用 </a:t>
            </a:r>
            <a:r>
              <a:rPr lang="en-US" altLang="zh-CN" sz="1400" dirty="0" smtClean="0">
                <a:latin typeface="微软雅黑" pitchFamily="34" charset="-122"/>
                <a:ea typeface="微软雅黑" pitchFamily="34" charset="-122"/>
              </a:rPr>
              <a:t>-pg </a:t>
            </a:r>
            <a:r>
              <a:rPr lang="zh-CN" altLang="en-US" sz="1400" dirty="0" smtClean="0">
                <a:latin typeface="微软雅黑" pitchFamily="34" charset="-122"/>
                <a:ea typeface="微软雅黑" pitchFamily="34" charset="-122"/>
              </a:rPr>
              <a:t>编译和链接选项），</a:t>
            </a:r>
            <a:r>
              <a:rPr lang="en-US" altLang="zh-CN" sz="1400" dirty="0" err="1" smtClean="0">
                <a:latin typeface="微软雅黑" pitchFamily="34" charset="-122"/>
                <a:ea typeface="微软雅黑" pitchFamily="34" charset="-122"/>
              </a:rPr>
              <a:t>gcc</a:t>
            </a:r>
            <a:r>
              <a:rPr lang="en-US" altLang="zh-CN"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在应用程序的每个函数中都加入了一个名为</a:t>
            </a:r>
            <a:r>
              <a:rPr lang="en-US" altLang="zh-CN" sz="1400" dirty="0" err="1" smtClean="0">
                <a:latin typeface="微软雅黑" pitchFamily="34" charset="-122"/>
                <a:ea typeface="微软雅黑" pitchFamily="34" charset="-122"/>
              </a:rPr>
              <a:t>mcount</a:t>
            </a:r>
            <a:r>
              <a:rPr lang="en-US" altLang="zh-CN" sz="1400" dirty="0" smtClean="0">
                <a:latin typeface="微软雅黑" pitchFamily="34" charset="-122"/>
                <a:ea typeface="微软雅黑" pitchFamily="34" charset="-122"/>
              </a:rPr>
              <a:t> ( </a:t>
            </a:r>
            <a:r>
              <a:rPr lang="en-US" altLang="zh-CN" sz="1400" dirty="0" err="1" smtClean="0">
                <a:latin typeface="微软雅黑" pitchFamily="34" charset="-122"/>
                <a:ea typeface="微软雅黑" pitchFamily="34" charset="-122"/>
              </a:rPr>
              <a:t>or"_mcount</a:t>
            </a:r>
            <a:r>
              <a:rPr lang="en-US" altLang="zh-CN" sz="1400" dirty="0" smtClean="0">
                <a:latin typeface="微软雅黑" pitchFamily="34" charset="-122"/>
                <a:ea typeface="微软雅黑" pitchFamily="34" charset="-122"/>
              </a:rPr>
              <a:t>" , or "__</a:t>
            </a:r>
            <a:r>
              <a:rPr lang="en-US" altLang="zh-CN" sz="1400" dirty="0" err="1" smtClean="0">
                <a:latin typeface="微软雅黑" pitchFamily="34" charset="-122"/>
                <a:ea typeface="微软雅黑" pitchFamily="34" charset="-122"/>
              </a:rPr>
              <a:t>mcount</a:t>
            </a:r>
            <a:r>
              <a:rPr lang="en-US" altLang="zh-CN" sz="1400" dirty="0" smtClean="0">
                <a:latin typeface="微软雅黑" pitchFamily="34" charset="-122"/>
                <a:ea typeface="微软雅黑" pitchFamily="34" charset="-122"/>
              </a:rPr>
              <a:t>" , </a:t>
            </a:r>
            <a:r>
              <a:rPr lang="zh-CN" altLang="en-US" sz="1400" dirty="0" smtClean="0">
                <a:latin typeface="微软雅黑" pitchFamily="34" charset="-122"/>
                <a:ea typeface="微软雅黑" pitchFamily="34" charset="-122"/>
              </a:rPr>
              <a:t>依赖于编译器或操作系统</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的函数，也就是说应用程序里的每一个函数都会调用</a:t>
            </a:r>
            <a:r>
              <a:rPr lang="en-US" altLang="zh-CN" sz="1400" dirty="0" err="1" smtClean="0">
                <a:latin typeface="微软雅黑" pitchFamily="34" charset="-122"/>
                <a:ea typeface="微软雅黑" pitchFamily="34" charset="-122"/>
              </a:rPr>
              <a:t>mcount</a:t>
            </a:r>
            <a:r>
              <a:rPr lang="en-US" altLang="zh-CN"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而</a:t>
            </a:r>
            <a:r>
              <a:rPr lang="en-US" altLang="zh-CN" sz="1400" dirty="0" err="1" smtClean="0">
                <a:latin typeface="微软雅黑" pitchFamily="34" charset="-122"/>
                <a:ea typeface="微软雅黑" pitchFamily="34" charset="-122"/>
              </a:rPr>
              <a:t>mcount</a:t>
            </a:r>
            <a:r>
              <a:rPr lang="en-US" altLang="zh-CN"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会在内存中保存一张函数调用图，并通过函数调用堆栈的形式查找子函数和父函数的地址</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这张调用图也保存了所有与函数相关的调用时间，调用次数等等的所有信息。</a:t>
            </a:r>
            <a:r>
              <a:rPr lang="en-US" altLang="zh-CN" sz="1400" dirty="0" smtClean="0">
                <a:latin typeface="微软雅黑" pitchFamily="34" charset="-122"/>
                <a:ea typeface="微软雅黑" pitchFamily="34" charset="-122"/>
              </a:rPr>
              <a:t>                           </a:t>
            </a:r>
            <a:endParaRPr lang="zh-CN" altLang="en-US"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1C90306D-45CA-469A-B0F9-C0CB008653F2}" type="slidenum">
              <a:rPr lang="zh-CN" altLang="en-US"/>
              <a:pPr/>
              <a:t>36</a:t>
            </a:fld>
            <a:endParaRPr lang="en-US" altLang="zh-CN" dirty="0"/>
          </a:p>
        </p:txBody>
      </p:sp>
      <p:sp>
        <p:nvSpPr>
          <p:cNvPr id="8" name="日期占位符 5"/>
          <p:cNvSpPr>
            <a:spLocks noGrp="1"/>
          </p:cNvSpPr>
          <p:nvPr>
            <p:ph type="dt" sz="half" idx="12"/>
          </p:nvPr>
        </p:nvSpPr>
        <p:spPr/>
        <p:txBody>
          <a:bodyPr/>
          <a:lstStyle/>
          <a:p>
            <a:fld id="{EC57B52F-4B9F-4856-B4CB-5095C4EB63DA}" type="datetime1">
              <a:rPr lang="zh-CN" altLang="en-US"/>
              <a:pPr/>
              <a:t>2010-4-27</a:t>
            </a:fld>
            <a:endParaRPr lang="en-US" altLang="zh-CN"/>
          </a:p>
        </p:txBody>
      </p:sp>
      <p:sp>
        <p:nvSpPr>
          <p:cNvPr id="299010" name="Rectangle 2"/>
          <p:cNvSpPr>
            <a:spLocks noGrp="1" noChangeArrowheads="1"/>
          </p:cNvSpPr>
          <p:nvPr>
            <p:ph type="title"/>
          </p:nvPr>
        </p:nvSpPr>
        <p:spPr>
          <a:xfrm>
            <a:off x="395288" y="620713"/>
            <a:ext cx="8245475" cy="498475"/>
          </a:xfrm>
        </p:spPr>
        <p:txBody>
          <a:bodyPr/>
          <a:lstStyle/>
          <a:p>
            <a:r>
              <a:rPr lang="en-US" altLang="zh-CN" dirty="0" err="1" smtClean="0">
                <a:latin typeface="微软雅黑" pitchFamily="34" charset="-122"/>
                <a:ea typeface="微软雅黑" pitchFamily="34" charset="-122"/>
              </a:rPr>
              <a:t>gprof</a:t>
            </a:r>
            <a:endParaRPr lang="en-US" altLang="zh-CN" dirty="0">
              <a:latin typeface="微软雅黑" pitchFamily="34" charset="-122"/>
              <a:ea typeface="微软雅黑" pitchFamily="34" charset="-122"/>
            </a:endParaRPr>
          </a:p>
        </p:txBody>
      </p:sp>
      <p:sp>
        <p:nvSpPr>
          <p:cNvPr id="11" name="TextBox 10"/>
          <p:cNvSpPr txBox="1"/>
          <p:nvPr/>
        </p:nvSpPr>
        <p:spPr>
          <a:xfrm>
            <a:off x="533400" y="1371600"/>
            <a:ext cx="7162800" cy="5139869"/>
          </a:xfrm>
          <a:prstGeom prst="rect">
            <a:avLst/>
          </a:prstGeom>
          <a:noFill/>
        </p:spPr>
        <p:txBody>
          <a:bodyPr wrap="square" rtlCol="0">
            <a:spAutoFit/>
          </a:bodyPr>
          <a:lstStyle/>
          <a:p>
            <a:endParaRPr lang="en-US" altLang="zh-CN" sz="1400" dirty="0" smtClean="0">
              <a:latin typeface="微软雅黑" pitchFamily="34" charset="-122"/>
              <a:ea typeface="微软雅黑" pitchFamily="34" charset="-122"/>
            </a:endParaRPr>
          </a:p>
          <a:p>
            <a:r>
              <a:rPr lang="en-US" altLang="zh-CN" sz="2000" dirty="0" err="1" smtClean="0">
                <a:latin typeface="微软雅黑" pitchFamily="34" charset="-122"/>
                <a:ea typeface="微软雅黑" pitchFamily="34" charset="-122"/>
              </a:rPr>
              <a:t>gprof</a:t>
            </a:r>
            <a:r>
              <a:rPr lang="zh-CN" altLang="en-US" sz="2000" dirty="0" smtClean="0">
                <a:latin typeface="微软雅黑" pitchFamily="34" charset="-122"/>
                <a:ea typeface="微软雅黑" pitchFamily="34" charset="-122"/>
              </a:rPr>
              <a:t>产生的信息</a:t>
            </a:r>
          </a:p>
          <a:p>
            <a:r>
              <a:rPr lang="en-US" altLang="zh-CN" sz="1400" dirty="0" smtClean="0">
                <a:latin typeface="微软雅黑" pitchFamily="34" charset="-122"/>
                <a:ea typeface="微软雅黑" pitchFamily="34" charset="-122"/>
              </a:rPr>
              <a:t>                        </a:t>
            </a:r>
          </a:p>
          <a:p>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rPr>
              <a:t>time                      </a:t>
            </a:r>
            <a:r>
              <a:rPr lang="zh-CN" altLang="en-US" sz="1400" dirty="0" smtClean="0">
                <a:latin typeface="微软雅黑" pitchFamily="34" charset="-122"/>
                <a:ea typeface="微软雅黑" pitchFamily="34" charset="-122"/>
              </a:rPr>
              <a:t>函数使用时间占所有时间的百分比。</a:t>
            </a:r>
          </a:p>
          <a:p>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rPr>
              <a:t>cumulative            </a:t>
            </a:r>
            <a:r>
              <a:rPr lang="zh-CN" altLang="en-US" sz="1400" dirty="0" smtClean="0">
                <a:latin typeface="微软雅黑" pitchFamily="34" charset="-122"/>
                <a:ea typeface="微软雅黑" pitchFamily="34" charset="-122"/>
              </a:rPr>
              <a:t>函数和上列函数累计执行的时间。</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rPr>
              <a:t>seconds             </a:t>
            </a:r>
          </a:p>
          <a:p>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rPr>
              <a:t>self                        </a:t>
            </a:r>
            <a:r>
              <a:rPr lang="zh-CN" altLang="en-US" sz="1400" dirty="0" smtClean="0">
                <a:latin typeface="微软雅黑" pitchFamily="34" charset="-122"/>
                <a:ea typeface="微软雅黑" pitchFamily="34" charset="-122"/>
              </a:rPr>
              <a:t>函数本身所执行的时间。          </a:t>
            </a:r>
          </a:p>
          <a:p>
            <a:r>
              <a:rPr lang="en-US" altLang="zh-CN" sz="1400" dirty="0" smtClean="0">
                <a:latin typeface="微软雅黑" pitchFamily="34" charset="-122"/>
                <a:ea typeface="微软雅黑" pitchFamily="34" charset="-122"/>
              </a:rPr>
              <a:t>seconds              </a:t>
            </a:r>
          </a:p>
          <a:p>
            <a:r>
              <a:rPr lang="en-US" altLang="zh-CN" sz="1400" dirty="0" smtClean="0">
                <a:latin typeface="微软雅黑" pitchFamily="34" charset="-122"/>
                <a:ea typeface="微软雅黑" pitchFamily="34" charset="-122"/>
              </a:rPr>
              <a:t>                    </a:t>
            </a:r>
          </a:p>
          <a:p>
            <a:r>
              <a:rPr lang="en-US" altLang="zh-CN" sz="1400" dirty="0" smtClean="0">
                <a:latin typeface="微软雅黑" pitchFamily="34" charset="-122"/>
                <a:ea typeface="微软雅黑" pitchFamily="34" charset="-122"/>
              </a:rPr>
              <a:t>                         </a:t>
            </a:r>
          </a:p>
          <a:p>
            <a:r>
              <a:rPr lang="en-US" altLang="zh-CN" sz="1400" dirty="0" smtClean="0">
                <a:latin typeface="微软雅黑" pitchFamily="34" charset="-122"/>
                <a:ea typeface="微软雅黑" pitchFamily="34" charset="-122"/>
              </a:rPr>
              <a:t>calls                       </a:t>
            </a:r>
            <a:r>
              <a:rPr lang="zh-CN" altLang="en-US" sz="1400" dirty="0" smtClean="0">
                <a:latin typeface="微软雅黑" pitchFamily="34" charset="-122"/>
                <a:ea typeface="微软雅黑" pitchFamily="34" charset="-122"/>
              </a:rPr>
              <a:t>函数被调用的次数</a:t>
            </a:r>
            <a:r>
              <a:rPr lang="en-US" altLang="zh-CN" sz="1400" dirty="0" smtClean="0">
                <a:latin typeface="微软雅黑" pitchFamily="34" charset="-122"/>
                <a:ea typeface="微软雅黑" pitchFamily="34" charset="-122"/>
              </a:rPr>
              <a:t>       </a:t>
            </a:r>
          </a:p>
          <a:p>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rPr>
              <a:t>self                          </a:t>
            </a:r>
            <a:r>
              <a:rPr lang="zh-CN" altLang="en-US" sz="1400" dirty="0" smtClean="0">
                <a:latin typeface="微软雅黑" pitchFamily="34" charset="-122"/>
                <a:ea typeface="微软雅黑" pitchFamily="34" charset="-122"/>
              </a:rPr>
              <a:t>每一次调用花费在函数的时间</a:t>
            </a:r>
            <a:r>
              <a:rPr lang="en-US" altLang="zh-CN" sz="1400" dirty="0" smtClean="0">
                <a:latin typeface="微软雅黑" pitchFamily="34" charset="-122"/>
                <a:ea typeface="微软雅黑" pitchFamily="34" charset="-122"/>
              </a:rPr>
              <a:t>microseconds</a:t>
            </a:r>
            <a:r>
              <a:rPr lang="zh-CN" altLang="en-US" sz="1400" dirty="0" smtClean="0">
                <a:latin typeface="微软雅黑" pitchFamily="34" charset="-122"/>
                <a:ea typeface="微软雅黑" pitchFamily="34" charset="-122"/>
              </a:rPr>
              <a:t>。</a:t>
            </a:r>
            <a:r>
              <a:rPr lang="en-US" altLang="zh-CN" sz="1400" dirty="0" smtClean="0">
                <a:latin typeface="微软雅黑" pitchFamily="34" charset="-122"/>
                <a:ea typeface="微软雅黑" pitchFamily="34" charset="-122"/>
              </a:rPr>
              <a:t>            </a:t>
            </a:r>
          </a:p>
          <a:p>
            <a:r>
              <a:rPr lang="en-US" altLang="zh-CN" sz="1400" dirty="0" smtClean="0">
                <a:latin typeface="微软雅黑" pitchFamily="34" charset="-122"/>
                <a:ea typeface="微软雅黑" pitchFamily="34" charset="-122"/>
              </a:rPr>
              <a:t>ms/call                </a:t>
            </a:r>
          </a:p>
          <a:p>
            <a:r>
              <a:rPr lang="en-US" altLang="zh-CN" sz="1400" dirty="0" smtClean="0">
                <a:latin typeface="微软雅黑" pitchFamily="34" charset="-122"/>
                <a:ea typeface="微软雅黑" pitchFamily="34" charset="-122"/>
              </a:rPr>
              <a:t>                          </a:t>
            </a:r>
          </a:p>
          <a:p>
            <a:r>
              <a:rPr lang="en-US" altLang="zh-CN" sz="1400" dirty="0" smtClean="0">
                <a:latin typeface="微软雅黑" pitchFamily="34" charset="-122"/>
                <a:ea typeface="微软雅黑" pitchFamily="34" charset="-122"/>
              </a:rPr>
              <a:t>total                      </a:t>
            </a:r>
            <a:r>
              <a:rPr lang="zh-CN" altLang="en-US" sz="1400" dirty="0" smtClean="0">
                <a:latin typeface="微软雅黑" pitchFamily="34" charset="-122"/>
                <a:ea typeface="微软雅黑" pitchFamily="34" charset="-122"/>
              </a:rPr>
              <a:t>每一次调用，花费在函数及其衍生函数的平均时间</a:t>
            </a:r>
            <a:r>
              <a:rPr lang="en-US" altLang="zh-CN" sz="1400" dirty="0" smtClean="0">
                <a:latin typeface="微软雅黑" pitchFamily="34" charset="-122"/>
                <a:ea typeface="微软雅黑" pitchFamily="34" charset="-122"/>
              </a:rPr>
              <a:t>microseconds</a:t>
            </a:r>
            <a:r>
              <a:rPr lang="zh-CN" altLang="en-US" sz="1400" dirty="0" smtClean="0">
                <a:latin typeface="微软雅黑" pitchFamily="34" charset="-122"/>
                <a:ea typeface="微软雅黑" pitchFamily="34" charset="-122"/>
              </a:rPr>
              <a:t>。</a:t>
            </a:r>
            <a:r>
              <a:rPr lang="en-US" altLang="zh-CN" sz="1400" dirty="0" smtClean="0">
                <a:latin typeface="微软雅黑" pitchFamily="34" charset="-122"/>
                <a:ea typeface="微软雅黑" pitchFamily="34" charset="-122"/>
              </a:rPr>
              <a:t>           </a:t>
            </a:r>
          </a:p>
          <a:p>
            <a:r>
              <a:rPr lang="en-US" altLang="zh-CN" sz="1400" dirty="0" smtClean="0">
                <a:latin typeface="微软雅黑" pitchFamily="34" charset="-122"/>
                <a:ea typeface="微软雅黑" pitchFamily="34" charset="-122"/>
              </a:rPr>
              <a:t>ms/call               </a:t>
            </a:r>
          </a:p>
          <a:p>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rPr>
              <a:t>Name                                 </a:t>
            </a:r>
            <a:r>
              <a:rPr lang="zh-CN" altLang="en-US" sz="1400" dirty="0" smtClean="0">
                <a:latin typeface="微软雅黑" pitchFamily="34" charset="-122"/>
                <a:ea typeface="微软雅黑" pitchFamily="34" charset="-122"/>
              </a:rPr>
              <a:t>函数名</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rPr>
              <a:t>                           </a:t>
            </a:r>
            <a:endParaRPr lang="zh-CN" altLang="en-US"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1C90306D-45CA-469A-B0F9-C0CB008653F2}" type="slidenum">
              <a:rPr lang="zh-CN" altLang="en-US"/>
              <a:pPr/>
              <a:t>37</a:t>
            </a:fld>
            <a:endParaRPr lang="en-US" altLang="zh-CN"/>
          </a:p>
        </p:txBody>
      </p:sp>
      <p:sp>
        <p:nvSpPr>
          <p:cNvPr id="8" name="日期占位符 5"/>
          <p:cNvSpPr>
            <a:spLocks noGrp="1"/>
          </p:cNvSpPr>
          <p:nvPr>
            <p:ph type="dt" sz="half" idx="12"/>
          </p:nvPr>
        </p:nvSpPr>
        <p:spPr/>
        <p:txBody>
          <a:bodyPr/>
          <a:lstStyle/>
          <a:p>
            <a:fld id="{EC57B52F-4B9F-4856-B4CB-5095C4EB63DA}" type="datetime1">
              <a:rPr lang="zh-CN" altLang="en-US"/>
              <a:pPr/>
              <a:t>2010-4-27</a:t>
            </a:fld>
            <a:endParaRPr lang="en-US" altLang="zh-CN"/>
          </a:p>
        </p:txBody>
      </p:sp>
      <p:sp>
        <p:nvSpPr>
          <p:cNvPr id="299010" name="Rectangle 2"/>
          <p:cNvSpPr>
            <a:spLocks noGrp="1" noChangeArrowheads="1"/>
          </p:cNvSpPr>
          <p:nvPr>
            <p:ph type="title"/>
          </p:nvPr>
        </p:nvSpPr>
        <p:spPr>
          <a:xfrm>
            <a:off x="395288" y="620713"/>
            <a:ext cx="8245475" cy="498475"/>
          </a:xfrm>
        </p:spPr>
        <p:txBody>
          <a:bodyPr/>
          <a:lstStyle/>
          <a:p>
            <a:r>
              <a:rPr lang="en-US" altLang="zh-CN" dirty="0" err="1" smtClean="0">
                <a:latin typeface="微软雅黑" pitchFamily="34" charset="-122"/>
                <a:ea typeface="微软雅黑" pitchFamily="34" charset="-122"/>
              </a:rPr>
              <a:t>gprof</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例子 </a:t>
            </a:r>
            <a:endParaRPr lang="en-US" altLang="zh-CN"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a:srcRect/>
          <a:stretch>
            <a:fillRect/>
          </a:stretch>
        </p:blipFill>
        <p:spPr bwMode="auto">
          <a:xfrm>
            <a:off x="304800" y="3124200"/>
            <a:ext cx="7543800" cy="24003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381000" y="1752600"/>
            <a:ext cx="6705600" cy="1028700"/>
          </a:xfrm>
          <a:prstGeom prst="rect">
            <a:avLst/>
          </a:prstGeom>
          <a:noFill/>
          <a:ln w="9525">
            <a:noFill/>
            <a:miter lim="800000"/>
            <a:headEnd/>
            <a:tailEnd/>
          </a:ln>
          <a:effectLst/>
        </p:spPr>
      </p:pic>
      <p:sp>
        <p:nvSpPr>
          <p:cNvPr id="11" name="TextBox 10"/>
          <p:cNvSpPr txBox="1"/>
          <p:nvPr/>
        </p:nvSpPr>
        <p:spPr>
          <a:xfrm>
            <a:off x="533400" y="1371600"/>
            <a:ext cx="7162800" cy="369332"/>
          </a:xfrm>
          <a:prstGeom prst="rect">
            <a:avLst/>
          </a:prstGeom>
          <a:noFill/>
        </p:spPr>
        <p:txBody>
          <a:bodyPr wrap="square" rtlCol="0">
            <a:spAutoFit/>
          </a:bodyPr>
          <a:lstStyle/>
          <a:p>
            <a:r>
              <a:rPr lang="en-US" altLang="zh-CN" dirty="0" err="1" smtClean="0">
                <a:latin typeface="微软雅黑" pitchFamily="34" charset="-122"/>
                <a:ea typeface="微软雅黑" pitchFamily="34" charset="-122"/>
              </a:rPr>
              <a:t>Makefile</a:t>
            </a:r>
            <a:r>
              <a:rPr lang="zh-CN" altLang="en-US" dirty="0" smtClean="0">
                <a:latin typeface="微软雅黑" pitchFamily="34" charset="-122"/>
                <a:ea typeface="微软雅黑" pitchFamily="34" charset="-122"/>
              </a:rPr>
              <a:t>文件中添加</a:t>
            </a:r>
            <a:r>
              <a:rPr lang="en-US" altLang="zh-CN" dirty="0" smtClean="0">
                <a:latin typeface="微软雅黑" pitchFamily="34" charset="-122"/>
                <a:ea typeface="微软雅黑" pitchFamily="34" charset="-122"/>
              </a:rPr>
              <a:t>-g ,-pg </a:t>
            </a:r>
            <a:r>
              <a:rPr lang="zh-CN" altLang="en-US" dirty="0" smtClean="0">
                <a:latin typeface="微软雅黑" pitchFamily="34" charset="-122"/>
                <a:ea typeface="微软雅黑" pitchFamily="34" charset="-122"/>
              </a:rPr>
              <a:t>选项，保留符号信息和插入监控代码</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0"/>
          </p:nvPr>
        </p:nvSpPr>
        <p:spPr/>
        <p:txBody>
          <a:bodyPr/>
          <a:lstStyle/>
          <a:p>
            <a:fld id="{29486DBA-95A9-4D7B-8F72-AC70F9D298C8}" type="slidenum">
              <a:rPr lang="zh-CN" altLang="en-US"/>
              <a:pPr/>
              <a:t>38</a:t>
            </a:fld>
            <a:endParaRPr lang="en-US" altLang="zh-CN"/>
          </a:p>
        </p:txBody>
      </p:sp>
      <p:sp>
        <p:nvSpPr>
          <p:cNvPr id="12" name="日期占位符 7"/>
          <p:cNvSpPr>
            <a:spLocks noGrp="1"/>
          </p:cNvSpPr>
          <p:nvPr>
            <p:ph type="dt" sz="half" idx="12"/>
          </p:nvPr>
        </p:nvSpPr>
        <p:spPr/>
        <p:txBody>
          <a:bodyPr/>
          <a:lstStyle/>
          <a:p>
            <a:fld id="{8D16384D-197C-460A-B14D-56398A8392B8}" type="datetime1">
              <a:rPr lang="zh-CN" altLang="en-US"/>
              <a:pPr/>
              <a:t>2010-4-27</a:t>
            </a:fld>
            <a:endParaRPr lang="en-US" altLang="zh-CN"/>
          </a:p>
        </p:txBody>
      </p:sp>
      <p:sp>
        <p:nvSpPr>
          <p:cNvPr id="524302" name="Rectangle 14"/>
          <p:cNvSpPr>
            <a:spLocks noGrp="1" noChangeArrowheads="1"/>
          </p:cNvSpPr>
          <p:nvPr>
            <p:ph type="title"/>
          </p:nvPr>
        </p:nvSpPr>
        <p:spPr>
          <a:xfrm>
            <a:off x="395288" y="404813"/>
            <a:ext cx="8245475" cy="498475"/>
          </a:xfrm>
          <a:noFill/>
          <a:ln/>
        </p:spPr>
        <p:txBody>
          <a:bodyPr/>
          <a:lstStyle/>
          <a:p>
            <a:r>
              <a:rPr lang="en-US" altLang="zh-CN" dirty="0" err="1" smtClean="0">
                <a:ea typeface="宋体" pitchFamily="2" charset="-122"/>
              </a:rPr>
              <a:t>gprof</a:t>
            </a:r>
            <a:r>
              <a:rPr lang="en-US" altLang="zh-CN" dirty="0" smtClean="0">
                <a:ea typeface="宋体" pitchFamily="2" charset="-122"/>
              </a:rPr>
              <a:t>  </a:t>
            </a:r>
            <a:r>
              <a:rPr lang="zh-CN" altLang="en-US" dirty="0" smtClean="0">
                <a:ea typeface="宋体" pitchFamily="2" charset="-122"/>
              </a:rPr>
              <a:t>例子 </a:t>
            </a:r>
            <a:endParaRPr lang="en-US" altLang="zh-CN" dirty="0">
              <a:ea typeface="宋体" pitchFamily="2" charset="-122"/>
            </a:endParaRPr>
          </a:p>
        </p:txBody>
      </p:sp>
      <p:sp>
        <p:nvSpPr>
          <p:cNvPr id="524303" name="Text Box 15"/>
          <p:cNvSpPr txBox="1">
            <a:spLocks noChangeArrowheads="1"/>
          </p:cNvSpPr>
          <p:nvPr/>
        </p:nvSpPr>
        <p:spPr bwMode="auto">
          <a:xfrm>
            <a:off x="323850" y="920750"/>
            <a:ext cx="7848600" cy="646331"/>
          </a:xfrm>
          <a:prstGeom prst="rect">
            <a:avLst/>
          </a:prstGeom>
          <a:noFill/>
          <a:ln w="12700" algn="ctr">
            <a:noFill/>
            <a:miter lim="800000"/>
            <a:headEnd/>
            <a:tailEnd/>
          </a:ln>
          <a:effectLst/>
        </p:spPr>
        <p:txBody>
          <a:bodyPr>
            <a:spAutoFit/>
          </a:bodyPr>
          <a:lstStyle/>
          <a:p>
            <a:r>
              <a:rPr lang="en-US" altLang="zh-CN" sz="1800" dirty="0">
                <a:ea typeface="宋体" pitchFamily="2" charset="-122"/>
              </a:rPr>
              <a:t># </a:t>
            </a:r>
            <a:r>
              <a:rPr lang="en-US" altLang="zh-CN" dirty="0" err="1" smtClean="0"/>
              <a:t>gprof</a:t>
            </a:r>
            <a:r>
              <a:rPr lang="en-US" altLang="zh-CN" dirty="0" smtClean="0"/>
              <a:t>  ./bin/</a:t>
            </a:r>
            <a:r>
              <a:rPr lang="en-US" altLang="zh-CN" dirty="0" err="1" smtClean="0"/>
              <a:t>tracker_app</a:t>
            </a:r>
            <a:r>
              <a:rPr lang="en-US" altLang="zh-CN" dirty="0" smtClean="0"/>
              <a:t> </a:t>
            </a:r>
            <a:r>
              <a:rPr lang="en-US" altLang="zh-CN" dirty="0" err="1" smtClean="0"/>
              <a:t>gmon.out</a:t>
            </a:r>
            <a:r>
              <a:rPr lang="en-US" altLang="zh-CN" dirty="0" smtClean="0"/>
              <a:t> &gt; gprof.txt</a:t>
            </a:r>
            <a:endParaRPr lang="en-US" altLang="zh-CN" sz="1800" dirty="0">
              <a:ea typeface="宋体" pitchFamily="2" charset="-122"/>
            </a:endParaRPr>
          </a:p>
          <a:p>
            <a:r>
              <a:rPr lang="en-US" altLang="zh-CN" sz="1800" dirty="0">
                <a:ea typeface="宋体" pitchFamily="2" charset="-122"/>
              </a:rPr>
              <a:t>#more </a:t>
            </a:r>
            <a:r>
              <a:rPr lang="en-US" altLang="zh-CN" dirty="0" smtClean="0"/>
              <a:t>gprof.txt</a:t>
            </a:r>
            <a:endParaRPr lang="en-US" altLang="zh-CN" sz="1800" dirty="0">
              <a:ea typeface="宋体" pitchFamily="2" charset="-122"/>
            </a:endParaRPr>
          </a:p>
        </p:txBody>
      </p:sp>
      <p:pic>
        <p:nvPicPr>
          <p:cNvPr id="2050" name="Picture 2"/>
          <p:cNvPicPr>
            <a:picLocks noChangeAspect="1" noChangeArrowheads="1"/>
          </p:cNvPicPr>
          <p:nvPr/>
        </p:nvPicPr>
        <p:blipFill>
          <a:blip r:embed="rId3"/>
          <a:srcRect/>
          <a:stretch>
            <a:fillRect/>
          </a:stretch>
        </p:blipFill>
        <p:spPr bwMode="auto">
          <a:xfrm>
            <a:off x="381000" y="1524001"/>
            <a:ext cx="84582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dirty="0" err="1" smtClean="0">
                <a:latin typeface="微软雅黑" pitchFamily="34" charset="-122"/>
                <a:ea typeface="微软雅黑" pitchFamily="34" charset="-122"/>
              </a:rPr>
              <a:t>strace</a:t>
            </a:r>
            <a:r>
              <a:rPr lang="zh-CN" dirty="0" smtClean="0">
                <a:latin typeface="微软雅黑" pitchFamily="34" charset="-122"/>
                <a:ea typeface="微软雅黑" pitchFamily="34" charset="-122"/>
              </a:rPr>
              <a:t>调试程序</a:t>
            </a:r>
            <a:endParaRPr lang="zh-CN" dirty="0">
              <a:latin typeface="微软雅黑" pitchFamily="34" charset="-122"/>
              <a:ea typeface="微软雅黑" pitchFamily="34" charset="-122"/>
            </a:endParaRPr>
          </a:p>
        </p:txBody>
      </p:sp>
      <p:sp>
        <p:nvSpPr>
          <p:cNvPr id="13315" name="Rectangle 3"/>
          <p:cNvSpPr>
            <a:spLocks noGrp="1" noChangeArrowheads="1"/>
          </p:cNvSpPr>
          <p:nvPr>
            <p:ph type="body" idx="1"/>
          </p:nvPr>
        </p:nvSpPr>
        <p:spPr>
          <a:xfrm>
            <a:off x="304800" y="1600200"/>
            <a:ext cx="4648200" cy="5105400"/>
          </a:xfrm>
        </p:spPr>
        <p:txBody>
          <a:bodyPr/>
          <a:lstStyle/>
          <a:p>
            <a:pPr>
              <a:buNone/>
            </a:pPr>
            <a:r>
              <a:rPr lang="en-US" sz="1200" dirty="0" err="1" smtClean="0">
                <a:latin typeface="微软雅黑" pitchFamily="34" charset="-122"/>
                <a:ea typeface="微软雅黑" pitchFamily="34" charset="-122"/>
              </a:rPr>
              <a:t>strace</a:t>
            </a:r>
            <a:r>
              <a:rPr lang="en-US" sz="1200" dirty="0" smtClean="0">
                <a:latin typeface="微软雅黑" pitchFamily="34" charset="-122"/>
                <a:ea typeface="微软雅黑" pitchFamily="34" charset="-122"/>
              </a:rPr>
              <a:t> [ -</a:t>
            </a:r>
            <a:r>
              <a:rPr lang="en-US" sz="1200" dirty="0" err="1" smtClean="0">
                <a:latin typeface="微软雅黑" pitchFamily="34" charset="-122"/>
                <a:ea typeface="微软雅黑" pitchFamily="34" charset="-122"/>
              </a:rPr>
              <a:t>dffhiqrtttTvxx</a:t>
            </a:r>
            <a:r>
              <a:rPr lang="en-US" sz="1200" dirty="0" smtClean="0">
                <a:latin typeface="微软雅黑" pitchFamily="34" charset="-122"/>
                <a:ea typeface="微软雅黑" pitchFamily="34" charset="-122"/>
              </a:rPr>
              <a:t> ] [ -</a:t>
            </a:r>
            <a:r>
              <a:rPr lang="en-US" sz="1200" dirty="0" err="1" smtClean="0">
                <a:latin typeface="微软雅黑" pitchFamily="34" charset="-122"/>
                <a:ea typeface="微软雅黑" pitchFamily="34" charset="-122"/>
              </a:rPr>
              <a:t>acolumn</a:t>
            </a:r>
            <a:r>
              <a:rPr lang="en-US" sz="1200" dirty="0" smtClean="0">
                <a:latin typeface="微软雅黑" pitchFamily="34" charset="-122"/>
                <a:ea typeface="微软雅黑" pitchFamily="34" charset="-122"/>
              </a:rPr>
              <a:t> ] [ -</a:t>
            </a:r>
            <a:r>
              <a:rPr lang="en-US" sz="1200" dirty="0" err="1" smtClean="0">
                <a:latin typeface="微软雅黑" pitchFamily="34" charset="-122"/>
                <a:ea typeface="微软雅黑" pitchFamily="34" charset="-122"/>
              </a:rPr>
              <a:t>eexpr</a:t>
            </a:r>
            <a:r>
              <a:rPr lang="en-US" sz="1200" dirty="0" smtClean="0">
                <a:latin typeface="微软雅黑" pitchFamily="34" charset="-122"/>
                <a:ea typeface="微软雅黑" pitchFamily="34" charset="-122"/>
              </a:rPr>
              <a:t> ]  …[ -</a:t>
            </a:r>
            <a:r>
              <a:rPr lang="en-US" sz="1200" dirty="0" err="1" smtClean="0">
                <a:latin typeface="微软雅黑" pitchFamily="34" charset="-122"/>
                <a:ea typeface="微软雅黑" pitchFamily="34" charset="-122"/>
              </a:rPr>
              <a:t>ofile</a:t>
            </a:r>
            <a:r>
              <a:rPr lang="en-US" sz="1200" dirty="0" smtClean="0">
                <a:latin typeface="微软雅黑" pitchFamily="34" charset="-122"/>
                <a:ea typeface="微软雅黑" pitchFamily="34" charset="-122"/>
              </a:rPr>
              <a:t> ] [ -</a:t>
            </a:r>
            <a:r>
              <a:rPr lang="en-US" sz="1200" dirty="0" err="1" smtClean="0">
                <a:latin typeface="微软雅黑" pitchFamily="34" charset="-122"/>
                <a:ea typeface="微软雅黑" pitchFamily="34" charset="-122"/>
              </a:rPr>
              <a:t>ppid</a:t>
            </a:r>
            <a:r>
              <a:rPr lang="en-US" sz="1200" dirty="0" smtClean="0">
                <a:latin typeface="微软雅黑" pitchFamily="34" charset="-122"/>
                <a:ea typeface="微软雅黑" pitchFamily="34" charset="-122"/>
              </a:rPr>
              <a:t> ] ... [ -</a:t>
            </a:r>
            <a:r>
              <a:rPr lang="en-US" sz="1200" dirty="0" err="1" smtClean="0">
                <a:latin typeface="微软雅黑" pitchFamily="34" charset="-122"/>
                <a:ea typeface="微软雅黑" pitchFamily="34" charset="-122"/>
              </a:rPr>
              <a:t>sstrsize</a:t>
            </a:r>
            <a:r>
              <a:rPr lang="en-US" sz="1200" dirty="0" smtClean="0">
                <a:latin typeface="微软雅黑" pitchFamily="34" charset="-122"/>
                <a:ea typeface="微软雅黑" pitchFamily="34" charset="-122"/>
              </a:rPr>
              <a:t> ] [ -</a:t>
            </a:r>
            <a:r>
              <a:rPr lang="en-US" sz="1200" dirty="0" err="1" smtClean="0">
                <a:latin typeface="微软雅黑" pitchFamily="34" charset="-122"/>
                <a:ea typeface="微软雅黑" pitchFamily="34" charset="-122"/>
              </a:rPr>
              <a:t>uusername</a:t>
            </a:r>
            <a:r>
              <a:rPr lang="en-US" sz="1200" dirty="0" smtClean="0">
                <a:latin typeface="微软雅黑" pitchFamily="34" charset="-122"/>
                <a:ea typeface="微软雅黑" pitchFamily="34" charset="-122"/>
              </a:rPr>
              <a:t> ] [ command [ </a:t>
            </a:r>
            <a:r>
              <a:rPr lang="en-US" sz="1200" dirty="0" err="1" smtClean="0">
                <a:latin typeface="微软雅黑" pitchFamily="34" charset="-122"/>
                <a:ea typeface="微软雅黑" pitchFamily="34" charset="-122"/>
              </a:rPr>
              <a:t>arg</a:t>
            </a:r>
            <a:r>
              <a:rPr lang="en-US" sz="1200" dirty="0" smtClean="0">
                <a:latin typeface="微软雅黑" pitchFamily="34" charset="-122"/>
                <a:ea typeface="微软雅黑" pitchFamily="34" charset="-122"/>
              </a:rPr>
              <a:t> ... ] ]</a:t>
            </a:r>
          </a:p>
          <a:p>
            <a:r>
              <a:rPr lang="en-US" sz="1200" dirty="0" err="1" smtClean="0">
                <a:latin typeface="微软雅黑" pitchFamily="34" charset="-122"/>
                <a:ea typeface="微软雅黑" pitchFamily="34" charset="-122"/>
              </a:rPr>
              <a:t>strace</a:t>
            </a:r>
            <a:r>
              <a:rPr lang="en-US" sz="1200" dirty="0" smtClean="0">
                <a:latin typeface="微软雅黑" pitchFamily="34" charset="-122"/>
                <a:ea typeface="微软雅黑" pitchFamily="34" charset="-122"/>
              </a:rPr>
              <a:t> -c [ -</a:t>
            </a:r>
            <a:r>
              <a:rPr lang="en-US" sz="1200" dirty="0" err="1" smtClean="0">
                <a:latin typeface="微软雅黑" pitchFamily="34" charset="-122"/>
                <a:ea typeface="微软雅黑" pitchFamily="34" charset="-122"/>
              </a:rPr>
              <a:t>eexpr</a:t>
            </a:r>
            <a:r>
              <a:rPr lang="en-US" sz="1200" dirty="0" smtClean="0">
                <a:latin typeface="微软雅黑" pitchFamily="34" charset="-122"/>
                <a:ea typeface="微软雅黑" pitchFamily="34" charset="-122"/>
              </a:rPr>
              <a:t> ] ... [ -</a:t>
            </a:r>
            <a:r>
              <a:rPr lang="en-US" sz="1200" dirty="0" err="1" smtClean="0">
                <a:latin typeface="微软雅黑" pitchFamily="34" charset="-122"/>
                <a:ea typeface="微软雅黑" pitchFamily="34" charset="-122"/>
              </a:rPr>
              <a:t>Ooverhead</a:t>
            </a:r>
            <a:r>
              <a:rPr lang="en-US" sz="1200" dirty="0" smtClean="0">
                <a:latin typeface="微软雅黑" pitchFamily="34" charset="-122"/>
                <a:ea typeface="微软雅黑" pitchFamily="34" charset="-122"/>
              </a:rPr>
              <a:t> ] [ -</a:t>
            </a:r>
            <a:r>
              <a:rPr lang="en-US" sz="1200" dirty="0" err="1" smtClean="0">
                <a:latin typeface="微软雅黑" pitchFamily="34" charset="-122"/>
                <a:ea typeface="微软雅黑" pitchFamily="34" charset="-122"/>
              </a:rPr>
              <a:t>Ssortby</a:t>
            </a:r>
            <a:r>
              <a:rPr lang="en-US" sz="1200" dirty="0" smtClean="0">
                <a:latin typeface="微软雅黑" pitchFamily="34" charset="-122"/>
                <a:ea typeface="微软雅黑" pitchFamily="34" charset="-122"/>
              </a:rPr>
              <a:t> ] [ command [ </a:t>
            </a:r>
            <a:r>
              <a:rPr lang="en-US" sz="1200" dirty="0" err="1" smtClean="0">
                <a:latin typeface="微软雅黑" pitchFamily="34" charset="-122"/>
                <a:ea typeface="微软雅黑" pitchFamily="34" charset="-122"/>
              </a:rPr>
              <a:t>arg</a:t>
            </a:r>
            <a:r>
              <a:rPr lang="en-US" sz="1200" dirty="0" smtClean="0">
                <a:latin typeface="微软雅黑" pitchFamily="34" charset="-122"/>
                <a:ea typeface="微软雅黑" pitchFamily="34" charset="-122"/>
              </a:rPr>
              <a:t> ... ] ] </a:t>
            </a:r>
            <a:r>
              <a:rPr lang="en-US" altLang="zh-CN" sz="1200" dirty="0" smtClean="0">
                <a:latin typeface="微软雅黑" pitchFamily="34" charset="-122"/>
                <a:ea typeface="微软雅黑" pitchFamily="34" charset="-122"/>
              </a:rPr>
              <a:t/>
            </a:r>
            <a:br>
              <a:rPr lang="en-US" altLang="zh-CN" sz="1200" dirty="0" smtClean="0">
                <a:latin typeface="微软雅黑" pitchFamily="34" charset="-122"/>
                <a:ea typeface="微软雅黑" pitchFamily="34" charset="-122"/>
              </a:rPr>
            </a:br>
            <a:r>
              <a:rPr lang="zh-CN" altLang="en-US" sz="1200" dirty="0" smtClean="0">
                <a:solidFill>
                  <a:srgbClr val="FF0000"/>
                </a:solidFill>
                <a:latin typeface="微软雅黑" pitchFamily="34" charset="-122"/>
                <a:ea typeface="微软雅黑" pitchFamily="34" charset="-122"/>
              </a:rPr>
              <a:t>跟踪程式执行时的系统调用和所接收的信号</a:t>
            </a:r>
            <a:r>
              <a:rPr lang="en-US" altLang="zh-CN" sz="1200" dirty="0" smtClean="0">
                <a:solidFill>
                  <a:srgbClr val="FF0000"/>
                </a:solidFill>
                <a:latin typeface="微软雅黑" pitchFamily="34" charset="-122"/>
                <a:ea typeface="微软雅黑" pitchFamily="34" charset="-122"/>
              </a:rPr>
              <a:t>.</a:t>
            </a:r>
            <a:r>
              <a:rPr lang="zh-CN" altLang="en-US" sz="1200" dirty="0" smtClean="0">
                <a:solidFill>
                  <a:srgbClr val="FF0000"/>
                </a:solidFill>
                <a:latin typeface="微软雅黑" pitchFamily="34" charset="-122"/>
                <a:ea typeface="微软雅黑" pitchFamily="34" charset="-122"/>
              </a:rPr>
              <a:t>通常的用法是</a:t>
            </a:r>
            <a:r>
              <a:rPr lang="en-US" sz="1200" dirty="0" err="1" smtClean="0">
                <a:solidFill>
                  <a:srgbClr val="FF0000"/>
                </a:solidFill>
                <a:latin typeface="微软雅黑" pitchFamily="34" charset="-122"/>
                <a:ea typeface="微软雅黑" pitchFamily="34" charset="-122"/>
              </a:rPr>
              <a:t>strace</a:t>
            </a:r>
            <a:r>
              <a:rPr lang="zh-CN" altLang="en-US" sz="1200" dirty="0" smtClean="0">
                <a:solidFill>
                  <a:srgbClr val="FF0000"/>
                </a:solidFill>
                <a:latin typeface="微软雅黑" pitchFamily="34" charset="-122"/>
                <a:ea typeface="微软雅黑" pitchFamily="34" charset="-122"/>
              </a:rPr>
              <a:t>执行一直到</a:t>
            </a:r>
            <a:r>
              <a:rPr lang="en-US" sz="1200" dirty="0" err="1" smtClean="0">
                <a:solidFill>
                  <a:srgbClr val="FF0000"/>
                </a:solidFill>
                <a:latin typeface="微软雅黑" pitchFamily="34" charset="-122"/>
                <a:ea typeface="微软雅黑" pitchFamily="34" charset="-122"/>
              </a:rPr>
              <a:t>commande</a:t>
            </a:r>
            <a:r>
              <a:rPr lang="zh-CN" altLang="en-US" sz="1200" dirty="0" smtClean="0">
                <a:solidFill>
                  <a:srgbClr val="FF0000"/>
                </a:solidFill>
                <a:latin typeface="微软雅黑" pitchFamily="34" charset="-122"/>
                <a:ea typeface="微软雅黑" pitchFamily="34" charset="-122"/>
              </a:rPr>
              <a:t>结束</a:t>
            </a:r>
            <a:r>
              <a:rPr lang="en-US" altLang="zh-CN" sz="1200" dirty="0" smtClean="0">
                <a:solidFill>
                  <a:srgbClr val="FF0000"/>
                </a:solidFill>
                <a:latin typeface="微软雅黑" pitchFamily="34" charset="-122"/>
                <a:ea typeface="微软雅黑" pitchFamily="34" charset="-122"/>
              </a:rPr>
              <a:t>.</a:t>
            </a:r>
            <a:r>
              <a:rPr lang="zh-CN" altLang="en-US" sz="1200" dirty="0" smtClean="0">
                <a:solidFill>
                  <a:srgbClr val="FF0000"/>
                </a:solidFill>
                <a:latin typeface="微软雅黑" pitchFamily="34" charset="-122"/>
                <a:ea typeface="微软雅黑" pitchFamily="34" charset="-122"/>
              </a:rPr>
              <a:t>并且将所调用的系统调用的名称、参数和返回值输出到标准输出或者输出到</a:t>
            </a:r>
            <a:r>
              <a:rPr lang="en-US" altLang="zh-CN" sz="1200" dirty="0" smtClean="0">
                <a:solidFill>
                  <a:srgbClr val="FF0000"/>
                </a:solidFill>
                <a:latin typeface="微软雅黑" pitchFamily="34" charset="-122"/>
                <a:ea typeface="微软雅黑" pitchFamily="34" charset="-122"/>
              </a:rPr>
              <a:t>-</a:t>
            </a:r>
            <a:r>
              <a:rPr lang="en-US" sz="1200" dirty="0" smtClean="0">
                <a:solidFill>
                  <a:srgbClr val="FF0000"/>
                </a:solidFill>
                <a:latin typeface="微软雅黑" pitchFamily="34" charset="-122"/>
                <a:ea typeface="微软雅黑" pitchFamily="34" charset="-122"/>
              </a:rPr>
              <a:t>o</a:t>
            </a:r>
            <a:r>
              <a:rPr lang="zh-CN" altLang="en-US" sz="1200" dirty="0" smtClean="0">
                <a:solidFill>
                  <a:srgbClr val="FF0000"/>
                </a:solidFill>
                <a:latin typeface="微软雅黑" pitchFamily="34" charset="-122"/>
                <a:ea typeface="微软雅黑" pitchFamily="34" charset="-122"/>
              </a:rPr>
              <a:t>指定的文件</a:t>
            </a:r>
            <a:endParaRPr lang="en-US" altLang="zh-CN" sz="1200" dirty="0" smtClean="0">
              <a:solidFill>
                <a:srgbClr val="FF0000"/>
              </a:solidFill>
              <a:latin typeface="微软雅黑" pitchFamily="34" charset="-122"/>
              <a:ea typeface="微软雅黑" pitchFamily="34" charset="-122"/>
            </a:endParaRPr>
          </a:p>
          <a:p>
            <a:r>
              <a:rPr lang="zh-CN" altLang="en-US" sz="1000" dirty="0" smtClean="0">
                <a:latin typeface="微软雅黑" pitchFamily="34" charset="-122"/>
                <a:ea typeface="微软雅黑" pitchFamily="34" charset="-122"/>
              </a:rPr>
              <a:t>参数说明</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solidFill>
                  <a:srgbClr val="FF0000"/>
                </a:solidFill>
                <a:latin typeface="微软雅黑" pitchFamily="34" charset="-122"/>
                <a:ea typeface="微软雅黑" pitchFamily="34" charset="-122"/>
              </a:rPr>
              <a:t>-c </a:t>
            </a:r>
            <a:r>
              <a:rPr lang="zh-CN" altLang="en-US" sz="1000" dirty="0" smtClean="0">
                <a:solidFill>
                  <a:srgbClr val="FF0000"/>
                </a:solidFill>
                <a:latin typeface="微软雅黑" pitchFamily="34" charset="-122"/>
                <a:ea typeface="微软雅黑" pitchFamily="34" charset="-122"/>
              </a:rPr>
              <a:t>统计每一系统调用的所执行的时间</a:t>
            </a:r>
            <a:r>
              <a:rPr lang="en-US" altLang="zh-CN" sz="1000" dirty="0" smtClean="0">
                <a:solidFill>
                  <a:srgbClr val="FF0000"/>
                </a:solidFill>
                <a:latin typeface="微软雅黑" pitchFamily="34" charset="-122"/>
                <a:ea typeface="微软雅黑" pitchFamily="34" charset="-122"/>
              </a:rPr>
              <a:t>,</a:t>
            </a:r>
            <a:r>
              <a:rPr lang="zh-CN" altLang="en-US" sz="1000" dirty="0" smtClean="0">
                <a:solidFill>
                  <a:srgbClr val="FF0000"/>
                </a:solidFill>
                <a:latin typeface="微软雅黑" pitchFamily="34" charset="-122"/>
                <a:ea typeface="微软雅黑" pitchFamily="34" charset="-122"/>
              </a:rPr>
              <a:t>次数和出错的次数等</a:t>
            </a:r>
            <a:r>
              <a:rPr lang="en-US" altLang="zh-CN" sz="1000" dirty="0" smtClean="0">
                <a:solidFill>
                  <a:srgbClr val="FF0000"/>
                </a:solidFill>
                <a:latin typeface="微软雅黑" pitchFamily="34" charset="-122"/>
                <a:ea typeface="微软雅黑" pitchFamily="34" charset="-122"/>
              </a:rPr>
              <a:t>. </a:t>
            </a:r>
            <a:r>
              <a:rPr lang="en-US" altLang="zh-CN" sz="1000" dirty="0" smtClean="0">
                <a:latin typeface="微软雅黑" pitchFamily="34" charset="-122"/>
                <a:ea typeface="微软雅黑" pitchFamily="34" charset="-122"/>
              </a:rPr>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-d </a:t>
            </a:r>
            <a:r>
              <a:rPr lang="zh-CN" altLang="en-US" sz="1000" dirty="0" smtClean="0">
                <a:latin typeface="微软雅黑" pitchFamily="34" charset="-122"/>
                <a:ea typeface="微软雅黑" pitchFamily="34" charset="-122"/>
              </a:rPr>
              <a:t>输出</a:t>
            </a:r>
            <a:r>
              <a:rPr lang="en-US" altLang="zh-CN" sz="1000" dirty="0" err="1" smtClean="0">
                <a:latin typeface="微软雅黑" pitchFamily="34" charset="-122"/>
                <a:ea typeface="微软雅黑" pitchFamily="34" charset="-122"/>
              </a:rPr>
              <a:t>strace</a:t>
            </a:r>
            <a:r>
              <a:rPr lang="zh-CN" altLang="en-US" sz="1000" dirty="0" smtClean="0">
                <a:latin typeface="微软雅黑" pitchFamily="34" charset="-122"/>
                <a:ea typeface="微软雅黑" pitchFamily="34" charset="-122"/>
              </a:rPr>
              <a:t>关于标准错误的调试信息</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-f </a:t>
            </a:r>
            <a:r>
              <a:rPr lang="zh-CN" altLang="en-US" sz="1000" dirty="0" smtClean="0">
                <a:latin typeface="微软雅黑" pitchFamily="34" charset="-122"/>
                <a:ea typeface="微软雅黑" pitchFamily="34" charset="-122"/>
              </a:rPr>
              <a:t>跟踪由</a:t>
            </a:r>
            <a:r>
              <a:rPr lang="en-US" altLang="zh-CN" sz="1000" dirty="0" smtClean="0">
                <a:latin typeface="微软雅黑" pitchFamily="34" charset="-122"/>
                <a:ea typeface="微软雅黑" pitchFamily="34" charset="-122"/>
              </a:rPr>
              <a:t>fork</a:t>
            </a:r>
            <a:r>
              <a:rPr lang="zh-CN" altLang="en-US" sz="1000" dirty="0" smtClean="0">
                <a:latin typeface="微软雅黑" pitchFamily="34" charset="-122"/>
                <a:ea typeface="微软雅黑" pitchFamily="34" charset="-122"/>
              </a:rPr>
              <a:t>调用所产生的子进程</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-ff </a:t>
            </a:r>
            <a:r>
              <a:rPr lang="zh-CN" altLang="en-US" sz="1000" dirty="0" smtClean="0">
                <a:latin typeface="微软雅黑" pitchFamily="34" charset="-122"/>
                <a:ea typeface="微软雅黑" pitchFamily="34" charset="-122"/>
              </a:rPr>
              <a:t>如果提供</a:t>
            </a:r>
            <a:r>
              <a:rPr lang="en-US" altLang="zh-CN" sz="1000" dirty="0" smtClean="0">
                <a:latin typeface="微软雅黑" pitchFamily="34" charset="-122"/>
                <a:ea typeface="微软雅黑" pitchFamily="34" charset="-122"/>
              </a:rPr>
              <a:t>-o filename,</a:t>
            </a:r>
            <a:r>
              <a:rPr lang="zh-CN" altLang="en-US" sz="1000" dirty="0" smtClean="0">
                <a:latin typeface="微软雅黑" pitchFamily="34" charset="-122"/>
                <a:ea typeface="微软雅黑" pitchFamily="34" charset="-122"/>
              </a:rPr>
              <a:t>则所有进程的跟踪结果输出到相应的</a:t>
            </a:r>
            <a:r>
              <a:rPr lang="en-US" altLang="zh-CN" sz="1000" dirty="0" smtClean="0">
                <a:latin typeface="微软雅黑" pitchFamily="34" charset="-122"/>
                <a:ea typeface="微软雅黑" pitchFamily="34" charset="-122"/>
              </a:rPr>
              <a:t>filename.pid</a:t>
            </a:r>
            <a:r>
              <a:rPr lang="zh-CN" altLang="en-US" sz="1000" dirty="0" smtClean="0">
                <a:latin typeface="微软雅黑" pitchFamily="34" charset="-122"/>
                <a:ea typeface="微软雅黑" pitchFamily="34" charset="-122"/>
              </a:rPr>
              <a:t>中</a:t>
            </a:r>
            <a:r>
              <a:rPr lang="en-US" altLang="zh-CN" sz="1000" dirty="0" smtClean="0">
                <a:latin typeface="微软雅黑" pitchFamily="34" charset="-122"/>
                <a:ea typeface="微软雅黑" pitchFamily="34" charset="-122"/>
              </a:rPr>
              <a:t>,</a:t>
            </a:r>
            <a:r>
              <a:rPr lang="en-US" altLang="zh-CN" sz="1000" dirty="0" err="1" smtClean="0">
                <a:latin typeface="微软雅黑" pitchFamily="34" charset="-122"/>
                <a:ea typeface="微软雅黑" pitchFamily="34" charset="-122"/>
              </a:rPr>
              <a:t>pid</a:t>
            </a:r>
            <a:r>
              <a:rPr lang="zh-CN" altLang="en-US" sz="1000" dirty="0" smtClean="0">
                <a:latin typeface="微软雅黑" pitchFamily="34" charset="-122"/>
                <a:ea typeface="微软雅黑" pitchFamily="34" charset="-122"/>
              </a:rPr>
              <a:t>是各进程的进程号</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-F </a:t>
            </a:r>
            <a:r>
              <a:rPr lang="zh-CN" altLang="en-US" sz="1000" dirty="0" smtClean="0">
                <a:latin typeface="微软雅黑" pitchFamily="34" charset="-122"/>
                <a:ea typeface="微软雅黑" pitchFamily="34" charset="-122"/>
              </a:rPr>
              <a:t>尝试跟踪</a:t>
            </a:r>
            <a:r>
              <a:rPr lang="en-US" altLang="zh-CN" sz="1000" dirty="0" err="1" smtClean="0">
                <a:latin typeface="微软雅黑" pitchFamily="34" charset="-122"/>
                <a:ea typeface="微软雅黑" pitchFamily="34" charset="-122"/>
              </a:rPr>
              <a:t>vfork</a:t>
            </a:r>
            <a:r>
              <a:rPr lang="zh-CN" altLang="en-US" sz="1000" dirty="0" smtClean="0">
                <a:latin typeface="微软雅黑" pitchFamily="34" charset="-122"/>
                <a:ea typeface="微软雅黑" pitchFamily="34" charset="-122"/>
              </a:rPr>
              <a:t>调用</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在</a:t>
            </a:r>
            <a:r>
              <a:rPr lang="en-US" altLang="zh-CN" sz="1000" dirty="0" smtClean="0">
                <a:latin typeface="微软雅黑" pitchFamily="34" charset="-122"/>
                <a:ea typeface="微软雅黑" pitchFamily="34" charset="-122"/>
              </a:rPr>
              <a:t>-f</a:t>
            </a:r>
            <a:r>
              <a:rPr lang="zh-CN" altLang="en-US" sz="1000" dirty="0" smtClean="0">
                <a:latin typeface="微软雅黑" pitchFamily="34" charset="-122"/>
                <a:ea typeface="微软雅黑" pitchFamily="34" charset="-122"/>
              </a:rPr>
              <a:t>时</a:t>
            </a:r>
            <a:r>
              <a:rPr lang="en-US" altLang="zh-CN" sz="1000" dirty="0" smtClean="0">
                <a:latin typeface="微软雅黑" pitchFamily="34" charset="-122"/>
                <a:ea typeface="微软雅黑" pitchFamily="34" charset="-122"/>
              </a:rPr>
              <a:t>,</a:t>
            </a:r>
            <a:r>
              <a:rPr lang="en-US" altLang="zh-CN" sz="1000" dirty="0" err="1" smtClean="0">
                <a:latin typeface="微软雅黑" pitchFamily="34" charset="-122"/>
                <a:ea typeface="微软雅黑" pitchFamily="34" charset="-122"/>
              </a:rPr>
              <a:t>vfork</a:t>
            </a:r>
            <a:r>
              <a:rPr lang="zh-CN" altLang="en-US" sz="1000" dirty="0" smtClean="0">
                <a:latin typeface="微软雅黑" pitchFamily="34" charset="-122"/>
                <a:ea typeface="微软雅黑" pitchFamily="34" charset="-122"/>
              </a:rPr>
              <a:t>不被跟踪</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-h </a:t>
            </a:r>
            <a:r>
              <a:rPr lang="zh-CN" altLang="en-US" sz="1000" dirty="0" smtClean="0">
                <a:latin typeface="微软雅黑" pitchFamily="34" charset="-122"/>
                <a:ea typeface="微软雅黑" pitchFamily="34" charset="-122"/>
              </a:rPr>
              <a:t>输出简要的帮助信息</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a:t>
            </a:r>
            <a:r>
              <a:rPr lang="en-US" altLang="zh-CN" sz="1000" dirty="0" err="1" smtClean="0">
                <a:latin typeface="微软雅黑" pitchFamily="34" charset="-122"/>
                <a:ea typeface="微软雅黑" pitchFamily="34" charset="-122"/>
              </a:rPr>
              <a:t>i</a:t>
            </a:r>
            <a:r>
              <a:rPr lang="en-US" altLang="zh-CN" sz="1000" dirty="0" smtClean="0">
                <a:latin typeface="微软雅黑" pitchFamily="34" charset="-122"/>
                <a:ea typeface="微软雅黑" pitchFamily="34" charset="-122"/>
              </a:rPr>
              <a:t> </a:t>
            </a:r>
            <a:r>
              <a:rPr lang="zh-CN" altLang="en-US" sz="1000" dirty="0" smtClean="0">
                <a:latin typeface="微软雅黑" pitchFamily="34" charset="-122"/>
                <a:ea typeface="微软雅黑" pitchFamily="34" charset="-122"/>
              </a:rPr>
              <a:t>输出系统调用的入口指针</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-q </a:t>
            </a:r>
            <a:r>
              <a:rPr lang="zh-CN" altLang="en-US" sz="1000" dirty="0" smtClean="0">
                <a:latin typeface="微软雅黑" pitchFamily="34" charset="-122"/>
                <a:ea typeface="微软雅黑" pitchFamily="34" charset="-122"/>
              </a:rPr>
              <a:t>禁止输出关于脱离的消息</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-r </a:t>
            </a:r>
            <a:r>
              <a:rPr lang="zh-CN" altLang="en-US" sz="1000" dirty="0" smtClean="0">
                <a:latin typeface="微软雅黑" pitchFamily="34" charset="-122"/>
                <a:ea typeface="微软雅黑" pitchFamily="34" charset="-122"/>
              </a:rPr>
              <a:t>打印出相对时间关于</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每一个系统调用</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-t </a:t>
            </a:r>
            <a:r>
              <a:rPr lang="zh-CN" altLang="en-US" sz="1000" dirty="0" smtClean="0">
                <a:latin typeface="微软雅黑" pitchFamily="34" charset="-122"/>
                <a:ea typeface="微软雅黑" pitchFamily="34" charset="-122"/>
              </a:rPr>
              <a:t>在输出中的每一行前加上时间信息</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a:t>
            </a:r>
            <a:r>
              <a:rPr lang="en-US" altLang="zh-CN" sz="1000" dirty="0" err="1" smtClean="0">
                <a:latin typeface="微软雅黑" pitchFamily="34" charset="-122"/>
                <a:ea typeface="微软雅黑" pitchFamily="34" charset="-122"/>
              </a:rPr>
              <a:t>tt</a:t>
            </a:r>
            <a:r>
              <a:rPr lang="en-US" altLang="zh-CN" sz="1000" dirty="0" smtClean="0">
                <a:latin typeface="微软雅黑" pitchFamily="34" charset="-122"/>
                <a:ea typeface="微软雅黑" pitchFamily="34" charset="-122"/>
              </a:rPr>
              <a:t> </a:t>
            </a:r>
            <a:r>
              <a:rPr lang="zh-CN" altLang="en-US" sz="1000" dirty="0" smtClean="0">
                <a:latin typeface="微软雅黑" pitchFamily="34" charset="-122"/>
                <a:ea typeface="微软雅黑" pitchFamily="34" charset="-122"/>
              </a:rPr>
              <a:t>在输出中的每一行前加上时间信息</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微秒级</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a:t>
            </a:r>
            <a:r>
              <a:rPr lang="en-US" altLang="zh-CN" sz="1000" dirty="0" err="1" smtClean="0">
                <a:latin typeface="微软雅黑" pitchFamily="34" charset="-122"/>
                <a:ea typeface="微软雅黑" pitchFamily="34" charset="-122"/>
              </a:rPr>
              <a:t>ttt</a:t>
            </a:r>
            <a:r>
              <a:rPr lang="en-US" altLang="zh-CN" sz="1000" dirty="0" smtClean="0">
                <a:latin typeface="微软雅黑" pitchFamily="34" charset="-122"/>
                <a:ea typeface="微软雅黑" pitchFamily="34" charset="-122"/>
              </a:rPr>
              <a:t> </a:t>
            </a:r>
            <a:r>
              <a:rPr lang="zh-CN" altLang="en-US" sz="1000" dirty="0" smtClean="0">
                <a:latin typeface="微软雅黑" pitchFamily="34" charset="-122"/>
                <a:ea typeface="微软雅黑" pitchFamily="34" charset="-122"/>
              </a:rPr>
              <a:t>微秒级输出</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以秒了表示时间</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-T </a:t>
            </a:r>
            <a:r>
              <a:rPr lang="zh-CN" altLang="en-US" sz="1000" dirty="0" smtClean="0">
                <a:latin typeface="微软雅黑" pitchFamily="34" charset="-122"/>
                <a:ea typeface="微软雅黑" pitchFamily="34" charset="-122"/>
              </a:rPr>
              <a:t>显示每一调用所耗的时间</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-v </a:t>
            </a:r>
            <a:r>
              <a:rPr lang="zh-CN" altLang="en-US" sz="1000" dirty="0" smtClean="0">
                <a:latin typeface="微软雅黑" pitchFamily="34" charset="-122"/>
                <a:ea typeface="微软雅黑" pitchFamily="34" charset="-122"/>
              </a:rPr>
              <a:t>输出所有的系统调用</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一些调用关于环境变量</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状态</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输入输出等调用由于使用频繁</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默认不输出</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-V </a:t>
            </a:r>
            <a:r>
              <a:rPr lang="zh-CN" altLang="en-US" sz="1000" dirty="0" smtClean="0">
                <a:latin typeface="微软雅黑" pitchFamily="34" charset="-122"/>
                <a:ea typeface="微软雅黑" pitchFamily="34" charset="-122"/>
              </a:rPr>
              <a:t>输出</a:t>
            </a:r>
            <a:r>
              <a:rPr lang="en-US" altLang="zh-CN" sz="1000" dirty="0" err="1" smtClean="0">
                <a:latin typeface="微软雅黑" pitchFamily="34" charset="-122"/>
                <a:ea typeface="微软雅黑" pitchFamily="34" charset="-122"/>
              </a:rPr>
              <a:t>strace</a:t>
            </a:r>
            <a:r>
              <a:rPr lang="zh-CN" altLang="en-US" sz="1000" dirty="0" smtClean="0">
                <a:latin typeface="微软雅黑" pitchFamily="34" charset="-122"/>
                <a:ea typeface="微软雅黑" pitchFamily="34" charset="-122"/>
              </a:rPr>
              <a:t>的版本信息</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-x </a:t>
            </a:r>
            <a:r>
              <a:rPr lang="zh-CN" altLang="en-US" sz="1000" dirty="0" smtClean="0">
                <a:latin typeface="微软雅黑" pitchFamily="34" charset="-122"/>
                <a:ea typeface="微软雅黑" pitchFamily="34" charset="-122"/>
              </a:rPr>
              <a:t>以十六进制形式输出非标准字符串 </a:t>
            </a:r>
            <a:br>
              <a:rPr lang="zh-CN" altLang="en-US"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-xx </a:t>
            </a:r>
            <a:r>
              <a:rPr lang="zh-CN" altLang="en-US" sz="1000" dirty="0" smtClean="0">
                <a:latin typeface="微软雅黑" pitchFamily="34" charset="-122"/>
                <a:ea typeface="微软雅黑" pitchFamily="34" charset="-122"/>
              </a:rPr>
              <a:t>所有字符串以十六进制形式输出</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-a column </a:t>
            </a:r>
            <a:br>
              <a:rPr lang="en-US" altLang="zh-CN" sz="1000" dirty="0" smtClean="0">
                <a:latin typeface="微软雅黑" pitchFamily="34" charset="-122"/>
                <a:ea typeface="微软雅黑" pitchFamily="34" charset="-122"/>
              </a:rPr>
            </a:br>
            <a:r>
              <a:rPr lang="zh-CN" altLang="en-US" sz="1000" dirty="0" smtClean="0">
                <a:latin typeface="微软雅黑" pitchFamily="34" charset="-122"/>
                <a:ea typeface="微软雅黑" pitchFamily="34" charset="-122"/>
              </a:rPr>
              <a:t>设置返回值的输出位置</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默认为</a:t>
            </a:r>
            <a:r>
              <a:rPr lang="en-US" altLang="zh-CN" sz="1000" dirty="0" smtClean="0">
                <a:latin typeface="微软雅黑" pitchFamily="34" charset="-122"/>
                <a:ea typeface="微软雅黑" pitchFamily="34" charset="-122"/>
              </a:rPr>
              <a:t>40.</a:t>
            </a:r>
            <a:r>
              <a:rPr lang="en-US" altLang="zh-CN" dirty="0" smtClean="0">
                <a:latin typeface="微软雅黑" pitchFamily="34" charset="-122"/>
                <a:ea typeface="微软雅黑" pitchFamily="34" charset="-122"/>
              </a:rPr>
              <a:t> </a:t>
            </a:r>
            <a:endParaRPr lang="zh-CN" dirty="0">
              <a:latin typeface="微软雅黑" pitchFamily="34" charset="-122"/>
              <a:ea typeface="微软雅黑" pitchFamily="34" charset="-122"/>
            </a:endParaRPr>
          </a:p>
        </p:txBody>
      </p:sp>
      <p:sp>
        <p:nvSpPr>
          <p:cNvPr id="4" name="TextBox 3"/>
          <p:cNvSpPr txBox="1"/>
          <p:nvPr/>
        </p:nvSpPr>
        <p:spPr>
          <a:xfrm>
            <a:off x="5257800" y="456247"/>
            <a:ext cx="3505200" cy="6401753"/>
          </a:xfrm>
          <a:prstGeom prst="rect">
            <a:avLst/>
          </a:prstGeom>
          <a:noFill/>
        </p:spPr>
        <p:txBody>
          <a:bodyPr wrap="square" rtlCol="0">
            <a:spAutoFit/>
          </a:bodyPr>
          <a:lstStyle/>
          <a:p>
            <a:r>
              <a:rPr lang="en-US" sz="1000" dirty="0" smtClean="0">
                <a:latin typeface="微软雅黑" pitchFamily="34" charset="-122"/>
                <a:ea typeface="微软雅黑" pitchFamily="34" charset="-122"/>
              </a:rPr>
              <a:t>-e </a:t>
            </a:r>
            <a:r>
              <a:rPr lang="en-US" sz="1000" dirty="0" err="1" smtClean="0">
                <a:latin typeface="微软雅黑" pitchFamily="34" charset="-122"/>
                <a:ea typeface="微软雅黑" pitchFamily="34" charset="-122"/>
              </a:rPr>
              <a:t>expr</a:t>
            </a:r>
            <a:r>
              <a:rPr lang="en-US" sz="1000" dirty="0" smtClean="0">
                <a:latin typeface="微软雅黑" pitchFamily="34" charset="-122"/>
                <a:ea typeface="微软雅黑" pitchFamily="34" charset="-122"/>
              </a:rPr>
              <a:t> </a:t>
            </a:r>
            <a:br>
              <a:rPr lang="en-US" sz="1000" dirty="0" smtClean="0">
                <a:latin typeface="微软雅黑" pitchFamily="34" charset="-122"/>
                <a:ea typeface="微软雅黑" pitchFamily="34" charset="-122"/>
              </a:rPr>
            </a:br>
            <a:r>
              <a:rPr lang="zh-CN" altLang="en-US" sz="1000" dirty="0" smtClean="0">
                <a:latin typeface="微软雅黑" pitchFamily="34" charset="-122"/>
                <a:ea typeface="微软雅黑" pitchFamily="34" charset="-122"/>
              </a:rPr>
              <a:t>指定一个表达式</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用来控制如何跟踪</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格式如下</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a:t>
            </a:r>
            <a:r>
              <a:rPr lang="en-US" sz="1000" dirty="0" smtClean="0">
                <a:latin typeface="微软雅黑" pitchFamily="34" charset="-122"/>
                <a:ea typeface="微软雅黑" pitchFamily="34" charset="-122"/>
              </a:rPr>
              <a:t>qualifier=][!]value1[,value2]... </a:t>
            </a:r>
            <a:br>
              <a:rPr lang="en-US" sz="1000" dirty="0" smtClean="0">
                <a:latin typeface="微软雅黑" pitchFamily="34" charset="-122"/>
                <a:ea typeface="微软雅黑" pitchFamily="34" charset="-122"/>
              </a:rPr>
            </a:br>
            <a:r>
              <a:rPr lang="en-US" sz="1000" dirty="0" smtClean="0">
                <a:latin typeface="微软雅黑" pitchFamily="34" charset="-122"/>
                <a:ea typeface="微软雅黑" pitchFamily="34" charset="-122"/>
              </a:rPr>
              <a:t>qualifier</a:t>
            </a:r>
            <a:r>
              <a:rPr lang="zh-CN" altLang="en-US" sz="1000" dirty="0" smtClean="0">
                <a:latin typeface="微软雅黑" pitchFamily="34" charset="-122"/>
                <a:ea typeface="微软雅黑" pitchFamily="34" charset="-122"/>
              </a:rPr>
              <a:t>只能是 </a:t>
            </a:r>
            <a:r>
              <a:rPr lang="en-US" sz="1000" dirty="0" err="1" smtClean="0">
                <a:latin typeface="微软雅黑" pitchFamily="34" charset="-122"/>
                <a:ea typeface="微软雅黑" pitchFamily="34" charset="-122"/>
              </a:rPr>
              <a:t>trace,abbrev,verbose,raw,signal,read,write</a:t>
            </a:r>
            <a:r>
              <a:rPr lang="zh-CN" altLang="en-US" sz="1000" dirty="0" smtClean="0">
                <a:latin typeface="微软雅黑" pitchFamily="34" charset="-122"/>
                <a:ea typeface="微软雅黑" pitchFamily="34" charset="-122"/>
              </a:rPr>
              <a:t>其中之一</a:t>
            </a:r>
            <a:r>
              <a:rPr lang="en-US" altLang="zh-CN" sz="1000" dirty="0" smtClean="0">
                <a:latin typeface="微软雅黑" pitchFamily="34" charset="-122"/>
                <a:ea typeface="微软雅黑" pitchFamily="34" charset="-122"/>
              </a:rPr>
              <a:t>.</a:t>
            </a:r>
            <a:r>
              <a:rPr lang="en-US" sz="1000" dirty="0" smtClean="0">
                <a:latin typeface="微软雅黑" pitchFamily="34" charset="-122"/>
                <a:ea typeface="微软雅黑" pitchFamily="34" charset="-122"/>
              </a:rPr>
              <a:t>value</a:t>
            </a:r>
            <a:r>
              <a:rPr lang="zh-CN" altLang="en-US" sz="1000" dirty="0" smtClean="0">
                <a:latin typeface="微软雅黑" pitchFamily="34" charset="-122"/>
                <a:ea typeface="微软雅黑" pitchFamily="34" charset="-122"/>
              </a:rPr>
              <a:t>是用来限定的符号或数字</a:t>
            </a:r>
            <a:r>
              <a:rPr lang="en-US" altLang="zh-CN" sz="1000" dirty="0" smtClean="0">
                <a:latin typeface="微软雅黑" pitchFamily="34" charset="-122"/>
                <a:ea typeface="微软雅黑" pitchFamily="34" charset="-122"/>
              </a:rPr>
              <a:t>-</a:t>
            </a:r>
            <a:r>
              <a:rPr lang="en-US" sz="1000" dirty="0" smtClean="0">
                <a:latin typeface="微软雅黑" pitchFamily="34" charset="-122"/>
                <a:ea typeface="微软雅黑" pitchFamily="34" charset="-122"/>
              </a:rPr>
              <a:t>e trace=set </a:t>
            </a:r>
            <a:br>
              <a:rPr lang="en-US" sz="1000" dirty="0" smtClean="0">
                <a:latin typeface="微软雅黑" pitchFamily="34" charset="-122"/>
                <a:ea typeface="微软雅黑" pitchFamily="34" charset="-122"/>
              </a:rPr>
            </a:br>
            <a:r>
              <a:rPr lang="zh-CN" altLang="en-US" sz="1000" dirty="0" smtClean="0">
                <a:latin typeface="微软雅黑" pitchFamily="34" charset="-122"/>
                <a:ea typeface="微软雅黑" pitchFamily="34" charset="-122"/>
              </a:rPr>
              <a:t>只跟踪指定的系统调用</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例如</a:t>
            </a:r>
            <a:r>
              <a:rPr lang="en-US" altLang="zh-CN" sz="1000" dirty="0" smtClean="0">
                <a:latin typeface="微软雅黑" pitchFamily="34" charset="-122"/>
                <a:ea typeface="微软雅黑" pitchFamily="34" charset="-122"/>
              </a:rPr>
              <a:t>:-</a:t>
            </a:r>
            <a:r>
              <a:rPr lang="en-US" sz="1000" dirty="0" smtClean="0">
                <a:latin typeface="微软雅黑" pitchFamily="34" charset="-122"/>
                <a:ea typeface="微软雅黑" pitchFamily="34" charset="-122"/>
              </a:rPr>
              <a:t>e trace=</a:t>
            </a:r>
            <a:r>
              <a:rPr lang="en-US" sz="1000" dirty="0" err="1" smtClean="0">
                <a:latin typeface="微软雅黑" pitchFamily="34" charset="-122"/>
                <a:ea typeface="微软雅黑" pitchFamily="34" charset="-122"/>
              </a:rPr>
              <a:t>open,close,rean,write</a:t>
            </a:r>
            <a:r>
              <a:rPr lang="zh-CN" altLang="en-US" sz="1000" dirty="0" smtClean="0">
                <a:latin typeface="微软雅黑" pitchFamily="34" charset="-122"/>
                <a:ea typeface="微软雅黑" pitchFamily="34" charset="-122"/>
              </a:rPr>
              <a:t>表示只跟踪这四个系统调用</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默认的为</a:t>
            </a:r>
            <a:r>
              <a:rPr lang="en-US" sz="1000" dirty="0" smtClean="0">
                <a:latin typeface="微软雅黑" pitchFamily="34" charset="-122"/>
                <a:ea typeface="微软雅黑" pitchFamily="34" charset="-122"/>
              </a:rPr>
              <a:t>set=all. </a:t>
            </a:r>
            <a:br>
              <a:rPr lang="en-US" sz="1000" dirty="0" smtClean="0">
                <a:latin typeface="微软雅黑" pitchFamily="34" charset="-122"/>
                <a:ea typeface="微软雅黑" pitchFamily="34" charset="-122"/>
              </a:rPr>
            </a:br>
            <a:r>
              <a:rPr lang="en-US" sz="1000" dirty="0" smtClean="0">
                <a:latin typeface="微软雅黑" pitchFamily="34" charset="-122"/>
                <a:ea typeface="微软雅黑" pitchFamily="34" charset="-122"/>
              </a:rPr>
              <a:t>-e trace=file </a:t>
            </a:r>
            <a:br>
              <a:rPr lang="en-US" sz="1000" dirty="0" smtClean="0">
                <a:latin typeface="微软雅黑" pitchFamily="34" charset="-122"/>
                <a:ea typeface="微软雅黑" pitchFamily="34" charset="-122"/>
              </a:rPr>
            </a:br>
            <a:r>
              <a:rPr lang="zh-CN" altLang="en-US" sz="1000" dirty="0" smtClean="0">
                <a:latin typeface="微软雅黑" pitchFamily="34" charset="-122"/>
                <a:ea typeface="微软雅黑" pitchFamily="34" charset="-122"/>
              </a:rPr>
              <a:t>只跟踪有关文件操作的系统调用</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a:t>
            </a:r>
            <a:r>
              <a:rPr lang="en-US" sz="1000" dirty="0" smtClean="0">
                <a:latin typeface="微软雅黑" pitchFamily="34" charset="-122"/>
                <a:ea typeface="微软雅黑" pitchFamily="34" charset="-122"/>
              </a:rPr>
              <a:t>e trace=process </a:t>
            </a:r>
            <a:br>
              <a:rPr lang="en-US" sz="1000" dirty="0" smtClean="0">
                <a:latin typeface="微软雅黑" pitchFamily="34" charset="-122"/>
                <a:ea typeface="微软雅黑" pitchFamily="34" charset="-122"/>
              </a:rPr>
            </a:br>
            <a:r>
              <a:rPr lang="zh-CN" altLang="en-US" sz="1000" dirty="0" smtClean="0">
                <a:latin typeface="微软雅黑" pitchFamily="34" charset="-122"/>
                <a:ea typeface="微软雅黑" pitchFamily="34" charset="-122"/>
              </a:rPr>
              <a:t>只跟踪有关进程控制的系统调用</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a:t>
            </a:r>
            <a:r>
              <a:rPr lang="en-US" sz="1000" dirty="0" smtClean="0">
                <a:latin typeface="微软雅黑" pitchFamily="34" charset="-122"/>
                <a:ea typeface="微软雅黑" pitchFamily="34" charset="-122"/>
              </a:rPr>
              <a:t>e trace=network </a:t>
            </a:r>
            <a:br>
              <a:rPr lang="en-US" sz="1000" dirty="0" smtClean="0">
                <a:latin typeface="微软雅黑" pitchFamily="34" charset="-122"/>
                <a:ea typeface="微软雅黑" pitchFamily="34" charset="-122"/>
              </a:rPr>
            </a:br>
            <a:r>
              <a:rPr lang="zh-CN" altLang="en-US" sz="1000" dirty="0" smtClean="0">
                <a:latin typeface="微软雅黑" pitchFamily="34" charset="-122"/>
                <a:ea typeface="微软雅黑" pitchFamily="34" charset="-122"/>
              </a:rPr>
              <a:t>跟踪与网络有关的所有系统调用</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a:t>
            </a:r>
            <a:r>
              <a:rPr lang="en-US" sz="1000" dirty="0" smtClean="0">
                <a:latin typeface="微软雅黑" pitchFamily="34" charset="-122"/>
                <a:ea typeface="微软雅黑" pitchFamily="34" charset="-122"/>
              </a:rPr>
              <a:t>e </a:t>
            </a:r>
            <a:r>
              <a:rPr lang="en-US" sz="1000" dirty="0" err="1" smtClean="0">
                <a:latin typeface="微软雅黑" pitchFamily="34" charset="-122"/>
                <a:ea typeface="微软雅黑" pitchFamily="34" charset="-122"/>
              </a:rPr>
              <a:t>strace</a:t>
            </a:r>
            <a:r>
              <a:rPr lang="en-US" sz="1000" dirty="0" smtClean="0">
                <a:latin typeface="微软雅黑" pitchFamily="34" charset="-122"/>
                <a:ea typeface="微软雅黑" pitchFamily="34" charset="-122"/>
              </a:rPr>
              <a:t>=signal </a:t>
            </a:r>
            <a:br>
              <a:rPr lang="en-US" sz="1000" dirty="0" smtClean="0">
                <a:latin typeface="微软雅黑" pitchFamily="34" charset="-122"/>
                <a:ea typeface="微软雅黑" pitchFamily="34" charset="-122"/>
              </a:rPr>
            </a:br>
            <a:r>
              <a:rPr lang="zh-CN" altLang="en-US" sz="1000" dirty="0" smtClean="0">
                <a:latin typeface="微软雅黑" pitchFamily="34" charset="-122"/>
                <a:ea typeface="微软雅黑" pitchFamily="34" charset="-122"/>
              </a:rPr>
              <a:t>跟踪所有与系统信号有关的系统调用 </a:t>
            </a:r>
            <a:br>
              <a:rPr lang="zh-CN" altLang="en-US"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a:t>
            </a:r>
            <a:r>
              <a:rPr lang="en-US" sz="1000" dirty="0" smtClean="0">
                <a:latin typeface="微软雅黑" pitchFamily="34" charset="-122"/>
                <a:ea typeface="微软雅黑" pitchFamily="34" charset="-122"/>
              </a:rPr>
              <a:t>e trace=</a:t>
            </a:r>
            <a:r>
              <a:rPr lang="en-US" sz="1000" dirty="0" err="1" smtClean="0">
                <a:latin typeface="微软雅黑" pitchFamily="34" charset="-122"/>
                <a:ea typeface="微软雅黑" pitchFamily="34" charset="-122"/>
              </a:rPr>
              <a:t>ipc</a:t>
            </a:r>
            <a:r>
              <a:rPr lang="en-US" sz="1000" dirty="0" smtClean="0">
                <a:latin typeface="微软雅黑" pitchFamily="34" charset="-122"/>
                <a:ea typeface="微软雅黑" pitchFamily="34" charset="-122"/>
              </a:rPr>
              <a:t> </a:t>
            </a:r>
            <a:br>
              <a:rPr lang="en-US" sz="1000" dirty="0" smtClean="0">
                <a:latin typeface="微软雅黑" pitchFamily="34" charset="-122"/>
                <a:ea typeface="微软雅黑" pitchFamily="34" charset="-122"/>
              </a:rPr>
            </a:br>
            <a:r>
              <a:rPr lang="zh-CN" altLang="en-US" sz="1000" dirty="0" smtClean="0">
                <a:latin typeface="微软雅黑" pitchFamily="34" charset="-122"/>
                <a:ea typeface="微软雅黑" pitchFamily="34" charset="-122"/>
              </a:rPr>
              <a:t>跟踪所有与进程通讯有关的系统调用 </a:t>
            </a:r>
            <a:br>
              <a:rPr lang="zh-CN" altLang="en-US"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a:t>
            </a:r>
            <a:r>
              <a:rPr lang="en-US" sz="1000" dirty="0" smtClean="0">
                <a:latin typeface="微软雅黑" pitchFamily="34" charset="-122"/>
                <a:ea typeface="微软雅黑" pitchFamily="34" charset="-122"/>
              </a:rPr>
              <a:t>e abbrev=set </a:t>
            </a:r>
            <a:br>
              <a:rPr lang="en-US" sz="1000" dirty="0" smtClean="0">
                <a:latin typeface="微软雅黑" pitchFamily="34" charset="-122"/>
                <a:ea typeface="微软雅黑" pitchFamily="34" charset="-122"/>
              </a:rPr>
            </a:br>
            <a:r>
              <a:rPr lang="zh-CN" altLang="en-US" sz="1000" dirty="0" smtClean="0">
                <a:latin typeface="微软雅黑" pitchFamily="34" charset="-122"/>
                <a:ea typeface="微软雅黑" pitchFamily="34" charset="-122"/>
              </a:rPr>
              <a:t>设定</a:t>
            </a:r>
            <a:r>
              <a:rPr lang="en-US" sz="1000" dirty="0" err="1" smtClean="0">
                <a:latin typeface="微软雅黑" pitchFamily="34" charset="-122"/>
                <a:ea typeface="微软雅黑" pitchFamily="34" charset="-122"/>
              </a:rPr>
              <a:t>strace</a:t>
            </a:r>
            <a:r>
              <a:rPr lang="zh-CN" altLang="en-US" sz="1000" dirty="0" smtClean="0">
                <a:latin typeface="微软雅黑" pitchFamily="34" charset="-122"/>
                <a:ea typeface="微软雅黑" pitchFamily="34" charset="-122"/>
              </a:rPr>
              <a:t>输出的系统调用的结果集</a:t>
            </a:r>
            <a:r>
              <a:rPr lang="en-US" altLang="zh-CN" sz="1000" dirty="0" smtClean="0">
                <a:latin typeface="微软雅黑" pitchFamily="34" charset="-122"/>
                <a:ea typeface="微软雅黑" pitchFamily="34" charset="-122"/>
              </a:rPr>
              <a:t>.-</a:t>
            </a:r>
            <a:r>
              <a:rPr lang="en-US" sz="1000" dirty="0" smtClean="0">
                <a:latin typeface="微软雅黑" pitchFamily="34" charset="-122"/>
                <a:ea typeface="微软雅黑" pitchFamily="34" charset="-122"/>
              </a:rPr>
              <a:t>v </a:t>
            </a:r>
            <a:r>
              <a:rPr lang="zh-CN" altLang="en-US" sz="1000" dirty="0" smtClean="0">
                <a:latin typeface="微软雅黑" pitchFamily="34" charset="-122"/>
                <a:ea typeface="微软雅黑" pitchFamily="34" charset="-122"/>
              </a:rPr>
              <a:t>等与 </a:t>
            </a:r>
            <a:r>
              <a:rPr lang="en-US" sz="1000" dirty="0" smtClean="0">
                <a:latin typeface="微软雅黑" pitchFamily="34" charset="-122"/>
                <a:ea typeface="微软雅黑" pitchFamily="34" charset="-122"/>
              </a:rPr>
              <a:t>abbrev=none.</a:t>
            </a:r>
            <a:r>
              <a:rPr lang="zh-CN" altLang="en-US" sz="1000" dirty="0" smtClean="0">
                <a:latin typeface="微软雅黑" pitchFamily="34" charset="-122"/>
                <a:ea typeface="微软雅黑" pitchFamily="34" charset="-122"/>
              </a:rPr>
              <a:t>默认为</a:t>
            </a:r>
            <a:r>
              <a:rPr lang="en-US" sz="1000" dirty="0" smtClean="0">
                <a:latin typeface="微软雅黑" pitchFamily="34" charset="-122"/>
                <a:ea typeface="微软雅黑" pitchFamily="34" charset="-122"/>
              </a:rPr>
              <a:t>abbrev=all. </a:t>
            </a:r>
            <a:br>
              <a:rPr lang="en-US" sz="1000" dirty="0" smtClean="0">
                <a:latin typeface="微软雅黑" pitchFamily="34" charset="-122"/>
                <a:ea typeface="微软雅黑" pitchFamily="34" charset="-122"/>
              </a:rPr>
            </a:br>
            <a:r>
              <a:rPr lang="en-US" sz="1000" dirty="0" smtClean="0">
                <a:latin typeface="微软雅黑" pitchFamily="34" charset="-122"/>
                <a:ea typeface="微软雅黑" pitchFamily="34" charset="-122"/>
              </a:rPr>
              <a:t>-e raw=set </a:t>
            </a:r>
            <a:br>
              <a:rPr lang="en-US" sz="1000" dirty="0" smtClean="0">
                <a:latin typeface="微软雅黑" pitchFamily="34" charset="-122"/>
                <a:ea typeface="微软雅黑" pitchFamily="34" charset="-122"/>
              </a:rPr>
            </a:br>
            <a:r>
              <a:rPr lang="zh-CN" altLang="en-US" sz="1000" dirty="0" smtClean="0">
                <a:latin typeface="微软雅黑" pitchFamily="34" charset="-122"/>
                <a:ea typeface="微软雅黑" pitchFamily="34" charset="-122"/>
              </a:rPr>
              <a:t>将指定的系统调用的参数以十六进制显示</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a:t>
            </a:r>
            <a:r>
              <a:rPr lang="en-US" sz="1000" dirty="0" smtClean="0">
                <a:latin typeface="微软雅黑" pitchFamily="34" charset="-122"/>
                <a:ea typeface="微软雅黑" pitchFamily="34" charset="-122"/>
              </a:rPr>
              <a:t>e signal=set </a:t>
            </a:r>
            <a:br>
              <a:rPr lang="en-US" sz="1000" dirty="0" smtClean="0">
                <a:latin typeface="微软雅黑" pitchFamily="34" charset="-122"/>
                <a:ea typeface="微软雅黑" pitchFamily="34" charset="-122"/>
              </a:rPr>
            </a:br>
            <a:r>
              <a:rPr lang="zh-CN" altLang="en-US" sz="1000" dirty="0" smtClean="0">
                <a:latin typeface="微软雅黑" pitchFamily="34" charset="-122"/>
                <a:ea typeface="微软雅黑" pitchFamily="34" charset="-122"/>
              </a:rPr>
              <a:t>指定跟踪的系统信号</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默认为</a:t>
            </a:r>
            <a:r>
              <a:rPr lang="en-US" sz="1000" dirty="0" smtClean="0">
                <a:latin typeface="微软雅黑" pitchFamily="34" charset="-122"/>
                <a:ea typeface="微软雅黑" pitchFamily="34" charset="-122"/>
              </a:rPr>
              <a:t>all.</a:t>
            </a:r>
            <a:r>
              <a:rPr lang="zh-CN" altLang="en-US" sz="1000" dirty="0" smtClean="0">
                <a:latin typeface="微软雅黑" pitchFamily="34" charset="-122"/>
                <a:ea typeface="微软雅黑" pitchFamily="34" charset="-122"/>
              </a:rPr>
              <a:t>如</a:t>
            </a:r>
            <a:r>
              <a:rPr lang="en-US" sz="1000" dirty="0" smtClean="0">
                <a:latin typeface="微软雅黑" pitchFamily="34" charset="-122"/>
                <a:ea typeface="微软雅黑" pitchFamily="34" charset="-122"/>
              </a:rPr>
              <a:t>signal=!SIGIO(</a:t>
            </a:r>
            <a:r>
              <a:rPr lang="zh-CN" altLang="en-US" sz="1000" dirty="0" smtClean="0">
                <a:latin typeface="微软雅黑" pitchFamily="34" charset="-122"/>
                <a:ea typeface="微软雅黑" pitchFamily="34" charset="-122"/>
              </a:rPr>
              <a:t>或者</a:t>
            </a:r>
            <a:r>
              <a:rPr lang="en-US" sz="1000" dirty="0" smtClean="0">
                <a:latin typeface="微软雅黑" pitchFamily="34" charset="-122"/>
                <a:ea typeface="微软雅黑" pitchFamily="34" charset="-122"/>
              </a:rPr>
              <a:t>signal=!</a:t>
            </a:r>
            <a:r>
              <a:rPr lang="en-US" sz="1000" dirty="0" err="1" smtClean="0">
                <a:latin typeface="微软雅黑" pitchFamily="34" charset="-122"/>
                <a:ea typeface="微软雅黑" pitchFamily="34" charset="-122"/>
              </a:rPr>
              <a:t>io</a:t>
            </a:r>
            <a:r>
              <a:rPr lang="en-US"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表示不跟踪</a:t>
            </a:r>
            <a:r>
              <a:rPr lang="en-US" sz="1000" dirty="0" smtClean="0">
                <a:latin typeface="微软雅黑" pitchFamily="34" charset="-122"/>
                <a:ea typeface="微软雅黑" pitchFamily="34" charset="-122"/>
              </a:rPr>
              <a:t>SIGIO</a:t>
            </a:r>
            <a:r>
              <a:rPr lang="zh-CN" altLang="en-US" sz="1000" dirty="0" smtClean="0">
                <a:latin typeface="微软雅黑" pitchFamily="34" charset="-122"/>
                <a:ea typeface="微软雅黑" pitchFamily="34" charset="-122"/>
              </a:rPr>
              <a:t>信号</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a:t>
            </a:r>
            <a:r>
              <a:rPr lang="en-US" sz="1000" dirty="0" smtClean="0">
                <a:latin typeface="微软雅黑" pitchFamily="34" charset="-122"/>
                <a:ea typeface="微软雅黑" pitchFamily="34" charset="-122"/>
              </a:rPr>
              <a:t>e read=set </a:t>
            </a:r>
            <a:br>
              <a:rPr lang="en-US" sz="1000" dirty="0" smtClean="0">
                <a:latin typeface="微软雅黑" pitchFamily="34" charset="-122"/>
                <a:ea typeface="微软雅黑" pitchFamily="34" charset="-122"/>
              </a:rPr>
            </a:br>
            <a:r>
              <a:rPr lang="zh-CN" altLang="en-US" sz="1000" dirty="0" smtClean="0">
                <a:latin typeface="微软雅黑" pitchFamily="34" charset="-122"/>
                <a:ea typeface="微软雅黑" pitchFamily="34" charset="-122"/>
              </a:rPr>
              <a:t>输出从指定文件中读出的数据</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例如</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a:t>
            </a:r>
            <a:r>
              <a:rPr lang="en-US" sz="1000" dirty="0" smtClean="0">
                <a:latin typeface="微软雅黑" pitchFamily="34" charset="-122"/>
                <a:ea typeface="微软雅黑" pitchFamily="34" charset="-122"/>
              </a:rPr>
              <a:t>e read=3,5 </a:t>
            </a:r>
            <a:br>
              <a:rPr lang="en-US" sz="1000" dirty="0" smtClean="0">
                <a:latin typeface="微软雅黑" pitchFamily="34" charset="-122"/>
                <a:ea typeface="微软雅黑" pitchFamily="34" charset="-122"/>
              </a:rPr>
            </a:br>
            <a:r>
              <a:rPr lang="en-US" sz="1000" dirty="0" smtClean="0">
                <a:latin typeface="微软雅黑" pitchFamily="34" charset="-122"/>
                <a:ea typeface="微软雅黑" pitchFamily="34" charset="-122"/>
              </a:rPr>
              <a:t>-e write=set </a:t>
            </a:r>
            <a:br>
              <a:rPr lang="en-US" sz="1000" dirty="0" smtClean="0">
                <a:latin typeface="微软雅黑" pitchFamily="34" charset="-122"/>
                <a:ea typeface="微软雅黑" pitchFamily="34" charset="-122"/>
              </a:rPr>
            </a:br>
            <a:r>
              <a:rPr lang="zh-CN" altLang="en-US" sz="1000" dirty="0" smtClean="0">
                <a:latin typeface="微软雅黑" pitchFamily="34" charset="-122"/>
                <a:ea typeface="微软雅黑" pitchFamily="34" charset="-122"/>
              </a:rPr>
              <a:t>输出写入到指定文件中的数据</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a:t>
            </a:r>
            <a:r>
              <a:rPr lang="en-US" sz="1000" dirty="0" smtClean="0">
                <a:latin typeface="微软雅黑" pitchFamily="34" charset="-122"/>
                <a:ea typeface="微软雅黑" pitchFamily="34" charset="-122"/>
              </a:rPr>
              <a:t>o filename </a:t>
            </a:r>
            <a:br>
              <a:rPr lang="en-US" sz="1000" dirty="0" smtClean="0">
                <a:latin typeface="微软雅黑" pitchFamily="34" charset="-122"/>
                <a:ea typeface="微软雅黑" pitchFamily="34" charset="-122"/>
              </a:rPr>
            </a:br>
            <a:r>
              <a:rPr lang="zh-CN" altLang="en-US" sz="1000" dirty="0" smtClean="0">
                <a:latin typeface="微软雅黑" pitchFamily="34" charset="-122"/>
                <a:ea typeface="微软雅黑" pitchFamily="34" charset="-122"/>
              </a:rPr>
              <a:t>将</a:t>
            </a:r>
            <a:r>
              <a:rPr lang="en-US" sz="1000" dirty="0" err="1" smtClean="0">
                <a:latin typeface="微软雅黑" pitchFamily="34" charset="-122"/>
                <a:ea typeface="微软雅黑" pitchFamily="34" charset="-122"/>
              </a:rPr>
              <a:t>strace</a:t>
            </a:r>
            <a:r>
              <a:rPr lang="zh-CN" altLang="en-US" sz="1000" dirty="0" smtClean="0">
                <a:latin typeface="微软雅黑" pitchFamily="34" charset="-122"/>
                <a:ea typeface="微软雅黑" pitchFamily="34" charset="-122"/>
              </a:rPr>
              <a:t>的输出写入文件</a:t>
            </a:r>
            <a:r>
              <a:rPr lang="en-US" sz="1000" dirty="0" smtClean="0">
                <a:latin typeface="微软雅黑" pitchFamily="34" charset="-122"/>
                <a:ea typeface="微软雅黑" pitchFamily="34" charset="-122"/>
              </a:rPr>
              <a:t>filename </a:t>
            </a:r>
            <a:br>
              <a:rPr lang="en-US" sz="1000" dirty="0" smtClean="0">
                <a:latin typeface="微软雅黑" pitchFamily="34" charset="-122"/>
                <a:ea typeface="微软雅黑" pitchFamily="34" charset="-122"/>
              </a:rPr>
            </a:br>
            <a:r>
              <a:rPr lang="en-US" sz="1000" dirty="0" smtClean="0">
                <a:solidFill>
                  <a:srgbClr val="FF0000"/>
                </a:solidFill>
                <a:latin typeface="微软雅黑" pitchFamily="34" charset="-122"/>
                <a:ea typeface="微软雅黑" pitchFamily="34" charset="-122"/>
              </a:rPr>
              <a:t>-p </a:t>
            </a:r>
            <a:r>
              <a:rPr lang="en-US" sz="1000" dirty="0" err="1" smtClean="0">
                <a:solidFill>
                  <a:srgbClr val="FF0000"/>
                </a:solidFill>
                <a:latin typeface="微软雅黑" pitchFamily="34" charset="-122"/>
                <a:ea typeface="微软雅黑" pitchFamily="34" charset="-122"/>
              </a:rPr>
              <a:t>pid</a:t>
            </a:r>
            <a:r>
              <a:rPr lang="en-US" sz="1000" dirty="0" smtClean="0">
                <a:solidFill>
                  <a:srgbClr val="FF0000"/>
                </a:solidFill>
                <a:latin typeface="微软雅黑" pitchFamily="34" charset="-122"/>
                <a:ea typeface="微软雅黑" pitchFamily="34" charset="-122"/>
              </a:rPr>
              <a:t> </a:t>
            </a:r>
            <a:br>
              <a:rPr lang="en-US" sz="1000" dirty="0" smtClean="0">
                <a:solidFill>
                  <a:srgbClr val="FF0000"/>
                </a:solidFill>
                <a:latin typeface="微软雅黑" pitchFamily="34" charset="-122"/>
                <a:ea typeface="微软雅黑" pitchFamily="34" charset="-122"/>
              </a:rPr>
            </a:br>
            <a:r>
              <a:rPr lang="zh-CN" altLang="en-US" sz="1000" dirty="0" smtClean="0">
                <a:solidFill>
                  <a:srgbClr val="FF0000"/>
                </a:solidFill>
                <a:latin typeface="微软雅黑" pitchFamily="34" charset="-122"/>
                <a:ea typeface="微软雅黑" pitchFamily="34" charset="-122"/>
              </a:rPr>
              <a:t>跟踪指定的进程</a:t>
            </a:r>
            <a:r>
              <a:rPr lang="en-US" sz="1000" dirty="0" err="1" smtClean="0">
                <a:solidFill>
                  <a:srgbClr val="FF0000"/>
                </a:solidFill>
                <a:latin typeface="微软雅黑" pitchFamily="34" charset="-122"/>
                <a:ea typeface="微软雅黑" pitchFamily="34" charset="-122"/>
              </a:rPr>
              <a:t>pid</a:t>
            </a:r>
            <a:r>
              <a:rPr lang="en-US" sz="1000" dirty="0" smtClean="0">
                <a:solidFill>
                  <a:srgbClr val="FF0000"/>
                </a:solidFill>
                <a:latin typeface="微软雅黑" pitchFamily="34" charset="-122"/>
                <a:ea typeface="微软雅黑" pitchFamily="34" charset="-122"/>
              </a:rPr>
              <a:t>. </a:t>
            </a:r>
            <a:r>
              <a:rPr lang="en-US" sz="1000" dirty="0" smtClean="0">
                <a:latin typeface="微软雅黑" pitchFamily="34" charset="-122"/>
                <a:ea typeface="微软雅黑" pitchFamily="34" charset="-122"/>
              </a:rPr>
              <a:t/>
            </a:r>
            <a:br>
              <a:rPr lang="en-US" sz="1000" dirty="0" smtClean="0">
                <a:latin typeface="微软雅黑" pitchFamily="34" charset="-122"/>
                <a:ea typeface="微软雅黑" pitchFamily="34" charset="-122"/>
              </a:rPr>
            </a:br>
            <a:r>
              <a:rPr lang="en-US" sz="1000" dirty="0" smtClean="0">
                <a:latin typeface="微软雅黑" pitchFamily="34" charset="-122"/>
                <a:ea typeface="微软雅黑" pitchFamily="34" charset="-122"/>
              </a:rPr>
              <a:t>-s </a:t>
            </a:r>
            <a:r>
              <a:rPr lang="en-US" sz="1000" dirty="0" err="1" smtClean="0">
                <a:latin typeface="微软雅黑" pitchFamily="34" charset="-122"/>
                <a:ea typeface="微软雅黑" pitchFamily="34" charset="-122"/>
              </a:rPr>
              <a:t>strsize</a:t>
            </a:r>
            <a:r>
              <a:rPr lang="en-US" sz="1000" dirty="0" smtClean="0">
                <a:latin typeface="微软雅黑" pitchFamily="34" charset="-122"/>
                <a:ea typeface="微软雅黑" pitchFamily="34" charset="-122"/>
              </a:rPr>
              <a:t> </a:t>
            </a:r>
            <a:br>
              <a:rPr lang="en-US" sz="1000" dirty="0" smtClean="0">
                <a:latin typeface="微软雅黑" pitchFamily="34" charset="-122"/>
                <a:ea typeface="微软雅黑" pitchFamily="34" charset="-122"/>
              </a:rPr>
            </a:br>
            <a:r>
              <a:rPr lang="zh-CN" altLang="en-US" sz="1000" dirty="0" smtClean="0">
                <a:latin typeface="微软雅黑" pitchFamily="34" charset="-122"/>
                <a:ea typeface="微软雅黑" pitchFamily="34" charset="-122"/>
              </a:rPr>
              <a:t>指定输出的字符串的最大长度</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默认为</a:t>
            </a:r>
            <a:r>
              <a:rPr lang="en-US" altLang="zh-CN" sz="1000" dirty="0" smtClean="0">
                <a:latin typeface="微软雅黑" pitchFamily="34" charset="-122"/>
                <a:ea typeface="微软雅黑" pitchFamily="34" charset="-122"/>
              </a:rPr>
              <a:t>32.</a:t>
            </a:r>
            <a:r>
              <a:rPr lang="zh-CN" altLang="en-US" sz="1000" dirty="0" smtClean="0">
                <a:latin typeface="微软雅黑" pitchFamily="34" charset="-122"/>
                <a:ea typeface="微软雅黑" pitchFamily="34" charset="-122"/>
              </a:rPr>
              <a:t>文件名一直全部输出</a:t>
            </a:r>
            <a:r>
              <a:rPr lang="en-US" altLang="zh-CN" sz="1000" dirty="0" smtClean="0">
                <a:latin typeface="微软雅黑" pitchFamily="34" charset="-122"/>
                <a:ea typeface="微软雅黑" pitchFamily="34" charset="-122"/>
              </a:rPr>
              <a:t>. </a:t>
            </a:r>
            <a:br>
              <a:rPr lang="en-US" altLang="zh-CN" sz="1000" dirty="0" smtClean="0">
                <a:latin typeface="微软雅黑" pitchFamily="34" charset="-122"/>
                <a:ea typeface="微软雅黑" pitchFamily="34" charset="-122"/>
              </a:rPr>
            </a:br>
            <a:r>
              <a:rPr lang="en-US" altLang="zh-CN" sz="1000" dirty="0" smtClean="0">
                <a:latin typeface="微软雅黑" pitchFamily="34" charset="-122"/>
                <a:ea typeface="微软雅黑" pitchFamily="34" charset="-122"/>
              </a:rPr>
              <a:t>-</a:t>
            </a:r>
            <a:r>
              <a:rPr lang="en-US" sz="1000" dirty="0" smtClean="0">
                <a:latin typeface="微软雅黑" pitchFamily="34" charset="-122"/>
                <a:ea typeface="微软雅黑" pitchFamily="34" charset="-122"/>
              </a:rPr>
              <a:t>u username </a:t>
            </a:r>
            <a:br>
              <a:rPr lang="en-US" sz="1000" dirty="0" smtClean="0">
                <a:latin typeface="微软雅黑" pitchFamily="34" charset="-122"/>
                <a:ea typeface="微软雅黑" pitchFamily="34" charset="-122"/>
              </a:rPr>
            </a:br>
            <a:r>
              <a:rPr lang="zh-CN" altLang="en-US" sz="1000" dirty="0" smtClean="0">
                <a:latin typeface="微软雅黑" pitchFamily="34" charset="-122"/>
                <a:ea typeface="微软雅黑" pitchFamily="34" charset="-122"/>
              </a:rPr>
              <a:t>以</a:t>
            </a:r>
            <a:r>
              <a:rPr lang="en-US" sz="1000" dirty="0" smtClean="0">
                <a:latin typeface="微软雅黑" pitchFamily="34" charset="-122"/>
                <a:ea typeface="微软雅黑" pitchFamily="34" charset="-122"/>
              </a:rPr>
              <a:t>username</a:t>
            </a:r>
            <a:r>
              <a:rPr lang="zh-CN" altLang="en-US" sz="1000" dirty="0" smtClean="0">
                <a:latin typeface="微软雅黑" pitchFamily="34" charset="-122"/>
                <a:ea typeface="微软雅黑" pitchFamily="34" charset="-122"/>
              </a:rPr>
              <a:t>的</a:t>
            </a:r>
            <a:r>
              <a:rPr lang="en-US" sz="1000" dirty="0" smtClean="0">
                <a:latin typeface="微软雅黑" pitchFamily="34" charset="-122"/>
                <a:ea typeface="微软雅黑" pitchFamily="34" charset="-122"/>
              </a:rPr>
              <a:t>UID</a:t>
            </a:r>
            <a:r>
              <a:rPr lang="zh-CN" altLang="en-US" sz="1000" dirty="0" smtClean="0">
                <a:latin typeface="微软雅黑" pitchFamily="34" charset="-122"/>
                <a:ea typeface="微软雅黑" pitchFamily="34" charset="-122"/>
              </a:rPr>
              <a:t>和</a:t>
            </a:r>
            <a:r>
              <a:rPr lang="en-US" sz="1000" dirty="0" smtClean="0">
                <a:latin typeface="微软雅黑" pitchFamily="34" charset="-122"/>
                <a:ea typeface="微软雅黑" pitchFamily="34" charset="-122"/>
              </a:rPr>
              <a:t>GID</a:t>
            </a:r>
            <a:r>
              <a:rPr lang="zh-CN" altLang="en-US" sz="1000" dirty="0" smtClean="0">
                <a:latin typeface="微软雅黑" pitchFamily="34" charset="-122"/>
                <a:ea typeface="微软雅黑" pitchFamily="34" charset="-122"/>
              </a:rPr>
              <a:t>执行被跟踪的命令</a:t>
            </a:r>
            <a:r>
              <a:rPr lang="en-US" altLang="zh-CN" sz="1000" dirty="0" smtClean="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152400" y="609600"/>
            <a:ext cx="6011862" cy="838200"/>
          </a:xfrm>
        </p:spPr>
        <p:txBody>
          <a:bodyPr/>
          <a:lstStyle/>
          <a:p>
            <a:r>
              <a:rPr lang="zh-CN" altLang="en-US" dirty="0">
                <a:latin typeface="微软雅黑" pitchFamily="34" charset="-122"/>
                <a:ea typeface="微软雅黑" pitchFamily="34" charset="-122"/>
              </a:rPr>
              <a:t>性能基准</a:t>
            </a:r>
          </a:p>
        </p:txBody>
      </p:sp>
      <p:graphicFrame>
        <p:nvGraphicFramePr>
          <p:cNvPr id="403773" name="Group 317"/>
          <p:cNvGraphicFramePr>
            <a:graphicFrameLocks noGrp="1"/>
          </p:cNvGraphicFramePr>
          <p:nvPr>
            <p:ph idx="1"/>
          </p:nvPr>
        </p:nvGraphicFramePr>
        <p:xfrm>
          <a:off x="381000" y="1981200"/>
          <a:ext cx="8458200" cy="4200208"/>
        </p:xfrm>
        <a:graphic>
          <a:graphicData uri="http://schemas.openxmlformats.org/drawingml/2006/table">
            <a:tbl>
              <a:tblPr/>
              <a:tblGrid>
                <a:gridCol w="885825"/>
                <a:gridCol w="1425575"/>
                <a:gridCol w="700088"/>
                <a:gridCol w="1211262"/>
                <a:gridCol w="1336675"/>
                <a:gridCol w="1425575"/>
                <a:gridCol w="1473200"/>
              </a:tblGrid>
              <a:tr h="254000">
                <a:tc gridSpan="7">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charset="-122"/>
                          <a:ea typeface="宋体" charset="-122"/>
                        </a:rPr>
                        <a:t>IO</a:t>
                      </a:r>
                      <a:r>
                        <a:rPr kumimoji="0" lang="zh-CN" altLang="en-US" sz="1600" b="1" i="0" u="none" strike="noStrike" cap="none" normalizeH="0" baseline="0" dirty="0" smtClean="0">
                          <a:ln>
                            <a:noFill/>
                          </a:ln>
                          <a:solidFill>
                            <a:schemeClr val="tx1"/>
                          </a:solidFill>
                          <a:effectLst/>
                          <a:latin typeface="宋体" charset="-122"/>
                          <a:ea typeface="宋体" charset="-122"/>
                        </a:rPr>
                        <a:t>性能表</a:t>
                      </a:r>
                      <a:endParaRPr kumimoji="0" lang="zh-CN" altLang="en-US" sz="1800" b="0" i="0" u="none" strike="noStrike" cap="none" normalizeH="0" baseline="0" dirty="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06400">
                <a:tc gridSpan="7">
                  <a:txBody>
                    <a:bodyPr/>
                    <a:lstStyle/>
                    <a:p>
                      <a:pPr marL="261938" marR="0" lvl="0" indent="-261938" algn="l" defTabSz="914400" rtl="0" eaLnBrk="1" fontAlgn="ctr"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46075">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主题</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细项</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公司级基准</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较好部门</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较差部门</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没有经验部门</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备注</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38">
                <a:tc rowSpan="2">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宋体" charset="-122"/>
                          <a:ea typeface="宋体" charset="-122"/>
                        </a:rPr>
                        <a:t>网络</a:t>
                      </a:r>
                      <a:r>
                        <a:rPr kumimoji="0" lang="en-US" altLang="zh-CN" sz="1200" b="0" i="0" u="none" strike="noStrike" cap="none" normalizeH="0" baseline="0" dirty="0" smtClean="0">
                          <a:ln>
                            <a:noFill/>
                          </a:ln>
                          <a:solidFill>
                            <a:schemeClr val="tx1"/>
                          </a:solidFill>
                          <a:effectLst/>
                          <a:latin typeface="宋体" charset="-122"/>
                          <a:ea typeface="宋体" charset="-122"/>
                        </a:rPr>
                        <a:t>IO</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最大处理比特数</a:t>
                      </a:r>
                      <a:r>
                        <a:rPr kumimoji="0" lang="en-US" altLang="zh-CN" sz="1200" b="0" i="0" u="none" strike="noStrike" cap="none" normalizeH="0" baseline="0" smtClean="0">
                          <a:ln>
                            <a:noFill/>
                          </a:ln>
                          <a:solidFill>
                            <a:schemeClr val="tx1"/>
                          </a:solidFill>
                          <a:effectLst/>
                          <a:latin typeface="宋体" charset="-122"/>
                          <a:ea typeface="宋体" charset="-122"/>
                        </a:rPr>
                        <a:t>(Mbps)</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500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a:t>
                      </a:r>
                      <a:r>
                        <a:rPr kumimoji="0" lang="en-US" altLang="zh-CN" sz="1200" b="0" i="0" u="none" strike="noStrike" cap="none" normalizeH="0" baseline="0" smtClean="0">
                          <a:ln>
                            <a:noFill/>
                          </a:ln>
                          <a:solidFill>
                            <a:schemeClr val="tx1"/>
                          </a:solidFill>
                          <a:effectLst/>
                          <a:latin typeface="宋体" charset="-122"/>
                          <a:ea typeface="宋体" charset="-122"/>
                        </a:rPr>
                        <a:t>100</a:t>
                      </a:r>
                      <a:r>
                        <a:rPr kumimoji="0" lang="zh-CN" altLang="en-US" sz="1200" b="0" i="0" u="none" strike="noStrike" cap="none" normalizeH="0" baseline="0" smtClean="0">
                          <a:ln>
                            <a:noFill/>
                          </a:ln>
                          <a:solidFill>
                            <a:schemeClr val="tx1"/>
                          </a:solidFill>
                          <a:effectLst/>
                          <a:latin typeface="宋体" charset="-122"/>
                          <a:ea typeface="宋体" charset="-122"/>
                        </a:rPr>
                        <a:t>）</a:t>
                      </a:r>
                    </a:p>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a:t>
                      </a:r>
                      <a:r>
                        <a:rPr kumimoji="0" lang="en-US" altLang="zh-CN" sz="1200" b="0" i="0" u="none" strike="noStrike" cap="none" normalizeH="0" baseline="0" smtClean="0">
                          <a:ln>
                            <a:noFill/>
                          </a:ln>
                          <a:solidFill>
                            <a:schemeClr val="tx1"/>
                          </a:solidFill>
                          <a:effectLst/>
                          <a:latin typeface="宋体" charset="-122"/>
                          <a:ea typeface="宋体" charset="-122"/>
                        </a:rPr>
                        <a:t>90</a:t>
                      </a:r>
                      <a:r>
                        <a:rPr kumimoji="0" lang="zh-CN" altLang="en-US" sz="1200" b="0" i="0" u="none" strike="noStrike" cap="none" normalizeH="0" baseline="0" smtClean="0">
                          <a:ln>
                            <a:noFill/>
                          </a:ln>
                          <a:solidFill>
                            <a:schemeClr val="tx1"/>
                          </a:solidFill>
                          <a:effectLst/>
                          <a:latin typeface="宋体" charset="-122"/>
                          <a:ea typeface="宋体" charset="-122"/>
                        </a:rPr>
                        <a:t>）</a:t>
                      </a:r>
                    </a:p>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a:t>
                      </a:r>
                      <a:r>
                        <a:rPr kumimoji="0" lang="en-US" altLang="zh-CN" sz="1200" b="0" i="0" u="none" strike="noStrike" cap="none" normalizeH="0" baseline="0" smtClean="0">
                          <a:ln>
                            <a:noFill/>
                          </a:ln>
                          <a:solidFill>
                            <a:schemeClr val="tx1"/>
                          </a:solidFill>
                          <a:effectLst/>
                          <a:latin typeface="宋体" charset="-122"/>
                          <a:ea typeface="宋体" charset="-122"/>
                        </a:rPr>
                        <a:t>60</a:t>
                      </a:r>
                      <a:r>
                        <a:rPr kumimoji="0" lang="zh-CN" altLang="en-US" sz="1200" b="0" i="0" u="none" strike="noStrike" cap="none" normalizeH="0" baseline="0" smtClean="0">
                          <a:ln>
                            <a:noFill/>
                          </a:ln>
                          <a:solidFill>
                            <a:schemeClr val="tx1"/>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(8)</a:t>
                      </a:r>
                    </a:p>
                    <a:p>
                      <a:pPr marL="261938" marR="0" lvl="0" indent="-261938"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(0.5)</a:t>
                      </a:r>
                    </a:p>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a:t>
                      </a:r>
                      <a:r>
                        <a:rPr kumimoji="0" lang="en-US" altLang="zh-CN" sz="1200" b="0" i="0" u="none" strike="noStrike" cap="none" normalizeH="0" baseline="0" smtClean="0">
                          <a:ln>
                            <a:noFill/>
                          </a:ln>
                          <a:solidFill>
                            <a:schemeClr val="tx1"/>
                          </a:solidFill>
                          <a:effectLst/>
                          <a:latin typeface="宋体" charset="-122"/>
                          <a:ea typeface="宋体" charset="-122"/>
                        </a:rPr>
                        <a:t>0.156)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3888">
                <a:tc vMerge="1">
                  <a:txBody>
                    <a:bodyPr/>
                    <a:lstStyle/>
                    <a:p>
                      <a:endParaRPr lang="zh-CN" altLang="en-US"/>
                    </a:p>
                  </a:txBody>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最大处理包数（个</a:t>
                      </a:r>
                      <a:r>
                        <a:rPr kumimoji="0" lang="en-US" altLang="zh-CN" sz="1200" b="0" i="0" u="none" strike="noStrike" cap="none" normalizeH="0" baseline="0" smtClean="0">
                          <a:ln>
                            <a:noFill/>
                          </a:ln>
                          <a:solidFill>
                            <a:schemeClr val="tx1"/>
                          </a:solidFill>
                          <a:effectLst/>
                          <a:latin typeface="宋体" charset="-122"/>
                          <a:ea typeface="宋体" charset="-122"/>
                        </a:rPr>
                        <a:t>/s)</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35000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a:t>
                      </a:r>
                      <a:r>
                        <a:rPr kumimoji="0" lang="en-US" altLang="zh-CN" sz="1200" b="0" i="0" u="none" strike="noStrike" cap="none" normalizeH="0" baseline="0" smtClean="0">
                          <a:ln>
                            <a:noFill/>
                          </a:ln>
                          <a:solidFill>
                            <a:schemeClr val="tx1"/>
                          </a:solidFill>
                          <a:effectLst/>
                          <a:latin typeface="宋体" charset="-122"/>
                          <a:ea typeface="宋体" charset="-122"/>
                        </a:rPr>
                        <a:t>35000</a:t>
                      </a:r>
                      <a:r>
                        <a:rPr kumimoji="0" lang="zh-CN" altLang="en-US" sz="1200" b="0" i="0" u="none" strike="noStrike" cap="none" normalizeH="0" baseline="0" smtClean="0">
                          <a:ln>
                            <a:noFill/>
                          </a:ln>
                          <a:solidFill>
                            <a:schemeClr val="tx1"/>
                          </a:solidFill>
                          <a:effectLst/>
                          <a:latin typeface="宋体" charset="-122"/>
                          <a:ea typeface="宋体" charset="-122"/>
                        </a:rPr>
                        <a:t>）</a:t>
                      </a:r>
                    </a:p>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a:t>
                      </a:r>
                      <a:r>
                        <a:rPr kumimoji="0" lang="en-US" altLang="zh-CN" sz="1200" b="0" i="0" u="none" strike="noStrike" cap="none" normalizeH="0" baseline="0" smtClean="0">
                          <a:ln>
                            <a:noFill/>
                          </a:ln>
                          <a:solidFill>
                            <a:schemeClr val="tx1"/>
                          </a:solidFill>
                          <a:effectLst/>
                          <a:latin typeface="宋体" charset="-122"/>
                          <a:ea typeface="宋体" charset="-122"/>
                        </a:rPr>
                        <a:t>22000</a:t>
                      </a:r>
                      <a:r>
                        <a:rPr kumimoji="0" lang="zh-CN" altLang="en-US" sz="1200" b="0" i="0" u="none" strike="noStrike" cap="none" normalizeH="0" baseline="0" smtClean="0">
                          <a:ln>
                            <a:noFill/>
                          </a:ln>
                          <a:solidFill>
                            <a:schemeClr val="tx1"/>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a:t>
                      </a:r>
                      <a:r>
                        <a:rPr kumimoji="0" lang="en-US" altLang="zh-CN" sz="1200" b="0" i="0" u="none" strike="noStrike" cap="none" normalizeH="0" baseline="0" smtClean="0">
                          <a:ln>
                            <a:noFill/>
                          </a:ln>
                          <a:solidFill>
                            <a:schemeClr val="tx1"/>
                          </a:solidFill>
                          <a:effectLst/>
                          <a:latin typeface="宋体" charset="-122"/>
                          <a:ea typeface="宋体" charset="-122"/>
                        </a:rPr>
                        <a:t>14000</a:t>
                      </a:r>
                      <a:r>
                        <a:rPr kumimoji="0" lang="zh-CN" altLang="en-US" sz="1200" b="0" i="0" u="none" strike="noStrike" cap="none" normalizeH="0" baseline="0" smtClean="0">
                          <a:ln>
                            <a:noFill/>
                          </a:ln>
                          <a:solidFill>
                            <a:schemeClr val="tx1"/>
                          </a:solidFill>
                          <a:effectLst/>
                          <a:latin typeface="宋体" charset="-122"/>
                          <a:ea typeface="宋体" charset="-122"/>
                        </a:rPr>
                        <a:t>）</a:t>
                      </a:r>
                    </a:p>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a:t>
                      </a:r>
                      <a:r>
                        <a:rPr kumimoji="0" lang="en-US" altLang="zh-CN" sz="1200" b="0" i="0" u="none" strike="noStrike" cap="none" normalizeH="0" baseline="0" smtClean="0">
                          <a:ln>
                            <a:noFill/>
                          </a:ln>
                          <a:solidFill>
                            <a:schemeClr val="tx1"/>
                          </a:solidFill>
                          <a:effectLst/>
                          <a:latin typeface="宋体" charset="-122"/>
                          <a:ea typeface="宋体" charset="-122"/>
                        </a:rPr>
                        <a:t>5400</a:t>
                      </a:r>
                      <a:r>
                        <a:rPr kumimoji="0" lang="zh-CN" altLang="en-US" sz="1200" b="0" i="0" u="none" strike="noStrike" cap="none" normalizeH="0" baseline="0" smtClean="0">
                          <a:ln>
                            <a:noFill/>
                          </a:ln>
                          <a:solidFill>
                            <a:schemeClr val="tx1"/>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a:t>
                      </a:r>
                      <a:r>
                        <a:rPr kumimoji="0" lang="en-US" altLang="zh-CN" sz="1200" b="0" i="0" u="none" strike="noStrike" cap="none" normalizeH="0" baseline="0" smtClean="0">
                          <a:ln>
                            <a:noFill/>
                          </a:ln>
                          <a:solidFill>
                            <a:schemeClr val="tx1"/>
                          </a:solidFill>
                          <a:effectLst/>
                          <a:latin typeface="宋体" charset="-122"/>
                          <a:ea typeface="宋体" charset="-122"/>
                        </a:rPr>
                        <a:t>2100</a:t>
                      </a:r>
                      <a:r>
                        <a:rPr kumimoji="0" lang="zh-CN" altLang="en-US" sz="1200" b="0" i="0" u="none" strike="noStrike" cap="none" normalizeH="0" baseline="0" smtClean="0">
                          <a:ln>
                            <a:noFill/>
                          </a:ln>
                          <a:solidFill>
                            <a:schemeClr val="tx1"/>
                          </a:solidFill>
                          <a:effectLst/>
                          <a:latin typeface="宋体" charset="-122"/>
                          <a:ea typeface="宋体" charset="-122"/>
                        </a:rPr>
                        <a:t>）</a:t>
                      </a:r>
                    </a:p>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a:t>
                      </a:r>
                      <a:r>
                        <a:rPr kumimoji="0" lang="en-US" altLang="zh-CN" sz="1200" b="0" i="0" u="none" strike="noStrike" cap="none" normalizeH="0" baseline="0" smtClean="0">
                          <a:ln>
                            <a:noFill/>
                          </a:ln>
                          <a:solidFill>
                            <a:schemeClr val="tx1"/>
                          </a:solidFill>
                          <a:effectLst/>
                          <a:latin typeface="宋体" charset="-122"/>
                          <a:ea typeface="宋体" charset="-122"/>
                        </a:rPr>
                        <a:t>743</a:t>
                      </a:r>
                      <a:r>
                        <a:rPr kumimoji="0" lang="zh-CN" altLang="en-US" sz="1200" b="0" i="0" u="none" strike="noStrike" cap="none" normalizeH="0" baseline="0" smtClean="0">
                          <a:ln>
                            <a:noFill/>
                          </a:ln>
                          <a:solidFill>
                            <a:schemeClr val="tx1"/>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rowSpan="3">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文件</a:t>
                      </a:r>
                      <a:r>
                        <a:rPr kumimoji="0" lang="en-US" altLang="zh-CN" sz="1200" b="0" i="0" u="none" strike="noStrike" cap="none" normalizeH="0" baseline="0" smtClean="0">
                          <a:ln>
                            <a:noFill/>
                          </a:ln>
                          <a:solidFill>
                            <a:schemeClr val="tx1"/>
                          </a:solidFill>
                          <a:effectLst/>
                          <a:latin typeface="宋体" charset="-122"/>
                          <a:ea typeface="宋体" charset="-122"/>
                        </a:rPr>
                        <a:t>IO</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磁盘读（次</a:t>
                      </a:r>
                      <a:r>
                        <a:rPr kumimoji="0" lang="en-US" altLang="zh-CN" sz="1200" b="0" i="0" u="none" strike="noStrike" cap="none" normalizeH="0" baseline="0" smtClean="0">
                          <a:ln>
                            <a:noFill/>
                          </a:ln>
                          <a:solidFill>
                            <a:schemeClr val="tx1"/>
                          </a:solidFill>
                          <a:effectLst/>
                          <a:latin typeface="宋体" charset="-122"/>
                          <a:ea typeface="宋体" charset="-122"/>
                        </a:rPr>
                        <a:t>/s)</a:t>
                      </a:r>
                      <a:r>
                        <a:rPr kumimoji="0" lang="zh-CN" altLang="en-US" sz="1200" b="0" i="0" u="none" strike="noStrike" cap="none" normalizeH="0" baseline="0" smtClean="0">
                          <a:ln>
                            <a:noFill/>
                          </a:ln>
                          <a:solidFill>
                            <a:schemeClr val="tx1"/>
                          </a:solidFill>
                          <a:effectLst/>
                          <a:latin typeface="宋体" charset="-122"/>
                          <a:ea typeface="宋体" charset="-122"/>
                        </a:rPr>
                        <a:t>应用层</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250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FF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FF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FF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32G</a:t>
                      </a:r>
                      <a:r>
                        <a:rPr kumimoji="0" lang="zh-CN" altLang="en-US" sz="1200" b="0" i="0" u="none" strike="noStrike" cap="none" normalizeH="0" baseline="0" smtClean="0">
                          <a:ln>
                            <a:noFill/>
                          </a:ln>
                          <a:solidFill>
                            <a:schemeClr val="tx1"/>
                          </a:solidFill>
                          <a:effectLst/>
                          <a:latin typeface="宋体" charset="-122"/>
                          <a:ea typeface="宋体" charset="-122"/>
                        </a:rPr>
                        <a:t>数据量，</a:t>
                      </a:r>
                      <a:r>
                        <a:rPr kumimoji="0" lang="en-US" altLang="zh-CN" sz="1200" b="0" i="0" u="none" strike="noStrike" cap="none" normalizeH="0" baseline="0" smtClean="0">
                          <a:ln>
                            <a:noFill/>
                          </a:ln>
                          <a:solidFill>
                            <a:schemeClr val="tx1"/>
                          </a:solidFill>
                          <a:effectLst/>
                          <a:latin typeface="宋体" charset="-122"/>
                          <a:ea typeface="宋体" charset="-122"/>
                        </a:rPr>
                        <a:t>2G</a:t>
                      </a:r>
                      <a:r>
                        <a:rPr kumimoji="0" lang="zh-CN" altLang="en-US" sz="1200" b="0" i="0" u="none" strike="noStrike" cap="none" normalizeH="0" baseline="0" smtClean="0">
                          <a:ln>
                            <a:noFill/>
                          </a:ln>
                          <a:solidFill>
                            <a:schemeClr val="tx1"/>
                          </a:solidFill>
                          <a:effectLst/>
                          <a:latin typeface="宋体" charset="-122"/>
                          <a:ea typeface="宋体" charset="-122"/>
                        </a:rPr>
                        <a:t>内存，标配机器，读写块大小为</a:t>
                      </a:r>
                      <a:r>
                        <a:rPr kumimoji="0" lang="en-US" altLang="zh-CN" sz="1200" b="0" i="0" u="none" strike="noStrike" cap="none" normalizeH="0" baseline="0" smtClean="0">
                          <a:ln>
                            <a:noFill/>
                          </a:ln>
                          <a:solidFill>
                            <a:schemeClr val="tx1"/>
                          </a:solidFill>
                          <a:effectLst/>
                          <a:latin typeface="宋体" charset="-122"/>
                          <a:ea typeface="宋体" charset="-122"/>
                        </a:rPr>
                        <a:t>1K</a:t>
                      </a:r>
                      <a:r>
                        <a:rPr kumimoji="0" lang="zh-CN" altLang="en-US" sz="1200" b="0" i="0" u="none" strike="noStrike" cap="none" normalizeH="0" baseline="0" smtClean="0">
                          <a:ln>
                            <a:noFill/>
                          </a:ln>
                          <a:solidFill>
                            <a:schemeClr val="tx1"/>
                          </a:solidFill>
                          <a:effectLst/>
                          <a:latin typeface="宋体" charset="-122"/>
                          <a:ea typeface="宋体" charset="-122"/>
                        </a:rPr>
                        <a:t>，随机读写测试数据</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7988">
                <a:tc vMerge="1">
                  <a:txBody>
                    <a:bodyPr/>
                    <a:lstStyle/>
                    <a:p>
                      <a:endParaRPr lang="zh-CN" altLang="en-US"/>
                    </a:p>
                  </a:txBody>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磁盘写次数（次</a:t>
                      </a:r>
                      <a:r>
                        <a:rPr kumimoji="0" lang="en-US" altLang="zh-CN" sz="1200" b="0" i="0" u="none" strike="noStrike" cap="none" normalizeH="0" baseline="0" smtClean="0">
                          <a:ln>
                            <a:noFill/>
                          </a:ln>
                          <a:solidFill>
                            <a:schemeClr val="tx1"/>
                          </a:solidFill>
                          <a:effectLst/>
                          <a:latin typeface="宋体" charset="-122"/>
                          <a:ea typeface="宋体" charset="-122"/>
                        </a:rPr>
                        <a:t>/s)</a:t>
                      </a:r>
                      <a:r>
                        <a:rPr kumimoji="0" lang="zh-CN" altLang="en-US" sz="1200" b="0" i="0" u="none" strike="noStrike" cap="none" normalizeH="0" baseline="0" smtClean="0">
                          <a:ln>
                            <a:noFill/>
                          </a:ln>
                          <a:solidFill>
                            <a:schemeClr val="tx1"/>
                          </a:solidFill>
                          <a:effectLst/>
                          <a:latin typeface="宋体" charset="-122"/>
                          <a:ea typeface="宋体" charset="-122"/>
                        </a:rPr>
                        <a:t>应用层</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940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95300">
                <a:tc vMerge="1">
                  <a:txBody>
                    <a:bodyPr/>
                    <a:lstStyle/>
                    <a:p>
                      <a:endParaRPr lang="zh-CN" altLang="en-US"/>
                    </a:p>
                  </a:txBody>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磁盘读＋写次数（次</a:t>
                      </a:r>
                      <a:r>
                        <a:rPr kumimoji="0" lang="en-US" altLang="zh-CN" sz="1200" b="0" i="0" u="none" strike="noStrike" cap="none" normalizeH="0" baseline="0" smtClean="0">
                          <a:ln>
                            <a:noFill/>
                          </a:ln>
                          <a:solidFill>
                            <a:schemeClr val="tx1"/>
                          </a:solidFill>
                          <a:effectLst/>
                          <a:latin typeface="宋体" charset="-122"/>
                          <a:ea typeface="宋体" charset="-122"/>
                        </a:rPr>
                        <a:t>/s)</a:t>
                      </a:r>
                      <a:r>
                        <a:rPr kumimoji="0" lang="zh-CN" altLang="en-US" sz="1200" b="0" i="0" u="none" strike="noStrike" cap="none" normalizeH="0" baseline="0" smtClean="0">
                          <a:ln>
                            <a:noFill/>
                          </a:ln>
                          <a:solidFill>
                            <a:schemeClr val="tx1"/>
                          </a:solidFill>
                          <a:effectLst/>
                          <a:latin typeface="宋体" charset="-122"/>
                          <a:ea typeface="宋体" charset="-122"/>
                        </a:rPr>
                        <a:t>应用层</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250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61938" marR="0" lvl="0" indent="-261938"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宋体" charset="-122"/>
                          <a:ea typeface="宋体" charset="-122"/>
                        </a:rPr>
                        <a:t>　</a:t>
                      </a:r>
                      <a:endParaRPr kumimoji="0" lang="zh-CN" altLang="en-US" sz="1800" b="0" i="0" u="none" strike="noStrike" cap="none" normalizeH="0" baseline="0" dirty="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bl>
          </a:graphicData>
        </a:graphic>
      </p:graphicFrame>
      <p:sp>
        <p:nvSpPr>
          <p:cNvPr id="4" name="矩形 3"/>
          <p:cNvSpPr/>
          <p:nvPr/>
        </p:nvSpPr>
        <p:spPr>
          <a:xfrm>
            <a:off x="2362200" y="1295400"/>
            <a:ext cx="6477000" cy="369332"/>
          </a:xfrm>
          <a:prstGeom prst="rect">
            <a:avLst/>
          </a:prstGeom>
        </p:spPr>
        <p:txBody>
          <a:bodyPr wrap="square">
            <a:spAutoFit/>
          </a:bodyPr>
          <a:lstStyle/>
          <a:p>
            <a:r>
              <a:rPr kumimoji="1" lang="zh-CN" altLang="en-US" dirty="0" smtClean="0">
                <a:solidFill>
                  <a:srgbClr val="FF0000"/>
                </a:solidFill>
                <a:latin typeface="微软雅黑" pitchFamily="34" charset="-122"/>
                <a:ea typeface="微软雅黑" pitchFamily="34" charset="-122"/>
              </a:rPr>
              <a:t>服务器基本配置：</a:t>
            </a:r>
            <a:r>
              <a:rPr kumimoji="1" lang="en-US" altLang="zh-CN" dirty="0" smtClean="0">
                <a:solidFill>
                  <a:srgbClr val="FF0000"/>
                </a:solidFill>
                <a:latin typeface="微软雅黑" pitchFamily="34" charset="-122"/>
                <a:ea typeface="微软雅黑" pitchFamily="34" charset="-122"/>
              </a:rPr>
              <a:t>CPU 2.8G*2,  RAM 2G,  HD SCSI RAID 5</a:t>
            </a:r>
            <a:endParaRPr kumimoji="1" lang="en-US" altLang="zh-CN"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02F743A-F03A-4921-B8A3-CF490D979543}" type="slidenum">
              <a:rPr lang="zh-CN" altLang="en-US"/>
              <a:pPr/>
              <a:t>40</a:t>
            </a:fld>
            <a:endParaRPr lang="en-US" altLang="zh-CN"/>
          </a:p>
        </p:txBody>
      </p:sp>
      <p:sp>
        <p:nvSpPr>
          <p:cNvPr id="6" name="日期占位符 5"/>
          <p:cNvSpPr>
            <a:spLocks noGrp="1"/>
          </p:cNvSpPr>
          <p:nvPr>
            <p:ph type="dt" sz="half" idx="12"/>
          </p:nvPr>
        </p:nvSpPr>
        <p:spPr/>
        <p:txBody>
          <a:bodyPr/>
          <a:lstStyle/>
          <a:p>
            <a:fld id="{9D9CCE43-7659-4267-A775-69D7C9BA5F64}" type="datetime1">
              <a:rPr lang="zh-CN" altLang="en-US"/>
              <a:pPr/>
              <a:t>2010-4-27</a:t>
            </a:fld>
            <a:endParaRPr lang="en-US" altLang="zh-CN"/>
          </a:p>
        </p:txBody>
      </p:sp>
      <p:sp>
        <p:nvSpPr>
          <p:cNvPr id="450562" name="Rectangle 2"/>
          <p:cNvSpPr>
            <a:spLocks noGrp="1" noChangeArrowheads="1"/>
          </p:cNvSpPr>
          <p:nvPr>
            <p:ph type="title"/>
          </p:nvPr>
        </p:nvSpPr>
        <p:spPr>
          <a:xfrm>
            <a:off x="395288" y="620713"/>
            <a:ext cx="8245475" cy="498475"/>
          </a:xfrm>
        </p:spPr>
        <p:txBody>
          <a:bodyPr/>
          <a:lstStyle/>
          <a:p>
            <a:r>
              <a:rPr lang="en-US" altLang="zh-CN" dirty="0" err="1" smtClean="0">
                <a:latin typeface="微软雅黑" pitchFamily="34" charset="-122"/>
                <a:ea typeface="微软雅黑" pitchFamily="34" charset="-122"/>
              </a:rPr>
              <a:t>strace</a:t>
            </a:r>
            <a:r>
              <a:rPr lang="zh-CN" altLang="en-US" dirty="0" smtClean="0">
                <a:latin typeface="微软雅黑" pitchFamily="34" charset="-122"/>
                <a:ea typeface="微软雅黑" pitchFamily="34" charset="-122"/>
              </a:rPr>
              <a:t>例子</a:t>
            </a:r>
            <a:endParaRPr lang="zh-CN" altLang="en-US" dirty="0">
              <a:latin typeface="微软雅黑" pitchFamily="34" charset="-122"/>
              <a:ea typeface="微软雅黑" pitchFamily="34" charset="-122"/>
            </a:endParaRPr>
          </a:p>
        </p:txBody>
      </p:sp>
      <p:sp>
        <p:nvSpPr>
          <p:cNvPr id="450564" name="Rectangle 4"/>
          <p:cNvSpPr>
            <a:spLocks noGrp="1" noChangeArrowheads="1"/>
          </p:cNvSpPr>
          <p:nvPr>
            <p:ph type="body" idx="1"/>
          </p:nvPr>
        </p:nvSpPr>
        <p:spPr/>
        <p:txBody>
          <a:bodyPr/>
          <a:lstStyle/>
          <a:p>
            <a:pPr>
              <a:buNone/>
            </a:pPr>
            <a:endParaRPr lang="zh-CN" altLang="en-US" b="0" dirty="0">
              <a:ea typeface="宋体" pitchFamily="2" charset="-122"/>
            </a:endParaRPr>
          </a:p>
          <a:p>
            <a:pPr>
              <a:buFont typeface="Wingdings" pitchFamily="2" charset="2"/>
              <a:buNone/>
            </a:pPr>
            <a:endParaRPr lang="en-US" altLang="zh-CN" b="0" dirty="0">
              <a:ea typeface="宋体" pitchFamily="2" charset="-122"/>
            </a:endParaRPr>
          </a:p>
        </p:txBody>
      </p:sp>
      <p:pic>
        <p:nvPicPr>
          <p:cNvPr id="2050" name="Picture 2"/>
          <p:cNvPicPr>
            <a:picLocks noChangeAspect="1" noChangeArrowheads="1"/>
          </p:cNvPicPr>
          <p:nvPr/>
        </p:nvPicPr>
        <p:blipFill>
          <a:blip r:embed="rId3"/>
          <a:srcRect/>
          <a:stretch>
            <a:fillRect/>
          </a:stretch>
        </p:blipFill>
        <p:spPr bwMode="auto">
          <a:xfrm>
            <a:off x="0" y="1676400"/>
            <a:ext cx="7924800" cy="4486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02F743A-F03A-4921-B8A3-CF490D979543}" type="slidenum">
              <a:rPr lang="zh-CN" altLang="en-US"/>
              <a:pPr/>
              <a:t>41</a:t>
            </a:fld>
            <a:endParaRPr lang="en-US" altLang="zh-CN"/>
          </a:p>
        </p:txBody>
      </p:sp>
      <p:sp>
        <p:nvSpPr>
          <p:cNvPr id="6" name="日期占位符 5"/>
          <p:cNvSpPr>
            <a:spLocks noGrp="1"/>
          </p:cNvSpPr>
          <p:nvPr>
            <p:ph type="dt" sz="half" idx="12"/>
          </p:nvPr>
        </p:nvSpPr>
        <p:spPr/>
        <p:txBody>
          <a:bodyPr/>
          <a:lstStyle/>
          <a:p>
            <a:fld id="{9D9CCE43-7659-4267-A775-69D7C9BA5F64}" type="datetime1">
              <a:rPr lang="zh-CN" altLang="en-US"/>
              <a:pPr/>
              <a:t>2010-4-27</a:t>
            </a:fld>
            <a:endParaRPr lang="en-US" altLang="zh-CN"/>
          </a:p>
        </p:txBody>
      </p:sp>
      <p:sp>
        <p:nvSpPr>
          <p:cNvPr id="450562" name="Rectangle 2"/>
          <p:cNvSpPr>
            <a:spLocks noGrp="1" noChangeArrowheads="1"/>
          </p:cNvSpPr>
          <p:nvPr>
            <p:ph type="title"/>
          </p:nvPr>
        </p:nvSpPr>
        <p:spPr>
          <a:xfrm>
            <a:off x="395288" y="620713"/>
            <a:ext cx="8245475" cy="498475"/>
          </a:xfrm>
        </p:spPr>
        <p:txBody>
          <a:bodyPr/>
          <a:lstStyle/>
          <a:p>
            <a:r>
              <a:rPr lang="en-US" altLang="zh-CN" dirty="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strace</a:t>
            </a:r>
            <a:r>
              <a:rPr lang="zh-CN" altLang="en-US" dirty="0" smtClean="0">
                <a:latin typeface="微软雅黑" pitchFamily="34" charset="-122"/>
                <a:ea typeface="微软雅黑" pitchFamily="34" charset="-122"/>
              </a:rPr>
              <a:t>例子</a:t>
            </a:r>
            <a:endParaRPr lang="zh-CN" altLang="en-US" dirty="0">
              <a:latin typeface="微软雅黑" pitchFamily="34" charset="-122"/>
              <a:ea typeface="微软雅黑" pitchFamily="34" charset="-122"/>
            </a:endParaRPr>
          </a:p>
        </p:txBody>
      </p:sp>
      <p:sp>
        <p:nvSpPr>
          <p:cNvPr id="450564" name="Rectangle 4"/>
          <p:cNvSpPr>
            <a:spLocks noGrp="1" noChangeArrowheads="1"/>
          </p:cNvSpPr>
          <p:nvPr>
            <p:ph type="body" idx="1"/>
          </p:nvPr>
        </p:nvSpPr>
        <p:spPr/>
        <p:txBody>
          <a:bodyPr/>
          <a:lstStyle/>
          <a:p>
            <a:pPr>
              <a:buNone/>
            </a:pPr>
            <a:endParaRPr lang="zh-CN" altLang="en-US" b="0" dirty="0">
              <a:ea typeface="宋体" pitchFamily="2" charset="-122"/>
            </a:endParaRPr>
          </a:p>
          <a:p>
            <a:pPr>
              <a:buFont typeface="Wingdings" pitchFamily="2" charset="2"/>
              <a:buNone/>
            </a:pPr>
            <a:endParaRPr lang="en-US" altLang="zh-CN" b="0" dirty="0">
              <a:ea typeface="宋体" pitchFamily="2" charset="-122"/>
            </a:endParaRPr>
          </a:p>
        </p:txBody>
      </p:sp>
      <p:pic>
        <p:nvPicPr>
          <p:cNvPr id="2051" name="Picture 3"/>
          <p:cNvPicPr>
            <a:picLocks noChangeAspect="1" noChangeArrowheads="1"/>
          </p:cNvPicPr>
          <p:nvPr/>
        </p:nvPicPr>
        <p:blipFill>
          <a:blip r:embed="rId3"/>
          <a:srcRect/>
          <a:stretch>
            <a:fillRect/>
          </a:stretch>
        </p:blipFill>
        <p:spPr bwMode="auto">
          <a:xfrm>
            <a:off x="304800" y="2286000"/>
            <a:ext cx="7010400" cy="4191000"/>
          </a:xfrm>
          <a:prstGeom prst="rect">
            <a:avLst/>
          </a:prstGeom>
          <a:noFill/>
          <a:ln w="9525">
            <a:noFill/>
            <a:miter lim="800000"/>
            <a:headEnd/>
            <a:tailEnd/>
          </a:ln>
          <a:effectLst/>
        </p:spPr>
      </p:pic>
      <p:sp>
        <p:nvSpPr>
          <p:cNvPr id="8" name="TextBox 7"/>
          <p:cNvSpPr txBox="1"/>
          <p:nvPr/>
        </p:nvSpPr>
        <p:spPr>
          <a:xfrm>
            <a:off x="762000" y="1447800"/>
            <a:ext cx="6934200" cy="369332"/>
          </a:xfrm>
          <a:prstGeom prst="rect">
            <a:avLst/>
          </a:prstGeom>
          <a:noFill/>
        </p:spPr>
        <p:txBody>
          <a:bodyPr wrap="square" rtlCol="0">
            <a:spAutoFit/>
          </a:bodyPr>
          <a:lstStyle/>
          <a:p>
            <a:r>
              <a:rPr lang="zh-CN" altLang="en-US" dirty="0" smtClean="0"/>
              <a:t>跟踪命令的输出</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6A062D32-58BA-4BA9-B260-C50C8C17D4C7}" type="slidenum">
              <a:rPr lang="zh-CN" altLang="en-US"/>
              <a:pPr/>
              <a:t>42</a:t>
            </a:fld>
            <a:endParaRPr lang="en-US" altLang="zh-CN"/>
          </a:p>
        </p:txBody>
      </p:sp>
      <p:sp>
        <p:nvSpPr>
          <p:cNvPr id="5" name="日期占位符 5"/>
          <p:cNvSpPr>
            <a:spLocks noGrp="1"/>
          </p:cNvSpPr>
          <p:nvPr>
            <p:ph type="dt" sz="half" idx="12"/>
          </p:nvPr>
        </p:nvSpPr>
        <p:spPr/>
        <p:txBody>
          <a:bodyPr/>
          <a:lstStyle/>
          <a:p>
            <a:fld id="{774E3742-7610-4AA7-8548-6176BE8C7067}" type="datetime1">
              <a:rPr lang="zh-CN" altLang="en-US"/>
              <a:pPr/>
              <a:t>2010-4-27</a:t>
            </a:fld>
            <a:endParaRPr lang="en-US" altLang="zh-CN"/>
          </a:p>
        </p:txBody>
      </p:sp>
      <p:sp>
        <p:nvSpPr>
          <p:cNvPr id="311298" name="Rectangle 2"/>
          <p:cNvSpPr>
            <a:spLocks noGrp="1" noChangeArrowheads="1"/>
          </p:cNvSpPr>
          <p:nvPr>
            <p:ph type="title"/>
          </p:nvPr>
        </p:nvSpPr>
        <p:spPr>
          <a:xfrm>
            <a:off x="287338" y="3146425"/>
            <a:ext cx="8245475" cy="498475"/>
          </a:xfrm>
        </p:spPr>
        <p:txBody>
          <a:bodyPr/>
          <a:lstStyle/>
          <a:p>
            <a:r>
              <a:rPr lang="en-US" altLang="zh-CN" dirty="0">
                <a:ea typeface="宋体" pitchFamily="2" charset="-122"/>
              </a:rPr>
              <a:t>            </a:t>
            </a:r>
            <a:r>
              <a:rPr lang="en-US" altLang="zh-CN" dirty="0" smtClean="0">
                <a:ea typeface="宋体" pitchFamily="2" charset="-122"/>
              </a:rPr>
              <a:t>  </a:t>
            </a:r>
            <a:r>
              <a:rPr lang="en-US" altLang="zh-CN" dirty="0">
                <a:latin typeface="微软雅黑" pitchFamily="34" charset="-122"/>
                <a:ea typeface="微软雅黑" pitchFamily="34" charset="-122"/>
              </a:rPr>
              <a:t>Memory </a:t>
            </a:r>
            <a:r>
              <a:rPr lang="zh-CN" altLang="en-US" dirty="0">
                <a:latin typeface="微软雅黑" pitchFamily="34" charset="-122"/>
                <a:ea typeface="微软雅黑" pitchFamily="34" charset="-122"/>
              </a:rPr>
              <a:t>性能工具</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49D20FC-BF16-46D7-BC34-D716ADD61283}" type="slidenum">
              <a:rPr lang="zh-CN" altLang="en-US"/>
              <a:pPr/>
              <a:t>43</a:t>
            </a:fld>
            <a:endParaRPr lang="en-US" altLang="zh-CN"/>
          </a:p>
        </p:txBody>
      </p:sp>
      <p:sp>
        <p:nvSpPr>
          <p:cNvPr id="6" name="日期占位符 5"/>
          <p:cNvSpPr>
            <a:spLocks noGrp="1"/>
          </p:cNvSpPr>
          <p:nvPr>
            <p:ph type="dt" sz="half" idx="12"/>
          </p:nvPr>
        </p:nvSpPr>
        <p:spPr/>
        <p:txBody>
          <a:bodyPr/>
          <a:lstStyle/>
          <a:p>
            <a:fld id="{2719D5E1-ACF4-41CB-AF39-8DE8C18EC650}" type="datetime1">
              <a:rPr lang="zh-CN" altLang="en-US"/>
              <a:pPr/>
              <a:t>2010-4-27</a:t>
            </a:fld>
            <a:endParaRPr lang="en-US" altLang="zh-CN"/>
          </a:p>
        </p:txBody>
      </p:sp>
      <p:sp>
        <p:nvSpPr>
          <p:cNvPr id="305154" name="Rectangle 2"/>
          <p:cNvSpPr>
            <a:spLocks noGrp="1" noChangeArrowheads="1"/>
          </p:cNvSpPr>
          <p:nvPr>
            <p:ph type="title"/>
          </p:nvPr>
        </p:nvSpPr>
        <p:spPr>
          <a:xfrm>
            <a:off x="0" y="609600"/>
            <a:ext cx="9144000" cy="446087"/>
          </a:xfrm>
        </p:spPr>
        <p:txBody>
          <a:bodyPr/>
          <a:lstStyle/>
          <a:p>
            <a:r>
              <a:rPr lang="en-US" altLang="zh-CN" sz="4000" dirty="0" smtClean="0">
                <a:latin typeface="微软雅黑" pitchFamily="34" charset="-122"/>
                <a:ea typeface="微软雅黑" pitchFamily="34" charset="-122"/>
              </a:rPr>
              <a:t>VMM(Virtual </a:t>
            </a:r>
            <a:r>
              <a:rPr lang="en-US" altLang="zh-CN" sz="4000" dirty="0">
                <a:latin typeface="微软雅黑" pitchFamily="34" charset="-122"/>
                <a:ea typeface="微软雅黑" pitchFamily="34" charset="-122"/>
              </a:rPr>
              <a:t>Memory Manager) </a:t>
            </a:r>
            <a:r>
              <a:rPr lang="zh-CN" altLang="en-US" sz="4000" dirty="0">
                <a:latin typeface="微软雅黑" pitchFamily="34" charset="-122"/>
                <a:ea typeface="微软雅黑" pitchFamily="34" charset="-122"/>
              </a:rPr>
              <a:t>术语</a:t>
            </a:r>
          </a:p>
        </p:txBody>
      </p:sp>
      <p:pic>
        <p:nvPicPr>
          <p:cNvPr id="305155" name="Picture 3"/>
          <p:cNvPicPr>
            <a:picLocks noGrp="1" noChangeAspect="1" noChangeArrowheads="1"/>
          </p:cNvPicPr>
          <p:nvPr>
            <p:ph type="body" idx="1"/>
          </p:nvPr>
        </p:nvPicPr>
        <p:blipFill>
          <a:blip r:embed="rId3"/>
          <a:srcRect/>
          <a:stretch>
            <a:fillRect/>
          </a:stretch>
        </p:blipFill>
        <p:spPr>
          <a:xfrm>
            <a:off x="609600" y="1600200"/>
            <a:ext cx="7775575" cy="4205288"/>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92FE024-1E59-4B23-8F05-6A13C0C66F1F}" type="slidenum">
              <a:rPr lang="zh-CN" altLang="en-US"/>
              <a:pPr/>
              <a:t>44</a:t>
            </a:fld>
            <a:endParaRPr lang="en-US" altLang="zh-CN"/>
          </a:p>
        </p:txBody>
      </p:sp>
      <p:sp>
        <p:nvSpPr>
          <p:cNvPr id="7" name="日期占位符 5"/>
          <p:cNvSpPr>
            <a:spLocks noGrp="1"/>
          </p:cNvSpPr>
          <p:nvPr>
            <p:ph type="dt" sz="half" idx="12"/>
          </p:nvPr>
        </p:nvSpPr>
        <p:spPr/>
        <p:txBody>
          <a:bodyPr/>
          <a:lstStyle/>
          <a:p>
            <a:fld id="{7F409247-7F54-4DE3-90F9-ECADAA332D4D}" type="datetime1">
              <a:rPr lang="zh-CN" altLang="en-US"/>
              <a:pPr/>
              <a:t>2010-4-27</a:t>
            </a:fld>
            <a:endParaRPr lang="en-US" altLang="zh-CN"/>
          </a:p>
        </p:txBody>
      </p:sp>
      <p:sp>
        <p:nvSpPr>
          <p:cNvPr id="281602" name="Rectangle 2"/>
          <p:cNvSpPr>
            <a:spLocks noGrp="1" noChangeArrowheads="1"/>
          </p:cNvSpPr>
          <p:nvPr>
            <p:ph type="title"/>
          </p:nvPr>
        </p:nvSpPr>
        <p:spPr>
          <a:xfrm>
            <a:off x="468313" y="620713"/>
            <a:ext cx="8245475" cy="498475"/>
          </a:xfrm>
        </p:spPr>
        <p:txBody>
          <a:bodyPr/>
          <a:lstStyle/>
          <a:p>
            <a:r>
              <a:rPr lang="en-US" altLang="zh-CN" dirty="0" err="1" smtClean="0">
                <a:ea typeface="宋体" pitchFamily="2" charset="-122"/>
              </a:rPr>
              <a:t>vmstat</a:t>
            </a:r>
            <a:r>
              <a:rPr lang="en-US" altLang="zh-CN" dirty="0" smtClean="0">
                <a:ea typeface="宋体" pitchFamily="2" charset="-122"/>
              </a:rPr>
              <a:t> </a:t>
            </a:r>
            <a:r>
              <a:rPr lang="zh-CN" altLang="en-US" dirty="0" smtClean="0">
                <a:ea typeface="宋体" pitchFamily="2" charset="-122"/>
              </a:rPr>
              <a:t>命令</a:t>
            </a:r>
            <a:endParaRPr lang="en-US" altLang="zh-CN" dirty="0">
              <a:ea typeface="宋体" pitchFamily="2" charset="-122"/>
            </a:endParaRPr>
          </a:p>
        </p:txBody>
      </p:sp>
      <p:sp>
        <p:nvSpPr>
          <p:cNvPr id="8" name="TextBox 7"/>
          <p:cNvSpPr txBox="1"/>
          <p:nvPr/>
        </p:nvSpPr>
        <p:spPr>
          <a:xfrm>
            <a:off x="685800" y="1828800"/>
            <a:ext cx="7696200" cy="1600438"/>
          </a:xfrm>
          <a:prstGeom prst="rect">
            <a:avLst/>
          </a:prstGeom>
          <a:noFill/>
        </p:spPr>
        <p:txBody>
          <a:bodyPr wrap="square" rtlCol="0">
            <a:spAutoFit/>
          </a:bodyPr>
          <a:lstStyle/>
          <a:p>
            <a:r>
              <a:rPr lang="en-US" sz="1400" dirty="0" err="1" smtClean="0">
                <a:latin typeface="微软雅黑" pitchFamily="34" charset="-122"/>
                <a:ea typeface="微软雅黑" pitchFamily="34" charset="-122"/>
              </a:rPr>
              <a:t>vmstat</a:t>
            </a:r>
            <a:r>
              <a:rPr lang="zh-CN" altLang="en-US" sz="1400" dirty="0" smtClean="0">
                <a:latin typeface="微软雅黑" pitchFamily="34" charset="-122"/>
                <a:ea typeface="微软雅黑" pitchFamily="34" charset="-122"/>
              </a:rPr>
              <a:t>是</a:t>
            </a:r>
            <a:r>
              <a:rPr lang="en-US" sz="1400" dirty="0" smtClean="0">
                <a:latin typeface="微软雅黑" pitchFamily="34" charset="-122"/>
                <a:ea typeface="微软雅黑" pitchFamily="34" charset="-122"/>
              </a:rPr>
              <a:t>Virtual </a:t>
            </a:r>
            <a:r>
              <a:rPr lang="en-US" sz="1400" dirty="0" err="1" smtClean="0">
                <a:latin typeface="微软雅黑" pitchFamily="34" charset="-122"/>
                <a:ea typeface="微软雅黑" pitchFamily="34" charset="-122"/>
              </a:rPr>
              <a:t>Meomory</a:t>
            </a:r>
            <a:r>
              <a:rPr lang="en-US" sz="1400" dirty="0" smtClean="0">
                <a:latin typeface="微软雅黑" pitchFamily="34" charset="-122"/>
                <a:ea typeface="微软雅黑" pitchFamily="34" charset="-122"/>
              </a:rPr>
              <a:t> Statistics</a:t>
            </a:r>
            <a:r>
              <a:rPr lang="zh-CN" altLang="en-US" sz="1400" dirty="0" smtClean="0">
                <a:latin typeface="微软雅黑" pitchFamily="34" charset="-122"/>
                <a:ea typeface="微软雅黑" pitchFamily="34" charset="-122"/>
              </a:rPr>
              <a:t>（虚拟内存统计）的缩写，可以观察系统的进程状态，内存的使用，虚拟内存状态，磁盘</a:t>
            </a:r>
            <a:r>
              <a:rPr lang="en-US" altLang="zh-CN" sz="1400" dirty="0" smtClean="0">
                <a:latin typeface="微软雅黑" pitchFamily="34" charset="-122"/>
                <a:ea typeface="微软雅黑" pitchFamily="34" charset="-122"/>
              </a:rPr>
              <a:t>IO</a:t>
            </a:r>
            <a:r>
              <a:rPr lang="zh-CN" altLang="en-US" sz="1400" dirty="0" smtClean="0">
                <a:latin typeface="微软雅黑" pitchFamily="34" charset="-122"/>
                <a:ea typeface="微软雅黑" pitchFamily="34" charset="-122"/>
              </a:rPr>
              <a:t>，中断，上下文切换。输出内容分为</a:t>
            </a:r>
            <a:r>
              <a:rPr lang="en-US" altLang="zh-CN" sz="1400" dirty="0" smtClean="0">
                <a:latin typeface="微软雅黑" pitchFamily="34" charset="-122"/>
                <a:ea typeface="微软雅黑" pitchFamily="34" charset="-122"/>
              </a:rPr>
              <a:t>6</a:t>
            </a:r>
            <a:r>
              <a:rPr lang="zh-CN" altLang="en-US" sz="1400" dirty="0" smtClean="0">
                <a:latin typeface="微软雅黑" pitchFamily="34" charset="-122"/>
                <a:ea typeface="微软雅黑" pitchFamily="34" charset="-122"/>
              </a:rPr>
              <a:t>类，后面详解。</a:t>
            </a:r>
            <a:endParaRPr lang="en-US" sz="1400" dirty="0" smtClean="0">
              <a:latin typeface="微软雅黑" pitchFamily="34" charset="-122"/>
              <a:ea typeface="微软雅黑" pitchFamily="34" charset="-122"/>
            </a:endParaRPr>
          </a:p>
          <a:p>
            <a:r>
              <a:rPr lang="en-US" sz="1400" dirty="0" err="1" smtClean="0">
                <a:latin typeface="微软雅黑" pitchFamily="34" charset="-122"/>
                <a:ea typeface="微软雅黑" pitchFamily="34" charset="-122"/>
              </a:rPr>
              <a:t>vmstat</a:t>
            </a:r>
            <a:r>
              <a:rPr lang="zh-CN" altLang="en-US" sz="1400" dirty="0" smtClean="0">
                <a:latin typeface="微软雅黑" pitchFamily="34" charset="-122"/>
                <a:ea typeface="微软雅黑" pitchFamily="34" charset="-122"/>
              </a:rPr>
              <a:t>的语法如下：</a:t>
            </a:r>
            <a:r>
              <a:rPr lang="en-US" sz="1400" dirty="0" smtClean="0">
                <a:latin typeface="微软雅黑" pitchFamily="34" charset="-122"/>
                <a:ea typeface="微软雅黑" pitchFamily="34" charset="-122"/>
              </a:rPr>
              <a:t> </a:t>
            </a:r>
            <a:br>
              <a:rPr lang="en-US" sz="1400" dirty="0" smtClean="0">
                <a:latin typeface="微软雅黑" pitchFamily="34" charset="-122"/>
                <a:ea typeface="微软雅黑" pitchFamily="34" charset="-122"/>
              </a:rPr>
            </a:br>
            <a:r>
              <a:rPr lang="en-US" sz="1400" dirty="0" err="1" smtClean="0">
                <a:latin typeface="微软雅黑" pitchFamily="34" charset="-122"/>
                <a:ea typeface="微软雅黑" pitchFamily="34" charset="-122"/>
              </a:rPr>
              <a:t>vmstat</a:t>
            </a:r>
            <a:r>
              <a:rPr lang="en-US" sz="1400" dirty="0" smtClean="0">
                <a:latin typeface="微软雅黑" pitchFamily="34" charset="-122"/>
                <a:ea typeface="微软雅黑" pitchFamily="34" charset="-122"/>
              </a:rPr>
              <a:t> [-V] [-n] [delay [count]]</a:t>
            </a:r>
            <a:br>
              <a:rPr lang="en-US" sz="1400" dirty="0" smtClean="0">
                <a:latin typeface="微软雅黑" pitchFamily="34" charset="-122"/>
                <a:ea typeface="微软雅黑" pitchFamily="34" charset="-122"/>
              </a:rPr>
            </a:br>
            <a:r>
              <a:rPr lang="en-US" sz="1400" dirty="0" smtClean="0">
                <a:latin typeface="微软雅黑" pitchFamily="34" charset="-122"/>
                <a:ea typeface="微软雅黑" pitchFamily="34" charset="-122"/>
              </a:rPr>
              <a:t>V</a:t>
            </a:r>
            <a:r>
              <a:rPr lang="zh-CN" altLang="en-US" sz="1400" dirty="0" smtClean="0">
                <a:latin typeface="微软雅黑" pitchFamily="34" charset="-122"/>
                <a:ea typeface="微软雅黑" pitchFamily="34" charset="-122"/>
              </a:rPr>
              <a:t>表示打印出版本信息；－</a:t>
            </a:r>
            <a:r>
              <a:rPr lang="en-US" sz="1400" dirty="0" smtClean="0">
                <a:latin typeface="微软雅黑" pitchFamily="34" charset="-122"/>
                <a:ea typeface="微软雅黑" pitchFamily="34" charset="-122"/>
              </a:rPr>
              <a:t>n</a:t>
            </a:r>
            <a:r>
              <a:rPr lang="zh-CN" altLang="en-US" sz="1400" dirty="0" smtClean="0">
                <a:latin typeface="微软雅黑" pitchFamily="34" charset="-122"/>
                <a:ea typeface="微软雅黑" pitchFamily="34" charset="-122"/>
              </a:rPr>
              <a:t>表示在周期性循环输出时，输出的头部信息仅显示一次；</a:t>
            </a:r>
            <a:r>
              <a:rPr lang="en-US" sz="1400" dirty="0" smtClean="0">
                <a:latin typeface="微软雅黑" pitchFamily="34" charset="-122"/>
                <a:ea typeface="微软雅黑" pitchFamily="34" charset="-122"/>
              </a:rPr>
              <a:t>delay</a:t>
            </a:r>
            <a:r>
              <a:rPr lang="zh-CN" altLang="en-US" sz="1400" dirty="0" smtClean="0">
                <a:latin typeface="微软雅黑" pitchFamily="34" charset="-122"/>
                <a:ea typeface="微软雅黑" pitchFamily="34" charset="-122"/>
              </a:rPr>
              <a:t>是两次输出之间的延迟时间；</a:t>
            </a:r>
            <a:r>
              <a:rPr lang="en-US" sz="1400" dirty="0" smtClean="0">
                <a:latin typeface="微软雅黑" pitchFamily="34" charset="-122"/>
                <a:ea typeface="微软雅黑" pitchFamily="34" charset="-122"/>
              </a:rPr>
              <a:t>count</a:t>
            </a:r>
            <a:r>
              <a:rPr lang="zh-CN" altLang="en-US" sz="1400" dirty="0" smtClean="0">
                <a:latin typeface="微软雅黑" pitchFamily="34" charset="-122"/>
                <a:ea typeface="微软雅黑" pitchFamily="34" charset="-122"/>
              </a:rPr>
              <a:t>是指按照这个时间间隔统计的次数。对于</a:t>
            </a:r>
            <a:r>
              <a:rPr lang="en-US" sz="1400" dirty="0" err="1" smtClean="0">
                <a:latin typeface="微软雅黑" pitchFamily="34" charset="-122"/>
                <a:ea typeface="微软雅黑" pitchFamily="34" charset="-122"/>
              </a:rPr>
              <a:t>vmstat</a:t>
            </a:r>
            <a:r>
              <a:rPr lang="zh-CN" altLang="en-US" sz="1400" dirty="0" smtClean="0">
                <a:latin typeface="微软雅黑" pitchFamily="34" charset="-122"/>
                <a:ea typeface="微软雅黑" pitchFamily="34" charset="-122"/>
              </a:rPr>
              <a:t>输出各字段的含义，可运行</a:t>
            </a:r>
            <a:r>
              <a:rPr lang="en-US" sz="1400" dirty="0" smtClean="0">
                <a:latin typeface="微软雅黑" pitchFamily="34" charset="-122"/>
                <a:ea typeface="微软雅黑" pitchFamily="34" charset="-122"/>
              </a:rPr>
              <a:t>man </a:t>
            </a:r>
            <a:r>
              <a:rPr lang="en-US" sz="1400" dirty="0" err="1" smtClean="0">
                <a:latin typeface="微软雅黑" pitchFamily="34" charset="-122"/>
                <a:ea typeface="微软雅黑" pitchFamily="34" charset="-122"/>
              </a:rPr>
              <a:t>vmstat</a:t>
            </a:r>
            <a:r>
              <a:rPr lang="zh-CN" altLang="en-US" sz="1400" dirty="0" smtClean="0">
                <a:latin typeface="微软雅黑" pitchFamily="34" charset="-122"/>
                <a:ea typeface="微软雅黑" pitchFamily="34" charset="-122"/>
              </a:rPr>
              <a:t>查看。 </a:t>
            </a:r>
            <a:endParaRPr lang="zh-CN" altLang="en-US" sz="1400"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a:srcRect/>
          <a:stretch>
            <a:fillRect/>
          </a:stretch>
        </p:blipFill>
        <p:spPr bwMode="auto">
          <a:xfrm>
            <a:off x="838200" y="3657600"/>
            <a:ext cx="6419850" cy="2857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92FE024-1E59-4B23-8F05-6A13C0C66F1F}" type="slidenum">
              <a:rPr lang="zh-CN" altLang="en-US"/>
              <a:pPr/>
              <a:t>45</a:t>
            </a:fld>
            <a:endParaRPr lang="en-US" altLang="zh-CN" dirty="0"/>
          </a:p>
        </p:txBody>
      </p:sp>
      <p:sp>
        <p:nvSpPr>
          <p:cNvPr id="7" name="日期占位符 5"/>
          <p:cNvSpPr>
            <a:spLocks noGrp="1"/>
          </p:cNvSpPr>
          <p:nvPr>
            <p:ph type="dt" sz="half" idx="12"/>
          </p:nvPr>
        </p:nvSpPr>
        <p:spPr/>
        <p:txBody>
          <a:bodyPr/>
          <a:lstStyle/>
          <a:p>
            <a:fld id="{7F409247-7F54-4DE3-90F9-ECADAA332D4D}" type="datetime1">
              <a:rPr lang="zh-CN" altLang="en-US"/>
              <a:pPr/>
              <a:t>2010-4-27</a:t>
            </a:fld>
            <a:endParaRPr lang="en-US" altLang="zh-CN"/>
          </a:p>
        </p:txBody>
      </p:sp>
      <p:sp>
        <p:nvSpPr>
          <p:cNvPr id="281602" name="Rectangle 2"/>
          <p:cNvSpPr>
            <a:spLocks noGrp="1" noChangeArrowheads="1"/>
          </p:cNvSpPr>
          <p:nvPr>
            <p:ph type="title"/>
          </p:nvPr>
        </p:nvSpPr>
        <p:spPr>
          <a:xfrm>
            <a:off x="468313" y="620713"/>
            <a:ext cx="8245475" cy="498475"/>
          </a:xfrm>
        </p:spPr>
        <p:txBody>
          <a:bodyPr/>
          <a:lstStyle/>
          <a:p>
            <a:r>
              <a:rPr lang="en-US" altLang="zh-CN" dirty="0" err="1" smtClean="0">
                <a:latin typeface="微软雅黑" pitchFamily="34" charset="-122"/>
                <a:ea typeface="微软雅黑" pitchFamily="34" charset="-122"/>
              </a:rPr>
              <a:t>vmstat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输出</a:t>
            </a:r>
            <a:r>
              <a:rPr lang="en-US" altLang="zh-CN" dirty="0" smtClean="0">
                <a:latin typeface="微软雅黑" pitchFamily="34" charset="-122"/>
                <a:ea typeface="微软雅黑" pitchFamily="34" charset="-122"/>
              </a:rPr>
              <a:t>1</a:t>
            </a:r>
            <a:endParaRPr lang="en-US" altLang="zh-CN" dirty="0">
              <a:latin typeface="微软雅黑" pitchFamily="34" charset="-122"/>
              <a:ea typeface="微软雅黑" pitchFamily="34" charset="-122"/>
            </a:endParaRPr>
          </a:p>
        </p:txBody>
      </p:sp>
      <p:sp>
        <p:nvSpPr>
          <p:cNvPr id="8" name="TextBox 7"/>
          <p:cNvSpPr txBox="1"/>
          <p:nvPr/>
        </p:nvSpPr>
        <p:spPr>
          <a:xfrm>
            <a:off x="0" y="3581401"/>
            <a:ext cx="9144000" cy="4657685"/>
          </a:xfrm>
          <a:prstGeom prst="rect">
            <a:avLst/>
          </a:prstGeom>
          <a:noFill/>
        </p:spPr>
        <p:txBody>
          <a:bodyPr wrap="square" rtlCol="0">
            <a:spAutoFit/>
          </a:bodyPr>
          <a:lstStyle/>
          <a:p>
            <a:r>
              <a:rPr lang="en-US" sz="2000" dirty="0" smtClean="0">
                <a:latin typeface="微软雅黑" pitchFamily="34" charset="-122"/>
                <a:ea typeface="微软雅黑" pitchFamily="34" charset="-122"/>
              </a:rPr>
              <a:t>•  </a:t>
            </a:r>
            <a:r>
              <a:rPr lang="en-US" sz="2000" dirty="0" err="1" smtClean="0">
                <a:latin typeface="微软雅黑" pitchFamily="34" charset="-122"/>
                <a:ea typeface="微软雅黑" pitchFamily="34" charset="-122"/>
              </a:rPr>
              <a:t>Procs</a:t>
            </a:r>
            <a:endParaRPr lang="zh-CN" altLang="en-US" sz="2000" dirty="0" smtClean="0">
              <a:latin typeface="微软雅黑" pitchFamily="34" charset="-122"/>
              <a:ea typeface="微软雅黑" pitchFamily="34" charset="-122"/>
            </a:endParaRPr>
          </a:p>
          <a:p>
            <a:r>
              <a:rPr lang="en-US" sz="2800" baseline="30000" dirty="0" smtClean="0">
                <a:latin typeface="微软雅黑" pitchFamily="34" charset="-122"/>
                <a:ea typeface="微软雅黑" pitchFamily="34" charset="-122"/>
              </a:rPr>
              <a:t>– r:</a:t>
            </a:r>
            <a:r>
              <a:rPr lang="zh-CN" altLang="en-US" sz="1600" dirty="0" smtClean="0">
                <a:latin typeface="微软雅黑" pitchFamily="34" charset="-122"/>
                <a:ea typeface="微软雅黑" pitchFamily="34" charset="-122"/>
              </a:rPr>
              <a:t>运行的和等待</a:t>
            </a:r>
            <a:r>
              <a:rPr lang="en-US" sz="1600" dirty="0" smtClean="0">
                <a:latin typeface="微软雅黑" pitchFamily="34" charset="-122"/>
                <a:ea typeface="微软雅黑" pitchFamily="34" charset="-122"/>
              </a:rPr>
              <a:t>(CPU</a:t>
            </a:r>
            <a:r>
              <a:rPr lang="zh-CN" altLang="en-US" sz="1600" dirty="0" smtClean="0">
                <a:latin typeface="微软雅黑" pitchFamily="34" charset="-122"/>
                <a:ea typeface="微软雅黑" pitchFamily="34" charset="-122"/>
              </a:rPr>
              <a:t>时间片</a:t>
            </a:r>
            <a:r>
              <a:rPr lang="en-US"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运行的进程数， </a:t>
            </a:r>
            <a:r>
              <a:rPr lang="zh-CN" altLang="en-US" sz="1600" dirty="0" smtClean="0">
                <a:latin typeface="微软雅黑" pitchFamily="34" charset="-122"/>
                <a:ea typeface="微软雅黑" pitchFamily="34" charset="-122"/>
              </a:rPr>
              <a:t>可以</a:t>
            </a:r>
            <a:r>
              <a:rPr lang="zh-CN" altLang="en-US" sz="1600" dirty="0" smtClean="0">
                <a:latin typeface="微软雅黑" pitchFamily="34" charset="-122"/>
                <a:ea typeface="微软雅黑" pitchFamily="34" charset="-122"/>
              </a:rPr>
              <a:t>判断是否需要增加</a:t>
            </a:r>
            <a:r>
              <a:rPr lang="en-US" sz="1600" dirty="0" smtClean="0">
                <a:latin typeface="微软雅黑" pitchFamily="34" charset="-122"/>
                <a:ea typeface="微软雅黑" pitchFamily="34" charset="-122"/>
              </a:rPr>
              <a:t>CPU(</a:t>
            </a:r>
            <a:r>
              <a:rPr lang="zh-CN" altLang="en-US" sz="1600" dirty="0" smtClean="0">
                <a:latin typeface="微软雅黑" pitchFamily="34" charset="-122"/>
                <a:ea typeface="微软雅黑" pitchFamily="34" charset="-122"/>
              </a:rPr>
              <a:t>长期 大于</a:t>
            </a:r>
            <a:r>
              <a:rPr lang="en-US" sz="1600" dirty="0" smtClean="0">
                <a:latin typeface="微软雅黑" pitchFamily="34" charset="-122"/>
                <a:ea typeface="微软雅黑" pitchFamily="34" charset="-122"/>
              </a:rPr>
              <a:t>1)</a:t>
            </a:r>
            <a:endParaRPr lang="zh-CN" altLang="en-US" sz="1600" dirty="0" smtClean="0">
              <a:latin typeface="微软雅黑" pitchFamily="34" charset="-122"/>
              <a:ea typeface="微软雅黑" pitchFamily="34" charset="-122"/>
            </a:endParaRPr>
          </a:p>
          <a:p>
            <a:r>
              <a:rPr lang="en-US" sz="2000" baseline="30000" dirty="0" smtClean="0">
                <a:latin typeface="微软雅黑" pitchFamily="34" charset="-122"/>
                <a:ea typeface="微软雅黑" pitchFamily="34" charset="-122"/>
              </a:rPr>
              <a:t>– </a:t>
            </a:r>
            <a:r>
              <a:rPr lang="en-US" sz="2000" dirty="0" smtClean="0">
                <a:latin typeface="微软雅黑" pitchFamily="34" charset="-122"/>
                <a:ea typeface="微软雅黑" pitchFamily="34" charset="-122"/>
              </a:rPr>
              <a:t>b</a:t>
            </a:r>
            <a:r>
              <a:rPr 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处于</a:t>
            </a:r>
            <a:r>
              <a:rPr lang="zh-CN" altLang="en-US" sz="1600" dirty="0" smtClean="0">
                <a:latin typeface="微软雅黑" pitchFamily="34" charset="-122"/>
                <a:ea typeface="微软雅黑" pitchFamily="34" charset="-122"/>
              </a:rPr>
              <a:t>不可中断状态的进程数，常见的情况 是由</a:t>
            </a:r>
            <a:r>
              <a:rPr lang="en-US" sz="1600" dirty="0" smtClean="0">
                <a:latin typeface="微软雅黑" pitchFamily="34" charset="-122"/>
                <a:ea typeface="微软雅黑" pitchFamily="34" charset="-122"/>
              </a:rPr>
              <a:t>IO</a:t>
            </a:r>
            <a:r>
              <a:rPr lang="zh-CN" altLang="en-US" sz="1600" dirty="0" smtClean="0">
                <a:latin typeface="微软雅黑" pitchFamily="34" charset="-122"/>
                <a:ea typeface="微软雅黑" pitchFamily="34" charset="-122"/>
              </a:rPr>
              <a:t>引起的</a:t>
            </a:r>
            <a:endParaRPr lang="en-US" altLang="zh-CN" sz="1600" dirty="0" smtClean="0">
              <a:latin typeface="微软雅黑" pitchFamily="34" charset="-122"/>
              <a:ea typeface="微软雅黑" pitchFamily="34" charset="-122"/>
            </a:endParaRPr>
          </a:p>
          <a:p>
            <a:r>
              <a:rPr lang="en-US" sz="2000" dirty="0" smtClean="0">
                <a:latin typeface="微软雅黑" pitchFamily="34" charset="-122"/>
                <a:ea typeface="微软雅黑" pitchFamily="34" charset="-122"/>
              </a:rPr>
              <a:t>•   Memory</a:t>
            </a:r>
            <a:endParaRPr lang="zh-CN" altLang="en-US" sz="2000" dirty="0" smtClean="0">
              <a:latin typeface="微软雅黑" pitchFamily="34" charset="-122"/>
              <a:ea typeface="微软雅黑" pitchFamily="34" charset="-122"/>
            </a:endParaRPr>
          </a:p>
          <a:p>
            <a:r>
              <a:rPr lang="en-US" sz="2000" baseline="30000" dirty="0" smtClean="0">
                <a:latin typeface="微软雅黑" pitchFamily="34" charset="-122"/>
                <a:ea typeface="微软雅黑" pitchFamily="34" charset="-122"/>
              </a:rPr>
              <a:t>–  </a:t>
            </a:r>
            <a:r>
              <a:rPr lang="en-US" sz="2000" baseline="30000" dirty="0" err="1" smtClean="0">
                <a:latin typeface="微软雅黑" pitchFamily="34" charset="-122"/>
                <a:ea typeface="微软雅黑" pitchFamily="34" charset="-122"/>
              </a:rPr>
              <a:t>swpd</a:t>
            </a:r>
            <a:r>
              <a:rPr lang="en-US" sz="2000" baseline="30000" dirty="0" smtClean="0">
                <a:latin typeface="微软雅黑" pitchFamily="34" charset="-122"/>
                <a:ea typeface="微软雅黑" pitchFamily="34" charset="-122"/>
              </a:rPr>
              <a:t>: </a:t>
            </a:r>
            <a:r>
              <a:rPr lang="zh-CN" altLang="en-US" sz="2000" baseline="30000" dirty="0" smtClean="0">
                <a:latin typeface="微软雅黑" pitchFamily="34" charset="-122"/>
                <a:ea typeface="微软雅黑" pitchFamily="34" charset="-122"/>
              </a:rPr>
              <a:t>切换到交换内存上的内存</a:t>
            </a:r>
            <a:r>
              <a:rPr lang="en-US" sz="2000" baseline="30000" dirty="0" smtClean="0">
                <a:latin typeface="微软雅黑" pitchFamily="34" charset="-122"/>
                <a:ea typeface="微软雅黑" pitchFamily="34" charset="-122"/>
              </a:rPr>
              <a:t>(</a:t>
            </a:r>
            <a:r>
              <a:rPr lang="zh-CN" altLang="en-US" sz="2000" baseline="30000" dirty="0" smtClean="0">
                <a:latin typeface="微软雅黑" pitchFamily="34" charset="-122"/>
                <a:ea typeface="微软雅黑" pitchFamily="34" charset="-122"/>
              </a:rPr>
              <a:t>默认以</a:t>
            </a:r>
            <a:r>
              <a:rPr lang="en-US" sz="2000" baseline="30000" dirty="0" smtClean="0">
                <a:latin typeface="微软雅黑" pitchFamily="34" charset="-122"/>
                <a:ea typeface="微软雅黑" pitchFamily="34" charset="-122"/>
              </a:rPr>
              <a:t>KB</a:t>
            </a:r>
            <a:r>
              <a:rPr lang="zh-CN" altLang="en-US" sz="2000" baseline="30000" dirty="0" smtClean="0">
                <a:latin typeface="微软雅黑" pitchFamily="34" charset="-122"/>
                <a:ea typeface="微软雅黑" pitchFamily="34" charset="-122"/>
              </a:rPr>
              <a:t>为单位</a:t>
            </a:r>
            <a:r>
              <a:rPr lang="en-US" sz="2000" baseline="30000" dirty="0" smtClean="0">
                <a:latin typeface="微软雅黑" pitchFamily="34" charset="-122"/>
                <a:ea typeface="微软雅黑" pitchFamily="34" charset="-122"/>
              </a:rPr>
              <a:t>)</a:t>
            </a:r>
            <a:endParaRPr lang="zh-CN" altLang="en-US" sz="2000" dirty="0" smtClean="0">
              <a:latin typeface="微软雅黑" pitchFamily="34" charset="-122"/>
              <a:ea typeface="微软雅黑" pitchFamily="34" charset="-122"/>
            </a:endParaRPr>
          </a:p>
          <a:p>
            <a:r>
              <a:rPr lang="en-US" sz="20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如果</a:t>
            </a:r>
            <a:r>
              <a:rPr lang="en-US" sz="1600" dirty="0" smtClean="0">
                <a:latin typeface="微软雅黑" pitchFamily="34" charset="-122"/>
                <a:ea typeface="微软雅黑" pitchFamily="34" charset="-122"/>
              </a:rPr>
              <a:t> </a:t>
            </a:r>
            <a:r>
              <a:rPr lang="en-US" sz="1600" dirty="0" err="1" smtClean="0">
                <a:latin typeface="微软雅黑" pitchFamily="34" charset="-122"/>
                <a:ea typeface="微软雅黑" pitchFamily="34" charset="-122"/>
              </a:rPr>
              <a:t>swpd</a:t>
            </a:r>
            <a:r>
              <a:rPr lang="en-US"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的值不为</a:t>
            </a:r>
            <a:r>
              <a:rPr lang="en-US" sz="1600" dirty="0" smtClean="0">
                <a:latin typeface="微软雅黑" pitchFamily="34" charset="-122"/>
                <a:ea typeface="微软雅黑" pitchFamily="34" charset="-122"/>
              </a:rPr>
              <a:t>0</a:t>
            </a:r>
            <a:r>
              <a:rPr lang="zh-CN" altLang="en-US"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或者超过</a:t>
            </a:r>
            <a:r>
              <a:rPr lang="en-US" sz="1600" dirty="0" smtClean="0">
                <a:latin typeface="微软雅黑" pitchFamily="34" charset="-122"/>
                <a:ea typeface="微软雅黑" pitchFamily="34" charset="-122"/>
              </a:rPr>
              <a:t>100M</a:t>
            </a:r>
            <a:r>
              <a:rPr lang="zh-CN" altLang="en-US" sz="1600" dirty="0" smtClean="0">
                <a:latin typeface="微软雅黑" pitchFamily="34" charset="-122"/>
                <a:ea typeface="微软雅黑" pitchFamily="34" charset="-122"/>
              </a:rPr>
              <a:t>了，</a:t>
            </a:r>
            <a:r>
              <a:rPr lang="zh-CN" altLang="en-US" sz="1600" dirty="0" smtClean="0">
                <a:latin typeface="微软雅黑" pitchFamily="34" charset="-122"/>
                <a:ea typeface="微软雅黑" pitchFamily="34" charset="-122"/>
              </a:rPr>
              <a:t>但</a:t>
            </a:r>
            <a:r>
              <a:rPr lang="en-US" sz="1600" dirty="0" err="1" smtClean="0">
                <a:latin typeface="微软雅黑" pitchFamily="34" charset="-122"/>
                <a:ea typeface="微软雅黑" pitchFamily="34" charset="-122"/>
              </a:rPr>
              <a:t>si</a:t>
            </a:r>
            <a:r>
              <a:rPr lang="en-US" sz="1600" dirty="0" smtClean="0">
                <a:latin typeface="微软雅黑" pitchFamily="34" charset="-122"/>
                <a:ea typeface="微软雅黑" pitchFamily="34" charset="-122"/>
              </a:rPr>
              <a:t>, so </a:t>
            </a:r>
            <a:r>
              <a:rPr lang="zh-CN" altLang="en-US" sz="1600" dirty="0" smtClean="0">
                <a:latin typeface="微软雅黑" pitchFamily="34" charset="-122"/>
                <a:ea typeface="微软雅黑" pitchFamily="34" charset="-122"/>
              </a:rPr>
              <a:t>的值</a:t>
            </a:r>
            <a:r>
              <a:rPr lang="zh-CN" altLang="en-US" sz="1600" dirty="0" smtClean="0">
                <a:latin typeface="微软雅黑" pitchFamily="34" charset="-122"/>
                <a:ea typeface="微软雅黑" pitchFamily="34" charset="-122"/>
              </a:rPr>
              <a:t>长期为</a:t>
            </a:r>
            <a:r>
              <a:rPr lang="en-US" sz="1600" dirty="0" smtClean="0">
                <a:latin typeface="微软雅黑" pitchFamily="34" charset="-122"/>
                <a:ea typeface="微软雅黑" pitchFamily="34" charset="-122"/>
              </a:rPr>
              <a:t> 0</a:t>
            </a:r>
            <a:r>
              <a:rPr lang="zh-CN" altLang="en-US" sz="1600" dirty="0" smtClean="0">
                <a:latin typeface="微软雅黑" pitchFamily="34" charset="-122"/>
                <a:ea typeface="微软雅黑" pitchFamily="34" charset="-122"/>
              </a:rPr>
              <a:t>，不会影响系统性能</a:t>
            </a:r>
            <a:r>
              <a:rPr lang="zh-CN" altLang="en-US" sz="1600" dirty="0" smtClean="0">
                <a:latin typeface="微软雅黑" pitchFamily="34" charset="-122"/>
                <a:ea typeface="微软雅黑" pitchFamily="34" charset="-122"/>
              </a:rPr>
              <a:t>。</a:t>
            </a:r>
          </a:p>
          <a:p>
            <a:r>
              <a:rPr lang="en-US" sz="2000" baseline="30000" dirty="0" smtClean="0">
                <a:latin typeface="微软雅黑" pitchFamily="34" charset="-122"/>
                <a:ea typeface="微软雅黑" pitchFamily="34" charset="-122"/>
              </a:rPr>
              <a:t>–  free: </a:t>
            </a:r>
            <a:r>
              <a:rPr lang="zh-CN" altLang="en-US" sz="2000" baseline="30000" dirty="0" smtClean="0">
                <a:latin typeface="微软雅黑" pitchFamily="34" charset="-122"/>
                <a:ea typeface="微软雅黑" pitchFamily="34" charset="-122"/>
              </a:rPr>
              <a:t>空闲的物理内存</a:t>
            </a:r>
            <a:endParaRPr lang="zh-CN" altLang="en-US" sz="2000" dirty="0" smtClean="0">
              <a:latin typeface="微软雅黑" pitchFamily="34" charset="-122"/>
              <a:ea typeface="微软雅黑" pitchFamily="34" charset="-122"/>
            </a:endParaRPr>
          </a:p>
          <a:p>
            <a:r>
              <a:rPr lang="en-US" sz="2000" baseline="30000" dirty="0" smtClean="0">
                <a:latin typeface="微软雅黑" pitchFamily="34" charset="-122"/>
                <a:ea typeface="微软雅黑" pitchFamily="34" charset="-122"/>
              </a:rPr>
              <a:t>–  buff: </a:t>
            </a:r>
            <a:r>
              <a:rPr lang="zh-CN" altLang="en-US" sz="2000" baseline="30000" dirty="0" smtClean="0">
                <a:latin typeface="微软雅黑" pitchFamily="34" charset="-122"/>
                <a:ea typeface="微软雅黑" pitchFamily="34" charset="-122"/>
              </a:rPr>
              <a:t>作为</a:t>
            </a:r>
            <a:r>
              <a:rPr lang="en-US" sz="2000" baseline="30000" dirty="0" smtClean="0">
                <a:latin typeface="微软雅黑" pitchFamily="34" charset="-122"/>
                <a:ea typeface="微软雅黑" pitchFamily="34" charset="-122"/>
              </a:rPr>
              <a:t>buffer cache</a:t>
            </a:r>
            <a:r>
              <a:rPr lang="zh-CN" altLang="en-US" sz="2000" baseline="30000" dirty="0" smtClean="0">
                <a:latin typeface="微软雅黑" pitchFamily="34" charset="-122"/>
                <a:ea typeface="微软雅黑" pitchFamily="34" charset="-122"/>
              </a:rPr>
              <a:t>的内存，对块设备的读写进行缓冲</a:t>
            </a:r>
            <a:endParaRPr lang="zh-CN" altLang="en-US" sz="2000" dirty="0" smtClean="0">
              <a:latin typeface="微软雅黑" pitchFamily="34" charset="-122"/>
              <a:ea typeface="微软雅黑" pitchFamily="34" charset="-122"/>
            </a:endParaRPr>
          </a:p>
          <a:p>
            <a:r>
              <a:rPr lang="en-US" sz="2000" baseline="30000" dirty="0" smtClean="0">
                <a:latin typeface="微软雅黑" pitchFamily="34" charset="-122"/>
                <a:ea typeface="微软雅黑" pitchFamily="34" charset="-122"/>
              </a:rPr>
              <a:t>–  cache: </a:t>
            </a:r>
            <a:r>
              <a:rPr lang="zh-CN" altLang="en-US" sz="2000" baseline="30000" dirty="0" smtClean="0">
                <a:latin typeface="微软雅黑" pitchFamily="34" charset="-122"/>
                <a:ea typeface="微软雅黑" pitchFamily="34" charset="-122"/>
              </a:rPr>
              <a:t>作为</a:t>
            </a:r>
            <a:r>
              <a:rPr lang="en-US" sz="2000" baseline="30000" dirty="0" smtClean="0">
                <a:latin typeface="微软雅黑" pitchFamily="34" charset="-122"/>
                <a:ea typeface="微软雅黑" pitchFamily="34" charset="-122"/>
              </a:rPr>
              <a:t>page cache</a:t>
            </a:r>
            <a:r>
              <a:rPr lang="zh-CN" altLang="en-US" sz="2000" baseline="30000" dirty="0" smtClean="0">
                <a:latin typeface="微软雅黑" pitchFamily="34" charset="-122"/>
                <a:ea typeface="微软雅黑" pitchFamily="34" charset="-122"/>
              </a:rPr>
              <a:t>的内存</a:t>
            </a:r>
            <a:r>
              <a:rPr lang="en-US" sz="2000" baseline="30000" dirty="0" smtClean="0">
                <a:latin typeface="微软雅黑" pitchFamily="34" charset="-122"/>
                <a:ea typeface="微软雅黑" pitchFamily="34" charset="-122"/>
              </a:rPr>
              <a:t>, </a:t>
            </a:r>
            <a:r>
              <a:rPr lang="zh-CN" altLang="en-US" sz="2000" baseline="30000" dirty="0" smtClean="0">
                <a:latin typeface="微软雅黑" pitchFamily="34" charset="-122"/>
                <a:ea typeface="微软雅黑" pitchFamily="34" charset="-122"/>
              </a:rPr>
              <a:t>文件系统的</a:t>
            </a:r>
            <a:r>
              <a:rPr lang="en-US" sz="2000" baseline="30000" dirty="0" smtClean="0">
                <a:latin typeface="微软雅黑" pitchFamily="34" charset="-122"/>
                <a:ea typeface="微软雅黑" pitchFamily="34" charset="-122"/>
              </a:rPr>
              <a:t>cache</a:t>
            </a:r>
            <a:endParaRPr lang="zh-CN" altLang="en-US" sz="2000" dirty="0" smtClean="0">
              <a:latin typeface="微软雅黑" pitchFamily="34" charset="-122"/>
              <a:ea typeface="微软雅黑" pitchFamily="34" charset="-122"/>
            </a:endParaRPr>
          </a:p>
          <a:p>
            <a:r>
              <a:rPr lang="en-US" sz="20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如果</a:t>
            </a:r>
            <a:r>
              <a:rPr lang="en-US" sz="1600" dirty="0" smtClean="0">
                <a:latin typeface="微软雅黑" pitchFamily="34" charset="-122"/>
                <a:ea typeface="微软雅黑" pitchFamily="34" charset="-122"/>
              </a:rPr>
              <a:t> cache </a:t>
            </a:r>
            <a:r>
              <a:rPr lang="zh-CN" altLang="en-US" sz="1600" dirty="0" smtClean="0">
                <a:latin typeface="微软雅黑" pitchFamily="34" charset="-122"/>
                <a:ea typeface="微软雅黑" pitchFamily="34" charset="-122"/>
              </a:rPr>
              <a:t>的值大的时候，说明</a:t>
            </a:r>
            <a:r>
              <a:rPr lang="en-US" sz="1600" dirty="0" smtClean="0">
                <a:latin typeface="微软雅黑" pitchFamily="34" charset="-122"/>
                <a:ea typeface="微软雅黑" pitchFamily="34" charset="-122"/>
              </a:rPr>
              <a:t>cache</a:t>
            </a:r>
            <a:r>
              <a:rPr lang="zh-CN" altLang="en-US" sz="1600" dirty="0" smtClean="0">
                <a:latin typeface="微软雅黑" pitchFamily="34" charset="-122"/>
                <a:ea typeface="微软雅黑" pitchFamily="34" charset="-122"/>
              </a:rPr>
              <a:t>住的文件数多，如果频 繁访问到的文件都能被</a:t>
            </a:r>
            <a:r>
              <a:rPr lang="en-US" sz="1600" dirty="0" smtClean="0">
                <a:latin typeface="微软雅黑" pitchFamily="34" charset="-122"/>
                <a:ea typeface="微软雅黑" pitchFamily="34" charset="-122"/>
              </a:rPr>
              <a:t>cache</a:t>
            </a:r>
            <a:r>
              <a:rPr lang="zh-CN" altLang="en-US" sz="1600" dirty="0" smtClean="0">
                <a:latin typeface="微软雅黑" pitchFamily="34" charset="-122"/>
                <a:ea typeface="微软雅黑" pitchFamily="34" charset="-122"/>
              </a:rPr>
              <a:t>住，那么磁盘的读</a:t>
            </a:r>
            <a:r>
              <a:rPr lang="en-US" sz="1600" dirty="0" smtClean="0">
                <a:latin typeface="微软雅黑" pitchFamily="34" charset="-122"/>
                <a:ea typeface="微软雅黑" pitchFamily="34" charset="-122"/>
              </a:rPr>
              <a:t>IO bi </a:t>
            </a:r>
            <a:r>
              <a:rPr lang="zh-CN" altLang="en-US" sz="1600" dirty="0" smtClean="0">
                <a:latin typeface="微软雅黑" pitchFamily="34" charset="-122"/>
                <a:ea typeface="微软雅黑" pitchFamily="34" charset="-122"/>
              </a:rPr>
              <a:t>会非常小。</a:t>
            </a:r>
          </a:p>
          <a:p>
            <a:endParaRPr lang="zh-CN" altLang="en-US" sz="2000" dirty="0" smtClean="0"/>
          </a:p>
          <a:p>
            <a:r>
              <a:rPr lang="en-US" sz="2000" dirty="0" smtClean="0"/>
              <a:t/>
            </a:r>
            <a:br>
              <a:rPr lang="en-US" sz="2000" dirty="0" smtClean="0"/>
            </a:br>
            <a:r>
              <a:rPr lang="en-US" sz="1400" dirty="0" smtClean="0"/>
              <a:t> </a:t>
            </a:r>
            <a:br>
              <a:rPr lang="en-US" sz="1400" dirty="0" smtClean="0"/>
            </a:br>
            <a:endParaRPr lang="zh-CN" altLang="en-US" sz="1400" dirty="0" smtClean="0"/>
          </a:p>
          <a:p>
            <a:r>
              <a:rPr lang="zh-CN" altLang="en-US" sz="1400" dirty="0" smtClean="0"/>
              <a:t>　　</a:t>
            </a:r>
            <a:endParaRPr lang="zh-CN" altLang="en-US" sz="1400" dirty="0"/>
          </a:p>
        </p:txBody>
      </p:sp>
      <p:pic>
        <p:nvPicPr>
          <p:cNvPr id="6" name="Picture 2"/>
          <p:cNvPicPr>
            <a:picLocks noChangeAspect="1" noChangeArrowheads="1"/>
          </p:cNvPicPr>
          <p:nvPr/>
        </p:nvPicPr>
        <p:blipFill>
          <a:blip r:embed="rId3"/>
          <a:srcRect/>
          <a:stretch>
            <a:fillRect/>
          </a:stretch>
        </p:blipFill>
        <p:spPr bwMode="auto">
          <a:xfrm>
            <a:off x="914400" y="1143000"/>
            <a:ext cx="67818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92FE024-1E59-4B23-8F05-6A13C0C66F1F}" type="slidenum">
              <a:rPr lang="zh-CN" altLang="en-US"/>
              <a:pPr/>
              <a:t>46</a:t>
            </a:fld>
            <a:endParaRPr lang="en-US" altLang="zh-CN"/>
          </a:p>
        </p:txBody>
      </p:sp>
      <p:sp>
        <p:nvSpPr>
          <p:cNvPr id="7" name="日期占位符 5"/>
          <p:cNvSpPr>
            <a:spLocks noGrp="1"/>
          </p:cNvSpPr>
          <p:nvPr>
            <p:ph type="dt" sz="half" idx="12"/>
          </p:nvPr>
        </p:nvSpPr>
        <p:spPr/>
        <p:txBody>
          <a:bodyPr/>
          <a:lstStyle/>
          <a:p>
            <a:fld id="{7F409247-7F54-4DE3-90F9-ECADAA332D4D}" type="datetime1">
              <a:rPr lang="zh-CN" altLang="en-US"/>
              <a:pPr/>
              <a:t>2010-4-27</a:t>
            </a:fld>
            <a:endParaRPr lang="en-US" altLang="zh-CN"/>
          </a:p>
        </p:txBody>
      </p:sp>
      <p:sp>
        <p:nvSpPr>
          <p:cNvPr id="281602" name="Rectangle 2"/>
          <p:cNvSpPr>
            <a:spLocks noGrp="1" noChangeArrowheads="1"/>
          </p:cNvSpPr>
          <p:nvPr>
            <p:ph type="title"/>
          </p:nvPr>
        </p:nvSpPr>
        <p:spPr>
          <a:xfrm>
            <a:off x="468313" y="620713"/>
            <a:ext cx="8245475" cy="498475"/>
          </a:xfrm>
        </p:spPr>
        <p:txBody>
          <a:bodyPr/>
          <a:lstStyle/>
          <a:p>
            <a:r>
              <a:rPr lang="en-US" altLang="zh-CN" dirty="0" err="1" smtClean="0">
                <a:latin typeface="微软雅黑" pitchFamily="34" charset="-122"/>
                <a:ea typeface="微软雅黑" pitchFamily="34" charset="-122"/>
              </a:rPr>
              <a:t>vmstat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输出</a:t>
            </a:r>
            <a:r>
              <a:rPr lang="en-US" altLang="zh-CN" dirty="0" smtClean="0">
                <a:latin typeface="微软雅黑" pitchFamily="34" charset="-122"/>
                <a:ea typeface="微软雅黑" pitchFamily="34" charset="-122"/>
              </a:rPr>
              <a:t>2</a:t>
            </a:r>
            <a:endParaRPr lang="en-US" altLang="zh-CN" dirty="0">
              <a:latin typeface="微软雅黑" pitchFamily="34" charset="-122"/>
              <a:ea typeface="微软雅黑" pitchFamily="34" charset="-122"/>
            </a:endParaRPr>
          </a:p>
        </p:txBody>
      </p:sp>
      <p:sp>
        <p:nvSpPr>
          <p:cNvPr id="8" name="TextBox 7"/>
          <p:cNvSpPr txBox="1"/>
          <p:nvPr/>
        </p:nvSpPr>
        <p:spPr>
          <a:xfrm>
            <a:off x="152400" y="1143001"/>
            <a:ext cx="8991600" cy="6206827"/>
          </a:xfrm>
          <a:prstGeom prst="rect">
            <a:avLst/>
          </a:prstGeom>
          <a:noFill/>
        </p:spPr>
        <p:txBody>
          <a:bodyPr wrap="square" rtlCol="0">
            <a:spAutoFit/>
          </a:bodyPr>
          <a:lstStyle/>
          <a:p>
            <a:r>
              <a:rPr lang="en-US" sz="1400" baseline="-25000" dirty="0" smtClean="0">
                <a:latin typeface="微软雅黑" pitchFamily="34" charset="-122"/>
                <a:ea typeface="微软雅黑" pitchFamily="34" charset="-122"/>
              </a:rPr>
              <a:t>•  Swap</a:t>
            </a:r>
            <a:endParaRPr lang="zh-CN" altLang="en-US" sz="1400" dirty="0" smtClean="0">
              <a:latin typeface="微软雅黑" pitchFamily="34" charset="-122"/>
              <a:ea typeface="微软雅黑" pitchFamily="34" charset="-122"/>
            </a:endParaRPr>
          </a:p>
          <a:p>
            <a:r>
              <a:rPr lang="en-US" sz="1400" baseline="30000" dirty="0" smtClean="0">
                <a:latin typeface="微软雅黑" pitchFamily="34" charset="-122"/>
                <a:ea typeface="微软雅黑" pitchFamily="34" charset="-122"/>
              </a:rPr>
              <a:t>– </a:t>
            </a:r>
            <a:r>
              <a:rPr lang="en-US" sz="1400" baseline="30000" dirty="0" err="1" smtClean="0">
                <a:latin typeface="微软雅黑" pitchFamily="34" charset="-122"/>
                <a:ea typeface="微软雅黑" pitchFamily="34" charset="-122"/>
              </a:rPr>
              <a:t>si</a:t>
            </a:r>
            <a:r>
              <a:rPr lang="en-US" sz="1400" baseline="30000" dirty="0" smtClean="0">
                <a:latin typeface="微软雅黑" pitchFamily="34" charset="-122"/>
                <a:ea typeface="微软雅黑" pitchFamily="34" charset="-122"/>
              </a:rPr>
              <a:t>: </a:t>
            </a:r>
            <a:r>
              <a:rPr lang="zh-CN" altLang="en-US" sz="1400" baseline="30000" dirty="0" smtClean="0">
                <a:latin typeface="微软雅黑" pitchFamily="34" charset="-122"/>
                <a:ea typeface="微软雅黑" pitchFamily="34" charset="-122"/>
              </a:rPr>
              <a:t>交换内存使用，由磁盘调入内存</a:t>
            </a:r>
            <a:endParaRPr lang="zh-CN" altLang="en-US" sz="1400" dirty="0" smtClean="0">
              <a:latin typeface="微软雅黑" pitchFamily="34" charset="-122"/>
              <a:ea typeface="微软雅黑" pitchFamily="34" charset="-122"/>
            </a:endParaRPr>
          </a:p>
          <a:p>
            <a:r>
              <a:rPr lang="en-US" sz="1400" baseline="30000" dirty="0" smtClean="0">
                <a:latin typeface="微软雅黑" pitchFamily="34" charset="-122"/>
                <a:ea typeface="微软雅黑" pitchFamily="34" charset="-122"/>
              </a:rPr>
              <a:t>– so: </a:t>
            </a:r>
            <a:r>
              <a:rPr lang="zh-CN" altLang="en-US" sz="1400" baseline="30000" dirty="0" smtClean="0">
                <a:latin typeface="微软雅黑" pitchFamily="34" charset="-122"/>
                <a:ea typeface="微软雅黑" pitchFamily="34" charset="-122"/>
              </a:rPr>
              <a:t>交换内存使用，由内存调入磁盘</a:t>
            </a:r>
            <a:endParaRPr lang="zh-CN" altLang="en-US"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内存够用的时候，这</a:t>
            </a:r>
            <a:r>
              <a:rPr lang="en-US"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个值都是</a:t>
            </a:r>
            <a:r>
              <a:rPr lang="en-US" sz="1400" dirty="0" smtClean="0">
                <a:latin typeface="微软雅黑" pitchFamily="34" charset="-122"/>
                <a:ea typeface="微软雅黑" pitchFamily="34" charset="-122"/>
              </a:rPr>
              <a:t>0</a:t>
            </a:r>
            <a:r>
              <a:rPr lang="zh-CN" altLang="en-US" sz="1400" dirty="0" smtClean="0">
                <a:latin typeface="微软雅黑" pitchFamily="34" charset="-122"/>
                <a:ea typeface="微软雅黑" pitchFamily="34" charset="-122"/>
              </a:rPr>
              <a:t>，如果这</a:t>
            </a:r>
            <a:r>
              <a:rPr lang="en-US"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个值长期 大于</a:t>
            </a:r>
            <a:r>
              <a:rPr lang="en-US" sz="1400" dirty="0" smtClean="0">
                <a:latin typeface="微软雅黑" pitchFamily="34" charset="-122"/>
                <a:ea typeface="微软雅黑" pitchFamily="34" charset="-122"/>
              </a:rPr>
              <a:t>0</a:t>
            </a:r>
            <a:r>
              <a:rPr lang="zh-CN" altLang="en-US" sz="1400" dirty="0" smtClean="0">
                <a:latin typeface="微软雅黑" pitchFamily="34" charset="-122"/>
                <a:ea typeface="微软雅黑" pitchFamily="34" charset="-122"/>
              </a:rPr>
              <a:t>时，系统性能会受到影响</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r>
              <a:rPr lang="en-US" sz="1400" baseline="-25000" dirty="0" smtClean="0">
                <a:latin typeface="微软雅黑" pitchFamily="34" charset="-122"/>
                <a:ea typeface="微软雅黑" pitchFamily="34" charset="-122"/>
              </a:rPr>
              <a:t>•  Io</a:t>
            </a:r>
            <a:endParaRPr lang="zh-CN" altLang="en-US" sz="1400" dirty="0" smtClean="0">
              <a:latin typeface="微软雅黑" pitchFamily="34" charset="-122"/>
              <a:ea typeface="微软雅黑" pitchFamily="34" charset="-122"/>
            </a:endParaRPr>
          </a:p>
          <a:p>
            <a:r>
              <a:rPr lang="en-US" sz="1400" dirty="0" smtClean="0">
                <a:latin typeface="微软雅黑" pitchFamily="34" charset="-122"/>
                <a:ea typeface="微软雅黑" pitchFamily="34" charset="-122"/>
              </a:rPr>
              <a:t>– bi: </a:t>
            </a:r>
            <a:r>
              <a:rPr lang="zh-CN" altLang="en-US" sz="1400" dirty="0" smtClean="0">
                <a:latin typeface="微软雅黑" pitchFamily="34" charset="-122"/>
                <a:ea typeface="微软雅黑" pitchFamily="34" charset="-122"/>
              </a:rPr>
              <a:t>从块设备读入的数据总量</a:t>
            </a:r>
            <a:r>
              <a:rPr lang="en-US"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读磁盘</a:t>
            </a:r>
            <a:r>
              <a:rPr lang="en-US" sz="1400" dirty="0" smtClean="0">
                <a:latin typeface="微软雅黑" pitchFamily="34" charset="-122"/>
                <a:ea typeface="微软雅黑" pitchFamily="34" charset="-122"/>
              </a:rPr>
              <a:t>) (KB/s)</a:t>
            </a:r>
            <a:r>
              <a:rPr lang="zh-CN" altLang="en-US" sz="1400" dirty="0" smtClean="0">
                <a:latin typeface="微软雅黑" pitchFamily="34" charset="-122"/>
                <a:ea typeface="微软雅黑" pitchFamily="34" charset="-122"/>
              </a:rPr>
              <a:t>，</a:t>
            </a:r>
          </a:p>
          <a:p>
            <a:r>
              <a:rPr lang="en-US" sz="1400" baseline="30000" dirty="0" smtClean="0">
                <a:latin typeface="微软雅黑" pitchFamily="34" charset="-122"/>
                <a:ea typeface="微软雅黑" pitchFamily="34" charset="-122"/>
              </a:rPr>
              <a:t>– </a:t>
            </a:r>
            <a:r>
              <a:rPr lang="en-US" sz="1400" dirty="0" err="1" smtClean="0">
                <a:latin typeface="微软雅黑" pitchFamily="34" charset="-122"/>
                <a:ea typeface="微软雅黑" pitchFamily="34" charset="-122"/>
              </a:rPr>
              <a:t>bo</a:t>
            </a:r>
            <a:r>
              <a:rPr lang="en-US"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写入到块设备的数据总理</a:t>
            </a:r>
            <a:r>
              <a:rPr lang="en-US"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写磁盘</a:t>
            </a:r>
            <a:r>
              <a:rPr lang="en-US" dirty="0" smtClean="0">
                <a:latin typeface="微软雅黑" pitchFamily="34" charset="-122"/>
                <a:ea typeface="微软雅黑" pitchFamily="34" charset="-122"/>
              </a:rPr>
              <a:t>)</a:t>
            </a:r>
            <a:r>
              <a:rPr lang="en-US" baseline="30000" dirty="0" smtClean="0">
                <a:latin typeface="微软雅黑" pitchFamily="34" charset="-122"/>
                <a:ea typeface="微软雅黑" pitchFamily="34" charset="-122"/>
              </a:rPr>
              <a:t>(</a:t>
            </a:r>
            <a:r>
              <a:rPr lang="en-US" baseline="30000" dirty="0" smtClean="0">
                <a:latin typeface="微软雅黑" pitchFamily="34" charset="-122"/>
                <a:ea typeface="微软雅黑" pitchFamily="34" charset="-122"/>
              </a:rPr>
              <a:t>KB/s)</a:t>
            </a:r>
            <a:endParaRPr lang="zh-CN" altLang="en-US"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随机磁盘读写的时候，这</a:t>
            </a:r>
            <a:r>
              <a:rPr lang="en-US"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个 值越大（如超 出</a:t>
            </a:r>
            <a:r>
              <a:rPr lang="en-US" sz="1400" dirty="0" smtClean="0">
                <a:latin typeface="微软雅黑" pitchFamily="34" charset="-122"/>
                <a:ea typeface="微软雅黑" pitchFamily="34" charset="-122"/>
              </a:rPr>
              <a:t>1M</a:t>
            </a:r>
            <a:r>
              <a:rPr lang="zh-CN" altLang="en-US" sz="1400" dirty="0" smtClean="0">
                <a:latin typeface="微软雅黑" pitchFamily="34" charset="-122"/>
                <a:ea typeface="微软雅黑" pitchFamily="34" charset="-122"/>
              </a:rPr>
              <a:t>），能看到</a:t>
            </a:r>
            <a:r>
              <a:rPr lang="en-US" sz="1400" dirty="0" smtClean="0">
                <a:latin typeface="微软雅黑" pitchFamily="34" charset="-122"/>
                <a:ea typeface="微软雅黑" pitchFamily="34" charset="-122"/>
              </a:rPr>
              <a:t>CPU</a:t>
            </a:r>
            <a:r>
              <a:rPr lang="zh-CN" altLang="en-US" sz="1400" dirty="0" smtClean="0">
                <a:latin typeface="微软雅黑" pitchFamily="34" charset="-122"/>
                <a:ea typeface="微软雅黑" pitchFamily="34" charset="-122"/>
              </a:rPr>
              <a:t>在</a:t>
            </a:r>
            <a:r>
              <a:rPr lang="en-US" sz="1400" dirty="0" smtClean="0">
                <a:latin typeface="微软雅黑" pitchFamily="34" charset="-122"/>
                <a:ea typeface="微软雅黑" pitchFamily="34" charset="-122"/>
              </a:rPr>
              <a:t>IO</a:t>
            </a:r>
            <a:r>
              <a:rPr lang="zh-CN" altLang="en-US" sz="1400" dirty="0" smtClean="0">
                <a:latin typeface="微软雅黑" pitchFamily="34" charset="-122"/>
                <a:ea typeface="微软雅黑" pitchFamily="34" charset="-122"/>
              </a:rPr>
              <a:t>等待的值也会越大</a:t>
            </a:r>
          </a:p>
          <a:p>
            <a:r>
              <a:rPr lang="en-US" sz="1400" dirty="0" smtClean="0">
                <a:latin typeface="微软雅黑" pitchFamily="34" charset="-122"/>
                <a:ea typeface="微软雅黑" pitchFamily="34" charset="-122"/>
              </a:rPr>
              <a:t>•  System</a:t>
            </a:r>
            <a:endParaRPr lang="zh-CN" altLang="en-US" sz="1400" dirty="0" smtClean="0">
              <a:latin typeface="微软雅黑" pitchFamily="34" charset="-122"/>
              <a:ea typeface="微软雅黑" pitchFamily="34" charset="-122"/>
            </a:endParaRPr>
          </a:p>
          <a:p>
            <a:r>
              <a:rPr lang="en-US" sz="1400" baseline="30000" dirty="0" smtClean="0">
                <a:latin typeface="微软雅黑" pitchFamily="34" charset="-122"/>
                <a:ea typeface="微软雅黑" pitchFamily="34" charset="-122"/>
              </a:rPr>
              <a:t>– </a:t>
            </a:r>
            <a:r>
              <a:rPr lang="en-US" sz="1400" dirty="0" smtClean="0">
                <a:latin typeface="微软雅黑" pitchFamily="34" charset="-122"/>
                <a:ea typeface="微软雅黑" pitchFamily="34" charset="-122"/>
              </a:rPr>
              <a:t>in: </a:t>
            </a:r>
            <a:r>
              <a:rPr lang="zh-CN" altLang="en-US" sz="1400" dirty="0" smtClean="0">
                <a:latin typeface="微软雅黑" pitchFamily="34" charset="-122"/>
                <a:ea typeface="微软雅黑" pitchFamily="34" charset="-122"/>
              </a:rPr>
              <a:t>每秒产生的中断次数</a:t>
            </a:r>
          </a:p>
          <a:p>
            <a:r>
              <a:rPr lang="en-US" sz="1400" dirty="0" smtClean="0">
                <a:latin typeface="微软雅黑" pitchFamily="34" charset="-122"/>
                <a:ea typeface="微软雅黑" pitchFamily="34" charset="-122"/>
              </a:rPr>
              <a:t>– </a:t>
            </a:r>
            <a:r>
              <a:rPr lang="en-US" sz="1400" dirty="0" err="1" smtClean="0">
                <a:latin typeface="微软雅黑" pitchFamily="34" charset="-122"/>
                <a:ea typeface="微软雅黑" pitchFamily="34" charset="-122"/>
              </a:rPr>
              <a:t>cs</a:t>
            </a:r>
            <a:r>
              <a:rPr lang="en-US"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每秒产生的上下文切换次数 上面这</a:t>
            </a:r>
            <a:r>
              <a:rPr lang="en-US"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个值越大，会看到由内核消耗的</a:t>
            </a:r>
            <a:r>
              <a:rPr lang="en-US" sz="1400" dirty="0" smtClean="0">
                <a:latin typeface="微软雅黑" pitchFamily="34" charset="-122"/>
                <a:ea typeface="微软雅黑" pitchFamily="34" charset="-122"/>
              </a:rPr>
              <a:t>CPU</a:t>
            </a:r>
            <a:endParaRPr lang="zh-CN" altLang="en-US" sz="1400" dirty="0" smtClean="0">
              <a:latin typeface="微软雅黑" pitchFamily="34" charset="-122"/>
              <a:ea typeface="微软雅黑" pitchFamily="34" charset="-122"/>
            </a:endParaRPr>
          </a:p>
          <a:p>
            <a:r>
              <a:rPr lang="zh-CN" altLang="en-US" sz="1400" baseline="30000" dirty="0" smtClean="0">
                <a:latin typeface="微软雅黑" pitchFamily="34" charset="-122"/>
                <a:ea typeface="微软雅黑" pitchFamily="34" charset="-122"/>
              </a:rPr>
              <a:t>时间会越多</a:t>
            </a:r>
            <a:endParaRPr lang="en-US" altLang="zh-CN" sz="1400" baseline="30000" dirty="0" smtClean="0">
              <a:latin typeface="微软雅黑" pitchFamily="34" charset="-122"/>
              <a:ea typeface="微软雅黑" pitchFamily="34" charset="-122"/>
            </a:endParaRPr>
          </a:p>
          <a:p>
            <a:r>
              <a:rPr lang="en-US" sz="2000" baseline="-25000" dirty="0" smtClean="0">
                <a:latin typeface="微软雅黑" pitchFamily="34" charset="-122"/>
                <a:ea typeface="微软雅黑" pitchFamily="34" charset="-122"/>
              </a:rPr>
              <a:t>•   </a:t>
            </a:r>
            <a:r>
              <a:rPr lang="en-US" sz="2000" baseline="-25000" dirty="0" err="1" smtClean="0">
                <a:latin typeface="微软雅黑" pitchFamily="34" charset="-122"/>
                <a:ea typeface="微软雅黑" pitchFamily="34" charset="-122"/>
              </a:rPr>
              <a:t>Cpu</a:t>
            </a:r>
            <a:endParaRPr lang="zh-CN" altLang="en-US" sz="2000" dirty="0" smtClean="0">
              <a:latin typeface="微软雅黑" pitchFamily="34" charset="-122"/>
              <a:ea typeface="微软雅黑" pitchFamily="34" charset="-122"/>
            </a:endParaRPr>
          </a:p>
          <a:p>
            <a:r>
              <a:rPr lang="en-US" sz="1400" baseline="30000" dirty="0" smtClean="0">
                <a:latin typeface="微软雅黑" pitchFamily="34" charset="-122"/>
                <a:ea typeface="微软雅黑" pitchFamily="34" charset="-122"/>
              </a:rPr>
              <a:t>–  us: </a:t>
            </a:r>
            <a:r>
              <a:rPr lang="zh-CN" altLang="en-US" sz="1400" baseline="30000" dirty="0" smtClean="0">
                <a:latin typeface="微软雅黑" pitchFamily="34" charset="-122"/>
                <a:ea typeface="微软雅黑" pitchFamily="34" charset="-122"/>
              </a:rPr>
              <a:t>用户进程消耗的</a:t>
            </a:r>
            <a:r>
              <a:rPr lang="en-US" sz="1400" baseline="30000" dirty="0" smtClean="0">
                <a:latin typeface="微软雅黑" pitchFamily="34" charset="-122"/>
                <a:ea typeface="微软雅黑" pitchFamily="34" charset="-122"/>
              </a:rPr>
              <a:t>CPU</a:t>
            </a:r>
            <a:r>
              <a:rPr lang="zh-CN" altLang="en-US" sz="1400" baseline="30000" dirty="0" smtClean="0">
                <a:latin typeface="微软雅黑" pitchFamily="34" charset="-122"/>
                <a:ea typeface="微软雅黑" pitchFamily="34" charset="-122"/>
              </a:rPr>
              <a:t>时间百分比</a:t>
            </a:r>
            <a:endParaRPr lang="zh-CN" altLang="en-US" sz="1400" dirty="0" smtClean="0">
              <a:latin typeface="微软雅黑" pitchFamily="34" charset="-122"/>
              <a:ea typeface="微软雅黑" pitchFamily="34" charset="-122"/>
            </a:endParaRPr>
          </a:p>
          <a:p>
            <a:r>
              <a:rPr lang="en-US" sz="1400" dirty="0" smtClean="0">
                <a:latin typeface="微软雅黑" pitchFamily="34" charset="-122"/>
                <a:ea typeface="微软雅黑" pitchFamily="34" charset="-122"/>
              </a:rPr>
              <a:t> </a:t>
            </a:r>
            <a:r>
              <a:rPr lang="en-US" sz="1400" dirty="0" smtClean="0">
                <a:latin typeface="微软雅黑" pitchFamily="34" charset="-122"/>
                <a:ea typeface="微软雅黑" pitchFamily="34" charset="-122"/>
              </a:rPr>
              <a:t> us </a:t>
            </a:r>
            <a:r>
              <a:rPr lang="zh-CN" altLang="en-US" sz="1400" dirty="0" smtClean="0">
                <a:latin typeface="微软雅黑" pitchFamily="34" charset="-122"/>
                <a:ea typeface="微软雅黑" pitchFamily="34" charset="-122"/>
              </a:rPr>
              <a:t>的值比较高时，说明用户进程消耗的</a:t>
            </a:r>
            <a:r>
              <a:rPr lang="en-US" sz="1400" dirty="0" smtClean="0">
                <a:latin typeface="微软雅黑" pitchFamily="34" charset="-122"/>
                <a:ea typeface="微软雅黑" pitchFamily="34" charset="-122"/>
              </a:rPr>
              <a:t>CPU</a:t>
            </a:r>
            <a:r>
              <a:rPr lang="zh-CN" altLang="en-US" sz="1400" dirty="0" smtClean="0">
                <a:latin typeface="微软雅黑" pitchFamily="34" charset="-122"/>
                <a:ea typeface="微软雅黑" pitchFamily="34" charset="-122"/>
              </a:rPr>
              <a:t>时间多，但是如果 长期超过</a:t>
            </a:r>
            <a:r>
              <a:rPr lang="en-US" sz="1400" dirty="0" smtClean="0">
                <a:latin typeface="微软雅黑" pitchFamily="34" charset="-122"/>
                <a:ea typeface="微软雅黑" pitchFamily="34" charset="-122"/>
              </a:rPr>
              <a:t>50% </a:t>
            </a:r>
            <a:r>
              <a:rPr lang="zh-CN" altLang="en-US" sz="1400" dirty="0" smtClean="0">
                <a:latin typeface="微软雅黑" pitchFamily="34" charset="-122"/>
                <a:ea typeface="微软雅黑" pitchFamily="34" charset="-122"/>
              </a:rPr>
              <a:t>的使用，那么我们就该考虑优化程序算法或者进 行加速了</a:t>
            </a:r>
            <a:r>
              <a:rPr lang="en-US"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比如</a:t>
            </a:r>
            <a:r>
              <a:rPr lang="en-US" sz="1400" dirty="0" smtClean="0">
                <a:latin typeface="微软雅黑" pitchFamily="34" charset="-122"/>
                <a:ea typeface="微软雅黑" pitchFamily="34" charset="-122"/>
              </a:rPr>
              <a:t> PHP/Perl)</a:t>
            </a:r>
            <a:endParaRPr lang="zh-CN" altLang="en-US" sz="1400" dirty="0" smtClean="0">
              <a:latin typeface="微软雅黑" pitchFamily="34" charset="-122"/>
              <a:ea typeface="微软雅黑" pitchFamily="34" charset="-122"/>
            </a:endParaRPr>
          </a:p>
          <a:p>
            <a:r>
              <a:rPr lang="en-US" sz="1400" baseline="30000" dirty="0" smtClean="0">
                <a:latin typeface="微软雅黑" pitchFamily="34" charset="-122"/>
                <a:ea typeface="微软雅黑" pitchFamily="34" charset="-122"/>
              </a:rPr>
              <a:t>–  </a:t>
            </a:r>
            <a:r>
              <a:rPr lang="en-US" sz="1400" baseline="30000" dirty="0" err="1" smtClean="0">
                <a:latin typeface="微软雅黑" pitchFamily="34" charset="-122"/>
                <a:ea typeface="微软雅黑" pitchFamily="34" charset="-122"/>
              </a:rPr>
              <a:t>sy</a:t>
            </a:r>
            <a:r>
              <a:rPr lang="en-US" sz="1400" baseline="30000" dirty="0" smtClean="0">
                <a:latin typeface="微软雅黑" pitchFamily="34" charset="-122"/>
                <a:ea typeface="微软雅黑" pitchFamily="34" charset="-122"/>
              </a:rPr>
              <a:t>: </a:t>
            </a:r>
            <a:r>
              <a:rPr lang="zh-CN" altLang="en-US" sz="1400" baseline="30000" dirty="0" smtClean="0">
                <a:latin typeface="微软雅黑" pitchFamily="34" charset="-122"/>
                <a:ea typeface="微软雅黑" pitchFamily="34" charset="-122"/>
              </a:rPr>
              <a:t>内核进程消耗的</a:t>
            </a:r>
            <a:r>
              <a:rPr lang="en-US" sz="1400" baseline="30000" dirty="0" smtClean="0">
                <a:latin typeface="微软雅黑" pitchFamily="34" charset="-122"/>
                <a:ea typeface="微软雅黑" pitchFamily="34" charset="-122"/>
              </a:rPr>
              <a:t>CPU</a:t>
            </a:r>
            <a:r>
              <a:rPr lang="zh-CN" altLang="en-US" sz="1400" baseline="30000" dirty="0" smtClean="0">
                <a:latin typeface="微软雅黑" pitchFamily="34" charset="-122"/>
                <a:ea typeface="微软雅黑" pitchFamily="34" charset="-122"/>
              </a:rPr>
              <a:t>时间百分比</a:t>
            </a:r>
            <a:endParaRPr lang="zh-CN" altLang="en-US" sz="1400" dirty="0" smtClean="0">
              <a:latin typeface="微软雅黑" pitchFamily="34" charset="-122"/>
              <a:ea typeface="微软雅黑" pitchFamily="34" charset="-122"/>
            </a:endParaRPr>
          </a:p>
          <a:p>
            <a:r>
              <a:rPr lang="en-US" sz="1400" dirty="0" smtClean="0">
                <a:latin typeface="微软雅黑" pitchFamily="34" charset="-122"/>
                <a:ea typeface="微软雅黑" pitchFamily="34" charset="-122"/>
              </a:rPr>
              <a:t> </a:t>
            </a:r>
            <a:r>
              <a:rPr lang="en-US" sz="1400" dirty="0" smtClean="0">
                <a:latin typeface="微软雅黑" pitchFamily="34" charset="-122"/>
                <a:ea typeface="微软雅黑" pitchFamily="34" charset="-122"/>
              </a:rPr>
              <a:t> </a:t>
            </a:r>
            <a:r>
              <a:rPr lang="en-US" sz="1400" dirty="0" err="1" smtClean="0">
                <a:latin typeface="微软雅黑" pitchFamily="34" charset="-122"/>
                <a:ea typeface="微软雅黑" pitchFamily="34" charset="-122"/>
              </a:rPr>
              <a:t>sy</a:t>
            </a:r>
            <a:r>
              <a:rPr lang="en-US"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的值高时，说明系统内核消耗的</a:t>
            </a:r>
            <a:r>
              <a:rPr lang="en-US" sz="1400" dirty="0" smtClean="0">
                <a:latin typeface="微软雅黑" pitchFamily="34" charset="-122"/>
                <a:ea typeface="微软雅黑" pitchFamily="34" charset="-122"/>
              </a:rPr>
              <a:t>CPU</a:t>
            </a:r>
            <a:r>
              <a:rPr lang="zh-CN" altLang="en-US" sz="1400" dirty="0" smtClean="0">
                <a:latin typeface="微软雅黑" pitchFamily="34" charset="-122"/>
                <a:ea typeface="微软雅黑" pitchFamily="34" charset="-122"/>
              </a:rPr>
              <a:t>资源多，这并不是良性 的表现，我们应该检查原因。</a:t>
            </a:r>
          </a:p>
          <a:p>
            <a:r>
              <a:rPr lang="en-US" sz="1400" baseline="30000" dirty="0" smtClean="0">
                <a:latin typeface="微软雅黑" pitchFamily="34" charset="-122"/>
                <a:ea typeface="微软雅黑" pitchFamily="34" charset="-122"/>
              </a:rPr>
              <a:t>–  </a:t>
            </a:r>
            <a:r>
              <a:rPr lang="en-US" sz="1400" baseline="30000" dirty="0" err="1" smtClean="0">
                <a:latin typeface="微软雅黑" pitchFamily="34" charset="-122"/>
                <a:ea typeface="微软雅黑" pitchFamily="34" charset="-122"/>
              </a:rPr>
              <a:t>wa</a:t>
            </a:r>
            <a:r>
              <a:rPr lang="en-US" sz="1400" baseline="30000" dirty="0" smtClean="0">
                <a:latin typeface="微软雅黑" pitchFamily="34" charset="-122"/>
                <a:ea typeface="微软雅黑" pitchFamily="34" charset="-122"/>
              </a:rPr>
              <a:t>: IO</a:t>
            </a:r>
            <a:r>
              <a:rPr lang="zh-CN" altLang="en-US" sz="1400" baseline="30000" dirty="0" smtClean="0">
                <a:latin typeface="微软雅黑" pitchFamily="34" charset="-122"/>
                <a:ea typeface="微软雅黑" pitchFamily="34" charset="-122"/>
              </a:rPr>
              <a:t>等待消耗的</a:t>
            </a:r>
            <a:r>
              <a:rPr lang="en-US" sz="1400" baseline="30000" dirty="0" smtClean="0">
                <a:latin typeface="微软雅黑" pitchFamily="34" charset="-122"/>
                <a:ea typeface="微软雅黑" pitchFamily="34" charset="-122"/>
              </a:rPr>
              <a:t>CPU</a:t>
            </a:r>
            <a:r>
              <a:rPr lang="zh-CN" altLang="en-US" sz="1400" baseline="30000" dirty="0" smtClean="0">
                <a:latin typeface="微软雅黑" pitchFamily="34" charset="-122"/>
                <a:ea typeface="微软雅黑" pitchFamily="34" charset="-122"/>
              </a:rPr>
              <a:t>时间百分比</a:t>
            </a:r>
            <a:endParaRPr lang="zh-CN" altLang="en-US" sz="1400" dirty="0" smtClean="0">
              <a:latin typeface="微软雅黑" pitchFamily="34" charset="-122"/>
              <a:ea typeface="微软雅黑" pitchFamily="34" charset="-122"/>
            </a:endParaRPr>
          </a:p>
          <a:p>
            <a:r>
              <a:rPr lang="en-US" sz="1400" dirty="0" smtClean="0">
                <a:latin typeface="微软雅黑" pitchFamily="34" charset="-122"/>
                <a:ea typeface="微软雅黑" pitchFamily="34" charset="-122"/>
              </a:rPr>
              <a:t> </a:t>
            </a:r>
            <a:r>
              <a:rPr lang="en-US" sz="1400" dirty="0" smtClean="0">
                <a:latin typeface="微软雅黑" pitchFamily="34" charset="-122"/>
                <a:ea typeface="微软雅黑" pitchFamily="34" charset="-122"/>
              </a:rPr>
              <a:t> </a:t>
            </a:r>
            <a:r>
              <a:rPr lang="en-US" sz="1400" dirty="0" err="1" smtClean="0">
                <a:latin typeface="微软雅黑" pitchFamily="34" charset="-122"/>
                <a:ea typeface="微软雅黑" pitchFamily="34" charset="-122"/>
              </a:rPr>
              <a:t>wa</a:t>
            </a:r>
            <a:r>
              <a:rPr lang="en-US"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的值高时，说明</a:t>
            </a:r>
            <a:r>
              <a:rPr lang="en-US" sz="1400" dirty="0" smtClean="0">
                <a:latin typeface="微软雅黑" pitchFamily="34" charset="-122"/>
                <a:ea typeface="微软雅黑" pitchFamily="34" charset="-122"/>
              </a:rPr>
              <a:t>IO</a:t>
            </a:r>
            <a:r>
              <a:rPr lang="zh-CN" altLang="en-US" sz="1400" dirty="0" smtClean="0">
                <a:latin typeface="微软雅黑" pitchFamily="34" charset="-122"/>
                <a:ea typeface="微软雅黑" pitchFamily="34" charset="-122"/>
              </a:rPr>
              <a:t>等待比较严重，这可能是由于磁盘大量作 随机访问造成，也有可能是磁盘的带宽出现瓶颈</a:t>
            </a:r>
            <a:r>
              <a:rPr lang="en-US"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块操作</a:t>
            </a:r>
            <a:r>
              <a:rPr lang="en-US"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a:t>
            </a:r>
          </a:p>
          <a:p>
            <a:r>
              <a:rPr lang="en-US" sz="1400" baseline="30000" dirty="0" smtClean="0">
                <a:latin typeface="微软雅黑" pitchFamily="34" charset="-122"/>
                <a:ea typeface="微软雅黑" pitchFamily="34" charset="-122"/>
              </a:rPr>
              <a:t>–  id: CPU</a:t>
            </a:r>
            <a:r>
              <a:rPr lang="zh-CN" altLang="en-US" sz="1400" baseline="30000" dirty="0" smtClean="0">
                <a:latin typeface="微软雅黑" pitchFamily="34" charset="-122"/>
                <a:ea typeface="微软雅黑" pitchFamily="34" charset="-122"/>
              </a:rPr>
              <a:t>处在空闲状态时间百分比</a:t>
            </a:r>
            <a:endParaRPr lang="zh-CN" altLang="en-US" sz="1400" dirty="0" smtClean="0">
              <a:latin typeface="微软雅黑" pitchFamily="34" charset="-122"/>
              <a:ea typeface="微软雅黑" pitchFamily="34" charset="-122"/>
            </a:endParaRPr>
          </a:p>
          <a:p>
            <a:endParaRPr lang="zh-CN" altLang="en-US" sz="1400" dirty="0" smtClean="0"/>
          </a:p>
          <a:p>
            <a:endParaRPr lang="zh-CN" altLang="en-US" sz="1400" dirty="0" smtClean="0"/>
          </a:p>
          <a:p>
            <a:r>
              <a:rPr lang="en-US" sz="1400" dirty="0" smtClean="0"/>
              <a:t/>
            </a:r>
            <a:br>
              <a:rPr lang="en-US" sz="1400" dirty="0" smtClean="0"/>
            </a:br>
            <a:r>
              <a:rPr lang="en-US" sz="1400" dirty="0" smtClean="0"/>
              <a:t> </a:t>
            </a:r>
            <a:br>
              <a:rPr lang="en-US" sz="1400" dirty="0" smtClean="0"/>
            </a:br>
            <a:endParaRPr lang="zh-CN" altLang="en-US" sz="1400" dirty="0" smtClean="0"/>
          </a:p>
          <a:p>
            <a:r>
              <a:rPr lang="zh-CN" altLang="en-US" sz="1400" dirty="0" smtClean="0"/>
              <a:t>　　</a:t>
            </a:r>
            <a:endParaRPr lang="zh-CN" altLang="en-US" sz="1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92FE024-1E59-4B23-8F05-6A13C0C66F1F}" type="slidenum">
              <a:rPr lang="zh-CN" altLang="en-US"/>
              <a:pPr/>
              <a:t>47</a:t>
            </a:fld>
            <a:endParaRPr lang="en-US" altLang="zh-CN"/>
          </a:p>
        </p:txBody>
      </p:sp>
      <p:sp>
        <p:nvSpPr>
          <p:cNvPr id="7" name="日期占位符 5"/>
          <p:cNvSpPr>
            <a:spLocks noGrp="1"/>
          </p:cNvSpPr>
          <p:nvPr>
            <p:ph type="dt" sz="half" idx="12"/>
          </p:nvPr>
        </p:nvSpPr>
        <p:spPr/>
        <p:txBody>
          <a:bodyPr/>
          <a:lstStyle/>
          <a:p>
            <a:fld id="{7F409247-7F54-4DE3-90F9-ECADAA332D4D}" type="datetime1">
              <a:rPr lang="zh-CN" altLang="en-US"/>
              <a:pPr/>
              <a:t>2010-4-27</a:t>
            </a:fld>
            <a:endParaRPr lang="en-US" altLang="zh-CN"/>
          </a:p>
        </p:txBody>
      </p:sp>
      <p:sp>
        <p:nvSpPr>
          <p:cNvPr id="281602" name="Rectangle 2"/>
          <p:cNvSpPr>
            <a:spLocks noGrp="1" noChangeArrowheads="1"/>
          </p:cNvSpPr>
          <p:nvPr>
            <p:ph type="title"/>
          </p:nvPr>
        </p:nvSpPr>
        <p:spPr>
          <a:xfrm>
            <a:off x="468313" y="620713"/>
            <a:ext cx="8245475" cy="498475"/>
          </a:xfrm>
        </p:spPr>
        <p:txBody>
          <a:bodyPr/>
          <a:lstStyle/>
          <a:p>
            <a:r>
              <a:rPr lang="en-US" altLang="zh-CN" dirty="0" err="1" smtClean="0">
                <a:ea typeface="宋体" pitchFamily="2" charset="-122"/>
              </a:rPr>
              <a:t>Vmstat</a:t>
            </a:r>
            <a:r>
              <a:rPr lang="zh-CN" altLang="en-US" dirty="0" smtClean="0">
                <a:ea typeface="宋体" pitchFamily="2" charset="-122"/>
              </a:rPr>
              <a:t>的应用</a:t>
            </a:r>
            <a:r>
              <a:rPr lang="en-US" altLang="zh-CN" dirty="0" smtClean="0">
                <a:ea typeface="宋体" pitchFamily="2" charset="-122"/>
              </a:rPr>
              <a:t>1 </a:t>
            </a:r>
            <a:endParaRPr lang="en-US" altLang="zh-CN" dirty="0">
              <a:ea typeface="宋体" pitchFamily="2" charset="-122"/>
            </a:endParaRPr>
          </a:p>
        </p:txBody>
      </p:sp>
      <p:sp>
        <p:nvSpPr>
          <p:cNvPr id="8" name="TextBox 7"/>
          <p:cNvSpPr txBox="1"/>
          <p:nvPr/>
        </p:nvSpPr>
        <p:spPr>
          <a:xfrm>
            <a:off x="381000" y="1295401"/>
            <a:ext cx="8153400" cy="4380686"/>
          </a:xfrm>
          <a:prstGeom prst="rect">
            <a:avLst/>
          </a:prstGeom>
          <a:noFill/>
        </p:spPr>
        <p:txBody>
          <a:bodyPr wrap="square" rtlCol="0">
            <a:spAutoFit/>
          </a:bodyPr>
          <a:lstStyle/>
          <a:p>
            <a:r>
              <a:rPr lang="zh-CN" altLang="en-US" sz="3200" dirty="0" smtClean="0">
                <a:latin typeface="微软雅黑" pitchFamily="34" charset="-122"/>
                <a:ea typeface="微软雅黑" pitchFamily="34" charset="-122"/>
              </a:rPr>
              <a:t>情景分析 ：</a:t>
            </a:r>
            <a:r>
              <a:rPr lang="en-US" sz="3200" dirty="0" err="1" smtClean="0">
                <a:latin typeface="微软雅黑" pitchFamily="34" charset="-122"/>
                <a:ea typeface="微软雅黑" pitchFamily="34" charset="-122"/>
              </a:rPr>
              <a:t>vmstat</a:t>
            </a:r>
            <a:r>
              <a:rPr lang="zh-CN" altLang="en-US" sz="3200" dirty="0" smtClean="0">
                <a:latin typeface="微软雅黑" pitchFamily="34" charset="-122"/>
                <a:ea typeface="微软雅黑" pitchFamily="34" charset="-122"/>
              </a:rPr>
              <a:t>的输出那些信息值得关注？</a:t>
            </a:r>
          </a:p>
          <a:p>
            <a:endParaRPr lang="en-US" sz="1600" baseline="30000" dirty="0" smtClean="0">
              <a:latin typeface="微软雅黑" pitchFamily="34" charset="-122"/>
              <a:ea typeface="微软雅黑" pitchFamily="34" charset="-122"/>
            </a:endParaRPr>
          </a:p>
          <a:p>
            <a:r>
              <a:rPr lang="en-US" altLang="en-US" dirty="0" smtClean="0">
                <a:latin typeface="微软雅黑" pitchFamily="34" charset="-122"/>
                <a:ea typeface="微软雅黑" pitchFamily="34" charset="-122"/>
              </a:rPr>
              <a:t>– </a:t>
            </a:r>
            <a:r>
              <a:rPr lang="en-US" altLang="en-US" dirty="0" err="1" smtClean="0">
                <a:latin typeface="微软雅黑" pitchFamily="34" charset="-122"/>
                <a:ea typeface="微软雅黑" pitchFamily="34" charset="-122"/>
              </a:rPr>
              <a:t>Procs</a:t>
            </a:r>
            <a:r>
              <a:rPr lang="en-US" altLang="en-US" dirty="0" smtClean="0">
                <a:latin typeface="微软雅黑" pitchFamily="34" charset="-122"/>
                <a:ea typeface="微软雅黑" pitchFamily="34" charset="-122"/>
              </a:rPr>
              <a:t> r: </a:t>
            </a:r>
            <a:r>
              <a:rPr lang="zh-CN" altLang="en-US" dirty="0" smtClean="0">
                <a:latin typeface="微软雅黑" pitchFamily="34" charset="-122"/>
                <a:ea typeface="微软雅黑" pitchFamily="34" charset="-122"/>
              </a:rPr>
              <a:t>运行的进程比较多，系统很繁忙</a:t>
            </a:r>
          </a:p>
          <a:p>
            <a:endParaRPr lang="en-US" altLang="en-US" dirty="0" smtClean="0">
              <a:latin typeface="微软雅黑" pitchFamily="34" charset="-122"/>
              <a:ea typeface="微软雅黑" pitchFamily="34" charset="-122"/>
            </a:endParaRPr>
          </a:p>
          <a:p>
            <a:r>
              <a:rPr lang="en-US" altLang="en-US" dirty="0" smtClean="0">
                <a:latin typeface="微软雅黑" pitchFamily="34" charset="-122"/>
                <a:ea typeface="微软雅黑" pitchFamily="34" charset="-122"/>
              </a:rPr>
              <a:t>– Io </a:t>
            </a:r>
            <a:r>
              <a:rPr lang="en-US" altLang="en-US" dirty="0" err="1" smtClean="0">
                <a:latin typeface="微软雅黑" pitchFamily="34" charset="-122"/>
                <a:ea typeface="微软雅黑" pitchFamily="34" charset="-122"/>
              </a:rPr>
              <a:t>bo</a:t>
            </a:r>
            <a:r>
              <a:rPr lang="en-US" alt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磁盘写的数据量稍大，如果是大文件的写</a:t>
            </a:r>
            <a:r>
              <a:rPr lang="en-US" altLang="en-US" dirty="0" smtClean="0">
                <a:latin typeface="微软雅黑" pitchFamily="34" charset="-122"/>
                <a:ea typeface="微软雅黑" pitchFamily="34" charset="-122"/>
              </a:rPr>
              <a:t>10M</a:t>
            </a:r>
            <a:r>
              <a:rPr lang="zh-CN" altLang="en-US" dirty="0" smtClean="0">
                <a:latin typeface="微软雅黑" pitchFamily="34" charset="-122"/>
                <a:ea typeface="微软雅黑" pitchFamily="34" charset="-122"/>
              </a:rPr>
              <a:t>以内基本不用担心，如果是小文件写</a:t>
            </a:r>
            <a:r>
              <a:rPr lang="en-US" altLang="en-US" dirty="0" smtClean="0">
                <a:latin typeface="微软雅黑" pitchFamily="34" charset="-122"/>
                <a:ea typeface="微软雅黑" pitchFamily="34" charset="-122"/>
              </a:rPr>
              <a:t>2M</a:t>
            </a:r>
            <a:r>
              <a:rPr lang="zh-CN" altLang="en-US" dirty="0" smtClean="0">
                <a:latin typeface="微软雅黑" pitchFamily="34" charset="-122"/>
                <a:ea typeface="微软雅黑" pitchFamily="34" charset="-122"/>
              </a:rPr>
              <a:t>以内基本</a:t>
            </a:r>
            <a:r>
              <a:rPr lang="zh-CN" altLang="en-US" dirty="0" smtClean="0">
                <a:latin typeface="微软雅黑" pitchFamily="34" charset="-122"/>
                <a:ea typeface="微软雅黑" pitchFamily="34" charset="-122"/>
              </a:rPr>
              <a:t>正常</a:t>
            </a:r>
            <a:endParaRPr lang="en-US" altLang="zh-CN" dirty="0" smtClean="0">
              <a:latin typeface="微软雅黑" pitchFamily="34" charset="-122"/>
              <a:ea typeface="微软雅黑" pitchFamily="34" charset="-122"/>
            </a:endParaRPr>
          </a:p>
          <a:p>
            <a:endParaRPr lang="zh-CN" altLang="en-US" dirty="0" smtClean="0">
              <a:latin typeface="微软雅黑" pitchFamily="34" charset="-122"/>
              <a:ea typeface="微软雅黑" pitchFamily="34" charset="-122"/>
            </a:endParaRPr>
          </a:p>
          <a:p>
            <a:r>
              <a:rPr lang="en-US" altLang="en-US" dirty="0" smtClean="0">
                <a:latin typeface="微软雅黑" pitchFamily="34" charset="-122"/>
                <a:ea typeface="微软雅黑" pitchFamily="34" charset="-122"/>
              </a:rPr>
              <a:t>– </a:t>
            </a:r>
            <a:r>
              <a:rPr lang="en-US" altLang="en-US" dirty="0" err="1" smtClean="0">
                <a:latin typeface="微软雅黑" pitchFamily="34" charset="-122"/>
                <a:ea typeface="微软雅黑" pitchFamily="34" charset="-122"/>
              </a:rPr>
              <a:t>Cpu</a:t>
            </a:r>
            <a:r>
              <a:rPr lang="en-US" altLang="en-US" dirty="0" smtClean="0">
                <a:latin typeface="微软雅黑" pitchFamily="34" charset="-122"/>
                <a:ea typeface="微软雅黑" pitchFamily="34" charset="-122"/>
              </a:rPr>
              <a:t> us: </a:t>
            </a:r>
            <a:r>
              <a:rPr lang="zh-CN" altLang="en-US" dirty="0" smtClean="0">
                <a:latin typeface="微软雅黑" pitchFamily="34" charset="-122"/>
                <a:ea typeface="微软雅黑" pitchFamily="34" charset="-122"/>
              </a:rPr>
              <a:t>持续大于</a:t>
            </a:r>
            <a:r>
              <a:rPr lang="en-US" altLang="en-US" dirty="0" smtClean="0">
                <a:latin typeface="微软雅黑" pitchFamily="34" charset="-122"/>
                <a:ea typeface="微软雅黑" pitchFamily="34" charset="-122"/>
              </a:rPr>
              <a:t>50</a:t>
            </a:r>
            <a:r>
              <a:rPr lang="zh-CN" altLang="en-US" dirty="0" smtClean="0">
                <a:latin typeface="微软雅黑" pitchFamily="34" charset="-122"/>
                <a:ea typeface="微软雅黑" pitchFamily="34" charset="-122"/>
              </a:rPr>
              <a:t>，服务高峰期可以接受</a:t>
            </a:r>
          </a:p>
          <a:p>
            <a:endParaRPr lang="en-US" altLang="en-US" dirty="0" smtClean="0">
              <a:latin typeface="微软雅黑" pitchFamily="34" charset="-122"/>
              <a:ea typeface="微软雅黑" pitchFamily="34" charset="-122"/>
            </a:endParaRPr>
          </a:p>
          <a:p>
            <a:r>
              <a:rPr lang="en-US" altLang="en-US" dirty="0" smtClean="0">
                <a:latin typeface="微软雅黑" pitchFamily="34" charset="-122"/>
                <a:ea typeface="微软雅黑" pitchFamily="34" charset="-122"/>
              </a:rPr>
              <a:t>– </a:t>
            </a:r>
            <a:r>
              <a:rPr lang="en-US" altLang="en-US" dirty="0" err="1" smtClean="0">
                <a:latin typeface="微软雅黑" pitchFamily="34" charset="-122"/>
                <a:ea typeface="微软雅黑" pitchFamily="34" charset="-122"/>
              </a:rPr>
              <a:t>Cpu</a:t>
            </a:r>
            <a:r>
              <a:rPr lang="en-US" altLang="en-US" dirty="0" smtClean="0">
                <a:latin typeface="微软雅黑" pitchFamily="34" charset="-122"/>
                <a:ea typeface="微软雅黑" pitchFamily="34" charset="-122"/>
              </a:rPr>
              <a:t> </a:t>
            </a:r>
            <a:r>
              <a:rPr lang="en-US" altLang="en-US" dirty="0" err="1" smtClean="0">
                <a:latin typeface="微软雅黑" pitchFamily="34" charset="-122"/>
                <a:ea typeface="微软雅黑" pitchFamily="34" charset="-122"/>
              </a:rPr>
              <a:t>wa</a:t>
            </a:r>
            <a:r>
              <a:rPr lang="en-US" alt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稍微有些高</a:t>
            </a:r>
          </a:p>
          <a:p>
            <a:endParaRPr lang="en-US" altLang="en-US" dirty="0" smtClean="0">
              <a:latin typeface="微软雅黑" pitchFamily="34" charset="-122"/>
              <a:ea typeface="微软雅黑" pitchFamily="34" charset="-122"/>
            </a:endParaRPr>
          </a:p>
          <a:p>
            <a:r>
              <a:rPr lang="en-US" altLang="en-US" dirty="0" smtClean="0">
                <a:latin typeface="微软雅黑" pitchFamily="34" charset="-122"/>
                <a:ea typeface="微软雅黑" pitchFamily="34" charset="-122"/>
              </a:rPr>
              <a:t>– </a:t>
            </a:r>
            <a:r>
              <a:rPr lang="en-US" altLang="en-US" dirty="0" err="1" smtClean="0">
                <a:latin typeface="微软雅黑" pitchFamily="34" charset="-122"/>
                <a:ea typeface="微软雅黑" pitchFamily="34" charset="-122"/>
              </a:rPr>
              <a:t>Cpu</a:t>
            </a:r>
            <a:r>
              <a:rPr lang="en-US" altLang="en-US" dirty="0" smtClean="0">
                <a:latin typeface="微软雅黑" pitchFamily="34" charset="-122"/>
                <a:ea typeface="微软雅黑" pitchFamily="34" charset="-122"/>
              </a:rPr>
              <a:t> id:</a:t>
            </a:r>
            <a:r>
              <a:rPr lang="zh-CN" altLang="en-US" dirty="0" smtClean="0">
                <a:latin typeface="微软雅黑" pitchFamily="34" charset="-122"/>
                <a:ea typeface="微软雅黑" pitchFamily="34" charset="-122"/>
              </a:rPr>
              <a:t>持续小于</a:t>
            </a:r>
            <a:r>
              <a:rPr lang="en-US" altLang="en-US" dirty="0" smtClean="0">
                <a:latin typeface="微软雅黑" pitchFamily="34" charset="-122"/>
                <a:ea typeface="微软雅黑" pitchFamily="34" charset="-122"/>
              </a:rPr>
              <a:t>50</a:t>
            </a:r>
            <a:r>
              <a:rPr lang="zh-CN" altLang="en-US" dirty="0" smtClean="0">
                <a:latin typeface="微软雅黑" pitchFamily="34" charset="-122"/>
                <a:ea typeface="微软雅黑" pitchFamily="34" charset="-122"/>
              </a:rPr>
              <a:t>，服务高峰期可以接受</a:t>
            </a:r>
          </a:p>
          <a:p>
            <a:r>
              <a:rPr lang="en-US" sz="1400" dirty="0" smtClean="0"/>
              <a:t/>
            </a:r>
            <a:br>
              <a:rPr lang="en-US" sz="1400" dirty="0" smtClean="0"/>
            </a:br>
            <a:r>
              <a:rPr lang="en-US" sz="1400" dirty="0" smtClean="0"/>
              <a:t> </a:t>
            </a:r>
            <a:br>
              <a:rPr lang="en-US" sz="1400" dirty="0" smtClean="0"/>
            </a:br>
            <a:endParaRPr lang="zh-CN" altLang="en-US" sz="1400" dirty="0" smtClean="0"/>
          </a:p>
          <a:p>
            <a:r>
              <a:rPr lang="zh-CN" altLang="en-US" sz="1400" dirty="0" smtClean="0"/>
              <a:t>　　</a:t>
            </a:r>
            <a:endParaRPr lang="zh-CN" altLang="en-US" sz="1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02F743A-F03A-4921-B8A3-CF490D979543}" type="slidenum">
              <a:rPr lang="zh-CN" altLang="en-US"/>
              <a:pPr/>
              <a:t>48</a:t>
            </a:fld>
            <a:endParaRPr lang="en-US" altLang="zh-CN" dirty="0"/>
          </a:p>
        </p:txBody>
      </p:sp>
      <p:sp>
        <p:nvSpPr>
          <p:cNvPr id="6" name="日期占位符 5"/>
          <p:cNvSpPr>
            <a:spLocks noGrp="1"/>
          </p:cNvSpPr>
          <p:nvPr>
            <p:ph type="dt" sz="half" idx="12"/>
          </p:nvPr>
        </p:nvSpPr>
        <p:spPr/>
        <p:txBody>
          <a:bodyPr/>
          <a:lstStyle/>
          <a:p>
            <a:fld id="{9D9CCE43-7659-4267-A775-69D7C9BA5F64}" type="datetime1">
              <a:rPr lang="zh-CN" altLang="en-US"/>
              <a:pPr/>
              <a:t>2010-4-27</a:t>
            </a:fld>
            <a:endParaRPr lang="en-US" altLang="zh-CN"/>
          </a:p>
        </p:txBody>
      </p:sp>
      <p:sp>
        <p:nvSpPr>
          <p:cNvPr id="450562" name="Rectangle 2"/>
          <p:cNvSpPr>
            <a:spLocks noGrp="1" noChangeArrowheads="1"/>
          </p:cNvSpPr>
          <p:nvPr>
            <p:ph type="title"/>
          </p:nvPr>
        </p:nvSpPr>
        <p:spPr>
          <a:xfrm>
            <a:off x="395288" y="620713"/>
            <a:ext cx="8245475" cy="498475"/>
          </a:xfrm>
        </p:spPr>
        <p:txBody>
          <a:bodyPr/>
          <a:lstStyle/>
          <a:p>
            <a:r>
              <a:rPr lang="en-US" altLang="zh-CN" dirty="0" err="1" smtClean="0">
                <a:ea typeface="宋体" pitchFamily="2" charset="-122"/>
              </a:rPr>
              <a:t>Vmstat</a:t>
            </a:r>
            <a:r>
              <a:rPr lang="zh-CN" altLang="en-US" dirty="0" smtClean="0">
                <a:ea typeface="宋体" pitchFamily="2" charset="-122"/>
              </a:rPr>
              <a:t>的应用</a:t>
            </a:r>
            <a:r>
              <a:rPr lang="en-US" altLang="zh-CN" dirty="0" smtClean="0">
                <a:ea typeface="宋体" pitchFamily="2" charset="-122"/>
              </a:rPr>
              <a:t>2</a:t>
            </a:r>
            <a:endParaRPr lang="zh-CN" altLang="en-US" dirty="0">
              <a:ea typeface="宋体" pitchFamily="2" charset="-122"/>
            </a:endParaRPr>
          </a:p>
        </p:txBody>
      </p:sp>
      <p:sp>
        <p:nvSpPr>
          <p:cNvPr id="450564" name="Rectangle 4"/>
          <p:cNvSpPr>
            <a:spLocks noGrp="1" noChangeArrowheads="1"/>
          </p:cNvSpPr>
          <p:nvPr>
            <p:ph type="body" idx="1"/>
          </p:nvPr>
        </p:nvSpPr>
        <p:spPr/>
        <p:txBody>
          <a:bodyPr/>
          <a:lstStyle/>
          <a:p>
            <a:pPr>
              <a:buNone/>
            </a:pPr>
            <a:r>
              <a:rPr lang="zh-CN" altLang="en-US" dirty="0" smtClean="0">
                <a:latin typeface="微软雅黑" pitchFamily="34" charset="-122"/>
                <a:ea typeface="微软雅黑" pitchFamily="34" charset="-122"/>
              </a:rPr>
              <a:t>情景分析 ： </a:t>
            </a:r>
            <a:r>
              <a:rPr lang="en-US" altLang="zh-CN" b="0" dirty="0" err="1" smtClean="0">
                <a:latin typeface="微软雅黑" pitchFamily="34" charset="-122"/>
                <a:ea typeface="微软雅黑" pitchFamily="34" charset="-122"/>
              </a:rPr>
              <a:t>vmstat</a:t>
            </a:r>
            <a:r>
              <a:rPr lang="zh-CN" altLang="en-US" b="0" dirty="0" smtClean="0">
                <a:latin typeface="微软雅黑" pitchFamily="34" charset="-122"/>
                <a:ea typeface="微软雅黑" pitchFamily="34" charset="-122"/>
              </a:rPr>
              <a:t>命令</a:t>
            </a:r>
            <a:r>
              <a:rPr lang="en-US" altLang="zh-CN" dirty="0" err="1" smtClean="0">
                <a:latin typeface="微软雅黑" pitchFamily="34" charset="-122"/>
                <a:ea typeface="微软雅黑" pitchFamily="34" charset="-122"/>
              </a:rPr>
              <a:t>cpu</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瓶颈判断依据？</a:t>
            </a:r>
            <a:endParaRPr lang="en-US" altLang="zh-CN" b="0" dirty="0" smtClean="0">
              <a:latin typeface="微软雅黑" pitchFamily="34" charset="-122"/>
              <a:ea typeface="微软雅黑" pitchFamily="34" charset="-122"/>
            </a:endParaRPr>
          </a:p>
          <a:p>
            <a:pPr>
              <a:buNone/>
            </a:pPr>
            <a:r>
              <a:rPr lang="en-US" altLang="zh-CN" sz="2000" b="0" dirty="0" smtClean="0">
                <a:latin typeface="微软雅黑" pitchFamily="34" charset="-122"/>
                <a:ea typeface="微软雅黑" pitchFamily="34" charset="-122"/>
              </a:rPr>
              <a:t>    </a:t>
            </a:r>
            <a:r>
              <a:rPr lang="zh-CN" altLang="en-US" sz="1600" b="0" dirty="0">
                <a:latin typeface="微软雅黑" pitchFamily="34" charset="-122"/>
                <a:ea typeface="微软雅黑" pitchFamily="34" charset="-122"/>
              </a:rPr>
              <a:t>在</a:t>
            </a:r>
            <a:r>
              <a:rPr lang="en-US" altLang="zh-CN" sz="1600" b="0" dirty="0">
                <a:latin typeface="微软雅黑" pitchFamily="34" charset="-122"/>
                <a:ea typeface="微软雅黑" pitchFamily="34" charset="-122"/>
              </a:rPr>
              <a:t>single-user </a:t>
            </a:r>
            <a:r>
              <a:rPr lang="zh-CN" altLang="en-US" sz="1600" b="0" dirty="0">
                <a:latin typeface="微软雅黑" pitchFamily="34" charset="-122"/>
                <a:ea typeface="微软雅黑" pitchFamily="34" charset="-122"/>
              </a:rPr>
              <a:t>系统里，</a:t>
            </a:r>
            <a:r>
              <a:rPr lang="en-US" altLang="zh-CN" sz="1600" b="0" dirty="0" err="1">
                <a:latin typeface="微软雅黑" pitchFamily="34" charset="-122"/>
                <a:ea typeface="微软雅黑" pitchFamily="34" charset="-122"/>
              </a:rPr>
              <a:t>us+sy</a:t>
            </a:r>
            <a:r>
              <a:rPr lang="en-US" altLang="zh-CN" sz="1600" b="0" dirty="0">
                <a:latin typeface="微软雅黑" pitchFamily="34" charset="-122"/>
                <a:ea typeface="微软雅黑" pitchFamily="34" charset="-122"/>
              </a:rPr>
              <a:t>&gt;90%, </a:t>
            </a:r>
            <a:r>
              <a:rPr lang="zh-CN" altLang="en-US" sz="1600" b="0" dirty="0">
                <a:latin typeface="微软雅黑" pitchFamily="34" charset="-122"/>
                <a:ea typeface="微软雅黑" pitchFamily="34" charset="-122"/>
              </a:rPr>
              <a:t>表示是</a:t>
            </a:r>
            <a:r>
              <a:rPr lang="en-US" altLang="zh-CN" sz="1600" b="0" dirty="0" err="1">
                <a:latin typeface="微软雅黑" pitchFamily="34" charset="-122"/>
                <a:ea typeface="微软雅黑" pitchFamily="34" charset="-122"/>
              </a:rPr>
              <a:t>cpu</a:t>
            </a:r>
            <a:r>
              <a:rPr lang="en-US" altLang="zh-CN" sz="1600" b="0" dirty="0">
                <a:latin typeface="微软雅黑" pitchFamily="34" charset="-122"/>
                <a:ea typeface="微软雅黑" pitchFamily="34" charset="-122"/>
              </a:rPr>
              <a:t> bound</a:t>
            </a:r>
          </a:p>
          <a:p>
            <a:pPr>
              <a:buFont typeface="Wingdings" pitchFamily="2" charset="2"/>
              <a:buNone/>
            </a:pPr>
            <a:r>
              <a:rPr lang="en-US" altLang="zh-CN" sz="1600" b="0" dirty="0">
                <a:latin typeface="微软雅黑" pitchFamily="34" charset="-122"/>
                <a:ea typeface="微软雅黑" pitchFamily="34" charset="-122"/>
              </a:rPr>
              <a:t>    </a:t>
            </a:r>
            <a:r>
              <a:rPr lang="zh-CN" altLang="en-US" sz="1600" b="0" dirty="0">
                <a:latin typeface="微软雅黑" pitchFamily="34" charset="-122"/>
                <a:ea typeface="微软雅黑" pitchFamily="34" charset="-122"/>
              </a:rPr>
              <a:t>在</a:t>
            </a:r>
            <a:r>
              <a:rPr lang="en-US" altLang="zh-CN" sz="1600" b="0" dirty="0">
                <a:latin typeface="微软雅黑" pitchFamily="34" charset="-122"/>
                <a:ea typeface="微软雅黑" pitchFamily="34" charset="-122"/>
              </a:rPr>
              <a:t>multi-user   </a:t>
            </a:r>
            <a:r>
              <a:rPr lang="zh-CN" altLang="en-US" sz="1600" b="0" dirty="0">
                <a:latin typeface="微软雅黑" pitchFamily="34" charset="-122"/>
                <a:ea typeface="微软雅黑" pitchFamily="34" charset="-122"/>
              </a:rPr>
              <a:t>系统里，</a:t>
            </a:r>
            <a:r>
              <a:rPr lang="en-US" altLang="zh-CN" sz="1600" b="0" dirty="0" err="1">
                <a:latin typeface="微软雅黑" pitchFamily="34" charset="-122"/>
                <a:ea typeface="微软雅黑" pitchFamily="34" charset="-122"/>
              </a:rPr>
              <a:t>us+sy</a:t>
            </a:r>
            <a:r>
              <a:rPr lang="en-US" altLang="zh-CN" sz="1600" b="0" dirty="0">
                <a:latin typeface="微软雅黑" pitchFamily="34" charset="-122"/>
                <a:ea typeface="微软雅黑" pitchFamily="34" charset="-122"/>
              </a:rPr>
              <a:t>&gt;80%, </a:t>
            </a:r>
            <a:r>
              <a:rPr lang="zh-CN" altLang="en-US" sz="1600" b="0" dirty="0">
                <a:latin typeface="微软雅黑" pitchFamily="34" charset="-122"/>
                <a:ea typeface="微软雅黑" pitchFamily="34" charset="-122"/>
              </a:rPr>
              <a:t>表示是</a:t>
            </a:r>
            <a:r>
              <a:rPr lang="en-US" altLang="zh-CN" sz="1600" b="0" dirty="0" err="1">
                <a:latin typeface="微软雅黑" pitchFamily="34" charset="-122"/>
                <a:ea typeface="微软雅黑" pitchFamily="34" charset="-122"/>
              </a:rPr>
              <a:t>cpu</a:t>
            </a:r>
            <a:r>
              <a:rPr lang="en-US" altLang="zh-CN" sz="1600" b="0" dirty="0">
                <a:latin typeface="微软雅黑" pitchFamily="34" charset="-122"/>
                <a:ea typeface="微软雅黑" pitchFamily="34" charset="-122"/>
              </a:rPr>
              <a:t> </a:t>
            </a:r>
            <a:r>
              <a:rPr lang="en-US" altLang="zh-CN" sz="1600" b="0" dirty="0" smtClean="0">
                <a:latin typeface="微软雅黑" pitchFamily="34" charset="-122"/>
                <a:ea typeface="微软雅黑" pitchFamily="34" charset="-122"/>
              </a:rPr>
              <a:t>bound</a:t>
            </a:r>
          </a:p>
          <a:p>
            <a:pPr>
              <a:lnSpc>
                <a:spcPct val="80000"/>
              </a:lnSpc>
              <a:buNone/>
            </a:pPr>
            <a:r>
              <a:rPr lang="en-US" altLang="zh-CN" sz="1600" dirty="0" smtClean="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vmstat</a:t>
            </a:r>
            <a:r>
              <a:rPr lang="zh-CN" altLang="en-US" sz="1600" dirty="0" smtClean="0">
                <a:latin typeface="微软雅黑" pitchFamily="34" charset="-122"/>
                <a:ea typeface="微软雅黑" pitchFamily="34" charset="-122"/>
              </a:rPr>
              <a:t>命令</a:t>
            </a:r>
            <a:r>
              <a:rPr lang="en-US" altLang="zh-CN" sz="1600" dirty="0" smtClean="0">
                <a:latin typeface="微软雅黑" pitchFamily="34" charset="-122"/>
                <a:ea typeface="微软雅黑" pitchFamily="34" charset="-122"/>
              </a:rPr>
              <a:t>:</a:t>
            </a:r>
          </a:p>
          <a:p>
            <a:pPr>
              <a:lnSpc>
                <a:spcPct val="80000"/>
              </a:lnSpc>
              <a:buFont typeface="Wingdings" pitchFamily="2" charset="2"/>
              <a:buNone/>
            </a:pPr>
            <a:r>
              <a:rPr lang="en-US" altLang="zh-CN" sz="1600" dirty="0" smtClean="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wa</a:t>
            </a:r>
            <a:r>
              <a:rPr lang="zh-CN" altLang="en-US" sz="1600" dirty="0" smtClean="0">
                <a:latin typeface="微软雅黑" pitchFamily="34" charset="-122"/>
                <a:ea typeface="微软雅黑" pitchFamily="34" charset="-122"/>
              </a:rPr>
              <a:t>表示的是由于</a:t>
            </a:r>
            <a:r>
              <a:rPr lang="en-US" altLang="zh-CN" sz="1600" dirty="0" smtClean="0">
                <a:latin typeface="微软雅黑" pitchFamily="34" charset="-122"/>
                <a:ea typeface="微软雅黑" pitchFamily="34" charset="-122"/>
              </a:rPr>
              <a:t>pending disk I/O</a:t>
            </a:r>
            <a:r>
              <a:rPr lang="zh-CN" altLang="en-US" sz="1600" dirty="0" smtClean="0">
                <a:latin typeface="微软雅黑" pitchFamily="34" charset="-122"/>
                <a:ea typeface="微软雅黑" pitchFamily="34" charset="-122"/>
              </a:rPr>
              <a:t>造成的</a:t>
            </a:r>
            <a:r>
              <a:rPr lang="en-US" altLang="zh-CN" sz="1600" dirty="0" err="1" smtClean="0">
                <a:latin typeface="微软雅黑" pitchFamily="34" charset="-122"/>
                <a:ea typeface="微软雅黑" pitchFamily="34" charset="-122"/>
              </a:rPr>
              <a:t>cpu</a:t>
            </a:r>
            <a:r>
              <a:rPr lang="zh-CN" altLang="en-US" sz="1600" dirty="0" smtClean="0">
                <a:latin typeface="微软雅黑" pitchFamily="34" charset="-122"/>
                <a:ea typeface="微软雅黑" pitchFamily="34" charset="-122"/>
              </a:rPr>
              <a:t>等待的百分比。</a:t>
            </a:r>
            <a:r>
              <a:rPr lang="en-US" altLang="zh-CN" sz="1600" dirty="0" smtClean="0">
                <a:latin typeface="微软雅黑" pitchFamily="34" charset="-122"/>
                <a:ea typeface="微软雅黑" pitchFamily="34" charset="-122"/>
              </a:rPr>
              <a:t>pending disk I/O</a:t>
            </a:r>
          </a:p>
          <a:p>
            <a:pPr>
              <a:lnSpc>
                <a:spcPct val="80000"/>
              </a:lnSpc>
              <a:buFont typeface="Wingdings" pitchFamily="2" charset="2"/>
              <a:buNone/>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既包括</a:t>
            </a:r>
            <a:r>
              <a:rPr lang="en-US" altLang="zh-CN" sz="1600" dirty="0" smtClean="0">
                <a:latin typeface="微软雅黑" pitchFamily="34" charset="-122"/>
                <a:ea typeface="微软雅黑" pitchFamily="34" charset="-122"/>
              </a:rPr>
              <a:t>local disk I/O </a:t>
            </a:r>
            <a:r>
              <a:rPr lang="zh-CN" altLang="en-US" sz="1600" dirty="0" smtClean="0">
                <a:latin typeface="微软雅黑" pitchFamily="34" charset="-122"/>
                <a:ea typeface="微软雅黑" pitchFamily="34" charset="-122"/>
              </a:rPr>
              <a:t>，也包括</a:t>
            </a:r>
            <a:r>
              <a:rPr lang="en-US" altLang="zh-CN" sz="1600" dirty="0" smtClean="0">
                <a:latin typeface="微软雅黑" pitchFamily="34" charset="-122"/>
                <a:ea typeface="微软雅黑" pitchFamily="34" charset="-122"/>
              </a:rPr>
              <a:t>NFS-Mounted disk I/O.</a:t>
            </a:r>
          </a:p>
          <a:p>
            <a:pPr>
              <a:lnSpc>
                <a:spcPct val="80000"/>
              </a:lnSpc>
              <a:buFont typeface="Wingdings" pitchFamily="2" charset="2"/>
              <a:buNone/>
            </a:pPr>
            <a:r>
              <a:rPr lang="en-US" altLang="zh-CN" sz="1600" dirty="0" smtClean="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wa</a:t>
            </a:r>
            <a:r>
              <a:rPr lang="zh-CN" altLang="en-US" sz="1600" dirty="0" smtClean="0">
                <a:latin typeface="微软雅黑" pitchFamily="34" charset="-122"/>
                <a:ea typeface="微软雅黑" pitchFamily="34" charset="-122"/>
              </a:rPr>
              <a:t>不为</a:t>
            </a:r>
            <a:r>
              <a:rPr lang="en-US" altLang="zh-CN" sz="1600" dirty="0" smtClean="0">
                <a:latin typeface="微软雅黑" pitchFamily="34" charset="-122"/>
                <a:ea typeface="微软雅黑" pitchFamily="34" charset="-122"/>
              </a:rPr>
              <a:t>0</a:t>
            </a:r>
            <a:r>
              <a:rPr lang="zh-CN" altLang="en-US" sz="1600" dirty="0" smtClean="0">
                <a:latin typeface="微软雅黑" pitchFamily="34" charset="-122"/>
                <a:ea typeface="微软雅黑" pitchFamily="34" charset="-122"/>
              </a:rPr>
              <a:t>，表示有</a:t>
            </a:r>
            <a:r>
              <a:rPr lang="en-US" altLang="zh-CN" sz="1600" dirty="0" smtClean="0">
                <a:latin typeface="微软雅黑" pitchFamily="34" charset="-122"/>
                <a:ea typeface="微软雅黑" pitchFamily="34" charset="-122"/>
              </a:rPr>
              <a:t>disk I/O Wait</a:t>
            </a:r>
          </a:p>
          <a:p>
            <a:pPr>
              <a:lnSpc>
                <a:spcPct val="80000"/>
              </a:lnSpc>
              <a:buFont typeface="Wingdings" pitchFamily="2" charset="2"/>
              <a:buNone/>
            </a:pPr>
            <a:r>
              <a:rPr lang="en-US" altLang="zh-CN" sz="1600" dirty="0" smtClean="0">
                <a:latin typeface="微软雅黑" pitchFamily="34" charset="-122"/>
                <a:ea typeface="微软雅黑" pitchFamily="34" charset="-122"/>
              </a:rPr>
              <a:t>    id</a:t>
            </a:r>
            <a:r>
              <a:rPr lang="zh-CN" altLang="en-US" sz="1600" dirty="0" smtClean="0">
                <a:latin typeface="微软雅黑" pitchFamily="34" charset="-122"/>
                <a:ea typeface="微软雅黑" pitchFamily="34" charset="-122"/>
              </a:rPr>
              <a:t>不为</a:t>
            </a:r>
            <a:r>
              <a:rPr lang="en-US" altLang="zh-CN" sz="1600" dirty="0" smtClean="0">
                <a:latin typeface="微软雅黑" pitchFamily="34" charset="-122"/>
                <a:ea typeface="微软雅黑" pitchFamily="34" charset="-122"/>
              </a:rPr>
              <a:t>0</a:t>
            </a:r>
            <a:r>
              <a:rPr lang="zh-CN" altLang="en-US" sz="1600" dirty="0" smtClean="0">
                <a:latin typeface="微软雅黑" pitchFamily="34" charset="-122"/>
                <a:ea typeface="微软雅黑" pitchFamily="34" charset="-122"/>
              </a:rPr>
              <a:t>， 表示有</a:t>
            </a:r>
            <a:r>
              <a:rPr lang="en-US" altLang="zh-CN" sz="1600" dirty="0" smtClean="0">
                <a:latin typeface="微软雅黑" pitchFamily="34" charset="-122"/>
                <a:ea typeface="微软雅黑" pitchFamily="34" charset="-122"/>
              </a:rPr>
              <a:t>non-disk I/O Wait</a:t>
            </a:r>
            <a:r>
              <a:rPr lang="zh-CN" altLang="en-US" sz="1600" dirty="0" smtClean="0">
                <a:latin typeface="微软雅黑" pitchFamily="34" charset="-122"/>
                <a:ea typeface="微软雅黑" pitchFamily="34" charset="-122"/>
              </a:rPr>
              <a:t>，包含：</a:t>
            </a:r>
            <a:r>
              <a:rPr lang="en-US" altLang="zh-CN" sz="1600" dirty="0" smtClean="0">
                <a:latin typeface="微软雅黑" pitchFamily="34" charset="-122"/>
                <a:ea typeface="微软雅黑" pitchFamily="34" charset="-122"/>
              </a:rPr>
              <a:t>network I/O wait</a:t>
            </a:r>
            <a:r>
              <a:rPr lang="zh-CN" altLang="en-US" sz="1600" dirty="0" smtClean="0">
                <a:latin typeface="微软雅黑" pitchFamily="34" charset="-122"/>
                <a:ea typeface="微软雅黑" pitchFamily="34" charset="-122"/>
              </a:rPr>
              <a:t>和 </a:t>
            </a:r>
            <a:r>
              <a:rPr lang="en-US" altLang="zh-CN" sz="1600" dirty="0" smtClean="0">
                <a:latin typeface="微软雅黑" pitchFamily="34" charset="-122"/>
                <a:ea typeface="微软雅黑" pitchFamily="34" charset="-122"/>
              </a:rPr>
              <a:t>terminal I/O wait</a:t>
            </a:r>
          </a:p>
          <a:p>
            <a:pPr>
              <a:lnSpc>
                <a:spcPct val="80000"/>
              </a:lnSpc>
              <a:buFont typeface="Wingdings" pitchFamily="2" charset="2"/>
              <a:buNone/>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如果系统没有</a:t>
            </a:r>
            <a:r>
              <a:rPr lang="en-US" altLang="zh-CN" sz="1600" dirty="0" smtClean="0">
                <a:latin typeface="微软雅黑" pitchFamily="34" charset="-122"/>
                <a:ea typeface="微软雅黑" pitchFamily="34" charset="-122"/>
              </a:rPr>
              <a:t>terminal I/O Wait,</a:t>
            </a:r>
            <a:r>
              <a:rPr lang="zh-CN" altLang="en-US" sz="1600" dirty="0" smtClean="0">
                <a:latin typeface="微软雅黑" pitchFamily="34" charset="-122"/>
                <a:ea typeface="微软雅黑" pitchFamily="34" charset="-122"/>
              </a:rPr>
              <a:t>则 表示有</a:t>
            </a:r>
            <a:r>
              <a:rPr lang="en-US" altLang="zh-CN" sz="1600" dirty="0" smtClean="0">
                <a:latin typeface="微软雅黑" pitchFamily="34" charset="-122"/>
                <a:ea typeface="微软雅黑" pitchFamily="34" charset="-122"/>
              </a:rPr>
              <a:t>Network I/O wait </a:t>
            </a:r>
            <a:r>
              <a:rPr lang="zh-CN" altLang="en-US" sz="1600" dirty="0" smtClean="0">
                <a:latin typeface="微软雅黑" pitchFamily="34" charset="-122"/>
                <a:ea typeface="微软雅黑" pitchFamily="34" charset="-122"/>
              </a:rPr>
              <a:t>。</a:t>
            </a:r>
            <a:endParaRPr lang="en-US" altLang="zh-CN" sz="1600" b="0" dirty="0">
              <a:latin typeface="微软雅黑" pitchFamily="34" charset="-122"/>
              <a:ea typeface="微软雅黑" pitchFamily="34" charset="-122"/>
            </a:endParaRPr>
          </a:p>
          <a:p>
            <a:pPr>
              <a:buFont typeface="Wingdings" pitchFamily="2" charset="2"/>
              <a:buNone/>
            </a:pPr>
            <a:r>
              <a:rPr lang="zh-CN" altLang="en-US" sz="2000" b="0" dirty="0">
                <a:latin typeface="微软雅黑" pitchFamily="34" charset="-122"/>
                <a:ea typeface="微软雅黑" pitchFamily="34" charset="-122"/>
              </a:rPr>
              <a:t>相同规则适用于</a:t>
            </a:r>
            <a:r>
              <a:rPr lang="en-US" altLang="zh-CN" sz="2000" b="0" dirty="0" err="1">
                <a:latin typeface="微软雅黑" pitchFamily="34" charset="-122"/>
                <a:ea typeface="微软雅黑" pitchFamily="34" charset="-122"/>
              </a:rPr>
              <a:t>sar</a:t>
            </a:r>
            <a:r>
              <a:rPr lang="zh-CN" altLang="en-US" sz="2000" b="0" dirty="0">
                <a:latin typeface="微软雅黑" pitchFamily="34" charset="-122"/>
                <a:ea typeface="微软雅黑" pitchFamily="34" charset="-122"/>
              </a:rPr>
              <a:t>和</a:t>
            </a:r>
            <a:r>
              <a:rPr lang="en-US" altLang="zh-CN" sz="2000" b="0" dirty="0" err="1">
                <a:latin typeface="微软雅黑" pitchFamily="34" charset="-122"/>
                <a:ea typeface="微软雅黑" pitchFamily="34" charset="-122"/>
              </a:rPr>
              <a:t>iostat</a:t>
            </a:r>
            <a:r>
              <a:rPr lang="zh-CN" altLang="en-US" sz="2000" b="0" dirty="0">
                <a:latin typeface="微软雅黑" pitchFamily="34" charset="-122"/>
                <a:ea typeface="微软雅黑" pitchFamily="34" charset="-122"/>
              </a:rPr>
              <a:t>命令</a:t>
            </a:r>
            <a:r>
              <a:rPr lang="zh-CN" altLang="en-US" b="0" dirty="0">
                <a:latin typeface="微软雅黑" pitchFamily="34" charset="-122"/>
                <a:ea typeface="微软雅黑" pitchFamily="34" charset="-122"/>
              </a:rPr>
              <a:t>。</a:t>
            </a:r>
          </a:p>
          <a:p>
            <a:pPr>
              <a:buFont typeface="Wingdings" pitchFamily="2" charset="2"/>
              <a:buNone/>
            </a:pPr>
            <a:endParaRPr lang="en-US" altLang="zh-CN" b="0" dirty="0">
              <a:ea typeface="宋体"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D8A698B-4984-4A16-8391-E614760769EF}" type="slidenum">
              <a:rPr lang="zh-CN" altLang="en-US"/>
              <a:pPr/>
              <a:t>49</a:t>
            </a:fld>
            <a:endParaRPr lang="en-US" altLang="zh-CN"/>
          </a:p>
        </p:txBody>
      </p:sp>
      <p:sp>
        <p:nvSpPr>
          <p:cNvPr id="6" name="日期占位符 5"/>
          <p:cNvSpPr>
            <a:spLocks noGrp="1"/>
          </p:cNvSpPr>
          <p:nvPr>
            <p:ph type="dt" sz="half" idx="12"/>
          </p:nvPr>
        </p:nvSpPr>
        <p:spPr/>
        <p:txBody>
          <a:bodyPr/>
          <a:lstStyle/>
          <a:p>
            <a:fld id="{739D128A-B9B8-4B19-8900-8CB83D545700}" type="datetime1">
              <a:rPr lang="zh-CN" altLang="en-US"/>
              <a:pPr/>
              <a:t>2010-4-27</a:t>
            </a:fld>
            <a:endParaRPr lang="en-US" altLang="zh-CN"/>
          </a:p>
        </p:txBody>
      </p:sp>
      <p:sp>
        <p:nvSpPr>
          <p:cNvPr id="486402" name="Rectangle 2"/>
          <p:cNvSpPr>
            <a:spLocks noGrp="1" noChangeArrowheads="1"/>
          </p:cNvSpPr>
          <p:nvPr>
            <p:ph type="title"/>
          </p:nvPr>
        </p:nvSpPr>
        <p:spPr/>
        <p:txBody>
          <a:bodyPr/>
          <a:lstStyle/>
          <a:p>
            <a:r>
              <a:rPr lang="en-US" altLang="zh-CN" dirty="0" err="1" smtClean="0">
                <a:latin typeface="微软雅黑" pitchFamily="34" charset="-122"/>
                <a:ea typeface="微软雅黑" pitchFamily="34" charset="-122"/>
              </a:rPr>
              <a:t>Memleak</a:t>
            </a:r>
            <a:r>
              <a:rPr lang="zh-CN" altLang="en-US" dirty="0" smtClean="0">
                <a:latin typeface="微软雅黑" pitchFamily="34" charset="-122"/>
                <a:ea typeface="微软雅黑" pitchFamily="34" charset="-122"/>
              </a:rPr>
              <a:t>内存</a:t>
            </a:r>
            <a:r>
              <a:rPr lang="zh-CN" altLang="en-US" dirty="0">
                <a:latin typeface="微软雅黑" pitchFamily="34" charset="-122"/>
                <a:ea typeface="微软雅黑" pitchFamily="34" charset="-122"/>
              </a:rPr>
              <a:t>泄露</a:t>
            </a:r>
          </a:p>
        </p:txBody>
      </p:sp>
      <p:sp>
        <p:nvSpPr>
          <p:cNvPr id="486403" name="Rectangle 3"/>
          <p:cNvSpPr>
            <a:spLocks noGrp="1" noChangeArrowheads="1"/>
          </p:cNvSpPr>
          <p:nvPr>
            <p:ph type="body" idx="1"/>
          </p:nvPr>
        </p:nvSpPr>
        <p:spPr>
          <a:xfrm>
            <a:off x="0" y="1600200"/>
            <a:ext cx="8382000" cy="4724399"/>
          </a:xfrm>
        </p:spPr>
        <p:txBody>
          <a:bodyPr/>
          <a:lstStyle/>
          <a:p>
            <a:r>
              <a:rPr lang="zh-CN" altLang="en-US" sz="2800" b="0" dirty="0">
                <a:latin typeface="微软雅黑" pitchFamily="34" charset="-122"/>
                <a:ea typeface="微软雅黑" pitchFamily="34" charset="-122"/>
              </a:rPr>
              <a:t>内存泄露是一种重复分配程序的错误</a:t>
            </a:r>
            <a:r>
              <a:rPr lang="en-US" altLang="zh-CN" sz="2800" b="0" dirty="0">
                <a:latin typeface="微软雅黑" pitchFamily="34" charset="-122"/>
                <a:ea typeface="微软雅黑" pitchFamily="34" charset="-122"/>
              </a:rPr>
              <a:t>,</a:t>
            </a:r>
            <a:r>
              <a:rPr lang="zh-CN" altLang="en-US" sz="2800" b="0" dirty="0">
                <a:latin typeface="微软雅黑" pitchFamily="34" charset="-122"/>
                <a:ea typeface="微软雅黑" pitchFamily="34" charset="-122"/>
              </a:rPr>
              <a:t>程序使用了内存却不释放它</a:t>
            </a:r>
            <a:r>
              <a:rPr lang="en-US" altLang="zh-CN" sz="2800" b="0" dirty="0">
                <a:latin typeface="微软雅黑" pitchFamily="34" charset="-122"/>
                <a:ea typeface="微软雅黑" pitchFamily="34" charset="-122"/>
              </a:rPr>
              <a:t>.</a:t>
            </a:r>
          </a:p>
          <a:p>
            <a:r>
              <a:rPr lang="zh-CN" altLang="en-US" sz="2800" b="0" dirty="0">
                <a:latin typeface="微软雅黑" pitchFamily="34" charset="-122"/>
                <a:ea typeface="微软雅黑" pitchFamily="34" charset="-122"/>
              </a:rPr>
              <a:t>在长期运行的程序中</a:t>
            </a:r>
            <a:r>
              <a:rPr lang="en-US" altLang="zh-CN" sz="2800" b="0" dirty="0">
                <a:latin typeface="微软雅黑" pitchFamily="34" charset="-122"/>
                <a:ea typeface="微软雅黑" pitchFamily="34" charset="-122"/>
              </a:rPr>
              <a:t>,</a:t>
            </a:r>
            <a:r>
              <a:rPr lang="zh-CN" altLang="en-US" sz="2800" b="0" dirty="0">
                <a:latin typeface="微软雅黑" pitchFamily="34" charset="-122"/>
                <a:ea typeface="微软雅黑" pitchFamily="34" charset="-122"/>
              </a:rPr>
              <a:t>例如交互式应用程序</a:t>
            </a:r>
            <a:r>
              <a:rPr lang="en-US" altLang="zh-CN" sz="2800" b="0" dirty="0">
                <a:latin typeface="微软雅黑" pitchFamily="34" charset="-122"/>
                <a:ea typeface="微软雅黑" pitchFamily="34" charset="-122"/>
              </a:rPr>
              <a:t>,</a:t>
            </a:r>
            <a:r>
              <a:rPr lang="zh-CN" altLang="en-US" sz="2800" b="0" dirty="0">
                <a:latin typeface="微软雅黑" pitchFamily="34" charset="-122"/>
                <a:ea typeface="微软雅黑" pitchFamily="34" charset="-122"/>
              </a:rPr>
              <a:t>内存泄露</a:t>
            </a:r>
            <a:r>
              <a:rPr lang="en-US" altLang="zh-CN" sz="2800" b="0" dirty="0">
                <a:latin typeface="微软雅黑" pitchFamily="34" charset="-122"/>
                <a:ea typeface="微软雅黑" pitchFamily="34" charset="-122"/>
              </a:rPr>
              <a:t>,</a:t>
            </a:r>
            <a:r>
              <a:rPr lang="zh-CN" altLang="en-US" sz="2800" b="0" dirty="0">
                <a:latin typeface="微软雅黑" pitchFamily="34" charset="-122"/>
                <a:ea typeface="微软雅黑" pitchFamily="34" charset="-122"/>
              </a:rPr>
              <a:t>可能会引起内存碎片和大量实际内存和页面空间的垃圾回收的堆积</a:t>
            </a:r>
            <a:r>
              <a:rPr lang="en-US" altLang="zh-CN" sz="2800" b="0" dirty="0">
                <a:latin typeface="微软雅黑" pitchFamily="34" charset="-122"/>
                <a:ea typeface="微软雅黑" pitchFamily="34" charset="-122"/>
              </a:rPr>
              <a:t>.</a:t>
            </a:r>
          </a:p>
          <a:p>
            <a:r>
              <a:rPr lang="zh-CN" altLang="en-US" sz="2800" b="0" dirty="0">
                <a:latin typeface="微软雅黑" pitchFamily="34" charset="-122"/>
                <a:ea typeface="微软雅黑" pitchFamily="34" charset="-122"/>
              </a:rPr>
              <a:t>系统可能只因为一个程序的内存泄露而用完页面空间</a:t>
            </a:r>
            <a:r>
              <a:rPr lang="en-US" altLang="zh-CN" sz="2800" b="0" dirty="0">
                <a:latin typeface="微软雅黑" pitchFamily="34" charset="-122"/>
                <a:ea typeface="微软雅黑" pitchFamily="34" charset="-122"/>
              </a:rPr>
              <a:t>.</a:t>
            </a:r>
          </a:p>
          <a:p>
            <a:r>
              <a:rPr lang="zh-CN" altLang="en-US" sz="2800" b="0" dirty="0">
                <a:latin typeface="微软雅黑" pitchFamily="34" charset="-122"/>
                <a:ea typeface="微软雅黑" pitchFamily="34" charset="-122"/>
              </a:rPr>
              <a:t>可以</a:t>
            </a:r>
            <a:r>
              <a:rPr lang="zh-CN" altLang="en-US" sz="2800" b="0" dirty="0" smtClean="0">
                <a:latin typeface="微软雅黑" pitchFamily="34" charset="-122"/>
                <a:ea typeface="微软雅黑" pitchFamily="34" charset="-122"/>
              </a:rPr>
              <a:t>用</a:t>
            </a:r>
            <a:r>
              <a:rPr lang="en-US" altLang="zh-CN" sz="2800" b="1" dirty="0" err="1" smtClean="0">
                <a:latin typeface="微软雅黑" pitchFamily="34" charset="-122"/>
                <a:ea typeface="微软雅黑" pitchFamily="34" charset="-122"/>
              </a:rPr>
              <a:t>Valgrind</a:t>
            </a:r>
            <a:r>
              <a:rPr lang="zh-CN" altLang="en-US" sz="2800" b="0" dirty="0" smtClean="0">
                <a:latin typeface="微软雅黑" pitchFamily="34" charset="-122"/>
                <a:ea typeface="微软雅黑" pitchFamily="34" charset="-122"/>
              </a:rPr>
              <a:t>来检测内存泄漏</a:t>
            </a:r>
            <a:endParaRPr lang="en-US" altLang="zh-CN" sz="2800" b="0" dirty="0">
              <a:latin typeface="微软雅黑" pitchFamily="34" charset="-122"/>
              <a:ea typeface="微软雅黑" pitchFamily="34" charset="-122"/>
            </a:endParaRPr>
          </a:p>
          <a:p>
            <a:endParaRPr lang="zh-CN" altLang="en-US" b="0" dirty="0">
              <a:ea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152400" y="685800"/>
            <a:ext cx="6011862" cy="838200"/>
          </a:xfrm>
        </p:spPr>
        <p:txBody>
          <a:bodyPr/>
          <a:lstStyle/>
          <a:p>
            <a:r>
              <a:rPr lang="zh-CN" altLang="en-US" dirty="0">
                <a:latin typeface="微软雅黑" pitchFamily="34" charset="-122"/>
                <a:ea typeface="微软雅黑" pitchFamily="34" charset="-122"/>
              </a:rPr>
              <a:t>性能基准</a:t>
            </a:r>
          </a:p>
        </p:txBody>
      </p:sp>
      <p:graphicFrame>
        <p:nvGraphicFramePr>
          <p:cNvPr id="407042" name="Group 514"/>
          <p:cNvGraphicFramePr>
            <a:graphicFrameLocks noGrp="1"/>
          </p:cNvGraphicFramePr>
          <p:nvPr>
            <p:ph idx="1"/>
          </p:nvPr>
        </p:nvGraphicFramePr>
        <p:xfrm>
          <a:off x="304800" y="2209800"/>
          <a:ext cx="8534400" cy="3901440"/>
        </p:xfrm>
        <a:graphic>
          <a:graphicData uri="http://schemas.openxmlformats.org/drawingml/2006/table">
            <a:tbl>
              <a:tblPr/>
              <a:tblGrid>
                <a:gridCol w="658813"/>
                <a:gridCol w="1560512"/>
                <a:gridCol w="682625"/>
                <a:gridCol w="1304925"/>
                <a:gridCol w="1254125"/>
                <a:gridCol w="1403350"/>
                <a:gridCol w="1670050"/>
              </a:tblGrid>
              <a:tr h="257175">
                <a:tc gridSpan="7">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charset="-122"/>
                          <a:ea typeface="宋体" charset="-122"/>
                        </a:rPr>
                        <a:t>MYSQL</a:t>
                      </a:r>
                      <a:r>
                        <a:rPr kumimoji="0" lang="zh-CN" altLang="en-US" sz="1600" b="1" i="0" u="none" strike="noStrike" cap="none" normalizeH="0" baseline="0" dirty="0" smtClean="0">
                          <a:ln>
                            <a:noFill/>
                          </a:ln>
                          <a:solidFill>
                            <a:schemeClr val="tx1"/>
                          </a:solidFill>
                          <a:effectLst/>
                          <a:latin typeface="宋体" charset="-122"/>
                          <a:ea typeface="宋体" charset="-122"/>
                        </a:rPr>
                        <a:t>数据库性能表</a:t>
                      </a:r>
                      <a:endParaRPr kumimoji="0" lang="zh-CN" altLang="en-US" sz="1800" b="0" i="0" u="none" strike="noStrike" cap="none" normalizeH="0" baseline="0" dirty="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80975">
                <a:tc gridSpan="7">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19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主题</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细项</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chemeClr val="tx1"/>
                          </a:solidFill>
                          <a:effectLst/>
                          <a:latin typeface="宋体" charset="-122"/>
                          <a:ea typeface="宋体" charset="-122"/>
                        </a:rPr>
                        <a:t>公司级基准</a:t>
                      </a:r>
                      <a:endParaRPr kumimoji="0" lang="zh-CN" altLang="en-US" sz="1800" b="0" i="0" u="none" strike="noStrike" cap="none" normalizeH="0" baseline="0" dirty="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较好部门</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较差部门</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没有经验部门</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备注</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1300">
                <a:tc rowSpan="4">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MYSQL MyISAM</a:t>
                      </a:r>
                      <a:r>
                        <a:rPr kumimoji="0" lang="zh-CN" altLang="en-US" sz="1200" b="0" i="0" u="none" strike="noStrike" cap="none" normalizeH="0" baseline="0" smtClean="0">
                          <a:ln>
                            <a:noFill/>
                          </a:ln>
                          <a:solidFill>
                            <a:schemeClr val="tx1"/>
                          </a:solidFill>
                          <a:effectLst/>
                          <a:latin typeface="宋体" charset="-122"/>
                          <a:ea typeface="宋体" charset="-122"/>
                        </a:rPr>
                        <a:t>性能</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Select</a:t>
                      </a:r>
                      <a:r>
                        <a:rPr kumimoji="0" lang="zh-CN" altLang="en-US" sz="1200" b="0" i="0" u="none" strike="noStrike" cap="none" normalizeH="0" baseline="0" smtClean="0">
                          <a:ln>
                            <a:noFill/>
                          </a:ln>
                          <a:solidFill>
                            <a:schemeClr val="tx1"/>
                          </a:solidFill>
                          <a:effectLst/>
                          <a:latin typeface="宋体" charset="-122"/>
                          <a:ea typeface="宋体" charset="-122"/>
                        </a:rPr>
                        <a:t>请求数（次</a:t>
                      </a:r>
                      <a:r>
                        <a:rPr kumimoji="0" lang="en-US" altLang="zh-CN" sz="1200" b="0" i="0" u="none" strike="noStrike" cap="none" normalizeH="0" baseline="0" smtClean="0">
                          <a:ln>
                            <a:noFill/>
                          </a:ln>
                          <a:solidFill>
                            <a:schemeClr val="tx1"/>
                          </a:solidFill>
                          <a:effectLst/>
                          <a:latin typeface="宋体" charset="-122"/>
                          <a:ea typeface="宋体" charset="-122"/>
                        </a:rPr>
                        <a:t>/S)</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450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FF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1300">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Update</a:t>
                      </a:r>
                      <a:r>
                        <a:rPr kumimoji="0" lang="zh-CN" altLang="en-US" sz="1200" b="0" i="0" u="none" strike="noStrike" cap="none" normalizeH="0" baseline="0" smtClean="0">
                          <a:ln>
                            <a:noFill/>
                          </a:ln>
                          <a:solidFill>
                            <a:schemeClr val="tx1"/>
                          </a:solidFill>
                          <a:effectLst/>
                          <a:latin typeface="宋体" charset="-122"/>
                          <a:ea typeface="宋体" charset="-122"/>
                        </a:rPr>
                        <a:t>请求数（次</a:t>
                      </a:r>
                      <a:r>
                        <a:rPr kumimoji="0" lang="en-US" altLang="zh-CN" sz="1200" b="0" i="0" u="none" strike="noStrike" cap="none" normalizeH="0" baseline="0" smtClean="0">
                          <a:ln>
                            <a:noFill/>
                          </a:ln>
                          <a:solidFill>
                            <a:schemeClr val="tx1"/>
                          </a:solidFill>
                          <a:effectLst/>
                          <a:latin typeface="宋体" charset="-122"/>
                          <a:ea typeface="宋体" charset="-122"/>
                        </a:rPr>
                        <a:t>/S)</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150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FF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1300">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insert</a:t>
                      </a:r>
                      <a:r>
                        <a:rPr kumimoji="0" lang="zh-CN" altLang="en-US" sz="1200" b="0" i="0" u="none" strike="noStrike" cap="none" normalizeH="0" baseline="0" smtClean="0">
                          <a:ln>
                            <a:noFill/>
                          </a:ln>
                          <a:solidFill>
                            <a:schemeClr val="tx1"/>
                          </a:solidFill>
                          <a:effectLst/>
                          <a:latin typeface="宋体" charset="-122"/>
                          <a:ea typeface="宋体" charset="-122"/>
                        </a:rPr>
                        <a:t>请求数（次</a:t>
                      </a:r>
                      <a:r>
                        <a:rPr kumimoji="0" lang="en-US" altLang="zh-CN" sz="1200" b="0" i="0" u="none" strike="noStrike" cap="none" normalizeH="0" baseline="0" smtClean="0">
                          <a:ln>
                            <a:noFill/>
                          </a:ln>
                          <a:solidFill>
                            <a:schemeClr val="tx1"/>
                          </a:solidFill>
                          <a:effectLst/>
                          <a:latin typeface="宋体" charset="-122"/>
                          <a:ea typeface="宋体" charset="-122"/>
                        </a:rPr>
                        <a:t>/S)</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FF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4675">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总请求数（次</a:t>
                      </a:r>
                      <a:r>
                        <a:rPr kumimoji="0" lang="en-US" altLang="zh-CN" sz="1200" b="0" i="0" u="none" strike="noStrike" cap="none" normalizeH="0" baseline="0" smtClean="0">
                          <a:ln>
                            <a:noFill/>
                          </a:ln>
                          <a:solidFill>
                            <a:schemeClr val="tx1"/>
                          </a:solidFill>
                          <a:effectLst/>
                          <a:latin typeface="宋体" charset="-122"/>
                          <a:ea typeface="宋体" charset="-122"/>
                        </a:rPr>
                        <a:t>/S)</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400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a:t>
                      </a:r>
                      <a:r>
                        <a:rPr kumimoji="0" lang="en-US" altLang="zh-CN" sz="1200" b="0" i="0" u="none" strike="noStrike" cap="none" normalizeH="0" baseline="0" smtClean="0">
                          <a:ln>
                            <a:noFill/>
                          </a:ln>
                          <a:solidFill>
                            <a:schemeClr val="tx1"/>
                          </a:solidFill>
                          <a:effectLst/>
                          <a:latin typeface="宋体" charset="-122"/>
                          <a:ea typeface="宋体" charset="-122"/>
                        </a:rPr>
                        <a:t>400</a:t>
                      </a:r>
                      <a:r>
                        <a:rPr kumimoji="0" lang="zh-CN" altLang="en-US" sz="1200" b="0" i="0" u="none" strike="noStrike" cap="none" normalizeH="0" baseline="0" smtClean="0">
                          <a:ln>
                            <a:noFill/>
                          </a:ln>
                          <a:solidFill>
                            <a:schemeClr val="tx1"/>
                          </a:solidFill>
                          <a:effectLst/>
                          <a:latin typeface="宋体" charset="-122"/>
                          <a:ea typeface="宋体" charset="-122"/>
                        </a:rPr>
                        <a:t>）</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a:t>
                      </a:r>
                      <a:r>
                        <a:rPr kumimoji="0" lang="en-US" altLang="zh-CN" sz="1200" b="0" i="0" u="none" strike="noStrike" cap="none" normalizeH="0" baseline="0" smtClean="0">
                          <a:ln>
                            <a:noFill/>
                          </a:ln>
                          <a:solidFill>
                            <a:schemeClr val="tx1"/>
                          </a:solidFill>
                          <a:effectLst/>
                          <a:latin typeface="宋体" charset="-122"/>
                          <a:ea typeface="宋体" charset="-122"/>
                        </a:rPr>
                        <a:t>330</a:t>
                      </a:r>
                      <a:r>
                        <a:rPr kumimoji="0" lang="zh-CN" altLang="en-US" sz="1200" b="0" i="0" u="none" strike="noStrike" cap="none" normalizeH="0" baseline="0" smtClean="0">
                          <a:ln>
                            <a:noFill/>
                          </a:ln>
                          <a:solidFill>
                            <a:schemeClr val="tx1"/>
                          </a:solidFill>
                          <a:effectLst/>
                          <a:latin typeface="宋体" charset="-122"/>
                          <a:ea typeface="宋体" charset="-122"/>
                        </a:rPr>
                        <a:t>）</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a:t>
                      </a:r>
                      <a:r>
                        <a:rPr kumimoji="0" lang="en-US" altLang="zh-CN" sz="1200" b="0" i="0" u="none" strike="noStrike" cap="none" normalizeH="0" baseline="0" smtClean="0">
                          <a:ln>
                            <a:noFill/>
                          </a:ln>
                          <a:solidFill>
                            <a:schemeClr val="tx1"/>
                          </a:solidFill>
                          <a:effectLst/>
                          <a:latin typeface="宋体" charset="-122"/>
                          <a:ea typeface="宋体" charset="-122"/>
                        </a:rPr>
                        <a:t>280</a:t>
                      </a:r>
                      <a:r>
                        <a:rPr kumimoji="0" lang="zh-CN" altLang="en-US" sz="1200" b="0" i="0" u="none" strike="noStrike" cap="none" normalizeH="0" baseline="0" smtClean="0">
                          <a:ln>
                            <a:noFill/>
                          </a:ln>
                          <a:solidFill>
                            <a:schemeClr val="tx1"/>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a:t>
                      </a:r>
                      <a:r>
                        <a:rPr kumimoji="0" lang="en-US" altLang="zh-CN" sz="1200" b="0" i="0" u="none" strike="noStrike" cap="none" normalizeH="0" baseline="0" smtClean="0">
                          <a:ln>
                            <a:noFill/>
                          </a:ln>
                          <a:solidFill>
                            <a:schemeClr val="tx1"/>
                          </a:solidFill>
                          <a:effectLst/>
                          <a:latin typeface="宋体" charset="-122"/>
                          <a:ea typeface="宋体" charset="-122"/>
                        </a:rPr>
                        <a:t>130)</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a:t>
                      </a:r>
                      <a:r>
                        <a:rPr kumimoji="0" lang="en-US" altLang="zh-CN" sz="1200" b="0" i="0" u="none" strike="noStrike" cap="none" normalizeH="0" baseline="0" smtClean="0">
                          <a:ln>
                            <a:noFill/>
                          </a:ln>
                          <a:solidFill>
                            <a:schemeClr val="tx1"/>
                          </a:solidFill>
                          <a:effectLst/>
                          <a:latin typeface="宋体" charset="-122"/>
                          <a:ea typeface="宋体" charset="-122"/>
                        </a:rPr>
                        <a:t>100</a:t>
                      </a:r>
                      <a:r>
                        <a:rPr kumimoji="0" lang="zh-CN" altLang="en-US" sz="1200" b="0" i="0" u="none" strike="noStrike" cap="none" normalizeH="0" baseline="0" smtClean="0">
                          <a:ln>
                            <a:noFill/>
                          </a:ln>
                          <a:solidFill>
                            <a:schemeClr val="tx1"/>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FF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rowSpan="4">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MYSQL InnoDB</a:t>
                      </a:r>
                      <a:r>
                        <a:rPr kumimoji="0" lang="zh-CN" altLang="en-US" sz="1200" b="0" i="0" u="none" strike="noStrike" cap="none" normalizeH="0" baseline="0" smtClean="0">
                          <a:ln>
                            <a:noFill/>
                          </a:ln>
                          <a:solidFill>
                            <a:schemeClr val="tx1"/>
                          </a:solidFill>
                          <a:effectLst/>
                          <a:latin typeface="宋体" charset="-122"/>
                          <a:ea typeface="宋体" charset="-122"/>
                        </a:rPr>
                        <a:t>性能</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Select</a:t>
                      </a:r>
                      <a:r>
                        <a:rPr kumimoji="0" lang="zh-CN" altLang="en-US" sz="1200" b="0" i="0" u="none" strike="noStrike" cap="none" normalizeH="0" baseline="0" smtClean="0">
                          <a:ln>
                            <a:noFill/>
                          </a:ln>
                          <a:solidFill>
                            <a:schemeClr val="tx1"/>
                          </a:solidFill>
                          <a:effectLst/>
                          <a:latin typeface="宋体" charset="-122"/>
                          <a:ea typeface="宋体" charset="-122"/>
                        </a:rPr>
                        <a:t>请求数（次</a:t>
                      </a:r>
                      <a:r>
                        <a:rPr kumimoji="0" lang="en-US" altLang="zh-CN" sz="1200" b="0" i="0" u="none" strike="noStrike" cap="none" normalizeH="0" baseline="0" smtClean="0">
                          <a:ln>
                            <a:noFill/>
                          </a:ln>
                          <a:solidFill>
                            <a:schemeClr val="tx1"/>
                          </a:solidFill>
                          <a:effectLst/>
                          <a:latin typeface="宋体" charset="-122"/>
                          <a:ea typeface="宋体" charset="-122"/>
                        </a:rPr>
                        <a:t>/S)</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450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FF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Update</a:t>
                      </a:r>
                      <a:r>
                        <a:rPr kumimoji="0" lang="zh-CN" altLang="en-US" sz="1200" b="0" i="0" u="none" strike="noStrike" cap="none" normalizeH="0" baseline="0" smtClean="0">
                          <a:ln>
                            <a:noFill/>
                          </a:ln>
                          <a:solidFill>
                            <a:schemeClr val="tx1"/>
                          </a:solidFill>
                          <a:effectLst/>
                          <a:latin typeface="宋体" charset="-122"/>
                          <a:ea typeface="宋体" charset="-122"/>
                        </a:rPr>
                        <a:t>请求数（次</a:t>
                      </a:r>
                      <a:r>
                        <a:rPr kumimoji="0" lang="en-US" altLang="zh-CN" sz="1200" b="0" i="0" u="none" strike="noStrike" cap="none" normalizeH="0" baseline="0" smtClean="0">
                          <a:ln>
                            <a:noFill/>
                          </a:ln>
                          <a:solidFill>
                            <a:schemeClr val="tx1"/>
                          </a:solidFill>
                          <a:effectLst/>
                          <a:latin typeface="宋体" charset="-122"/>
                          <a:ea typeface="宋体" charset="-122"/>
                        </a:rPr>
                        <a:t>/S)</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FF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insert</a:t>
                      </a:r>
                      <a:r>
                        <a:rPr kumimoji="0" lang="zh-CN" altLang="en-US" sz="1200" b="0" i="0" u="none" strike="noStrike" cap="none" normalizeH="0" baseline="0" smtClean="0">
                          <a:ln>
                            <a:noFill/>
                          </a:ln>
                          <a:solidFill>
                            <a:schemeClr val="tx1"/>
                          </a:solidFill>
                          <a:effectLst/>
                          <a:latin typeface="宋体" charset="-122"/>
                          <a:ea typeface="宋体" charset="-122"/>
                        </a:rPr>
                        <a:t>请求数（次</a:t>
                      </a:r>
                      <a:r>
                        <a:rPr kumimoji="0" lang="en-US" altLang="zh-CN" sz="1200" b="0" i="0" u="none" strike="noStrike" cap="none" normalizeH="0" baseline="0" smtClean="0">
                          <a:ln>
                            <a:noFill/>
                          </a:ln>
                          <a:solidFill>
                            <a:schemeClr val="tx1"/>
                          </a:solidFill>
                          <a:effectLst/>
                          <a:latin typeface="宋体" charset="-122"/>
                          <a:ea typeface="宋体" charset="-122"/>
                        </a:rPr>
                        <a:t>/S)</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2500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FF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总请求数（次</a:t>
                      </a:r>
                      <a:r>
                        <a:rPr kumimoji="0" lang="en-US" altLang="zh-CN" sz="1200" b="0" i="0" u="none" strike="noStrike" cap="none" normalizeH="0" baseline="0" smtClean="0">
                          <a:ln>
                            <a:noFill/>
                          </a:ln>
                          <a:solidFill>
                            <a:schemeClr val="tx1"/>
                          </a:solidFill>
                          <a:effectLst/>
                          <a:latin typeface="宋体" charset="-122"/>
                          <a:ea typeface="宋体" charset="-122"/>
                        </a:rPr>
                        <a:t>/S)</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400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a:t>
                      </a:r>
                      <a:r>
                        <a:rPr kumimoji="0" lang="en-US" altLang="zh-CN" sz="1200" b="0" i="0" u="none" strike="noStrike" cap="none" normalizeH="0" baseline="0" smtClean="0">
                          <a:ln>
                            <a:noFill/>
                          </a:ln>
                          <a:solidFill>
                            <a:schemeClr val="tx1"/>
                          </a:solidFill>
                          <a:effectLst/>
                          <a:latin typeface="宋体" charset="-122"/>
                          <a:ea typeface="宋体" charset="-122"/>
                        </a:rPr>
                        <a:t>455</a:t>
                      </a:r>
                      <a:r>
                        <a:rPr kumimoji="0" lang="zh-CN" altLang="en-US" sz="1200" b="0" i="0" u="none" strike="noStrike" cap="none" normalizeH="0" baseline="0" smtClean="0">
                          <a:ln>
                            <a:noFill/>
                          </a:ln>
                          <a:solidFill>
                            <a:schemeClr val="tx1"/>
                          </a:solidFill>
                          <a:effectLst/>
                          <a:latin typeface="宋体" charset="-122"/>
                          <a:ea typeface="宋体" charset="-122"/>
                        </a:rPr>
                        <a:t>）</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a:t>
                      </a:r>
                      <a:r>
                        <a:rPr kumimoji="0" lang="en-US" altLang="zh-CN" sz="1200" b="0" i="0" u="none" strike="noStrike" cap="none" normalizeH="0" baseline="0" smtClean="0">
                          <a:ln>
                            <a:noFill/>
                          </a:ln>
                          <a:solidFill>
                            <a:schemeClr val="tx1"/>
                          </a:solidFill>
                          <a:effectLst/>
                          <a:latin typeface="宋体" charset="-122"/>
                          <a:ea typeface="宋体" charset="-122"/>
                        </a:rPr>
                        <a:t>355</a:t>
                      </a:r>
                      <a:r>
                        <a:rPr kumimoji="0" lang="zh-CN" altLang="en-US" sz="1200" b="0" i="0" u="none" strike="noStrike" cap="none" normalizeH="0" baseline="0" smtClean="0">
                          <a:ln>
                            <a:noFill/>
                          </a:ln>
                          <a:solidFill>
                            <a:schemeClr val="tx1"/>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a:t>
                      </a:r>
                      <a:r>
                        <a:rPr kumimoji="0" lang="en-US" altLang="zh-CN" sz="1200" b="0" i="0" u="none" strike="noStrike" cap="none" normalizeH="0" baseline="0" smtClean="0">
                          <a:ln>
                            <a:noFill/>
                          </a:ln>
                          <a:solidFill>
                            <a:schemeClr val="tx1"/>
                          </a:solidFill>
                          <a:effectLst/>
                          <a:latin typeface="宋体" charset="-122"/>
                          <a:ea typeface="宋体" charset="-122"/>
                        </a:rPr>
                        <a:t>250</a:t>
                      </a:r>
                      <a:r>
                        <a:rPr kumimoji="0" lang="zh-CN" altLang="en-US" sz="1200" b="0" i="0" u="none" strike="noStrike" cap="none" normalizeH="0" baseline="0" smtClean="0">
                          <a:ln>
                            <a:noFill/>
                          </a:ln>
                          <a:solidFill>
                            <a:schemeClr val="tx1"/>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FF0000"/>
                          </a:solidFill>
                          <a:effectLst/>
                          <a:latin typeface="宋体" charset="-122"/>
                          <a:ea typeface="宋体" charset="-122"/>
                        </a:rPr>
                        <a:t>　</a:t>
                      </a:r>
                      <a:endParaRPr kumimoji="0" lang="zh-CN" altLang="en-US" sz="1800" b="0" i="0" u="none" strike="noStrike" cap="none" normalizeH="0" baseline="0" dirty="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D8A698B-4984-4A16-8391-E614760769EF}" type="slidenum">
              <a:rPr lang="zh-CN" altLang="en-US"/>
              <a:pPr/>
              <a:t>50</a:t>
            </a:fld>
            <a:endParaRPr lang="en-US" altLang="zh-CN"/>
          </a:p>
        </p:txBody>
      </p:sp>
      <p:sp>
        <p:nvSpPr>
          <p:cNvPr id="6" name="日期占位符 5"/>
          <p:cNvSpPr>
            <a:spLocks noGrp="1"/>
          </p:cNvSpPr>
          <p:nvPr>
            <p:ph type="dt" sz="half" idx="12"/>
          </p:nvPr>
        </p:nvSpPr>
        <p:spPr/>
        <p:txBody>
          <a:bodyPr/>
          <a:lstStyle/>
          <a:p>
            <a:fld id="{739D128A-B9B8-4B19-8900-8CB83D545700}" type="datetime1">
              <a:rPr lang="zh-CN" altLang="en-US"/>
              <a:pPr/>
              <a:t>2010-4-27</a:t>
            </a:fld>
            <a:endParaRPr lang="en-US" altLang="zh-CN"/>
          </a:p>
        </p:txBody>
      </p:sp>
      <p:sp>
        <p:nvSpPr>
          <p:cNvPr id="486402" name="Rectangle 2"/>
          <p:cNvSpPr>
            <a:spLocks noGrp="1" noChangeArrowheads="1"/>
          </p:cNvSpPr>
          <p:nvPr>
            <p:ph type="title"/>
          </p:nvPr>
        </p:nvSpPr>
        <p:spPr/>
        <p:txBody>
          <a:bodyPr/>
          <a:lstStyle/>
          <a:p>
            <a:r>
              <a:rPr lang="zh-CN" altLang="en-US" dirty="0" smtClean="0">
                <a:ea typeface="宋体" pitchFamily="2" charset="-122"/>
              </a:rPr>
              <a:t>内存</a:t>
            </a:r>
            <a:r>
              <a:rPr lang="zh-CN" altLang="en-US" dirty="0">
                <a:ea typeface="宋体" pitchFamily="2" charset="-122"/>
              </a:rPr>
              <a:t>泄露</a:t>
            </a:r>
          </a:p>
        </p:txBody>
      </p:sp>
      <p:sp>
        <p:nvSpPr>
          <p:cNvPr id="486403" name="Rectangle 3"/>
          <p:cNvSpPr>
            <a:spLocks noGrp="1" noChangeArrowheads="1"/>
          </p:cNvSpPr>
          <p:nvPr>
            <p:ph type="body" idx="1"/>
          </p:nvPr>
        </p:nvSpPr>
        <p:spPr>
          <a:xfrm>
            <a:off x="152400" y="1219200"/>
            <a:ext cx="8458200" cy="5029200"/>
          </a:xfrm>
        </p:spPr>
        <p:txBody>
          <a:bodyPr/>
          <a:lstStyle/>
          <a:p>
            <a:r>
              <a:rPr lang="en-US" altLang="zh-CN" sz="1600" dirty="0" err="1" smtClean="0">
                <a:latin typeface="微软雅黑" pitchFamily="34" charset="-122"/>
                <a:ea typeface="微软雅黑" pitchFamily="34" charset="-122"/>
              </a:rPr>
              <a:t>Valgrind</a:t>
            </a:r>
            <a:r>
              <a:rPr lang="zh-CN" altLang="en-US" sz="1600" dirty="0" smtClean="0">
                <a:latin typeface="微软雅黑" pitchFamily="34" charset="-122"/>
                <a:ea typeface="微软雅黑" pitchFamily="34" charset="-122"/>
              </a:rPr>
              <a:t>用于</a:t>
            </a:r>
            <a:r>
              <a:rPr lang="en-US" altLang="zh-CN" sz="1600" dirty="0" smtClean="0">
                <a:latin typeface="微软雅黑" pitchFamily="34" charset="-122"/>
                <a:ea typeface="微软雅黑" pitchFamily="34" charset="-122"/>
              </a:rPr>
              <a:t>Linux</a:t>
            </a:r>
            <a:r>
              <a:rPr lang="zh-CN" altLang="en-US" sz="1600" dirty="0" smtClean="0">
                <a:latin typeface="微软雅黑" pitchFamily="34" charset="-122"/>
                <a:ea typeface="微软雅黑" pitchFamily="34" charset="-122"/>
              </a:rPr>
              <a:t>程序的内存调试和代码剖析。在它的环境中运行你的程序来监视内存的使用情况，比如</a:t>
            </a:r>
            <a:r>
              <a:rPr lang="en-US" altLang="zh-CN" sz="1600" dirty="0" smtClean="0">
                <a:latin typeface="微软雅黑" pitchFamily="34" charset="-122"/>
                <a:ea typeface="微软雅黑" pitchFamily="34" charset="-122"/>
              </a:rPr>
              <a:t>C </a:t>
            </a:r>
            <a:r>
              <a:rPr lang="zh-CN" altLang="en-US" sz="1600" dirty="0" smtClean="0">
                <a:latin typeface="微软雅黑" pitchFamily="34" charset="-122"/>
                <a:ea typeface="微软雅黑" pitchFamily="34" charset="-122"/>
              </a:rPr>
              <a:t>语言中的</a:t>
            </a:r>
            <a:r>
              <a:rPr lang="en-US" altLang="zh-CN" sz="1600" dirty="0" err="1" smtClean="0">
                <a:latin typeface="微软雅黑" pitchFamily="34" charset="-122"/>
                <a:ea typeface="微软雅黑" pitchFamily="34" charset="-122"/>
              </a:rPr>
              <a:t>malloc</a:t>
            </a:r>
            <a:r>
              <a:rPr lang="zh-CN" altLang="en-US" sz="1600" dirty="0" smtClean="0">
                <a:latin typeface="微软雅黑" pitchFamily="34" charset="-122"/>
                <a:ea typeface="微软雅黑" pitchFamily="34" charset="-122"/>
              </a:rPr>
              <a:t>和</a:t>
            </a:r>
            <a:r>
              <a:rPr lang="en-US" altLang="zh-CN" sz="1600" dirty="0" smtClean="0">
                <a:latin typeface="微软雅黑" pitchFamily="34" charset="-122"/>
                <a:ea typeface="微软雅黑" pitchFamily="34" charset="-122"/>
              </a:rPr>
              <a:t>free</a:t>
            </a:r>
            <a:r>
              <a:rPr lang="zh-CN" altLang="en-US" sz="1600" dirty="0" smtClean="0">
                <a:latin typeface="微软雅黑" pitchFamily="34" charset="-122"/>
                <a:ea typeface="微软雅黑" pitchFamily="34" charset="-122"/>
              </a:rPr>
              <a:t>或者 </a:t>
            </a:r>
            <a:r>
              <a:rPr lang="en-US" altLang="zh-CN" sz="1600" dirty="0" smtClean="0">
                <a:latin typeface="微软雅黑" pitchFamily="34" charset="-122"/>
                <a:ea typeface="微软雅黑" pitchFamily="34" charset="-122"/>
              </a:rPr>
              <a:t>C++</a:t>
            </a:r>
            <a:r>
              <a:rPr lang="zh-CN" altLang="en-US" sz="1600" dirty="0" smtClean="0">
                <a:latin typeface="微软雅黑" pitchFamily="34" charset="-122"/>
                <a:ea typeface="微软雅黑" pitchFamily="34" charset="-122"/>
              </a:rPr>
              <a:t>中的</a:t>
            </a:r>
            <a:r>
              <a:rPr lang="en-US" altLang="zh-CN" sz="1600" dirty="0" smtClean="0">
                <a:latin typeface="微软雅黑" pitchFamily="34" charset="-122"/>
                <a:ea typeface="微软雅黑" pitchFamily="34" charset="-122"/>
              </a:rPr>
              <a:t>new</a:t>
            </a:r>
            <a:r>
              <a:rPr lang="zh-CN" altLang="en-US" sz="1600" dirty="0" smtClean="0">
                <a:latin typeface="微软雅黑" pitchFamily="34" charset="-122"/>
                <a:ea typeface="微软雅黑" pitchFamily="34" charset="-122"/>
              </a:rPr>
              <a:t>和 </a:t>
            </a:r>
            <a:r>
              <a:rPr lang="en-US" altLang="zh-CN" sz="1600" dirty="0" smtClean="0">
                <a:latin typeface="微软雅黑" pitchFamily="34" charset="-122"/>
                <a:ea typeface="微软雅黑" pitchFamily="34" charset="-122"/>
              </a:rPr>
              <a:t>delete</a:t>
            </a:r>
            <a:r>
              <a:rPr lang="zh-CN" altLang="en-US" sz="1600" dirty="0" smtClean="0">
                <a:latin typeface="微软雅黑" pitchFamily="34" charset="-122"/>
                <a:ea typeface="微软雅黑" pitchFamily="34" charset="-122"/>
              </a:rPr>
              <a:t>。包含多个工具，如</a:t>
            </a:r>
            <a:r>
              <a:rPr lang="en-US" altLang="zh-CN" sz="1600" dirty="0" err="1" smtClean="0">
                <a:latin typeface="微软雅黑" pitchFamily="34" charset="-122"/>
                <a:ea typeface="微软雅黑" pitchFamily="34" charset="-122"/>
              </a:rPr>
              <a:t>Memcheck,Cachegrind,Helgrind</a:t>
            </a:r>
            <a:r>
              <a:rPr lang="en-US" altLang="zh-CN" sz="1600" dirty="0" smtClean="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Callgrind</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Massif</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endParaRPr lang="zh-CN" altLang="en-US" sz="1600" dirty="0" smtClean="0">
              <a:latin typeface="微软雅黑" pitchFamily="34" charset="-122"/>
              <a:ea typeface="微软雅黑" pitchFamily="34" charset="-122"/>
            </a:endParaRPr>
          </a:p>
          <a:p>
            <a:r>
              <a:rPr lang="en-US" altLang="zh-CN" sz="1400" b="1" dirty="0" err="1" smtClean="0">
                <a:latin typeface="微软雅黑" pitchFamily="34" charset="-122"/>
                <a:ea typeface="微软雅黑" pitchFamily="34" charset="-122"/>
              </a:rPr>
              <a:t>Memcheck</a:t>
            </a:r>
            <a:r>
              <a:rPr lang="en-US" altLang="zh-CN" sz="1400" b="1" dirty="0" smtClean="0">
                <a:latin typeface="微软雅黑" pitchFamily="34" charset="-122"/>
                <a:ea typeface="微软雅黑" pitchFamily="34" charset="-122"/>
              </a:rPr>
              <a:t> </a:t>
            </a:r>
            <a:endParaRPr lang="zh-CN" altLang="en-US" sz="1400" b="1" dirty="0" smtClean="0">
              <a:latin typeface="微软雅黑" pitchFamily="34" charset="-122"/>
              <a:ea typeface="微软雅黑" pitchFamily="34" charset="-122"/>
            </a:endParaRPr>
          </a:p>
          <a:p>
            <a:pPr>
              <a:buFont typeface="Wingdings" pitchFamily="2" charset="2"/>
              <a:buChar char="Ø"/>
            </a:pPr>
            <a:r>
              <a:rPr lang="zh-CN" altLang="en-US" sz="1000" dirty="0" smtClean="0">
                <a:latin typeface="微软雅黑" pitchFamily="34" charset="-122"/>
                <a:ea typeface="微软雅黑" pitchFamily="34" charset="-122"/>
              </a:rPr>
              <a:t>使用未初始化的内存</a:t>
            </a:r>
            <a:endParaRPr lang="en-US" altLang="zh-CN" sz="1000" dirty="0" smtClean="0">
              <a:latin typeface="微软雅黑" pitchFamily="34" charset="-122"/>
              <a:ea typeface="微软雅黑" pitchFamily="34" charset="-122"/>
            </a:endParaRPr>
          </a:p>
          <a:p>
            <a:pPr>
              <a:buFont typeface="Wingdings" pitchFamily="2" charset="2"/>
              <a:buChar char="Ø"/>
            </a:pPr>
            <a:r>
              <a:rPr lang="zh-CN" altLang="en-US" sz="1000" dirty="0" smtClean="0">
                <a:latin typeface="微软雅黑" pitchFamily="34" charset="-122"/>
                <a:ea typeface="微软雅黑" pitchFamily="34" charset="-122"/>
              </a:rPr>
              <a:t>使用已经释放了的内存</a:t>
            </a:r>
            <a:endParaRPr lang="en-US" altLang="zh-CN" sz="1000" dirty="0" smtClean="0">
              <a:latin typeface="微软雅黑" pitchFamily="34" charset="-122"/>
              <a:ea typeface="微软雅黑" pitchFamily="34" charset="-122"/>
            </a:endParaRPr>
          </a:p>
          <a:p>
            <a:pPr>
              <a:buFont typeface="Wingdings" pitchFamily="2" charset="2"/>
              <a:buChar char="Ø"/>
            </a:pPr>
            <a:r>
              <a:rPr lang="zh-CN" altLang="en-US" sz="1000" dirty="0" smtClean="0">
                <a:latin typeface="微软雅黑" pitchFamily="34" charset="-122"/>
                <a:ea typeface="微软雅黑" pitchFamily="34" charset="-122"/>
              </a:rPr>
              <a:t>使用超过 </a:t>
            </a:r>
            <a:r>
              <a:rPr lang="en-US" altLang="zh-CN" sz="1000" dirty="0" err="1" smtClean="0">
                <a:latin typeface="微软雅黑" pitchFamily="34" charset="-122"/>
                <a:ea typeface="微软雅黑" pitchFamily="34" charset="-122"/>
              </a:rPr>
              <a:t>malloc</a:t>
            </a:r>
            <a:r>
              <a:rPr lang="zh-CN" altLang="en-US" sz="1000" dirty="0" smtClean="0">
                <a:latin typeface="微软雅黑" pitchFamily="34" charset="-122"/>
                <a:ea typeface="微软雅黑" pitchFamily="34" charset="-122"/>
              </a:rPr>
              <a:t>分配的内存空间</a:t>
            </a:r>
            <a:endParaRPr lang="en-US" altLang="zh-CN" sz="1000" dirty="0" smtClean="0">
              <a:latin typeface="微软雅黑" pitchFamily="34" charset="-122"/>
              <a:ea typeface="微软雅黑" pitchFamily="34" charset="-122"/>
            </a:endParaRPr>
          </a:p>
          <a:p>
            <a:pPr>
              <a:buFont typeface="Wingdings" pitchFamily="2" charset="2"/>
              <a:buChar char="Ø"/>
            </a:pPr>
            <a:r>
              <a:rPr lang="zh-CN" altLang="en-US" sz="1000" dirty="0" smtClean="0">
                <a:latin typeface="微软雅黑" pitchFamily="34" charset="-122"/>
                <a:ea typeface="微软雅黑" pitchFamily="34" charset="-122"/>
              </a:rPr>
              <a:t>对堆栈的非法访问</a:t>
            </a:r>
            <a:endParaRPr lang="en-US" altLang="zh-CN" sz="1000" dirty="0" smtClean="0">
              <a:latin typeface="微软雅黑" pitchFamily="34" charset="-122"/>
              <a:ea typeface="微软雅黑" pitchFamily="34" charset="-122"/>
            </a:endParaRPr>
          </a:p>
          <a:p>
            <a:pPr>
              <a:buFont typeface="Wingdings" pitchFamily="2" charset="2"/>
              <a:buChar char="Ø"/>
            </a:pPr>
            <a:r>
              <a:rPr lang="zh-CN" altLang="en-US" sz="1000" dirty="0" smtClean="0">
                <a:latin typeface="微软雅黑" pitchFamily="34" charset="-122"/>
                <a:ea typeface="微软雅黑" pitchFamily="34" charset="-122"/>
              </a:rPr>
              <a:t>申请的空间是否有</a:t>
            </a:r>
            <a:endParaRPr lang="en-US" altLang="zh-CN" sz="1000" dirty="0" smtClean="0">
              <a:latin typeface="微软雅黑" pitchFamily="34" charset="-122"/>
              <a:ea typeface="微软雅黑" pitchFamily="34" charset="-122"/>
            </a:endParaRPr>
          </a:p>
          <a:p>
            <a:pPr>
              <a:buFont typeface="Wingdings" pitchFamily="2" charset="2"/>
              <a:buChar char="Ø"/>
            </a:pPr>
            <a:r>
              <a:rPr lang="en-US" altLang="zh-CN" sz="1000" dirty="0" err="1" smtClean="0">
                <a:latin typeface="微软雅黑" pitchFamily="34" charset="-122"/>
                <a:ea typeface="微软雅黑" pitchFamily="34" charset="-122"/>
              </a:rPr>
              <a:t>malloc</a:t>
            </a:r>
            <a:r>
              <a:rPr lang="en-US" altLang="zh-CN" sz="1000" dirty="0" smtClean="0">
                <a:latin typeface="微软雅黑" pitchFamily="34" charset="-122"/>
                <a:ea typeface="微软雅黑" pitchFamily="34" charset="-122"/>
              </a:rPr>
              <a:t>/free/new/delete</a:t>
            </a:r>
            <a:r>
              <a:rPr lang="zh-CN" altLang="en-US" sz="1000" dirty="0" smtClean="0">
                <a:latin typeface="微软雅黑" pitchFamily="34" charset="-122"/>
                <a:ea typeface="微软雅黑" pitchFamily="34" charset="-122"/>
              </a:rPr>
              <a:t>申请和释放内存的匹配</a:t>
            </a:r>
            <a:endParaRPr lang="en-US" altLang="zh-CN" sz="1000" dirty="0" smtClean="0">
              <a:latin typeface="微软雅黑" pitchFamily="34" charset="-122"/>
              <a:ea typeface="微软雅黑" pitchFamily="34" charset="-122"/>
            </a:endParaRPr>
          </a:p>
          <a:p>
            <a:pPr>
              <a:buFont typeface="Wingdings" pitchFamily="2" charset="2"/>
              <a:buChar char="Ø"/>
            </a:pPr>
            <a:r>
              <a:rPr lang="en-US" altLang="zh-CN" sz="1000" dirty="0" err="1" smtClean="0">
                <a:latin typeface="微软雅黑" pitchFamily="34" charset="-122"/>
                <a:ea typeface="微软雅黑" pitchFamily="34" charset="-122"/>
              </a:rPr>
              <a:t>src</a:t>
            </a:r>
            <a:r>
              <a:rPr lang="zh-CN" altLang="en-US" sz="1000" dirty="0" smtClean="0">
                <a:latin typeface="微软雅黑" pitchFamily="34" charset="-122"/>
                <a:ea typeface="微软雅黑" pitchFamily="34" charset="-122"/>
              </a:rPr>
              <a:t>和</a:t>
            </a:r>
            <a:r>
              <a:rPr lang="en-US" altLang="zh-CN" sz="1000" dirty="0" err="1" smtClean="0">
                <a:latin typeface="微软雅黑" pitchFamily="34" charset="-122"/>
                <a:ea typeface="微软雅黑" pitchFamily="34" charset="-122"/>
              </a:rPr>
              <a:t>dst</a:t>
            </a:r>
            <a:r>
              <a:rPr lang="zh-CN" altLang="en-US" sz="1000" dirty="0" smtClean="0">
                <a:latin typeface="微软雅黑" pitchFamily="34" charset="-122"/>
                <a:ea typeface="微软雅黑" pitchFamily="34" charset="-122"/>
              </a:rPr>
              <a:t>的重叠</a:t>
            </a:r>
            <a:endParaRPr lang="en-US" altLang="zh-CN" sz="1000" dirty="0" smtClean="0">
              <a:latin typeface="微软雅黑" pitchFamily="34" charset="-122"/>
              <a:ea typeface="微软雅黑" pitchFamily="34" charset="-122"/>
            </a:endParaRPr>
          </a:p>
          <a:p>
            <a:r>
              <a:rPr lang="en-US" altLang="zh-CN" sz="1400" b="1" dirty="0" err="1" smtClean="0">
                <a:latin typeface="微软雅黑" pitchFamily="34" charset="-122"/>
                <a:ea typeface="微软雅黑" pitchFamily="34" charset="-122"/>
              </a:rPr>
              <a:t>Callgrind</a:t>
            </a:r>
            <a:endParaRPr lang="en-US" altLang="zh-CN" sz="1400" b="1" dirty="0" smtClean="0">
              <a:latin typeface="微软雅黑" pitchFamily="34" charset="-122"/>
              <a:ea typeface="微软雅黑" pitchFamily="34" charset="-122"/>
            </a:endParaRPr>
          </a:p>
          <a:p>
            <a:pPr>
              <a:buFont typeface="Wingdings" pitchFamily="2" charset="2"/>
              <a:buChar char="Ø"/>
            </a:pPr>
            <a:r>
              <a:rPr lang="zh-CN" altLang="en-US" sz="1000" dirty="0" smtClean="0">
                <a:latin typeface="微软雅黑" pitchFamily="34" charset="-122"/>
                <a:ea typeface="微软雅黑" pitchFamily="34" charset="-122"/>
              </a:rPr>
              <a:t> </a:t>
            </a:r>
            <a:r>
              <a:rPr lang="en-US" altLang="zh-CN" sz="1000" dirty="0" err="1" smtClean="0">
                <a:latin typeface="微软雅黑" pitchFamily="34" charset="-122"/>
                <a:ea typeface="微软雅黑" pitchFamily="34" charset="-122"/>
              </a:rPr>
              <a:t>Callgrind</a:t>
            </a:r>
            <a:r>
              <a:rPr lang="zh-CN" altLang="en-US" sz="1000" dirty="0" smtClean="0">
                <a:latin typeface="微软雅黑" pitchFamily="34" charset="-122"/>
                <a:ea typeface="微软雅黑" pitchFamily="34" charset="-122"/>
              </a:rPr>
              <a:t>收集程序运行时的一些数据，函数调用关系等信息，还可以有选择地进行</a:t>
            </a:r>
            <a:r>
              <a:rPr lang="en-US" altLang="zh-CN" sz="1000" dirty="0" smtClean="0">
                <a:latin typeface="微软雅黑" pitchFamily="34" charset="-122"/>
                <a:ea typeface="微软雅黑" pitchFamily="34" charset="-122"/>
              </a:rPr>
              <a:t>cache </a:t>
            </a:r>
            <a:r>
              <a:rPr lang="zh-CN" altLang="en-US" sz="1000" dirty="0" smtClean="0">
                <a:latin typeface="微软雅黑" pitchFamily="34" charset="-122"/>
                <a:ea typeface="微软雅黑" pitchFamily="34" charset="-122"/>
              </a:rPr>
              <a:t>模拟。在运行结束时，它会把分析数据写入一个文件。</a:t>
            </a:r>
            <a:r>
              <a:rPr lang="en-US" altLang="zh-CN" sz="1000" dirty="0" err="1" smtClean="0">
                <a:latin typeface="微软雅黑" pitchFamily="34" charset="-122"/>
                <a:ea typeface="微软雅黑" pitchFamily="34" charset="-122"/>
              </a:rPr>
              <a:t>callgrind_annotate</a:t>
            </a:r>
            <a:r>
              <a:rPr lang="zh-CN" altLang="en-US" sz="1000" dirty="0" smtClean="0">
                <a:latin typeface="微软雅黑" pitchFamily="34" charset="-122"/>
                <a:ea typeface="微软雅黑" pitchFamily="34" charset="-122"/>
              </a:rPr>
              <a:t>可以把这个文件的内容转化成可读的形式。</a:t>
            </a:r>
            <a:endParaRPr lang="en-US" altLang="zh-CN" sz="1000" dirty="0" smtClean="0">
              <a:latin typeface="微软雅黑" pitchFamily="34" charset="-122"/>
              <a:ea typeface="微软雅黑" pitchFamily="34" charset="-122"/>
            </a:endParaRPr>
          </a:p>
          <a:p>
            <a:r>
              <a:rPr lang="en-US" altLang="zh-CN" sz="1400" b="1" dirty="0" err="1" smtClean="0">
                <a:latin typeface="微软雅黑" pitchFamily="34" charset="-122"/>
                <a:ea typeface="微软雅黑" pitchFamily="34" charset="-122"/>
              </a:rPr>
              <a:t>Cachegrind</a:t>
            </a:r>
            <a:endParaRPr lang="en-US" altLang="zh-CN" sz="1400" b="1" dirty="0" smtClean="0">
              <a:latin typeface="微软雅黑" pitchFamily="34" charset="-122"/>
              <a:ea typeface="微软雅黑" pitchFamily="34" charset="-122"/>
            </a:endParaRPr>
          </a:p>
          <a:p>
            <a:pPr>
              <a:buFont typeface="Wingdings" pitchFamily="2" charset="2"/>
              <a:buChar char="Ø"/>
            </a:pPr>
            <a:r>
              <a:rPr lang="zh-CN" altLang="en-US" sz="1000" dirty="0" smtClean="0">
                <a:latin typeface="微软雅黑" pitchFamily="34" charset="-122"/>
                <a:ea typeface="微软雅黑" pitchFamily="34" charset="-122"/>
              </a:rPr>
              <a:t> 它模拟 </a:t>
            </a:r>
            <a:r>
              <a:rPr lang="en-US" altLang="zh-CN" sz="1000" dirty="0" smtClean="0">
                <a:latin typeface="微软雅黑" pitchFamily="34" charset="-122"/>
                <a:ea typeface="微软雅黑" pitchFamily="34" charset="-122"/>
              </a:rPr>
              <a:t>CPU</a:t>
            </a:r>
            <a:r>
              <a:rPr lang="zh-CN" altLang="en-US" sz="1000" dirty="0" smtClean="0">
                <a:latin typeface="微软雅黑" pitchFamily="34" charset="-122"/>
                <a:ea typeface="微软雅黑" pitchFamily="34" charset="-122"/>
              </a:rPr>
              <a:t>中的一级缓存</a:t>
            </a:r>
            <a:r>
              <a:rPr lang="en-US" altLang="zh-CN" sz="1000" dirty="0" smtClean="0">
                <a:latin typeface="微软雅黑" pitchFamily="34" charset="-122"/>
                <a:ea typeface="微软雅黑" pitchFamily="34" charset="-122"/>
              </a:rPr>
              <a:t>I1,D1</a:t>
            </a:r>
            <a:r>
              <a:rPr lang="zh-CN" altLang="en-US" sz="1000" dirty="0" smtClean="0">
                <a:latin typeface="微软雅黑" pitchFamily="34" charset="-122"/>
                <a:ea typeface="微软雅黑" pitchFamily="34" charset="-122"/>
              </a:rPr>
              <a:t>和</a:t>
            </a:r>
            <a:r>
              <a:rPr lang="en-US" altLang="zh-CN" sz="1000" dirty="0" smtClean="0">
                <a:latin typeface="微软雅黑" pitchFamily="34" charset="-122"/>
                <a:ea typeface="微软雅黑" pitchFamily="34" charset="-122"/>
              </a:rPr>
              <a:t>L2</a:t>
            </a:r>
            <a:r>
              <a:rPr lang="zh-CN" altLang="en-US" sz="1000" dirty="0" smtClean="0">
                <a:latin typeface="微软雅黑" pitchFamily="34" charset="-122"/>
                <a:ea typeface="微软雅黑" pitchFamily="34" charset="-122"/>
              </a:rPr>
              <a:t>二级缓存，能够精确地指出程序中 </a:t>
            </a:r>
            <a:r>
              <a:rPr lang="en-US" altLang="zh-CN" sz="1000" dirty="0" smtClean="0">
                <a:latin typeface="微软雅黑" pitchFamily="34" charset="-122"/>
                <a:ea typeface="微软雅黑" pitchFamily="34" charset="-122"/>
              </a:rPr>
              <a:t>cache</a:t>
            </a:r>
            <a:r>
              <a:rPr lang="zh-CN" altLang="en-US" sz="1000" dirty="0" smtClean="0">
                <a:latin typeface="微软雅黑" pitchFamily="34" charset="-122"/>
                <a:ea typeface="微软雅黑" pitchFamily="34" charset="-122"/>
              </a:rPr>
              <a:t>的丢失和命中。如果需要，它还</a:t>
            </a:r>
            <a:r>
              <a:rPr lang="zh-CN" altLang="en-US" sz="1000" dirty="0" smtClean="0">
                <a:latin typeface="微软雅黑" pitchFamily="34" charset="-122"/>
                <a:ea typeface="微软雅黑" pitchFamily="34" charset="-122"/>
              </a:rPr>
              <a:t>能够提供</a:t>
            </a:r>
            <a:r>
              <a:rPr lang="en-US" altLang="zh-CN" sz="1000" dirty="0" smtClean="0">
                <a:latin typeface="微软雅黑" pitchFamily="34" charset="-122"/>
                <a:ea typeface="微软雅黑" pitchFamily="34" charset="-122"/>
              </a:rPr>
              <a:t>cache</a:t>
            </a:r>
            <a:r>
              <a:rPr lang="zh-CN" altLang="en-US" sz="1000" dirty="0" smtClean="0">
                <a:latin typeface="微软雅黑" pitchFamily="34" charset="-122"/>
                <a:ea typeface="微软雅黑" pitchFamily="34" charset="-122"/>
              </a:rPr>
              <a:t>丢失次数，内存引用次数，以及每行代码，每个函数，每个模块，整个程序产生的指令数。</a:t>
            </a:r>
            <a:endParaRPr lang="en-US" altLang="zh-CN" sz="1000" dirty="0" smtClean="0">
              <a:latin typeface="微软雅黑" pitchFamily="34" charset="-122"/>
              <a:ea typeface="微软雅黑" pitchFamily="34" charset="-122"/>
            </a:endParaRPr>
          </a:p>
          <a:p>
            <a:r>
              <a:rPr lang="en-US" altLang="zh-CN" sz="1400" b="1" dirty="0" err="1" smtClean="0">
                <a:latin typeface="微软雅黑" pitchFamily="34" charset="-122"/>
                <a:ea typeface="微软雅黑" pitchFamily="34" charset="-122"/>
              </a:rPr>
              <a:t>Helgrind</a:t>
            </a:r>
            <a:endParaRPr lang="en-US" altLang="zh-CN" sz="1400" b="1" dirty="0" smtClean="0">
              <a:latin typeface="微软雅黑" pitchFamily="34" charset="-122"/>
              <a:ea typeface="微软雅黑" pitchFamily="34" charset="-122"/>
            </a:endParaRPr>
          </a:p>
          <a:p>
            <a:pPr>
              <a:buFont typeface="Wingdings" pitchFamily="2" charset="2"/>
              <a:buChar char="Ø"/>
            </a:pPr>
            <a:r>
              <a:rPr lang="zh-CN" altLang="en-US" sz="1000" dirty="0" smtClean="0">
                <a:latin typeface="微软雅黑" pitchFamily="34" charset="-122"/>
                <a:ea typeface="微软雅黑" pitchFamily="34" charset="-122"/>
              </a:rPr>
              <a:t> 它主要用来检查多线程程序中出现的竞争问题。</a:t>
            </a:r>
            <a:r>
              <a:rPr lang="en-US" altLang="zh-CN" sz="1000" dirty="0" err="1" smtClean="0">
                <a:latin typeface="微软雅黑" pitchFamily="34" charset="-122"/>
                <a:ea typeface="微软雅黑" pitchFamily="34" charset="-122"/>
              </a:rPr>
              <a:t>Helgrind</a:t>
            </a:r>
            <a:r>
              <a:rPr lang="en-US" altLang="zh-CN" sz="1000" dirty="0" smtClean="0">
                <a:latin typeface="微软雅黑" pitchFamily="34" charset="-122"/>
                <a:ea typeface="微软雅黑" pitchFamily="34" charset="-122"/>
              </a:rPr>
              <a:t> </a:t>
            </a:r>
            <a:r>
              <a:rPr lang="zh-CN" altLang="en-US" sz="1000" dirty="0" smtClean="0">
                <a:latin typeface="微软雅黑" pitchFamily="34" charset="-122"/>
                <a:ea typeface="微软雅黑" pitchFamily="34" charset="-122"/>
              </a:rPr>
              <a:t>寻找内存中被多个线程访问，而又没有一贯加锁的区域，这些区域往往是线程之间失去同步的地方，而且会导致难以发掘的错误</a:t>
            </a:r>
            <a:r>
              <a:rPr lang="zh-CN" altLang="en-US" sz="1000" dirty="0" smtClean="0">
                <a:latin typeface="微软雅黑" pitchFamily="34" charset="-122"/>
                <a:ea typeface="微软雅黑" pitchFamily="34" charset="-122"/>
              </a:rPr>
              <a:t>。</a:t>
            </a:r>
            <a:endParaRPr lang="en-US" altLang="zh-CN" sz="1000" dirty="0" smtClean="0">
              <a:latin typeface="微软雅黑" pitchFamily="34" charset="-122"/>
              <a:ea typeface="微软雅黑" pitchFamily="34" charset="-122"/>
            </a:endParaRPr>
          </a:p>
          <a:p>
            <a:r>
              <a:rPr lang="en-US" altLang="zh-CN" sz="1400" b="1" dirty="0" smtClean="0">
                <a:latin typeface="微软雅黑" pitchFamily="34" charset="-122"/>
                <a:ea typeface="微软雅黑" pitchFamily="34" charset="-122"/>
              </a:rPr>
              <a:t>Massif</a:t>
            </a:r>
            <a:r>
              <a:rPr lang="zh-CN" altLang="en-US" sz="1400" dirty="0" smtClean="0">
                <a:latin typeface="微软雅黑" pitchFamily="34" charset="-122"/>
                <a:ea typeface="微软雅黑" pitchFamily="34" charset="-122"/>
              </a:rPr>
              <a:t> </a:t>
            </a:r>
          </a:p>
          <a:p>
            <a:pPr>
              <a:buFont typeface="Wingdings" pitchFamily="2" charset="2"/>
              <a:buChar char="Ø"/>
            </a:pPr>
            <a:r>
              <a:rPr lang="zh-CN" altLang="en-US" sz="1000" dirty="0" smtClean="0">
                <a:latin typeface="微软雅黑" pitchFamily="34" charset="-122"/>
                <a:ea typeface="微软雅黑" pitchFamily="34" charset="-122"/>
              </a:rPr>
              <a:t>堆栈分析器，它能测量程序在堆栈中使用了多少内存，告诉我们堆块，堆管理块和栈的大小。</a:t>
            </a:r>
            <a:r>
              <a:rPr lang="en-US" altLang="zh-CN" sz="1000" dirty="0" smtClean="0">
                <a:latin typeface="微软雅黑" pitchFamily="34" charset="-122"/>
                <a:ea typeface="微软雅黑" pitchFamily="34" charset="-122"/>
              </a:rPr>
              <a:t>Massif</a:t>
            </a:r>
            <a:r>
              <a:rPr lang="zh-CN" altLang="en-US" sz="1000" dirty="0" smtClean="0">
                <a:latin typeface="微软雅黑" pitchFamily="34" charset="-122"/>
                <a:ea typeface="微软雅黑" pitchFamily="34" charset="-122"/>
              </a:rPr>
              <a:t>能</a:t>
            </a:r>
            <a:r>
              <a:rPr lang="zh-CN" altLang="en-US" sz="1000" dirty="0" smtClean="0">
                <a:latin typeface="微软雅黑" pitchFamily="34" charset="-122"/>
                <a:ea typeface="微软雅黑" pitchFamily="34" charset="-122"/>
              </a:rPr>
              <a:t>帮助减少</a:t>
            </a:r>
            <a:r>
              <a:rPr lang="zh-CN" altLang="en-US" sz="1000" dirty="0" smtClean="0">
                <a:latin typeface="微软雅黑" pitchFamily="34" charset="-122"/>
                <a:ea typeface="微软雅黑" pitchFamily="34" charset="-122"/>
              </a:rPr>
              <a:t>内存的使用，在带有虚拟内存的现代系统中，它还能够加速我们程序的运行，减少程序停留在交换区中的几率。</a:t>
            </a:r>
          </a:p>
          <a:p>
            <a:endParaRPr lang="zh-CN" altLang="en-US" sz="1000" b="0" dirty="0">
              <a:ea typeface="宋体"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D8A698B-4984-4A16-8391-E614760769EF}" type="slidenum">
              <a:rPr lang="zh-CN" altLang="en-US"/>
              <a:pPr/>
              <a:t>51</a:t>
            </a:fld>
            <a:endParaRPr lang="en-US" altLang="zh-CN" dirty="0"/>
          </a:p>
        </p:txBody>
      </p:sp>
      <p:sp>
        <p:nvSpPr>
          <p:cNvPr id="6" name="日期占位符 5"/>
          <p:cNvSpPr>
            <a:spLocks noGrp="1"/>
          </p:cNvSpPr>
          <p:nvPr>
            <p:ph type="dt" sz="half" idx="12"/>
          </p:nvPr>
        </p:nvSpPr>
        <p:spPr/>
        <p:txBody>
          <a:bodyPr/>
          <a:lstStyle/>
          <a:p>
            <a:fld id="{739D128A-B9B8-4B19-8900-8CB83D545700}" type="datetime1">
              <a:rPr lang="zh-CN" altLang="en-US"/>
              <a:pPr/>
              <a:t>2010-4-27</a:t>
            </a:fld>
            <a:endParaRPr lang="en-US" altLang="zh-CN"/>
          </a:p>
        </p:txBody>
      </p:sp>
      <p:sp>
        <p:nvSpPr>
          <p:cNvPr id="486402" name="Rectangle 2"/>
          <p:cNvSpPr>
            <a:spLocks noGrp="1" noChangeArrowheads="1"/>
          </p:cNvSpPr>
          <p:nvPr>
            <p:ph type="title"/>
          </p:nvPr>
        </p:nvSpPr>
        <p:spPr/>
        <p:txBody>
          <a:bodyPr/>
          <a:lstStyle/>
          <a:p>
            <a:r>
              <a:rPr lang="en-US" altLang="zh-CN" b="1" dirty="0" err="1" smtClean="0"/>
              <a:t>Valgrind</a:t>
            </a:r>
            <a:endParaRPr lang="zh-CN" altLang="en-US" dirty="0">
              <a:ea typeface="宋体" pitchFamily="2" charset="-122"/>
            </a:endParaRPr>
          </a:p>
        </p:txBody>
      </p:sp>
      <p:sp>
        <p:nvSpPr>
          <p:cNvPr id="486403" name="Rectangle 3"/>
          <p:cNvSpPr>
            <a:spLocks noGrp="1" noChangeArrowheads="1"/>
          </p:cNvSpPr>
          <p:nvPr>
            <p:ph type="body" idx="1"/>
          </p:nvPr>
        </p:nvSpPr>
        <p:spPr>
          <a:xfrm>
            <a:off x="152400" y="1219200"/>
            <a:ext cx="8610600" cy="5181600"/>
          </a:xfrm>
        </p:spPr>
        <p:txBody>
          <a:bodyPr/>
          <a:lstStyle/>
          <a:p>
            <a:r>
              <a:rPr lang="zh-CN" altLang="en-US" sz="1100" dirty="0" smtClean="0">
                <a:latin typeface="微软雅黑" pitchFamily="34" charset="-122"/>
                <a:ea typeface="微软雅黑" pitchFamily="34" charset="-122"/>
              </a:rPr>
              <a:t>用法</a:t>
            </a:r>
            <a:r>
              <a:rPr lang="en-US" altLang="zh-CN" sz="1100" dirty="0" smtClean="0">
                <a:latin typeface="微软雅黑" pitchFamily="34" charset="-122"/>
                <a:ea typeface="微软雅黑" pitchFamily="34" charset="-122"/>
              </a:rPr>
              <a:t>: </a:t>
            </a:r>
            <a:r>
              <a:rPr lang="en-US" altLang="zh-CN" sz="1100" dirty="0" err="1" smtClean="0">
                <a:latin typeface="微软雅黑" pitchFamily="34" charset="-122"/>
                <a:ea typeface="微软雅黑" pitchFamily="34" charset="-122"/>
              </a:rPr>
              <a:t>valgrind</a:t>
            </a:r>
            <a:r>
              <a:rPr lang="en-US" altLang="zh-CN" sz="1100" dirty="0" smtClean="0">
                <a:latin typeface="微软雅黑" pitchFamily="34" charset="-122"/>
                <a:ea typeface="微软雅黑" pitchFamily="34" charset="-122"/>
              </a:rPr>
              <a:t> [options] </a:t>
            </a:r>
            <a:r>
              <a:rPr lang="en-US" altLang="zh-CN" sz="1100" dirty="0" err="1" smtClean="0">
                <a:latin typeface="微软雅黑" pitchFamily="34" charset="-122"/>
                <a:ea typeface="微软雅黑" pitchFamily="34" charset="-122"/>
              </a:rPr>
              <a:t>prog</a:t>
            </a:r>
            <a:r>
              <a:rPr lang="en-US" altLang="zh-CN" sz="1100" dirty="0" smtClean="0">
                <a:latin typeface="微软雅黑" pitchFamily="34" charset="-122"/>
                <a:ea typeface="微软雅黑" pitchFamily="34" charset="-122"/>
              </a:rPr>
              <a:t>-and-</a:t>
            </a:r>
            <a:r>
              <a:rPr lang="en-US" altLang="zh-CN" sz="1100" dirty="0" err="1" smtClean="0">
                <a:latin typeface="微软雅黑" pitchFamily="34" charset="-122"/>
                <a:ea typeface="微软雅黑" pitchFamily="34" charset="-122"/>
              </a:rPr>
              <a:t>args</a:t>
            </a:r>
            <a:r>
              <a:rPr lang="en-US" altLang="zh-CN" sz="1100" dirty="0" smtClean="0">
                <a:latin typeface="微软雅黑" pitchFamily="34" charset="-122"/>
                <a:ea typeface="微软雅黑" pitchFamily="34" charset="-122"/>
              </a:rPr>
              <a:t> [options]: </a:t>
            </a:r>
            <a:r>
              <a:rPr lang="zh-CN" altLang="en-US" sz="1100" dirty="0" smtClean="0">
                <a:latin typeface="微软雅黑" pitchFamily="34" charset="-122"/>
                <a:ea typeface="微软雅黑" pitchFamily="34" charset="-122"/>
              </a:rPr>
              <a:t>常用选项，适用于所有</a:t>
            </a:r>
            <a:r>
              <a:rPr lang="en-US" altLang="zh-CN" sz="1100" dirty="0" err="1" smtClean="0">
                <a:latin typeface="微软雅黑" pitchFamily="34" charset="-122"/>
                <a:ea typeface="微软雅黑" pitchFamily="34" charset="-122"/>
              </a:rPr>
              <a:t>Valgrind</a:t>
            </a:r>
            <a:r>
              <a:rPr lang="zh-CN" altLang="en-US" sz="1100" dirty="0" smtClean="0">
                <a:latin typeface="微软雅黑" pitchFamily="34" charset="-122"/>
                <a:ea typeface="微软雅黑" pitchFamily="34" charset="-122"/>
              </a:rPr>
              <a:t>工具</a:t>
            </a:r>
          </a:p>
          <a:p>
            <a:r>
              <a:rPr lang="en-US" altLang="zh-CN" sz="1100" dirty="0" smtClean="0">
                <a:latin typeface="微软雅黑" pitchFamily="34" charset="-122"/>
                <a:ea typeface="微软雅黑" pitchFamily="34" charset="-122"/>
              </a:rPr>
              <a:t>-tool=&lt;name&gt; </a:t>
            </a:r>
            <a:r>
              <a:rPr lang="zh-CN" altLang="en-US" sz="1100" dirty="0" smtClean="0">
                <a:latin typeface="微软雅黑" pitchFamily="34" charset="-122"/>
                <a:ea typeface="微软雅黑" pitchFamily="34" charset="-122"/>
              </a:rPr>
              <a:t>最常用的选项。运行 </a:t>
            </a:r>
            <a:r>
              <a:rPr lang="en-US" altLang="zh-CN" sz="1100" dirty="0" err="1" smtClean="0">
                <a:latin typeface="微软雅黑" pitchFamily="34" charset="-122"/>
                <a:ea typeface="微软雅黑" pitchFamily="34" charset="-122"/>
              </a:rPr>
              <a:t>valgrind</a:t>
            </a:r>
            <a:r>
              <a:rPr lang="zh-CN" altLang="en-US" sz="1100" dirty="0" smtClean="0">
                <a:latin typeface="微软雅黑" pitchFamily="34" charset="-122"/>
                <a:ea typeface="微软雅黑" pitchFamily="34" charset="-122"/>
              </a:rPr>
              <a:t>中名为</a:t>
            </a:r>
            <a:r>
              <a:rPr lang="en-US" altLang="zh-CN" sz="1100" dirty="0" err="1" smtClean="0">
                <a:latin typeface="微软雅黑" pitchFamily="34" charset="-122"/>
                <a:ea typeface="微软雅黑" pitchFamily="34" charset="-122"/>
              </a:rPr>
              <a:t>toolname</a:t>
            </a:r>
            <a:r>
              <a:rPr lang="zh-CN" altLang="en-US" sz="1100" dirty="0" smtClean="0">
                <a:latin typeface="微软雅黑" pitchFamily="34" charset="-122"/>
                <a:ea typeface="微软雅黑" pitchFamily="34" charset="-122"/>
              </a:rPr>
              <a:t>的工具。默认</a:t>
            </a:r>
            <a:r>
              <a:rPr lang="en-US" altLang="zh-CN" sz="1100" dirty="0" err="1" smtClean="0">
                <a:latin typeface="微软雅黑" pitchFamily="34" charset="-122"/>
                <a:ea typeface="微软雅黑" pitchFamily="34" charset="-122"/>
              </a:rPr>
              <a:t>memcheck</a:t>
            </a:r>
            <a:r>
              <a:rPr lang="zh-CN" altLang="en-US"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h –help </a:t>
            </a:r>
            <a:r>
              <a:rPr lang="zh-CN" altLang="en-US" sz="1100" dirty="0" smtClean="0">
                <a:latin typeface="微软雅黑" pitchFamily="34" charset="-122"/>
                <a:ea typeface="微软雅黑" pitchFamily="34" charset="-122"/>
              </a:rPr>
              <a:t>显示帮助信息。</a:t>
            </a:r>
          </a:p>
          <a:p>
            <a:r>
              <a:rPr lang="en-US" altLang="zh-CN" sz="1100" dirty="0" smtClean="0">
                <a:latin typeface="微软雅黑" pitchFamily="34" charset="-122"/>
                <a:ea typeface="微软雅黑" pitchFamily="34" charset="-122"/>
              </a:rPr>
              <a:t>-version </a:t>
            </a:r>
            <a:r>
              <a:rPr lang="zh-CN" altLang="en-US" sz="1100" dirty="0" smtClean="0">
                <a:latin typeface="微软雅黑" pitchFamily="34" charset="-122"/>
                <a:ea typeface="微软雅黑" pitchFamily="34" charset="-122"/>
              </a:rPr>
              <a:t>显示</a:t>
            </a:r>
            <a:r>
              <a:rPr lang="en-US" altLang="zh-CN" sz="1100" dirty="0" err="1" smtClean="0">
                <a:latin typeface="微软雅黑" pitchFamily="34" charset="-122"/>
                <a:ea typeface="微软雅黑" pitchFamily="34" charset="-122"/>
              </a:rPr>
              <a:t>valgrind</a:t>
            </a:r>
            <a:r>
              <a:rPr lang="zh-CN" altLang="en-US" sz="1100" dirty="0" smtClean="0">
                <a:latin typeface="微软雅黑" pitchFamily="34" charset="-122"/>
                <a:ea typeface="微软雅黑" pitchFamily="34" charset="-122"/>
              </a:rPr>
              <a:t>内核的版本，每个工具都有各自的版本。</a:t>
            </a:r>
          </a:p>
          <a:p>
            <a:r>
              <a:rPr lang="en-US" altLang="zh-CN" sz="1100" dirty="0" smtClean="0">
                <a:latin typeface="微软雅黑" pitchFamily="34" charset="-122"/>
                <a:ea typeface="微软雅黑" pitchFamily="34" charset="-122"/>
              </a:rPr>
              <a:t>q –quiet </a:t>
            </a:r>
            <a:r>
              <a:rPr lang="zh-CN" altLang="en-US" sz="1100" dirty="0" smtClean="0">
                <a:latin typeface="微软雅黑" pitchFamily="34" charset="-122"/>
                <a:ea typeface="微软雅黑" pitchFamily="34" charset="-122"/>
              </a:rPr>
              <a:t>安静地运行，只打印错误信息。</a:t>
            </a:r>
          </a:p>
          <a:p>
            <a:r>
              <a:rPr lang="en-US" altLang="zh-CN" sz="1100" dirty="0" smtClean="0">
                <a:latin typeface="微软雅黑" pitchFamily="34" charset="-122"/>
                <a:ea typeface="微软雅黑" pitchFamily="34" charset="-122"/>
              </a:rPr>
              <a:t>v –verbose </a:t>
            </a:r>
            <a:r>
              <a:rPr lang="zh-CN" altLang="en-US" sz="1100" dirty="0" smtClean="0">
                <a:latin typeface="微软雅黑" pitchFamily="34" charset="-122"/>
                <a:ea typeface="微软雅黑" pitchFamily="34" charset="-122"/>
              </a:rPr>
              <a:t>更详细的信息</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增加错误数统计。</a:t>
            </a:r>
          </a:p>
          <a:p>
            <a:r>
              <a:rPr lang="en-US" altLang="zh-CN" sz="1100" dirty="0" smtClean="0">
                <a:latin typeface="微软雅黑" pitchFamily="34" charset="-122"/>
                <a:ea typeface="微软雅黑" pitchFamily="34" charset="-122"/>
              </a:rPr>
              <a:t>-trace-children=</a:t>
            </a:r>
            <a:r>
              <a:rPr lang="en-US" altLang="zh-CN" sz="1100" dirty="0" err="1" smtClean="0">
                <a:latin typeface="微软雅黑" pitchFamily="34" charset="-122"/>
                <a:ea typeface="微软雅黑" pitchFamily="34" charset="-122"/>
              </a:rPr>
              <a:t>no|yes</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跟踪子线程</a:t>
            </a:r>
            <a:r>
              <a:rPr lang="en-US" altLang="zh-CN" sz="1100" dirty="0" smtClean="0">
                <a:latin typeface="微软雅黑" pitchFamily="34" charset="-122"/>
                <a:ea typeface="微软雅黑" pitchFamily="34" charset="-122"/>
              </a:rPr>
              <a:t>? [no]</a:t>
            </a:r>
          </a:p>
          <a:p>
            <a:r>
              <a:rPr lang="en-US" altLang="zh-CN" sz="1100" dirty="0" smtClean="0">
                <a:latin typeface="微软雅黑" pitchFamily="34" charset="-122"/>
                <a:ea typeface="微软雅黑" pitchFamily="34" charset="-122"/>
              </a:rPr>
              <a:t>-track-</a:t>
            </a:r>
            <a:r>
              <a:rPr lang="en-US" altLang="zh-CN" sz="1100" dirty="0" err="1" smtClean="0">
                <a:latin typeface="微软雅黑" pitchFamily="34" charset="-122"/>
                <a:ea typeface="微软雅黑" pitchFamily="34" charset="-122"/>
              </a:rPr>
              <a:t>fds</a:t>
            </a:r>
            <a:r>
              <a:rPr lang="en-US" altLang="zh-CN" sz="1100" dirty="0" smtClean="0">
                <a:latin typeface="微软雅黑" pitchFamily="34" charset="-122"/>
                <a:ea typeface="微软雅黑" pitchFamily="34" charset="-122"/>
              </a:rPr>
              <a:t>=</a:t>
            </a:r>
            <a:r>
              <a:rPr lang="en-US" altLang="zh-CN" sz="1100" dirty="0" err="1" smtClean="0">
                <a:latin typeface="微软雅黑" pitchFamily="34" charset="-122"/>
                <a:ea typeface="微软雅黑" pitchFamily="34" charset="-122"/>
              </a:rPr>
              <a:t>no|yes</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跟踪打开的文件描述？</a:t>
            </a:r>
            <a:r>
              <a:rPr lang="en-US" altLang="zh-CN" sz="1100" dirty="0" smtClean="0">
                <a:latin typeface="微软雅黑" pitchFamily="34" charset="-122"/>
                <a:ea typeface="微软雅黑" pitchFamily="34" charset="-122"/>
              </a:rPr>
              <a:t>[no]</a:t>
            </a:r>
          </a:p>
          <a:p>
            <a:r>
              <a:rPr lang="en-US" altLang="zh-CN" sz="1100" dirty="0" smtClean="0">
                <a:latin typeface="微软雅黑" pitchFamily="34" charset="-122"/>
                <a:ea typeface="微软雅黑" pitchFamily="34" charset="-122"/>
              </a:rPr>
              <a:t>-time-stamp=</a:t>
            </a:r>
            <a:r>
              <a:rPr lang="en-US" altLang="zh-CN" sz="1100" dirty="0" err="1" smtClean="0">
                <a:latin typeface="微软雅黑" pitchFamily="34" charset="-122"/>
                <a:ea typeface="微软雅黑" pitchFamily="34" charset="-122"/>
              </a:rPr>
              <a:t>no|yes</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增加时间戳到</a:t>
            </a:r>
            <a:r>
              <a:rPr lang="en-US" altLang="zh-CN" sz="1100" dirty="0" smtClean="0">
                <a:latin typeface="微软雅黑" pitchFamily="34" charset="-122"/>
                <a:ea typeface="微软雅黑" pitchFamily="34" charset="-122"/>
              </a:rPr>
              <a:t>LOG</a:t>
            </a:r>
            <a:r>
              <a:rPr lang="zh-CN" altLang="en-US" sz="1100" dirty="0" smtClean="0">
                <a:latin typeface="微软雅黑" pitchFamily="34" charset="-122"/>
                <a:ea typeface="微软雅黑" pitchFamily="34" charset="-122"/>
              </a:rPr>
              <a:t>信息</a:t>
            </a:r>
            <a:r>
              <a:rPr lang="en-US" altLang="zh-CN" sz="1100" dirty="0" smtClean="0">
                <a:latin typeface="微软雅黑" pitchFamily="34" charset="-122"/>
                <a:ea typeface="微软雅黑" pitchFamily="34" charset="-122"/>
              </a:rPr>
              <a:t>? [no]</a:t>
            </a:r>
          </a:p>
          <a:p>
            <a:r>
              <a:rPr lang="en-US" altLang="zh-CN" sz="1100" dirty="0" smtClean="0">
                <a:latin typeface="微软雅黑" pitchFamily="34" charset="-122"/>
                <a:ea typeface="微软雅黑" pitchFamily="34" charset="-122"/>
              </a:rPr>
              <a:t>-log-</a:t>
            </a:r>
            <a:r>
              <a:rPr lang="en-US" altLang="zh-CN" sz="1100" dirty="0" err="1" smtClean="0">
                <a:latin typeface="微软雅黑" pitchFamily="34" charset="-122"/>
                <a:ea typeface="微软雅黑" pitchFamily="34" charset="-122"/>
              </a:rPr>
              <a:t>fd</a:t>
            </a:r>
            <a:r>
              <a:rPr lang="en-US" altLang="zh-CN" sz="1100" dirty="0" smtClean="0">
                <a:latin typeface="微软雅黑" pitchFamily="34" charset="-122"/>
                <a:ea typeface="微软雅黑" pitchFamily="34" charset="-122"/>
              </a:rPr>
              <a:t>=&lt;number&gt; </a:t>
            </a:r>
            <a:r>
              <a:rPr lang="zh-CN" altLang="en-US" sz="1100" dirty="0" smtClean="0">
                <a:latin typeface="微软雅黑" pitchFamily="34" charset="-122"/>
                <a:ea typeface="微软雅黑" pitchFamily="34" charset="-122"/>
              </a:rPr>
              <a:t>输出</a:t>
            </a:r>
            <a:r>
              <a:rPr lang="en-US" altLang="zh-CN" sz="1100" dirty="0" smtClean="0">
                <a:latin typeface="微软雅黑" pitchFamily="34" charset="-122"/>
                <a:ea typeface="微软雅黑" pitchFamily="34" charset="-122"/>
              </a:rPr>
              <a:t>LOG</a:t>
            </a:r>
            <a:r>
              <a:rPr lang="zh-CN" altLang="en-US" sz="1100" dirty="0" smtClean="0">
                <a:latin typeface="微软雅黑" pitchFamily="34" charset="-122"/>
                <a:ea typeface="微软雅黑" pitchFamily="34" charset="-122"/>
              </a:rPr>
              <a:t>到描述符文件 </a:t>
            </a:r>
            <a:r>
              <a:rPr lang="en-US" altLang="zh-CN" sz="1100" dirty="0" smtClean="0">
                <a:latin typeface="微软雅黑" pitchFamily="34" charset="-122"/>
                <a:ea typeface="微软雅黑" pitchFamily="34" charset="-122"/>
              </a:rPr>
              <a:t>[2=</a:t>
            </a:r>
            <a:r>
              <a:rPr lang="en-US" altLang="zh-CN" sz="1100" dirty="0" err="1" smtClean="0">
                <a:latin typeface="微软雅黑" pitchFamily="34" charset="-122"/>
                <a:ea typeface="微软雅黑" pitchFamily="34" charset="-122"/>
              </a:rPr>
              <a:t>stderr</a:t>
            </a:r>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-log-file=&lt;file&gt; </a:t>
            </a:r>
            <a:r>
              <a:rPr lang="zh-CN" altLang="en-US" sz="1100" dirty="0" smtClean="0">
                <a:latin typeface="微软雅黑" pitchFamily="34" charset="-122"/>
                <a:ea typeface="微软雅黑" pitchFamily="34" charset="-122"/>
              </a:rPr>
              <a:t>将输出的信息写入到</a:t>
            </a:r>
            <a:r>
              <a:rPr lang="en-US" altLang="zh-CN" sz="1100" dirty="0" smtClean="0">
                <a:latin typeface="微软雅黑" pitchFamily="34" charset="-122"/>
                <a:ea typeface="微软雅黑" pitchFamily="34" charset="-122"/>
              </a:rPr>
              <a:t>filename.PID</a:t>
            </a:r>
            <a:r>
              <a:rPr lang="zh-CN" altLang="en-US" sz="1100" dirty="0" smtClean="0">
                <a:latin typeface="微软雅黑" pitchFamily="34" charset="-122"/>
                <a:ea typeface="微软雅黑" pitchFamily="34" charset="-122"/>
              </a:rPr>
              <a:t>的文件里，</a:t>
            </a:r>
            <a:r>
              <a:rPr lang="en-US" altLang="zh-CN" sz="1100" dirty="0" smtClean="0">
                <a:latin typeface="微软雅黑" pitchFamily="34" charset="-122"/>
                <a:ea typeface="微软雅黑" pitchFamily="34" charset="-122"/>
              </a:rPr>
              <a:t>PID</a:t>
            </a:r>
            <a:r>
              <a:rPr lang="zh-CN" altLang="en-US" sz="1100" dirty="0" smtClean="0">
                <a:latin typeface="微软雅黑" pitchFamily="34" charset="-122"/>
                <a:ea typeface="微软雅黑" pitchFamily="34" charset="-122"/>
              </a:rPr>
              <a:t>是运行程序的进行</a:t>
            </a:r>
            <a:r>
              <a:rPr lang="en-US" altLang="zh-CN" sz="1100" dirty="0" smtClean="0">
                <a:latin typeface="微软雅黑" pitchFamily="34" charset="-122"/>
                <a:ea typeface="微软雅黑" pitchFamily="34" charset="-122"/>
              </a:rPr>
              <a:t>ID</a:t>
            </a:r>
          </a:p>
          <a:p>
            <a:r>
              <a:rPr lang="en-US" altLang="zh-CN" sz="1100" dirty="0" smtClean="0">
                <a:latin typeface="微软雅黑" pitchFamily="34" charset="-122"/>
                <a:ea typeface="微软雅黑" pitchFamily="34" charset="-122"/>
              </a:rPr>
              <a:t>-log-file-exactly=&lt;file&gt; </a:t>
            </a:r>
            <a:r>
              <a:rPr lang="zh-CN" altLang="en-US" sz="1100" dirty="0" smtClean="0">
                <a:latin typeface="微软雅黑" pitchFamily="34" charset="-122"/>
                <a:ea typeface="微软雅黑" pitchFamily="34" charset="-122"/>
              </a:rPr>
              <a:t>输出</a:t>
            </a:r>
            <a:r>
              <a:rPr lang="en-US" altLang="zh-CN" sz="1100" dirty="0" smtClean="0">
                <a:latin typeface="微软雅黑" pitchFamily="34" charset="-122"/>
                <a:ea typeface="微软雅黑" pitchFamily="34" charset="-122"/>
              </a:rPr>
              <a:t>LOG</a:t>
            </a:r>
            <a:r>
              <a:rPr lang="zh-CN" altLang="en-US" sz="1100" dirty="0" smtClean="0">
                <a:latin typeface="微软雅黑" pitchFamily="34" charset="-122"/>
                <a:ea typeface="微软雅黑" pitchFamily="34" charset="-122"/>
              </a:rPr>
              <a:t>信息到 </a:t>
            </a:r>
            <a:r>
              <a:rPr lang="en-US" altLang="zh-CN" sz="1100" dirty="0" smtClean="0">
                <a:latin typeface="微软雅黑" pitchFamily="34" charset="-122"/>
                <a:ea typeface="微软雅黑" pitchFamily="34" charset="-122"/>
              </a:rPr>
              <a:t>file</a:t>
            </a:r>
          </a:p>
          <a:p>
            <a:r>
              <a:rPr lang="en-US" altLang="zh-CN" sz="1100" dirty="0" smtClean="0">
                <a:latin typeface="微软雅黑" pitchFamily="34" charset="-122"/>
                <a:ea typeface="微软雅黑" pitchFamily="34" charset="-122"/>
              </a:rPr>
              <a:t>-log-file-qualifier=&lt;VAR&gt; </a:t>
            </a:r>
            <a:r>
              <a:rPr lang="zh-CN" altLang="en-US" sz="1100" dirty="0" smtClean="0">
                <a:latin typeface="微软雅黑" pitchFamily="34" charset="-122"/>
                <a:ea typeface="微软雅黑" pitchFamily="34" charset="-122"/>
              </a:rPr>
              <a:t>取得环境变量的值来做为输出信息的文件名。 </a:t>
            </a:r>
            <a:r>
              <a:rPr lang="en-US" altLang="zh-CN" sz="1100" dirty="0" smtClean="0">
                <a:latin typeface="微软雅黑" pitchFamily="34" charset="-122"/>
                <a:ea typeface="微软雅黑" pitchFamily="34" charset="-122"/>
              </a:rPr>
              <a:t>[none]</a:t>
            </a:r>
          </a:p>
          <a:p>
            <a:r>
              <a:rPr lang="en-US" altLang="zh-CN" sz="1100" dirty="0" smtClean="0">
                <a:latin typeface="微软雅黑" pitchFamily="34" charset="-122"/>
                <a:ea typeface="微软雅黑" pitchFamily="34" charset="-122"/>
              </a:rPr>
              <a:t>-log-socket=</a:t>
            </a:r>
            <a:r>
              <a:rPr lang="en-US" altLang="zh-CN" sz="1100" dirty="0" err="1" smtClean="0">
                <a:latin typeface="微软雅黑" pitchFamily="34" charset="-122"/>
                <a:ea typeface="微软雅黑" pitchFamily="34" charset="-122"/>
              </a:rPr>
              <a:t>ipaddr:port</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输出</a:t>
            </a:r>
            <a:r>
              <a:rPr lang="en-US" altLang="zh-CN" sz="1100" dirty="0" smtClean="0">
                <a:latin typeface="微软雅黑" pitchFamily="34" charset="-122"/>
                <a:ea typeface="微软雅黑" pitchFamily="34" charset="-122"/>
              </a:rPr>
              <a:t>LOG</a:t>
            </a:r>
            <a:r>
              <a:rPr lang="zh-CN" altLang="en-US" sz="1100" dirty="0" smtClean="0">
                <a:latin typeface="微软雅黑" pitchFamily="34" charset="-122"/>
                <a:ea typeface="微软雅黑" pitchFamily="34" charset="-122"/>
              </a:rPr>
              <a:t>到</a:t>
            </a:r>
            <a:r>
              <a:rPr lang="en-US" altLang="zh-CN" sz="1100" dirty="0" smtClean="0">
                <a:latin typeface="微软雅黑" pitchFamily="34" charset="-122"/>
                <a:ea typeface="微软雅黑" pitchFamily="34" charset="-122"/>
              </a:rPr>
              <a:t>socket </a:t>
            </a:r>
            <a:r>
              <a:rPr lang="zh-CN" altLang="en-US" sz="1100" dirty="0" smtClean="0">
                <a:latin typeface="微软雅黑" pitchFamily="34" charset="-122"/>
                <a:ea typeface="微软雅黑" pitchFamily="34" charset="-122"/>
              </a:rPr>
              <a:t>，</a:t>
            </a:r>
            <a:r>
              <a:rPr lang="en-US" altLang="zh-CN" sz="1100" dirty="0" err="1" smtClean="0">
                <a:latin typeface="微软雅黑" pitchFamily="34" charset="-122"/>
                <a:ea typeface="微软雅黑" pitchFamily="34" charset="-122"/>
              </a:rPr>
              <a:t>ipaddr:port</a:t>
            </a:r>
            <a:endParaRPr lang="en-US" altLang="zh-CN" sz="1100" dirty="0" smtClean="0">
              <a:latin typeface="微软雅黑" pitchFamily="34" charset="-122"/>
              <a:ea typeface="微软雅黑" pitchFamily="34" charset="-122"/>
            </a:endParaRPr>
          </a:p>
          <a:p>
            <a:r>
              <a:rPr lang="en-US" altLang="zh-CN" sz="1100" dirty="0" smtClean="0">
                <a:latin typeface="微软雅黑" pitchFamily="34" charset="-122"/>
                <a:ea typeface="微软雅黑" pitchFamily="34" charset="-122"/>
              </a:rPr>
              <a:t>LOG</a:t>
            </a:r>
            <a:r>
              <a:rPr lang="zh-CN" altLang="en-US" sz="1100" dirty="0" smtClean="0">
                <a:latin typeface="微软雅黑" pitchFamily="34" charset="-122"/>
                <a:ea typeface="微软雅黑" pitchFamily="34" charset="-122"/>
              </a:rPr>
              <a:t>信息输出</a:t>
            </a:r>
          </a:p>
          <a:p>
            <a:r>
              <a:rPr lang="en-US" altLang="zh-CN" sz="1100" dirty="0" smtClean="0">
                <a:latin typeface="微软雅黑" pitchFamily="34" charset="-122"/>
                <a:ea typeface="微软雅黑" pitchFamily="34" charset="-122"/>
              </a:rPr>
              <a:t>-xml=yes </a:t>
            </a:r>
            <a:r>
              <a:rPr lang="zh-CN" altLang="en-US" sz="1100" dirty="0" smtClean="0">
                <a:latin typeface="微软雅黑" pitchFamily="34" charset="-122"/>
                <a:ea typeface="微软雅黑" pitchFamily="34" charset="-122"/>
              </a:rPr>
              <a:t>将信息以</a:t>
            </a:r>
            <a:r>
              <a:rPr lang="en-US" altLang="zh-CN" sz="1100" dirty="0" smtClean="0">
                <a:latin typeface="微软雅黑" pitchFamily="34" charset="-122"/>
                <a:ea typeface="微软雅黑" pitchFamily="34" charset="-122"/>
              </a:rPr>
              <a:t>xml</a:t>
            </a:r>
            <a:r>
              <a:rPr lang="zh-CN" altLang="en-US" sz="1100" dirty="0" smtClean="0">
                <a:latin typeface="微软雅黑" pitchFamily="34" charset="-122"/>
                <a:ea typeface="微软雅黑" pitchFamily="34" charset="-122"/>
              </a:rPr>
              <a:t>格式输出，只有</a:t>
            </a:r>
            <a:r>
              <a:rPr lang="en-US" altLang="zh-CN" sz="1100" dirty="0" err="1" smtClean="0">
                <a:latin typeface="微软雅黑" pitchFamily="34" charset="-122"/>
                <a:ea typeface="微软雅黑" pitchFamily="34" charset="-122"/>
              </a:rPr>
              <a:t>memcheck</a:t>
            </a:r>
            <a:r>
              <a:rPr lang="zh-CN" altLang="en-US" sz="1100" dirty="0" smtClean="0">
                <a:latin typeface="微软雅黑" pitchFamily="34" charset="-122"/>
                <a:ea typeface="微软雅黑" pitchFamily="34" charset="-122"/>
              </a:rPr>
              <a:t>可用</a:t>
            </a:r>
          </a:p>
          <a:p>
            <a:r>
              <a:rPr lang="en-US" altLang="zh-CN" sz="1100" dirty="0" smtClean="0">
                <a:latin typeface="微软雅黑" pitchFamily="34" charset="-122"/>
                <a:ea typeface="微软雅黑" pitchFamily="34" charset="-122"/>
              </a:rPr>
              <a:t>-num-callers=&lt;number&gt; show &lt;number&gt; callers in stack traces [12]</a:t>
            </a:r>
          </a:p>
          <a:p>
            <a:r>
              <a:rPr lang="en-US" altLang="zh-CN" sz="1100" dirty="0" smtClean="0">
                <a:latin typeface="微软雅黑" pitchFamily="34" charset="-122"/>
                <a:ea typeface="微软雅黑" pitchFamily="34" charset="-122"/>
              </a:rPr>
              <a:t>-error-limit=</a:t>
            </a:r>
            <a:r>
              <a:rPr lang="en-US" altLang="zh-CN" sz="1100" dirty="0" err="1" smtClean="0">
                <a:latin typeface="微软雅黑" pitchFamily="34" charset="-122"/>
                <a:ea typeface="微软雅黑" pitchFamily="34" charset="-122"/>
              </a:rPr>
              <a:t>no|yes</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如果太多错误，则停止显示新错误</a:t>
            </a:r>
            <a:r>
              <a:rPr lang="en-US" altLang="zh-CN" sz="1100" dirty="0" smtClean="0">
                <a:latin typeface="微软雅黑" pitchFamily="34" charset="-122"/>
                <a:ea typeface="微软雅黑" pitchFamily="34" charset="-122"/>
              </a:rPr>
              <a:t>? [yes]</a:t>
            </a:r>
          </a:p>
          <a:p>
            <a:r>
              <a:rPr lang="en-US" altLang="zh-CN" sz="1100" dirty="0" smtClean="0">
                <a:latin typeface="微软雅黑" pitchFamily="34" charset="-122"/>
                <a:ea typeface="微软雅黑" pitchFamily="34" charset="-122"/>
              </a:rPr>
              <a:t>-error-</a:t>
            </a:r>
            <a:r>
              <a:rPr lang="en-US" altLang="zh-CN" sz="1100" dirty="0" err="1" smtClean="0">
                <a:latin typeface="微软雅黑" pitchFamily="34" charset="-122"/>
                <a:ea typeface="微软雅黑" pitchFamily="34" charset="-122"/>
              </a:rPr>
              <a:t>exitcode</a:t>
            </a:r>
            <a:r>
              <a:rPr lang="en-US" altLang="zh-CN" sz="1100" dirty="0" smtClean="0">
                <a:latin typeface="微软雅黑" pitchFamily="34" charset="-122"/>
                <a:ea typeface="微软雅黑" pitchFamily="34" charset="-122"/>
              </a:rPr>
              <a:t>=&lt;number&gt; </a:t>
            </a:r>
            <a:r>
              <a:rPr lang="zh-CN" altLang="en-US" sz="1100" dirty="0" smtClean="0">
                <a:latin typeface="微软雅黑" pitchFamily="34" charset="-122"/>
                <a:ea typeface="微软雅黑" pitchFamily="34" charset="-122"/>
              </a:rPr>
              <a:t>如果发现错误则返回错误代码 </a:t>
            </a:r>
            <a:r>
              <a:rPr lang="en-US" altLang="zh-CN" sz="1100" dirty="0" smtClean="0">
                <a:latin typeface="微软雅黑" pitchFamily="34" charset="-122"/>
                <a:ea typeface="微软雅黑" pitchFamily="34" charset="-122"/>
              </a:rPr>
              <a:t>[0=disable]</a:t>
            </a:r>
          </a:p>
          <a:p>
            <a:r>
              <a:rPr lang="en-US" altLang="zh-CN" sz="1100" dirty="0" smtClean="0">
                <a:latin typeface="微软雅黑" pitchFamily="34" charset="-122"/>
                <a:ea typeface="微软雅黑" pitchFamily="34" charset="-122"/>
              </a:rPr>
              <a:t>-db-attach=</a:t>
            </a:r>
            <a:r>
              <a:rPr lang="en-US" altLang="zh-CN" sz="1100" dirty="0" err="1" smtClean="0">
                <a:latin typeface="微软雅黑" pitchFamily="34" charset="-122"/>
                <a:ea typeface="微软雅黑" pitchFamily="34" charset="-122"/>
              </a:rPr>
              <a:t>no|yes</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当出现错误，</a:t>
            </a:r>
            <a:r>
              <a:rPr lang="en-US" altLang="zh-CN" sz="1100" dirty="0" err="1" smtClean="0">
                <a:latin typeface="微软雅黑" pitchFamily="34" charset="-122"/>
                <a:ea typeface="微软雅黑" pitchFamily="34" charset="-122"/>
              </a:rPr>
              <a:t>valgrind</a:t>
            </a:r>
            <a:r>
              <a:rPr lang="zh-CN" altLang="en-US" sz="1100" dirty="0" smtClean="0">
                <a:latin typeface="微软雅黑" pitchFamily="34" charset="-122"/>
                <a:ea typeface="微软雅黑" pitchFamily="34" charset="-122"/>
              </a:rPr>
              <a:t>会自动启动调试器</a:t>
            </a:r>
            <a:r>
              <a:rPr lang="en-US" altLang="zh-CN" sz="1100" dirty="0" err="1" smtClean="0">
                <a:latin typeface="微软雅黑" pitchFamily="34" charset="-122"/>
                <a:ea typeface="微软雅黑" pitchFamily="34" charset="-122"/>
              </a:rPr>
              <a:t>gdb</a:t>
            </a:r>
            <a:r>
              <a:rPr lang="zh-CN" altLang="en-US" sz="1100" dirty="0" smtClean="0">
                <a:latin typeface="微软雅黑" pitchFamily="34" charset="-122"/>
                <a:ea typeface="微软雅黑" pitchFamily="34" charset="-122"/>
              </a:rPr>
              <a:t>。</a:t>
            </a:r>
            <a:r>
              <a:rPr lang="en-US" altLang="zh-CN" sz="1100" dirty="0" smtClean="0">
                <a:latin typeface="微软雅黑" pitchFamily="34" charset="-122"/>
                <a:ea typeface="微软雅黑" pitchFamily="34" charset="-122"/>
              </a:rPr>
              <a:t>[no]</a:t>
            </a:r>
          </a:p>
          <a:p>
            <a:r>
              <a:rPr lang="en-US" altLang="zh-CN" sz="1100" dirty="0" smtClean="0">
                <a:latin typeface="微软雅黑" pitchFamily="34" charset="-122"/>
                <a:ea typeface="微软雅黑" pitchFamily="34" charset="-122"/>
              </a:rPr>
              <a:t>-db-command=&lt;command&gt; </a:t>
            </a:r>
            <a:r>
              <a:rPr lang="zh-CN" altLang="en-US" sz="1100" dirty="0" smtClean="0">
                <a:latin typeface="微软雅黑" pitchFamily="34" charset="-122"/>
                <a:ea typeface="微软雅黑" pitchFamily="34" charset="-122"/>
              </a:rPr>
              <a:t>启动调试器的命令行选项</a:t>
            </a:r>
            <a:r>
              <a:rPr lang="en-US" altLang="zh-CN" sz="1100" dirty="0" smtClean="0">
                <a:latin typeface="微软雅黑" pitchFamily="34" charset="-122"/>
                <a:ea typeface="微软雅黑" pitchFamily="34" charset="-122"/>
              </a:rPr>
              <a:t>[</a:t>
            </a:r>
            <a:r>
              <a:rPr lang="en-US" altLang="zh-CN" sz="1100" dirty="0" err="1" smtClean="0">
                <a:latin typeface="微软雅黑" pitchFamily="34" charset="-122"/>
                <a:ea typeface="微软雅黑" pitchFamily="34" charset="-122"/>
              </a:rPr>
              <a:t>gdb</a:t>
            </a:r>
            <a:r>
              <a:rPr lang="en-US" altLang="zh-CN" sz="1100" dirty="0" smtClean="0">
                <a:latin typeface="微软雅黑" pitchFamily="34" charset="-122"/>
                <a:ea typeface="微软雅黑" pitchFamily="34" charset="-122"/>
              </a:rPr>
              <a:t> -</a:t>
            </a:r>
            <a:r>
              <a:rPr lang="en-US" altLang="zh-CN" sz="1100" dirty="0" err="1" smtClean="0">
                <a:latin typeface="微软雅黑" pitchFamily="34" charset="-122"/>
                <a:ea typeface="微软雅黑" pitchFamily="34" charset="-122"/>
              </a:rPr>
              <a:t>nw</a:t>
            </a:r>
            <a:r>
              <a:rPr lang="en-US" altLang="zh-CN" sz="1100" dirty="0" smtClean="0">
                <a:latin typeface="微软雅黑" pitchFamily="34" charset="-122"/>
                <a:ea typeface="微软雅黑" pitchFamily="34" charset="-122"/>
              </a:rPr>
              <a:t> %f %p]</a:t>
            </a:r>
          </a:p>
          <a:p>
            <a:r>
              <a:rPr lang="zh-CN" altLang="en-US" sz="1100" dirty="0" smtClean="0">
                <a:latin typeface="微软雅黑" pitchFamily="34" charset="-122"/>
                <a:ea typeface="微软雅黑" pitchFamily="34" charset="-122"/>
              </a:rPr>
              <a:t>适用于</a:t>
            </a:r>
            <a:r>
              <a:rPr lang="en-US" altLang="zh-CN" sz="1100" dirty="0" err="1" smtClean="0">
                <a:latin typeface="微软雅黑" pitchFamily="34" charset="-122"/>
                <a:ea typeface="微软雅黑" pitchFamily="34" charset="-122"/>
              </a:rPr>
              <a:t>Memcheck</a:t>
            </a:r>
            <a:r>
              <a:rPr lang="zh-CN" altLang="en-US" sz="1100" dirty="0" smtClean="0">
                <a:latin typeface="微软雅黑" pitchFamily="34" charset="-122"/>
                <a:ea typeface="微软雅黑" pitchFamily="34" charset="-122"/>
              </a:rPr>
              <a:t>工具的相关选项：</a:t>
            </a:r>
          </a:p>
          <a:p>
            <a:r>
              <a:rPr lang="en-US" altLang="zh-CN" sz="1100" dirty="0" smtClean="0">
                <a:latin typeface="微软雅黑" pitchFamily="34" charset="-122"/>
                <a:ea typeface="微软雅黑" pitchFamily="34" charset="-122"/>
              </a:rPr>
              <a:t>-leak-check=</a:t>
            </a:r>
            <a:r>
              <a:rPr lang="en-US" altLang="zh-CN" sz="1100" dirty="0" err="1" smtClean="0">
                <a:latin typeface="微软雅黑" pitchFamily="34" charset="-122"/>
                <a:ea typeface="微软雅黑" pitchFamily="34" charset="-122"/>
              </a:rPr>
              <a:t>no|summary|full</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要求对</a:t>
            </a:r>
            <a:r>
              <a:rPr lang="en-US" altLang="zh-CN" sz="1100" dirty="0" smtClean="0">
                <a:latin typeface="微软雅黑" pitchFamily="34" charset="-122"/>
                <a:ea typeface="微软雅黑" pitchFamily="34" charset="-122"/>
              </a:rPr>
              <a:t>leak</a:t>
            </a:r>
            <a:r>
              <a:rPr lang="zh-CN" altLang="en-US" sz="1100" dirty="0" smtClean="0">
                <a:latin typeface="微软雅黑" pitchFamily="34" charset="-122"/>
                <a:ea typeface="微软雅黑" pitchFamily="34" charset="-122"/>
              </a:rPr>
              <a:t>给出详细信息</a:t>
            </a:r>
            <a:r>
              <a:rPr lang="en-US" altLang="zh-CN" sz="1100" dirty="0" smtClean="0">
                <a:latin typeface="微软雅黑" pitchFamily="34" charset="-122"/>
                <a:ea typeface="微软雅黑" pitchFamily="34" charset="-122"/>
              </a:rPr>
              <a:t>? [summary]</a:t>
            </a:r>
          </a:p>
          <a:p>
            <a:r>
              <a:rPr lang="en-US" altLang="zh-CN" sz="1100" dirty="0" smtClean="0">
                <a:latin typeface="微软雅黑" pitchFamily="34" charset="-122"/>
                <a:ea typeface="微软雅黑" pitchFamily="34" charset="-122"/>
              </a:rPr>
              <a:t>-leak-resolution=</a:t>
            </a:r>
            <a:r>
              <a:rPr lang="en-US" altLang="zh-CN" sz="1100" dirty="0" err="1" smtClean="0">
                <a:latin typeface="微软雅黑" pitchFamily="34" charset="-122"/>
                <a:ea typeface="微软雅黑" pitchFamily="34" charset="-122"/>
              </a:rPr>
              <a:t>low|med|high</a:t>
            </a:r>
            <a:r>
              <a:rPr lang="en-US" altLang="zh-CN" sz="1100" dirty="0" smtClean="0">
                <a:latin typeface="微软雅黑" pitchFamily="34" charset="-122"/>
                <a:ea typeface="微软雅黑" pitchFamily="34" charset="-122"/>
              </a:rPr>
              <a:t> how much </a:t>
            </a:r>
            <a:r>
              <a:rPr lang="en-US" altLang="zh-CN" sz="1100" dirty="0" err="1" smtClean="0">
                <a:latin typeface="微软雅黑" pitchFamily="34" charset="-122"/>
                <a:ea typeface="微软雅黑" pitchFamily="34" charset="-122"/>
              </a:rPr>
              <a:t>bt</a:t>
            </a:r>
            <a:r>
              <a:rPr lang="en-US" altLang="zh-CN" sz="1100" dirty="0" smtClean="0">
                <a:latin typeface="微软雅黑" pitchFamily="34" charset="-122"/>
                <a:ea typeface="微软雅黑" pitchFamily="34" charset="-122"/>
              </a:rPr>
              <a:t> merging in leak check [low]</a:t>
            </a:r>
          </a:p>
          <a:p>
            <a:r>
              <a:rPr lang="en-US" altLang="zh-CN" sz="1100" dirty="0" smtClean="0">
                <a:latin typeface="微软雅黑" pitchFamily="34" charset="-122"/>
                <a:ea typeface="微软雅黑" pitchFamily="34" charset="-122"/>
              </a:rPr>
              <a:t>-show-reachable=</a:t>
            </a:r>
            <a:r>
              <a:rPr lang="en-US" altLang="zh-CN" sz="1100" dirty="0" err="1" smtClean="0">
                <a:latin typeface="微软雅黑" pitchFamily="34" charset="-122"/>
                <a:ea typeface="微软雅黑" pitchFamily="34" charset="-122"/>
              </a:rPr>
              <a:t>no|yes</a:t>
            </a:r>
            <a:r>
              <a:rPr lang="en-US" altLang="zh-CN" sz="1100" dirty="0" smtClean="0">
                <a:latin typeface="微软雅黑" pitchFamily="34" charset="-122"/>
                <a:ea typeface="微软雅黑" pitchFamily="34" charset="-122"/>
              </a:rPr>
              <a:t> show reachable blocks in leak check? [no]</a:t>
            </a:r>
            <a:endParaRPr lang="zh-CN" altLang="en-US" sz="1100" b="0" dirty="0">
              <a:latin typeface="微软雅黑" pitchFamily="34" charset="-122"/>
              <a:ea typeface="微软雅黑"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D8A698B-4984-4A16-8391-E614760769EF}" type="slidenum">
              <a:rPr lang="zh-CN" altLang="en-US"/>
              <a:pPr/>
              <a:t>52</a:t>
            </a:fld>
            <a:endParaRPr lang="en-US" altLang="zh-CN"/>
          </a:p>
        </p:txBody>
      </p:sp>
      <p:sp>
        <p:nvSpPr>
          <p:cNvPr id="6" name="日期占位符 5"/>
          <p:cNvSpPr>
            <a:spLocks noGrp="1"/>
          </p:cNvSpPr>
          <p:nvPr>
            <p:ph type="dt" sz="half" idx="12"/>
          </p:nvPr>
        </p:nvSpPr>
        <p:spPr/>
        <p:txBody>
          <a:bodyPr/>
          <a:lstStyle/>
          <a:p>
            <a:fld id="{739D128A-B9B8-4B19-8900-8CB83D545700}" type="datetime1">
              <a:rPr lang="zh-CN" altLang="en-US"/>
              <a:pPr/>
              <a:t>2010-4-27</a:t>
            </a:fld>
            <a:endParaRPr lang="en-US" altLang="zh-CN"/>
          </a:p>
        </p:txBody>
      </p:sp>
      <p:sp>
        <p:nvSpPr>
          <p:cNvPr id="486402" name="Rectangle 2"/>
          <p:cNvSpPr>
            <a:spLocks noGrp="1" noChangeArrowheads="1"/>
          </p:cNvSpPr>
          <p:nvPr>
            <p:ph type="title"/>
          </p:nvPr>
        </p:nvSpPr>
        <p:spPr/>
        <p:txBody>
          <a:bodyPr/>
          <a:lstStyle/>
          <a:p>
            <a:r>
              <a:rPr lang="en-US" altLang="zh-CN" b="1" dirty="0" err="1" smtClean="0"/>
              <a:t>Valgrind</a:t>
            </a:r>
            <a:endParaRPr lang="zh-CN" altLang="en-US" dirty="0">
              <a:ea typeface="宋体" pitchFamily="2" charset="-122"/>
            </a:endParaRPr>
          </a:p>
        </p:txBody>
      </p:sp>
      <p:pic>
        <p:nvPicPr>
          <p:cNvPr id="1026" name="Picture 2"/>
          <p:cNvPicPr>
            <a:picLocks noChangeAspect="1" noChangeArrowheads="1"/>
          </p:cNvPicPr>
          <p:nvPr/>
        </p:nvPicPr>
        <p:blipFill>
          <a:blip r:embed="rId3"/>
          <a:srcRect/>
          <a:stretch>
            <a:fillRect/>
          </a:stretch>
        </p:blipFill>
        <p:spPr bwMode="auto">
          <a:xfrm>
            <a:off x="304800" y="1447800"/>
            <a:ext cx="6515100" cy="466725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D8A698B-4984-4A16-8391-E614760769EF}" type="slidenum">
              <a:rPr lang="zh-CN" altLang="en-US"/>
              <a:pPr/>
              <a:t>53</a:t>
            </a:fld>
            <a:endParaRPr lang="en-US" altLang="zh-CN" dirty="0"/>
          </a:p>
        </p:txBody>
      </p:sp>
      <p:sp>
        <p:nvSpPr>
          <p:cNvPr id="6" name="日期占位符 5"/>
          <p:cNvSpPr>
            <a:spLocks noGrp="1"/>
          </p:cNvSpPr>
          <p:nvPr>
            <p:ph type="dt" sz="half" idx="12"/>
          </p:nvPr>
        </p:nvSpPr>
        <p:spPr/>
        <p:txBody>
          <a:bodyPr/>
          <a:lstStyle/>
          <a:p>
            <a:fld id="{739D128A-B9B8-4B19-8900-8CB83D545700}" type="datetime1">
              <a:rPr lang="zh-CN" altLang="en-US"/>
              <a:pPr/>
              <a:t>2010-4-27</a:t>
            </a:fld>
            <a:endParaRPr lang="en-US" altLang="zh-CN"/>
          </a:p>
        </p:txBody>
      </p:sp>
      <p:sp>
        <p:nvSpPr>
          <p:cNvPr id="486402" name="Rectangle 2"/>
          <p:cNvSpPr>
            <a:spLocks noGrp="1" noChangeArrowheads="1"/>
          </p:cNvSpPr>
          <p:nvPr>
            <p:ph type="title"/>
          </p:nvPr>
        </p:nvSpPr>
        <p:spPr/>
        <p:txBody>
          <a:bodyPr/>
          <a:lstStyle/>
          <a:p>
            <a:r>
              <a:rPr lang="en-US" altLang="zh-CN" b="1" dirty="0" err="1" smtClean="0"/>
              <a:t>Valgrind</a:t>
            </a:r>
            <a:r>
              <a:rPr lang="zh-CN" altLang="en-US" b="1" dirty="0" smtClean="0"/>
              <a:t>使用举例</a:t>
            </a:r>
            <a:endParaRPr lang="zh-CN" altLang="en-US" dirty="0">
              <a:ea typeface="宋体" pitchFamily="2" charset="-122"/>
            </a:endParaRPr>
          </a:p>
        </p:txBody>
      </p:sp>
      <p:sp>
        <p:nvSpPr>
          <p:cNvPr id="7" name="矩形 6"/>
          <p:cNvSpPr/>
          <p:nvPr/>
        </p:nvSpPr>
        <p:spPr>
          <a:xfrm>
            <a:off x="381000" y="1752600"/>
            <a:ext cx="8534400" cy="3970318"/>
          </a:xfrm>
          <a:prstGeom prst="rect">
            <a:avLst/>
          </a:prstGeom>
        </p:spPr>
        <p:txBody>
          <a:bodyPr wrap="square">
            <a:spAutoFit/>
          </a:bodyPr>
          <a:lstStyle/>
          <a:p>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程序代码</a:t>
            </a:r>
            <a:r>
              <a:rPr lang="en-US" altLang="zh-CN" dirty="0" err="1" smtClean="0">
                <a:latin typeface="微软雅黑" pitchFamily="34" charset="-122"/>
                <a:ea typeface="微软雅黑" pitchFamily="34" charset="-122"/>
              </a:rPr>
              <a:t>test.c</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class=</a:t>
            </a:r>
            <a:r>
              <a:rPr lang="en-US" altLang="zh-CN" dirty="0" err="1" smtClean="0">
                <a:latin typeface="微软雅黑" pitchFamily="34" charset="-122"/>
                <a:ea typeface="微软雅黑" pitchFamily="34" charset="-122"/>
              </a:rPr>
              <a:t>code#include</a:t>
            </a:r>
            <a:r>
              <a:rPr lang="en-US" altLang="zh-CN" dirty="0" smtClean="0">
                <a:latin typeface="微软雅黑" pitchFamily="34" charset="-122"/>
                <a:ea typeface="微软雅黑" pitchFamily="34" charset="-122"/>
              </a:rPr>
              <a:t> &lt;</a:t>
            </a:r>
            <a:r>
              <a:rPr lang="en-US" altLang="zh-CN" dirty="0" err="1" smtClean="0">
                <a:latin typeface="微软雅黑" pitchFamily="34" charset="-122"/>
                <a:ea typeface="微软雅黑" pitchFamily="34" charset="-122"/>
              </a:rPr>
              <a:t>stdlib.h</a:t>
            </a:r>
            <a:r>
              <a:rPr lang="en-US" altLang="zh-CN" dirty="0" smtClean="0">
                <a:latin typeface="微软雅黑" pitchFamily="34" charset="-122"/>
                <a:ea typeface="微软雅黑" pitchFamily="34" charset="-122"/>
              </a:rPr>
              <a:t>&gt;</a:t>
            </a:r>
          </a:p>
          <a:p>
            <a:r>
              <a:rPr lang="en-US" altLang="zh-CN" dirty="0" smtClean="0">
                <a:latin typeface="微软雅黑" pitchFamily="34" charset="-122"/>
                <a:ea typeface="微软雅黑" pitchFamily="34" charset="-122"/>
              </a:rPr>
              <a:t>void f(void)</a:t>
            </a:r>
          </a:p>
          <a:p>
            <a:r>
              <a:rPr lang="en-US" altLang="zh-CN" dirty="0" smtClean="0">
                <a:latin typeface="微软雅黑" pitchFamily="34" charset="-122"/>
                <a:ea typeface="微软雅黑" pitchFamily="34" charset="-122"/>
              </a:rPr>
              <a:t>{</a:t>
            </a:r>
          </a:p>
          <a:p>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int</a:t>
            </a:r>
            <a:r>
              <a:rPr lang="en-US" altLang="zh-CN" dirty="0" smtClean="0">
                <a:latin typeface="微软雅黑" pitchFamily="34" charset="-122"/>
                <a:ea typeface="微软雅黑" pitchFamily="34" charset="-122"/>
              </a:rPr>
              <a:t>* x = </a:t>
            </a:r>
            <a:r>
              <a:rPr lang="en-US" altLang="zh-CN" dirty="0" err="1" smtClean="0">
                <a:latin typeface="微软雅黑" pitchFamily="34" charset="-122"/>
                <a:ea typeface="微软雅黑" pitchFamily="34" charset="-122"/>
              </a:rPr>
              <a:t>malloc</a:t>
            </a:r>
            <a:r>
              <a:rPr lang="en-US" altLang="zh-CN" dirty="0" smtClean="0">
                <a:latin typeface="微软雅黑" pitchFamily="34" charset="-122"/>
                <a:ea typeface="微软雅黑" pitchFamily="34" charset="-122"/>
              </a:rPr>
              <a:t>(10 * </a:t>
            </a:r>
            <a:r>
              <a:rPr lang="en-US" altLang="zh-CN" dirty="0" err="1" smtClean="0">
                <a:latin typeface="微软雅黑" pitchFamily="34" charset="-122"/>
                <a:ea typeface="微软雅黑" pitchFamily="34" charset="-122"/>
              </a:rPr>
              <a:t>sizeof</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int</a:t>
            </a:r>
            <a:r>
              <a:rPr lang="en-US" altLang="zh-CN" dirty="0" smtClean="0">
                <a:latin typeface="微软雅黑" pitchFamily="34" charset="-122"/>
                <a:ea typeface="微软雅黑" pitchFamily="34" charset="-122"/>
              </a:rPr>
              <a:t>));</a:t>
            </a:r>
          </a:p>
          <a:p>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x[10] = 0;  //</a:t>
            </a:r>
            <a:r>
              <a:rPr lang="zh-CN" altLang="en-US" dirty="0" smtClean="0">
                <a:latin typeface="微软雅黑" pitchFamily="34" charset="-122"/>
                <a:ea typeface="微软雅黑" pitchFamily="34" charset="-122"/>
              </a:rPr>
              <a:t>问题</a:t>
            </a:r>
            <a:r>
              <a:rPr lang="en-US" altLang="zh-CN" dirty="0" smtClean="0">
                <a:latin typeface="微软雅黑" pitchFamily="34" charset="-122"/>
                <a:ea typeface="微软雅黑" pitchFamily="34" charset="-122"/>
              </a:rPr>
              <a:t>1: </a:t>
            </a:r>
            <a:r>
              <a:rPr lang="zh-CN" altLang="en-US" dirty="0" smtClean="0">
                <a:latin typeface="微软雅黑" pitchFamily="34" charset="-122"/>
                <a:ea typeface="微软雅黑" pitchFamily="34" charset="-122"/>
              </a:rPr>
              <a:t>数组下标越界</a:t>
            </a:r>
          </a:p>
          <a:p>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问题</a:t>
            </a:r>
            <a:r>
              <a:rPr lang="en-US" altLang="zh-CN" dirty="0" smtClean="0">
                <a:latin typeface="微软雅黑" pitchFamily="34" charset="-122"/>
                <a:ea typeface="微软雅黑" pitchFamily="34" charset="-122"/>
              </a:rPr>
              <a:t>2: </a:t>
            </a:r>
            <a:r>
              <a:rPr lang="zh-CN" altLang="en-US" dirty="0" smtClean="0">
                <a:latin typeface="微软雅黑" pitchFamily="34" charset="-122"/>
                <a:ea typeface="微软雅黑" pitchFamily="34" charset="-122"/>
              </a:rPr>
              <a:t>内存没有释放</a:t>
            </a:r>
            <a:r>
              <a:rPr lang="en-US" altLang="zh-CN" dirty="0" smtClean="0">
                <a:latin typeface="微软雅黑" pitchFamily="34" charset="-122"/>
                <a:ea typeface="微软雅黑" pitchFamily="34" charset="-122"/>
              </a:rPr>
              <a:t>class=</a:t>
            </a:r>
            <a:r>
              <a:rPr lang="en-US" altLang="zh-CN" dirty="0" err="1" smtClean="0">
                <a:latin typeface="微软雅黑" pitchFamily="34" charset="-122"/>
                <a:ea typeface="微软雅黑" pitchFamily="34" charset="-122"/>
              </a:rPr>
              <a:t>codeint</a:t>
            </a:r>
            <a:r>
              <a:rPr lang="en-US" altLang="zh-CN" dirty="0" smtClean="0">
                <a:latin typeface="微软雅黑" pitchFamily="34" charset="-122"/>
                <a:ea typeface="微软雅黑" pitchFamily="34" charset="-122"/>
              </a:rPr>
              <a:t> main(void)</a:t>
            </a:r>
          </a:p>
          <a:p>
            <a:r>
              <a:rPr lang="en-US" altLang="zh-CN" dirty="0" smtClean="0">
                <a:latin typeface="微软雅黑" pitchFamily="34" charset="-122"/>
                <a:ea typeface="微软雅黑" pitchFamily="34" charset="-122"/>
              </a:rPr>
              <a:t>{</a:t>
            </a:r>
          </a:p>
          <a:p>
            <a:r>
              <a:rPr lang="en-US" altLang="zh-CN" dirty="0" smtClean="0">
                <a:latin typeface="微软雅黑" pitchFamily="34" charset="-122"/>
                <a:ea typeface="微软雅黑" pitchFamily="34" charset="-122"/>
              </a:rPr>
              <a:t>   f();</a:t>
            </a:r>
          </a:p>
          <a:p>
            <a:r>
              <a:rPr lang="en-US" altLang="zh-CN" dirty="0" smtClean="0">
                <a:latin typeface="微软雅黑" pitchFamily="34" charset="-122"/>
                <a:ea typeface="微软雅黑" pitchFamily="34" charset="-122"/>
              </a:rPr>
              <a:t>   return 0;</a:t>
            </a:r>
          </a:p>
          <a:p>
            <a:r>
              <a:rPr lang="en-US" altLang="zh-CN" dirty="0" smtClean="0">
                <a:latin typeface="微软雅黑" pitchFamily="34" charset="-122"/>
                <a:ea typeface="微软雅黑" pitchFamily="34" charset="-122"/>
              </a:rPr>
              <a:t> }class=code1</a:t>
            </a:r>
            <a:r>
              <a:rPr lang="zh-CN" altLang="en-US" dirty="0" smtClean="0">
                <a:latin typeface="微软雅黑" pitchFamily="34" charset="-122"/>
                <a:ea typeface="微软雅黑" pitchFamily="34" charset="-122"/>
              </a:rPr>
              <a:t>、 编译程序</a:t>
            </a:r>
            <a:r>
              <a:rPr lang="en-US" altLang="zh-CN" dirty="0" err="1" smtClean="0">
                <a:latin typeface="微软雅黑" pitchFamily="34" charset="-122"/>
                <a:ea typeface="微软雅黑" pitchFamily="34" charset="-122"/>
              </a:rPr>
              <a:t>test.c</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gcc</a:t>
            </a:r>
            <a:r>
              <a:rPr lang="en-US" altLang="zh-CN" dirty="0" smtClean="0">
                <a:latin typeface="微软雅黑" pitchFamily="34" charset="-122"/>
                <a:ea typeface="微软雅黑" pitchFamily="34" charset="-122"/>
              </a:rPr>
              <a:t> -Wall </a:t>
            </a:r>
            <a:r>
              <a:rPr lang="en-US" altLang="zh-CN" dirty="0" err="1" smtClean="0">
                <a:latin typeface="微软雅黑" pitchFamily="34" charset="-122"/>
                <a:ea typeface="微软雅黑" pitchFamily="34" charset="-122"/>
              </a:rPr>
              <a:t>test.c</a:t>
            </a:r>
            <a:r>
              <a:rPr lang="en-US" altLang="zh-CN" dirty="0" smtClean="0">
                <a:latin typeface="微软雅黑" pitchFamily="34" charset="-122"/>
                <a:ea typeface="微软雅黑" pitchFamily="34" charset="-122"/>
              </a:rPr>
              <a:t> -g -o test</a:t>
            </a: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 使用</a:t>
            </a:r>
            <a:r>
              <a:rPr lang="en-US" altLang="zh-CN" dirty="0" err="1" smtClean="0">
                <a:latin typeface="微软雅黑" pitchFamily="34" charset="-122"/>
                <a:ea typeface="微软雅黑" pitchFamily="34" charset="-122"/>
              </a:rPr>
              <a:t>Valgrind</a:t>
            </a:r>
            <a:r>
              <a:rPr lang="zh-CN" altLang="en-US" dirty="0" smtClean="0">
                <a:latin typeface="微软雅黑" pitchFamily="34" charset="-122"/>
                <a:ea typeface="微软雅黑" pitchFamily="34" charset="-122"/>
              </a:rPr>
              <a:t>检查程序</a:t>
            </a:r>
            <a:r>
              <a:rPr lang="en-US" altLang="zh-CN" dirty="0" smtClean="0">
                <a:latin typeface="微软雅黑" pitchFamily="34" charset="-122"/>
                <a:ea typeface="微软雅黑" pitchFamily="34" charset="-122"/>
              </a:rPr>
              <a:t>BUG</a:t>
            </a:r>
            <a:r>
              <a:rPr lang="zh-CN" altLang="en-US" dirty="0" smtClean="0">
                <a:latin typeface="微软雅黑" pitchFamily="34" charset="-122"/>
                <a:ea typeface="微软雅黑" pitchFamily="34" charset="-122"/>
              </a:rPr>
              <a:t>：格式如下</a:t>
            </a:r>
            <a:endParaRPr lang="en-US" altLang="zh-CN" dirty="0" smtClean="0">
              <a:latin typeface="微软雅黑" pitchFamily="34" charset="-122"/>
              <a:ea typeface="微软雅黑" pitchFamily="34" charset="-122"/>
            </a:endParaRPr>
          </a:p>
          <a:p>
            <a:r>
              <a:rPr lang="en-US" altLang="zh-CN" dirty="0" err="1" smtClean="0">
                <a:solidFill>
                  <a:srgbClr val="FF0000"/>
                </a:solidFill>
                <a:latin typeface="微软雅黑" pitchFamily="34" charset="-122"/>
                <a:ea typeface="微软雅黑" pitchFamily="34" charset="-122"/>
              </a:rPr>
              <a:t>valgrind</a:t>
            </a:r>
            <a:r>
              <a:rPr lang="en-US" altLang="zh-CN" dirty="0" smtClean="0">
                <a:solidFill>
                  <a:srgbClr val="FF0000"/>
                </a:solidFill>
                <a:latin typeface="微软雅黑" pitchFamily="34" charset="-122"/>
                <a:ea typeface="微软雅黑" pitchFamily="34" charset="-122"/>
              </a:rPr>
              <a:t> --tool=</a:t>
            </a:r>
            <a:r>
              <a:rPr lang="en-US" altLang="zh-CN" dirty="0" err="1" smtClean="0">
                <a:solidFill>
                  <a:srgbClr val="FF0000"/>
                </a:solidFill>
                <a:latin typeface="微软雅黑" pitchFamily="34" charset="-122"/>
                <a:ea typeface="微软雅黑" pitchFamily="34" charset="-122"/>
              </a:rPr>
              <a:t>memcheck</a:t>
            </a:r>
            <a:r>
              <a:rPr lang="en-US" altLang="zh-CN" dirty="0" smtClean="0">
                <a:solidFill>
                  <a:srgbClr val="FF0000"/>
                </a:solidFill>
                <a:latin typeface="微软雅黑" pitchFamily="34" charset="-122"/>
                <a:ea typeface="微软雅黑" pitchFamily="34" charset="-122"/>
              </a:rPr>
              <a:t> --leak-check=full ./test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5A1BA337-CB23-4341-A2C0-0A1D91DC4F8A}" type="slidenum">
              <a:rPr lang="zh-CN" altLang="en-US"/>
              <a:pPr/>
              <a:t>54</a:t>
            </a:fld>
            <a:endParaRPr lang="en-US" altLang="zh-CN"/>
          </a:p>
        </p:txBody>
      </p:sp>
      <p:sp>
        <p:nvSpPr>
          <p:cNvPr id="5" name="日期占位符 5"/>
          <p:cNvSpPr>
            <a:spLocks noGrp="1"/>
          </p:cNvSpPr>
          <p:nvPr>
            <p:ph type="dt" sz="half" idx="12"/>
          </p:nvPr>
        </p:nvSpPr>
        <p:spPr/>
        <p:txBody>
          <a:bodyPr/>
          <a:lstStyle/>
          <a:p>
            <a:fld id="{26459210-E8FA-40C3-AA58-D7C3782EF700}" type="datetime1">
              <a:rPr lang="zh-CN" altLang="en-US"/>
              <a:pPr/>
              <a:t>2010-4-27</a:t>
            </a:fld>
            <a:endParaRPr lang="en-US" altLang="zh-CN"/>
          </a:p>
        </p:txBody>
      </p:sp>
      <p:sp>
        <p:nvSpPr>
          <p:cNvPr id="406530" name="Rectangle 2"/>
          <p:cNvSpPr>
            <a:spLocks noGrp="1" noChangeArrowheads="1"/>
          </p:cNvSpPr>
          <p:nvPr>
            <p:ph type="title"/>
          </p:nvPr>
        </p:nvSpPr>
        <p:spPr>
          <a:xfrm>
            <a:off x="250825" y="2781300"/>
            <a:ext cx="8245475" cy="498475"/>
          </a:xfrm>
        </p:spPr>
        <p:txBody>
          <a:bodyPr/>
          <a:lstStyle/>
          <a:p>
            <a:r>
              <a:rPr lang="en-US" altLang="zh-CN" sz="4800" dirty="0">
                <a:latin typeface="微软雅黑" pitchFamily="34" charset="-122"/>
                <a:ea typeface="微软雅黑" pitchFamily="34" charset="-122"/>
              </a:rPr>
              <a:t>                 </a:t>
            </a:r>
            <a:r>
              <a:rPr lang="en-US" altLang="zh-CN" sz="4800" dirty="0" smtClean="0">
                <a:latin typeface="微软雅黑" pitchFamily="34" charset="-122"/>
                <a:ea typeface="微软雅黑" pitchFamily="34" charset="-122"/>
              </a:rPr>
              <a:t> IO </a:t>
            </a:r>
            <a:r>
              <a:rPr lang="zh-CN" altLang="en-US" sz="4800" dirty="0">
                <a:latin typeface="微软雅黑" pitchFamily="34" charset="-122"/>
                <a:ea typeface="微软雅黑" pitchFamily="34" charset="-122"/>
              </a:rPr>
              <a:t>性能工具</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6FC9ADB-54FA-421A-BCA6-6A4F414A6420}" type="slidenum">
              <a:rPr lang="zh-CN" altLang="en-US"/>
              <a:pPr/>
              <a:t>55</a:t>
            </a:fld>
            <a:endParaRPr lang="en-US" altLang="zh-CN" dirty="0"/>
          </a:p>
        </p:txBody>
      </p:sp>
      <p:sp>
        <p:nvSpPr>
          <p:cNvPr id="6" name="日期占位符 5"/>
          <p:cNvSpPr>
            <a:spLocks noGrp="1"/>
          </p:cNvSpPr>
          <p:nvPr>
            <p:ph type="dt" sz="half" idx="12"/>
          </p:nvPr>
        </p:nvSpPr>
        <p:spPr/>
        <p:txBody>
          <a:bodyPr/>
          <a:lstStyle/>
          <a:p>
            <a:fld id="{5BF9A927-74AE-4C59-BF90-2FF4AD3A89B5}" type="datetime1">
              <a:rPr lang="zh-CN" altLang="en-US"/>
              <a:pPr/>
              <a:t>2010-4-27</a:t>
            </a:fld>
            <a:endParaRPr lang="en-US" altLang="zh-CN"/>
          </a:p>
        </p:txBody>
      </p:sp>
      <p:sp>
        <p:nvSpPr>
          <p:cNvPr id="359426" name="Rectangle 2"/>
          <p:cNvSpPr>
            <a:spLocks noGrp="1" noChangeArrowheads="1"/>
          </p:cNvSpPr>
          <p:nvPr>
            <p:ph type="title"/>
          </p:nvPr>
        </p:nvSpPr>
        <p:spPr>
          <a:xfrm>
            <a:off x="395288" y="620713"/>
            <a:ext cx="8245475" cy="498475"/>
          </a:xfrm>
        </p:spPr>
        <p:txBody>
          <a:bodyPr/>
          <a:lstStyle/>
          <a:p>
            <a:r>
              <a:rPr lang="en-US" altLang="zh-CN" dirty="0">
                <a:ea typeface="宋体" pitchFamily="2" charset="-122"/>
              </a:rPr>
              <a:t>              </a:t>
            </a:r>
            <a:r>
              <a:rPr lang="zh-CN" altLang="en-US" dirty="0" smtClean="0">
                <a:latin typeface="微软雅黑" pitchFamily="34" charset="-122"/>
                <a:ea typeface="微软雅黑" pitchFamily="34" charset="-122"/>
              </a:rPr>
              <a:t>存储系统结构图</a:t>
            </a:r>
            <a:endParaRPr lang="en-US" altLang="zh-CN" dirty="0">
              <a:latin typeface="微软雅黑" pitchFamily="34" charset="-122"/>
              <a:ea typeface="微软雅黑" pitchFamily="34" charset="-122"/>
            </a:endParaRPr>
          </a:p>
        </p:txBody>
      </p:sp>
      <p:pic>
        <p:nvPicPr>
          <p:cNvPr id="359427" name="Picture 3"/>
          <p:cNvPicPr>
            <a:picLocks noGrp="1" noChangeAspect="1" noChangeArrowheads="1"/>
          </p:cNvPicPr>
          <p:nvPr>
            <p:ph type="body" idx="1"/>
          </p:nvPr>
        </p:nvPicPr>
        <p:blipFill>
          <a:blip r:embed="rId3"/>
          <a:srcRect/>
          <a:stretch>
            <a:fillRect/>
          </a:stretch>
        </p:blipFill>
        <p:spPr>
          <a:xfrm>
            <a:off x="1143000" y="1143000"/>
            <a:ext cx="7775575" cy="5256213"/>
          </a:xfr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665984D-61C0-4604-8AEF-FB3C98BE80B2}" type="slidenum">
              <a:rPr lang="zh-CN" altLang="en-US"/>
              <a:pPr/>
              <a:t>56</a:t>
            </a:fld>
            <a:endParaRPr lang="en-US" altLang="zh-CN" dirty="0"/>
          </a:p>
        </p:txBody>
      </p:sp>
      <p:sp>
        <p:nvSpPr>
          <p:cNvPr id="6" name="日期占位符 5"/>
          <p:cNvSpPr>
            <a:spLocks noGrp="1"/>
          </p:cNvSpPr>
          <p:nvPr>
            <p:ph type="dt" sz="half" idx="12"/>
          </p:nvPr>
        </p:nvSpPr>
        <p:spPr/>
        <p:txBody>
          <a:bodyPr/>
          <a:lstStyle/>
          <a:p>
            <a:fld id="{2EFFCC79-D084-4B71-9952-2480D4C6FF26}" type="datetime1">
              <a:rPr lang="zh-CN" altLang="en-US"/>
              <a:pPr/>
              <a:t>2010-4-27</a:t>
            </a:fld>
            <a:endParaRPr lang="en-US" altLang="zh-CN"/>
          </a:p>
        </p:txBody>
      </p:sp>
      <p:sp>
        <p:nvSpPr>
          <p:cNvPr id="283650" name="Rectangle 2"/>
          <p:cNvSpPr>
            <a:spLocks noGrp="1" noChangeArrowheads="1"/>
          </p:cNvSpPr>
          <p:nvPr>
            <p:ph type="title"/>
          </p:nvPr>
        </p:nvSpPr>
        <p:spPr>
          <a:xfrm>
            <a:off x="395288" y="620713"/>
            <a:ext cx="8245475" cy="498475"/>
          </a:xfrm>
        </p:spPr>
        <p:txBody>
          <a:bodyPr/>
          <a:lstStyle/>
          <a:p>
            <a:r>
              <a:rPr lang="en-US" altLang="zh-CN" dirty="0" err="1" smtClean="0">
                <a:ea typeface="宋体" pitchFamily="2" charset="-122"/>
              </a:rPr>
              <a:t>iostat</a:t>
            </a:r>
            <a:r>
              <a:rPr lang="en-US" altLang="zh-CN" dirty="0" smtClean="0">
                <a:ea typeface="宋体" pitchFamily="2" charset="-122"/>
              </a:rPr>
              <a:t> </a:t>
            </a:r>
            <a:r>
              <a:rPr lang="zh-CN" altLang="en-US" dirty="0">
                <a:ea typeface="宋体" pitchFamily="2" charset="-122"/>
              </a:rPr>
              <a:t>格式</a:t>
            </a:r>
          </a:p>
        </p:txBody>
      </p:sp>
      <p:sp>
        <p:nvSpPr>
          <p:cNvPr id="7" name="内容占位符 6"/>
          <p:cNvSpPr>
            <a:spLocks noGrp="1"/>
          </p:cNvSpPr>
          <p:nvPr>
            <p:ph idx="1"/>
          </p:nvPr>
        </p:nvSpPr>
        <p:spPr>
          <a:xfrm>
            <a:off x="304800" y="1143000"/>
            <a:ext cx="8382000" cy="4983163"/>
          </a:xfrm>
        </p:spPr>
        <p:txBody>
          <a:bodyPr/>
          <a:lstStyle/>
          <a:p>
            <a:r>
              <a:rPr lang="en-US" sz="2000" dirty="0" err="1" smtClean="0"/>
              <a:t>iostat</a:t>
            </a:r>
            <a:r>
              <a:rPr lang="en-US" sz="2000" dirty="0" smtClean="0"/>
              <a:t> [ -c | -d ] [ -k ] [ -t ] [ -V ] [ -x [ device ] ] [ interval [ count ] ]</a:t>
            </a:r>
            <a:r>
              <a:rPr lang="en-US" sz="1600" dirty="0" smtClean="0"/>
              <a:t/>
            </a:r>
            <a:br>
              <a:rPr lang="en-US" sz="1600" dirty="0" smtClean="0"/>
            </a:br>
            <a:r>
              <a:rPr lang="en-US" sz="1200" dirty="0" smtClean="0">
                <a:latin typeface="微软雅黑" pitchFamily="34" charset="-122"/>
                <a:ea typeface="微软雅黑" pitchFamily="34" charset="-122"/>
              </a:rPr>
              <a:t>-c</a:t>
            </a:r>
            <a:r>
              <a:rPr lang="zh-CN" altLang="en-US" sz="1200" dirty="0" smtClean="0">
                <a:latin typeface="微软雅黑" pitchFamily="34" charset="-122"/>
                <a:ea typeface="微软雅黑" pitchFamily="34" charset="-122"/>
              </a:rPr>
              <a:t>为汇报</a:t>
            </a:r>
            <a:r>
              <a:rPr lang="en-US" sz="1200" dirty="0" smtClean="0">
                <a:latin typeface="微软雅黑" pitchFamily="34" charset="-122"/>
                <a:ea typeface="微软雅黑" pitchFamily="34" charset="-122"/>
              </a:rPr>
              <a:t>CPU</a:t>
            </a:r>
            <a:r>
              <a:rPr lang="zh-CN" altLang="en-US" sz="1200" dirty="0" smtClean="0">
                <a:latin typeface="微软雅黑" pitchFamily="34" charset="-122"/>
                <a:ea typeface="微软雅黑" pitchFamily="34" charset="-122"/>
              </a:rPr>
              <a:t>的使用情况；</a:t>
            </a:r>
            <a:r>
              <a:rPr lang="en-US" sz="1200" dirty="0" smtClean="0">
                <a:latin typeface="微软雅黑" pitchFamily="34" charset="-122"/>
                <a:ea typeface="微软雅黑" pitchFamily="34" charset="-122"/>
              </a:rPr>
              <a:t>-d</a:t>
            </a:r>
            <a:r>
              <a:rPr lang="zh-CN" altLang="en-US" sz="1200" dirty="0" smtClean="0">
                <a:latin typeface="微软雅黑" pitchFamily="34" charset="-122"/>
                <a:ea typeface="微软雅黑" pitchFamily="34" charset="-122"/>
              </a:rPr>
              <a:t>为汇报磁盘的使用情况；</a:t>
            </a:r>
            <a:r>
              <a:rPr lang="en-US" sz="1200" dirty="0" smtClean="0">
                <a:latin typeface="微软雅黑" pitchFamily="34" charset="-122"/>
                <a:ea typeface="微软雅黑" pitchFamily="34" charset="-122"/>
              </a:rPr>
              <a:t>-k</a:t>
            </a:r>
            <a:r>
              <a:rPr lang="zh-CN" altLang="en-US" sz="1200" dirty="0" smtClean="0">
                <a:latin typeface="微软雅黑" pitchFamily="34" charset="-122"/>
                <a:ea typeface="微软雅黑" pitchFamily="34" charset="-122"/>
              </a:rPr>
              <a:t>表示每秒按</a:t>
            </a:r>
            <a:r>
              <a:rPr lang="en-US" sz="1200" dirty="0" smtClean="0">
                <a:latin typeface="微软雅黑" pitchFamily="34" charset="-122"/>
                <a:ea typeface="微软雅黑" pitchFamily="34" charset="-122"/>
              </a:rPr>
              <a:t>kilobytes</a:t>
            </a:r>
            <a:r>
              <a:rPr lang="zh-CN" altLang="en-US" sz="1200" dirty="0" smtClean="0">
                <a:latin typeface="微软雅黑" pitchFamily="34" charset="-122"/>
                <a:ea typeface="微软雅黑" pitchFamily="34" charset="-122"/>
              </a:rPr>
              <a:t>字节显示数据；</a:t>
            </a:r>
            <a:r>
              <a:rPr lang="en-US" sz="1200" dirty="0" smtClean="0">
                <a:latin typeface="微软雅黑" pitchFamily="34" charset="-122"/>
                <a:ea typeface="微软雅黑" pitchFamily="34" charset="-122"/>
              </a:rPr>
              <a:t>-t</a:t>
            </a:r>
            <a:r>
              <a:rPr lang="zh-CN" altLang="en-US" sz="1200" dirty="0" smtClean="0">
                <a:latin typeface="微软雅黑" pitchFamily="34" charset="-122"/>
                <a:ea typeface="微软雅黑" pitchFamily="34" charset="-122"/>
              </a:rPr>
              <a:t>为打印汇报的时间；</a:t>
            </a:r>
            <a:r>
              <a:rPr lang="en-US" sz="1200" dirty="0" smtClean="0">
                <a:latin typeface="微软雅黑" pitchFamily="34" charset="-122"/>
                <a:ea typeface="微软雅黑" pitchFamily="34" charset="-122"/>
              </a:rPr>
              <a:t>-v</a:t>
            </a:r>
            <a:r>
              <a:rPr lang="zh-CN" altLang="en-US" sz="1200" dirty="0" smtClean="0">
                <a:latin typeface="微软雅黑" pitchFamily="34" charset="-122"/>
                <a:ea typeface="微软雅黑" pitchFamily="34" charset="-122"/>
              </a:rPr>
              <a:t>表示打印出 版本信息和用法；</a:t>
            </a:r>
            <a:r>
              <a:rPr lang="en-US" sz="1200" dirty="0" smtClean="0">
                <a:latin typeface="微软雅黑" pitchFamily="34" charset="-122"/>
                <a:ea typeface="微软雅黑" pitchFamily="34" charset="-122"/>
              </a:rPr>
              <a:t>-x device</a:t>
            </a:r>
            <a:r>
              <a:rPr lang="zh-CN" altLang="en-US" sz="1200" dirty="0" smtClean="0">
                <a:latin typeface="微软雅黑" pitchFamily="34" charset="-122"/>
                <a:ea typeface="微软雅黑" pitchFamily="34" charset="-122"/>
              </a:rPr>
              <a:t>指定要统计的设备名称，默认为所有的设备；</a:t>
            </a:r>
            <a:r>
              <a:rPr lang="en-US" sz="1200" dirty="0" smtClean="0">
                <a:latin typeface="微软雅黑" pitchFamily="34" charset="-122"/>
                <a:ea typeface="微软雅黑" pitchFamily="34" charset="-122"/>
              </a:rPr>
              <a:t>interval</a:t>
            </a:r>
            <a:r>
              <a:rPr lang="zh-CN" altLang="en-US" sz="1200" dirty="0" smtClean="0">
                <a:latin typeface="微软雅黑" pitchFamily="34" charset="-122"/>
                <a:ea typeface="微软雅黑" pitchFamily="34" charset="-122"/>
              </a:rPr>
              <a:t>指每次统计间隔的时间；</a:t>
            </a:r>
            <a:r>
              <a:rPr lang="en-US" sz="1200" dirty="0" smtClean="0">
                <a:latin typeface="微软雅黑" pitchFamily="34" charset="-122"/>
                <a:ea typeface="微软雅黑" pitchFamily="34" charset="-122"/>
              </a:rPr>
              <a:t>count</a:t>
            </a:r>
            <a:r>
              <a:rPr lang="zh-CN" altLang="en-US" sz="1200" dirty="0" smtClean="0">
                <a:latin typeface="微软雅黑" pitchFamily="34" charset="-122"/>
                <a:ea typeface="微软雅黑" pitchFamily="34" charset="-122"/>
              </a:rPr>
              <a:t>指按照这个时间间隔统计的次数</a:t>
            </a:r>
            <a:r>
              <a:rPr lang="zh-CN" altLang="en-US" sz="1200" dirty="0" smtClean="0">
                <a:latin typeface="微软雅黑" pitchFamily="34" charset="-122"/>
                <a:ea typeface="微软雅黑" pitchFamily="34" charset="-122"/>
              </a:rPr>
              <a:t>。</a:t>
            </a:r>
            <a:endParaRPr lang="en-US" altLang="zh-CN" sz="1200" dirty="0" smtClean="0">
              <a:latin typeface="微软雅黑" pitchFamily="34" charset="-122"/>
              <a:ea typeface="微软雅黑" pitchFamily="34" charset="-122"/>
            </a:endParaRPr>
          </a:p>
          <a:p>
            <a:pPr>
              <a:buNone/>
            </a:pPr>
            <a:endParaRPr lang="en-US" altLang="zh-CN" sz="1200" dirty="0" smtClean="0">
              <a:latin typeface="微软雅黑" pitchFamily="34" charset="-122"/>
              <a:ea typeface="微软雅黑" pitchFamily="34" charset="-122"/>
            </a:endParaRPr>
          </a:p>
          <a:p>
            <a:r>
              <a:rPr lang="zh-CN" altLang="en-US" sz="2000" dirty="0" smtClean="0"/>
              <a:t>每项数据的含义如下：</a:t>
            </a:r>
            <a:r>
              <a:rPr lang="en-US" sz="1600" dirty="0" smtClean="0"/>
              <a:t/>
            </a:r>
            <a:br>
              <a:rPr lang="en-US" sz="1600" dirty="0" smtClean="0"/>
            </a:br>
            <a:r>
              <a:rPr lang="en-US" sz="1200" dirty="0" err="1" smtClean="0">
                <a:latin typeface="微软雅黑" pitchFamily="34" charset="-122"/>
                <a:ea typeface="微软雅黑" pitchFamily="34" charset="-122"/>
              </a:rPr>
              <a:t>rrqm</a:t>
            </a:r>
            <a:r>
              <a:rPr lang="en-US" sz="1200" dirty="0" smtClean="0">
                <a:latin typeface="微软雅黑" pitchFamily="34" charset="-122"/>
                <a:ea typeface="微软雅黑" pitchFamily="34" charset="-122"/>
              </a:rPr>
              <a:t>/s:    </a:t>
            </a:r>
            <a:r>
              <a:rPr lang="zh-CN" altLang="en-US" sz="1200" dirty="0" smtClean="0">
                <a:latin typeface="微软雅黑" pitchFamily="34" charset="-122"/>
                <a:ea typeface="微软雅黑" pitchFamily="34" charset="-122"/>
              </a:rPr>
              <a:t>每秒进行</a:t>
            </a:r>
            <a:r>
              <a:rPr lang="en-US" sz="1200" dirty="0" smtClean="0">
                <a:latin typeface="微软雅黑" pitchFamily="34" charset="-122"/>
                <a:ea typeface="微软雅黑" pitchFamily="34" charset="-122"/>
              </a:rPr>
              <a:t> merge </a:t>
            </a:r>
            <a:r>
              <a:rPr lang="zh-CN" altLang="en-US" sz="1200" dirty="0" smtClean="0">
                <a:latin typeface="微软雅黑" pitchFamily="34" charset="-122"/>
                <a:ea typeface="微软雅黑" pitchFamily="34" charset="-122"/>
              </a:rPr>
              <a:t>的读操作数目。即</a:t>
            </a:r>
            <a:r>
              <a:rPr lang="en-US" sz="1200" dirty="0" smtClean="0">
                <a:latin typeface="微软雅黑" pitchFamily="34" charset="-122"/>
                <a:ea typeface="微软雅黑" pitchFamily="34" charset="-122"/>
              </a:rPr>
              <a:t> </a:t>
            </a:r>
            <a:r>
              <a:rPr lang="en-US" sz="1200" dirty="0" err="1" smtClean="0">
                <a:latin typeface="微软雅黑" pitchFamily="34" charset="-122"/>
                <a:ea typeface="微软雅黑" pitchFamily="34" charset="-122"/>
              </a:rPr>
              <a:t>rmerge</a:t>
            </a:r>
            <a:r>
              <a:rPr lang="en-US" sz="1200" dirty="0" smtClean="0">
                <a:latin typeface="微软雅黑" pitchFamily="34" charset="-122"/>
                <a:ea typeface="微软雅黑" pitchFamily="34" charset="-122"/>
              </a:rPr>
              <a:t>/s</a:t>
            </a:r>
            <a:br>
              <a:rPr lang="en-US" sz="1200" dirty="0" smtClean="0">
                <a:latin typeface="微软雅黑" pitchFamily="34" charset="-122"/>
                <a:ea typeface="微软雅黑" pitchFamily="34" charset="-122"/>
              </a:rPr>
            </a:br>
            <a:r>
              <a:rPr lang="en-US" sz="1200" dirty="0" err="1" smtClean="0">
                <a:latin typeface="微软雅黑" pitchFamily="34" charset="-122"/>
                <a:ea typeface="微软雅黑" pitchFamily="34" charset="-122"/>
              </a:rPr>
              <a:t>wrqm</a:t>
            </a:r>
            <a:r>
              <a:rPr lang="en-US" sz="1200" dirty="0" smtClean="0">
                <a:latin typeface="微软雅黑" pitchFamily="34" charset="-122"/>
                <a:ea typeface="微软雅黑" pitchFamily="34" charset="-122"/>
              </a:rPr>
              <a:t>/s:    </a:t>
            </a:r>
            <a:r>
              <a:rPr lang="zh-CN" altLang="en-US" sz="1200" dirty="0" smtClean="0">
                <a:latin typeface="微软雅黑" pitchFamily="34" charset="-122"/>
                <a:ea typeface="微软雅黑" pitchFamily="34" charset="-122"/>
              </a:rPr>
              <a:t>每秒进行</a:t>
            </a:r>
            <a:r>
              <a:rPr lang="en-US" sz="1200" dirty="0" smtClean="0">
                <a:latin typeface="微软雅黑" pitchFamily="34" charset="-122"/>
                <a:ea typeface="微软雅黑" pitchFamily="34" charset="-122"/>
              </a:rPr>
              <a:t> merge </a:t>
            </a:r>
            <a:r>
              <a:rPr lang="zh-CN" altLang="en-US" sz="1200" dirty="0" smtClean="0">
                <a:latin typeface="微软雅黑" pitchFamily="34" charset="-122"/>
                <a:ea typeface="微软雅黑" pitchFamily="34" charset="-122"/>
              </a:rPr>
              <a:t>的写操作数目。即</a:t>
            </a:r>
            <a:r>
              <a:rPr lang="en-US" sz="1200" dirty="0" smtClean="0">
                <a:latin typeface="微软雅黑" pitchFamily="34" charset="-122"/>
                <a:ea typeface="微软雅黑" pitchFamily="34" charset="-122"/>
              </a:rPr>
              <a:t> </a:t>
            </a:r>
            <a:r>
              <a:rPr lang="en-US" sz="1200" dirty="0" err="1" smtClean="0">
                <a:latin typeface="微软雅黑" pitchFamily="34" charset="-122"/>
                <a:ea typeface="微软雅黑" pitchFamily="34" charset="-122"/>
              </a:rPr>
              <a:t>wmerge</a:t>
            </a:r>
            <a:r>
              <a:rPr lang="en-US" sz="1200" dirty="0" smtClean="0">
                <a:latin typeface="微软雅黑" pitchFamily="34" charset="-122"/>
                <a:ea typeface="微软雅黑" pitchFamily="34" charset="-122"/>
              </a:rPr>
              <a:t>/s</a:t>
            </a:r>
            <a:br>
              <a:rPr lang="en-US" sz="1200" dirty="0" smtClean="0">
                <a:latin typeface="微软雅黑" pitchFamily="34" charset="-122"/>
                <a:ea typeface="微软雅黑" pitchFamily="34" charset="-122"/>
              </a:rPr>
            </a:br>
            <a:r>
              <a:rPr lang="en-US" sz="1200" dirty="0" smtClean="0">
                <a:latin typeface="微软雅黑" pitchFamily="34" charset="-122"/>
                <a:ea typeface="微软雅黑" pitchFamily="34" charset="-122"/>
              </a:rPr>
              <a:t>r/s:       </a:t>
            </a:r>
            <a:r>
              <a:rPr lang="zh-CN" altLang="en-US" sz="1200" dirty="0" smtClean="0">
                <a:latin typeface="微软雅黑" pitchFamily="34" charset="-122"/>
                <a:ea typeface="微软雅黑" pitchFamily="34" charset="-122"/>
              </a:rPr>
              <a:t>每秒完成的读</a:t>
            </a:r>
            <a:r>
              <a:rPr lang="en-US" sz="1200" dirty="0" smtClean="0">
                <a:latin typeface="微软雅黑" pitchFamily="34" charset="-122"/>
                <a:ea typeface="微软雅黑" pitchFamily="34" charset="-122"/>
              </a:rPr>
              <a:t> I/O </a:t>
            </a:r>
            <a:r>
              <a:rPr lang="zh-CN" altLang="en-US" sz="1200" dirty="0" smtClean="0">
                <a:latin typeface="微软雅黑" pitchFamily="34" charset="-122"/>
                <a:ea typeface="微软雅黑" pitchFamily="34" charset="-122"/>
              </a:rPr>
              <a:t>设备次数。即</a:t>
            </a:r>
            <a:r>
              <a:rPr lang="en-US" sz="1200" dirty="0" smtClean="0">
                <a:latin typeface="微软雅黑" pitchFamily="34" charset="-122"/>
                <a:ea typeface="微软雅黑" pitchFamily="34" charset="-122"/>
              </a:rPr>
              <a:t> </a:t>
            </a:r>
            <a:r>
              <a:rPr lang="en-US" sz="1200" dirty="0" err="1" smtClean="0">
                <a:latin typeface="微软雅黑" pitchFamily="34" charset="-122"/>
                <a:ea typeface="微软雅黑" pitchFamily="34" charset="-122"/>
              </a:rPr>
              <a:t>rio</a:t>
            </a:r>
            <a:r>
              <a:rPr lang="en-US" sz="1200" dirty="0" smtClean="0">
                <a:latin typeface="微软雅黑" pitchFamily="34" charset="-122"/>
                <a:ea typeface="微软雅黑" pitchFamily="34" charset="-122"/>
              </a:rPr>
              <a:t>/s</a:t>
            </a:r>
            <a:br>
              <a:rPr lang="en-US" sz="1200" dirty="0" smtClean="0">
                <a:latin typeface="微软雅黑" pitchFamily="34" charset="-122"/>
                <a:ea typeface="微软雅黑" pitchFamily="34" charset="-122"/>
              </a:rPr>
            </a:br>
            <a:r>
              <a:rPr lang="en-US" sz="1200" dirty="0" smtClean="0">
                <a:latin typeface="微软雅黑" pitchFamily="34" charset="-122"/>
                <a:ea typeface="微软雅黑" pitchFamily="34" charset="-122"/>
              </a:rPr>
              <a:t>w/s:       </a:t>
            </a:r>
            <a:r>
              <a:rPr lang="zh-CN" altLang="en-US" sz="1200" dirty="0" smtClean="0">
                <a:latin typeface="微软雅黑" pitchFamily="34" charset="-122"/>
                <a:ea typeface="微软雅黑" pitchFamily="34" charset="-122"/>
              </a:rPr>
              <a:t>每秒完成的写</a:t>
            </a:r>
            <a:r>
              <a:rPr lang="en-US" sz="1200" dirty="0" smtClean="0">
                <a:latin typeface="微软雅黑" pitchFamily="34" charset="-122"/>
                <a:ea typeface="微软雅黑" pitchFamily="34" charset="-122"/>
              </a:rPr>
              <a:t> I/O </a:t>
            </a:r>
            <a:r>
              <a:rPr lang="zh-CN" altLang="en-US" sz="1200" dirty="0" smtClean="0">
                <a:latin typeface="微软雅黑" pitchFamily="34" charset="-122"/>
                <a:ea typeface="微软雅黑" pitchFamily="34" charset="-122"/>
              </a:rPr>
              <a:t>设备次数。即</a:t>
            </a:r>
            <a:r>
              <a:rPr lang="en-US" sz="1200" dirty="0" smtClean="0">
                <a:latin typeface="微软雅黑" pitchFamily="34" charset="-122"/>
                <a:ea typeface="微软雅黑" pitchFamily="34" charset="-122"/>
              </a:rPr>
              <a:t> </a:t>
            </a:r>
            <a:r>
              <a:rPr lang="en-US" sz="1200" dirty="0" err="1" smtClean="0">
                <a:latin typeface="微软雅黑" pitchFamily="34" charset="-122"/>
                <a:ea typeface="微软雅黑" pitchFamily="34" charset="-122"/>
              </a:rPr>
              <a:t>wio</a:t>
            </a:r>
            <a:r>
              <a:rPr lang="en-US" sz="1200" dirty="0" smtClean="0">
                <a:latin typeface="微软雅黑" pitchFamily="34" charset="-122"/>
                <a:ea typeface="微软雅黑" pitchFamily="34" charset="-122"/>
              </a:rPr>
              <a:t>/s</a:t>
            </a:r>
            <a:br>
              <a:rPr lang="en-US" sz="1200" dirty="0" smtClean="0">
                <a:latin typeface="微软雅黑" pitchFamily="34" charset="-122"/>
                <a:ea typeface="微软雅黑" pitchFamily="34" charset="-122"/>
              </a:rPr>
            </a:br>
            <a:r>
              <a:rPr lang="en-US" sz="1200" dirty="0" err="1" smtClean="0">
                <a:latin typeface="微软雅黑" pitchFamily="34" charset="-122"/>
                <a:ea typeface="微软雅黑" pitchFamily="34" charset="-122"/>
              </a:rPr>
              <a:t>rsec</a:t>
            </a:r>
            <a:r>
              <a:rPr lang="en-US" sz="1200" dirty="0" smtClean="0">
                <a:latin typeface="微软雅黑" pitchFamily="34" charset="-122"/>
                <a:ea typeface="微软雅黑" pitchFamily="34" charset="-122"/>
              </a:rPr>
              <a:t>/s:    </a:t>
            </a:r>
            <a:r>
              <a:rPr lang="zh-CN" altLang="en-US" sz="1200" dirty="0" smtClean="0">
                <a:latin typeface="微软雅黑" pitchFamily="34" charset="-122"/>
                <a:ea typeface="微软雅黑" pitchFamily="34" charset="-122"/>
              </a:rPr>
              <a:t>每秒读扇区数。即</a:t>
            </a:r>
            <a:r>
              <a:rPr lang="en-US" sz="1200" dirty="0" smtClean="0">
                <a:latin typeface="微软雅黑" pitchFamily="34" charset="-122"/>
                <a:ea typeface="微软雅黑" pitchFamily="34" charset="-122"/>
              </a:rPr>
              <a:t> </a:t>
            </a:r>
            <a:r>
              <a:rPr lang="en-US" sz="1200" dirty="0" err="1" smtClean="0">
                <a:latin typeface="微软雅黑" pitchFamily="34" charset="-122"/>
                <a:ea typeface="微软雅黑" pitchFamily="34" charset="-122"/>
              </a:rPr>
              <a:t>rsect</a:t>
            </a:r>
            <a:r>
              <a:rPr lang="en-US" sz="1200" dirty="0" smtClean="0">
                <a:latin typeface="微软雅黑" pitchFamily="34" charset="-122"/>
                <a:ea typeface="微软雅黑" pitchFamily="34" charset="-122"/>
              </a:rPr>
              <a:t>/s</a:t>
            </a:r>
            <a:br>
              <a:rPr lang="en-US" sz="1200" dirty="0" smtClean="0">
                <a:latin typeface="微软雅黑" pitchFamily="34" charset="-122"/>
                <a:ea typeface="微软雅黑" pitchFamily="34" charset="-122"/>
              </a:rPr>
            </a:br>
            <a:r>
              <a:rPr lang="en-US" sz="1200" dirty="0" err="1" smtClean="0">
                <a:latin typeface="微软雅黑" pitchFamily="34" charset="-122"/>
                <a:ea typeface="微软雅黑" pitchFamily="34" charset="-122"/>
              </a:rPr>
              <a:t>wsec</a:t>
            </a:r>
            <a:r>
              <a:rPr lang="en-US" sz="1200" dirty="0" smtClean="0">
                <a:latin typeface="微软雅黑" pitchFamily="34" charset="-122"/>
                <a:ea typeface="微软雅黑" pitchFamily="34" charset="-122"/>
              </a:rPr>
              <a:t>/s:    </a:t>
            </a:r>
            <a:r>
              <a:rPr lang="zh-CN" altLang="en-US" sz="1200" dirty="0" smtClean="0">
                <a:latin typeface="微软雅黑" pitchFamily="34" charset="-122"/>
                <a:ea typeface="微软雅黑" pitchFamily="34" charset="-122"/>
              </a:rPr>
              <a:t>每秒写扇区数。即</a:t>
            </a:r>
            <a:r>
              <a:rPr lang="en-US" sz="1200" dirty="0" smtClean="0">
                <a:latin typeface="微软雅黑" pitchFamily="34" charset="-122"/>
                <a:ea typeface="微软雅黑" pitchFamily="34" charset="-122"/>
              </a:rPr>
              <a:t> </a:t>
            </a:r>
            <a:r>
              <a:rPr lang="en-US" sz="1200" dirty="0" err="1" smtClean="0">
                <a:latin typeface="微软雅黑" pitchFamily="34" charset="-122"/>
                <a:ea typeface="微软雅黑" pitchFamily="34" charset="-122"/>
              </a:rPr>
              <a:t>wsect</a:t>
            </a:r>
            <a:r>
              <a:rPr lang="en-US" sz="1200" dirty="0" smtClean="0">
                <a:latin typeface="微软雅黑" pitchFamily="34" charset="-122"/>
                <a:ea typeface="微软雅黑" pitchFamily="34" charset="-122"/>
              </a:rPr>
              <a:t>/s</a:t>
            </a:r>
            <a:br>
              <a:rPr lang="en-US" sz="1200" dirty="0" smtClean="0">
                <a:latin typeface="微软雅黑" pitchFamily="34" charset="-122"/>
                <a:ea typeface="微软雅黑" pitchFamily="34" charset="-122"/>
              </a:rPr>
            </a:br>
            <a:r>
              <a:rPr lang="en-US" sz="1200" dirty="0" err="1" smtClean="0">
                <a:latin typeface="微软雅黑" pitchFamily="34" charset="-122"/>
                <a:ea typeface="微软雅黑" pitchFamily="34" charset="-122"/>
              </a:rPr>
              <a:t>rkB</a:t>
            </a:r>
            <a:r>
              <a:rPr lang="en-US" sz="1200" dirty="0" smtClean="0">
                <a:latin typeface="微软雅黑" pitchFamily="34" charset="-122"/>
                <a:ea typeface="微软雅黑" pitchFamily="34" charset="-122"/>
              </a:rPr>
              <a:t>/s:     </a:t>
            </a:r>
            <a:r>
              <a:rPr lang="zh-CN" altLang="en-US" sz="1200" dirty="0" smtClean="0">
                <a:latin typeface="微软雅黑" pitchFamily="34" charset="-122"/>
                <a:ea typeface="微软雅黑" pitchFamily="34" charset="-122"/>
              </a:rPr>
              <a:t>每秒读</a:t>
            </a:r>
            <a:r>
              <a:rPr lang="en-US" sz="1200" dirty="0" smtClean="0">
                <a:latin typeface="微软雅黑" pitchFamily="34" charset="-122"/>
                <a:ea typeface="微软雅黑" pitchFamily="34" charset="-122"/>
              </a:rPr>
              <a:t>K</a:t>
            </a:r>
            <a:r>
              <a:rPr lang="zh-CN" altLang="en-US" sz="1200" dirty="0" smtClean="0">
                <a:latin typeface="微软雅黑" pitchFamily="34" charset="-122"/>
                <a:ea typeface="微软雅黑" pitchFamily="34" charset="-122"/>
              </a:rPr>
              <a:t>字节数。是</a:t>
            </a:r>
            <a:r>
              <a:rPr lang="en-US" sz="1200" dirty="0" smtClean="0">
                <a:latin typeface="微软雅黑" pitchFamily="34" charset="-122"/>
                <a:ea typeface="微软雅黑" pitchFamily="34" charset="-122"/>
              </a:rPr>
              <a:t> </a:t>
            </a:r>
            <a:r>
              <a:rPr lang="en-US" sz="1200" dirty="0" err="1" smtClean="0">
                <a:latin typeface="微软雅黑" pitchFamily="34" charset="-122"/>
                <a:ea typeface="微软雅黑" pitchFamily="34" charset="-122"/>
              </a:rPr>
              <a:t>rsect</a:t>
            </a:r>
            <a:r>
              <a:rPr lang="en-US" sz="1200" dirty="0" smtClean="0">
                <a:latin typeface="微软雅黑" pitchFamily="34" charset="-122"/>
                <a:ea typeface="微软雅黑" pitchFamily="34" charset="-122"/>
              </a:rPr>
              <a:t>/s </a:t>
            </a:r>
            <a:r>
              <a:rPr lang="zh-CN" altLang="en-US" sz="1200" dirty="0" smtClean="0">
                <a:latin typeface="微软雅黑" pitchFamily="34" charset="-122"/>
                <a:ea typeface="微软雅黑" pitchFamily="34" charset="-122"/>
              </a:rPr>
              <a:t>的一半，因为每扇区大小为</a:t>
            </a:r>
            <a:r>
              <a:rPr lang="en-US" sz="1200" dirty="0" smtClean="0">
                <a:latin typeface="微软雅黑" pitchFamily="34" charset="-122"/>
                <a:ea typeface="微软雅黑" pitchFamily="34" charset="-122"/>
              </a:rPr>
              <a:t>512</a:t>
            </a:r>
            <a:r>
              <a:rPr lang="zh-CN" altLang="en-US" sz="1200" dirty="0" smtClean="0">
                <a:latin typeface="微软雅黑" pitchFamily="34" charset="-122"/>
                <a:ea typeface="微软雅黑" pitchFamily="34" charset="-122"/>
              </a:rPr>
              <a:t>字节。</a:t>
            </a:r>
            <a:r>
              <a:rPr lang="en-US" sz="1200" dirty="0" smtClean="0">
                <a:latin typeface="微软雅黑" pitchFamily="34" charset="-122"/>
                <a:ea typeface="微软雅黑" pitchFamily="34" charset="-122"/>
              </a:rPr>
              <a:t/>
            </a:r>
            <a:br>
              <a:rPr lang="en-US" sz="1200" dirty="0" smtClean="0">
                <a:latin typeface="微软雅黑" pitchFamily="34" charset="-122"/>
                <a:ea typeface="微软雅黑" pitchFamily="34" charset="-122"/>
              </a:rPr>
            </a:br>
            <a:r>
              <a:rPr lang="en-US" sz="1200" dirty="0" err="1" smtClean="0">
                <a:latin typeface="微软雅黑" pitchFamily="34" charset="-122"/>
                <a:ea typeface="微软雅黑" pitchFamily="34" charset="-122"/>
              </a:rPr>
              <a:t>wkB</a:t>
            </a:r>
            <a:r>
              <a:rPr lang="en-US" sz="1200" dirty="0" smtClean="0">
                <a:latin typeface="微软雅黑" pitchFamily="34" charset="-122"/>
                <a:ea typeface="微软雅黑" pitchFamily="34" charset="-122"/>
              </a:rPr>
              <a:t>/s:     </a:t>
            </a:r>
            <a:r>
              <a:rPr lang="zh-CN" altLang="en-US" sz="1200" dirty="0" smtClean="0">
                <a:latin typeface="微软雅黑" pitchFamily="34" charset="-122"/>
                <a:ea typeface="微软雅黑" pitchFamily="34" charset="-122"/>
              </a:rPr>
              <a:t>每秒写</a:t>
            </a:r>
            <a:r>
              <a:rPr lang="en-US" sz="1200" dirty="0" smtClean="0">
                <a:latin typeface="微软雅黑" pitchFamily="34" charset="-122"/>
                <a:ea typeface="微软雅黑" pitchFamily="34" charset="-122"/>
              </a:rPr>
              <a:t>K</a:t>
            </a:r>
            <a:r>
              <a:rPr lang="zh-CN" altLang="en-US" sz="1200" dirty="0" smtClean="0">
                <a:latin typeface="微软雅黑" pitchFamily="34" charset="-122"/>
                <a:ea typeface="微软雅黑" pitchFamily="34" charset="-122"/>
              </a:rPr>
              <a:t>字节数。是</a:t>
            </a:r>
            <a:r>
              <a:rPr lang="en-US" sz="1200" dirty="0" smtClean="0">
                <a:latin typeface="微软雅黑" pitchFamily="34" charset="-122"/>
                <a:ea typeface="微软雅黑" pitchFamily="34" charset="-122"/>
              </a:rPr>
              <a:t> </a:t>
            </a:r>
            <a:r>
              <a:rPr lang="en-US" sz="1200" dirty="0" err="1" smtClean="0">
                <a:latin typeface="微软雅黑" pitchFamily="34" charset="-122"/>
                <a:ea typeface="微软雅黑" pitchFamily="34" charset="-122"/>
              </a:rPr>
              <a:t>wsect</a:t>
            </a:r>
            <a:r>
              <a:rPr lang="en-US" sz="1200" dirty="0" smtClean="0">
                <a:latin typeface="微软雅黑" pitchFamily="34" charset="-122"/>
                <a:ea typeface="微软雅黑" pitchFamily="34" charset="-122"/>
              </a:rPr>
              <a:t>/s </a:t>
            </a:r>
            <a:r>
              <a:rPr lang="zh-CN" altLang="en-US" sz="1200" dirty="0" smtClean="0">
                <a:latin typeface="微软雅黑" pitchFamily="34" charset="-122"/>
                <a:ea typeface="微软雅黑" pitchFamily="34" charset="-122"/>
              </a:rPr>
              <a:t>的一半。</a:t>
            </a:r>
            <a:r>
              <a:rPr lang="en-US" sz="1200" dirty="0" smtClean="0">
                <a:latin typeface="微软雅黑" pitchFamily="34" charset="-122"/>
                <a:ea typeface="微软雅黑" pitchFamily="34" charset="-122"/>
              </a:rPr>
              <a:t/>
            </a:r>
            <a:br>
              <a:rPr lang="en-US" sz="1200" dirty="0" smtClean="0">
                <a:latin typeface="微软雅黑" pitchFamily="34" charset="-122"/>
                <a:ea typeface="微软雅黑" pitchFamily="34" charset="-122"/>
              </a:rPr>
            </a:br>
            <a:r>
              <a:rPr lang="en-US" sz="1200" dirty="0" err="1" smtClean="0">
                <a:latin typeface="微软雅黑" pitchFamily="34" charset="-122"/>
                <a:ea typeface="微软雅黑" pitchFamily="34" charset="-122"/>
              </a:rPr>
              <a:t>avgrq-sz</a:t>
            </a:r>
            <a:r>
              <a:rPr lang="en-US"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平均每次设备</a:t>
            </a:r>
            <a:r>
              <a:rPr lang="en-US" sz="1200" dirty="0" smtClean="0">
                <a:latin typeface="微软雅黑" pitchFamily="34" charset="-122"/>
                <a:ea typeface="微软雅黑" pitchFamily="34" charset="-122"/>
              </a:rPr>
              <a:t>I/O</a:t>
            </a:r>
            <a:r>
              <a:rPr lang="zh-CN" altLang="en-US" sz="1200" dirty="0" smtClean="0">
                <a:latin typeface="微软雅黑" pitchFamily="34" charset="-122"/>
                <a:ea typeface="微软雅黑" pitchFamily="34" charset="-122"/>
              </a:rPr>
              <a:t>操作的数据大小</a:t>
            </a:r>
            <a:r>
              <a:rPr lang="en-US"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扇区</a:t>
            </a:r>
            <a:r>
              <a:rPr lang="en-US"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。即</a:t>
            </a:r>
            <a:r>
              <a:rPr lang="en-US" sz="1200" dirty="0" smtClean="0">
                <a:latin typeface="微软雅黑" pitchFamily="34" charset="-122"/>
                <a:ea typeface="微软雅黑" pitchFamily="34" charset="-122"/>
              </a:rPr>
              <a:t> (</a:t>
            </a:r>
            <a:r>
              <a:rPr lang="en-US" sz="1200" dirty="0" err="1" smtClean="0">
                <a:latin typeface="微软雅黑" pitchFamily="34" charset="-122"/>
                <a:ea typeface="微软雅黑" pitchFamily="34" charset="-122"/>
              </a:rPr>
              <a:t>rsect+wsect</a:t>
            </a:r>
            <a:r>
              <a:rPr lang="en-US" sz="1200" dirty="0" smtClean="0">
                <a:latin typeface="微软雅黑" pitchFamily="34" charset="-122"/>
                <a:ea typeface="微软雅黑" pitchFamily="34" charset="-122"/>
              </a:rPr>
              <a:t>)/(</a:t>
            </a:r>
            <a:r>
              <a:rPr lang="en-US" sz="1200" dirty="0" err="1" smtClean="0">
                <a:latin typeface="微软雅黑" pitchFamily="34" charset="-122"/>
                <a:ea typeface="微软雅黑" pitchFamily="34" charset="-122"/>
              </a:rPr>
              <a:t>rio+wio</a:t>
            </a:r>
            <a:r>
              <a:rPr lang="en-US" sz="1200" dirty="0" smtClean="0">
                <a:latin typeface="微软雅黑" pitchFamily="34" charset="-122"/>
                <a:ea typeface="微软雅黑" pitchFamily="34" charset="-122"/>
              </a:rPr>
              <a:t>)</a:t>
            </a:r>
            <a:br>
              <a:rPr lang="en-US" sz="1200" dirty="0" smtClean="0">
                <a:latin typeface="微软雅黑" pitchFamily="34" charset="-122"/>
                <a:ea typeface="微软雅黑" pitchFamily="34" charset="-122"/>
              </a:rPr>
            </a:br>
            <a:r>
              <a:rPr lang="en-US" sz="1200" dirty="0" err="1" smtClean="0">
                <a:latin typeface="微软雅黑" pitchFamily="34" charset="-122"/>
                <a:ea typeface="微软雅黑" pitchFamily="34" charset="-122"/>
              </a:rPr>
              <a:t>avgqu-sz</a:t>
            </a:r>
            <a:r>
              <a:rPr lang="en-US"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平均</a:t>
            </a:r>
            <a:r>
              <a:rPr lang="en-US" sz="1200" dirty="0" smtClean="0">
                <a:latin typeface="微软雅黑" pitchFamily="34" charset="-122"/>
                <a:ea typeface="微软雅黑" pitchFamily="34" charset="-122"/>
              </a:rPr>
              <a:t>I/O</a:t>
            </a:r>
            <a:r>
              <a:rPr lang="zh-CN" altLang="en-US" sz="1200" dirty="0" smtClean="0">
                <a:latin typeface="微软雅黑" pitchFamily="34" charset="-122"/>
                <a:ea typeface="微软雅黑" pitchFamily="34" charset="-122"/>
              </a:rPr>
              <a:t>队列长度。即</a:t>
            </a:r>
            <a:r>
              <a:rPr lang="en-US" sz="1200" dirty="0" smtClean="0">
                <a:latin typeface="微软雅黑" pitchFamily="34" charset="-122"/>
                <a:ea typeface="微软雅黑" pitchFamily="34" charset="-122"/>
              </a:rPr>
              <a:t> </a:t>
            </a:r>
            <a:r>
              <a:rPr lang="en-US" sz="1200" dirty="0" err="1" smtClean="0">
                <a:latin typeface="微软雅黑" pitchFamily="34" charset="-122"/>
                <a:ea typeface="微软雅黑" pitchFamily="34" charset="-122"/>
              </a:rPr>
              <a:t>aveq</a:t>
            </a:r>
            <a:r>
              <a:rPr lang="en-US" sz="1200" dirty="0" smtClean="0">
                <a:latin typeface="微软雅黑" pitchFamily="34" charset="-122"/>
                <a:ea typeface="微软雅黑" pitchFamily="34" charset="-122"/>
              </a:rPr>
              <a:t>/1000 (</a:t>
            </a:r>
            <a:r>
              <a:rPr lang="zh-CN" altLang="en-US" sz="1200" dirty="0" smtClean="0">
                <a:latin typeface="微软雅黑" pitchFamily="34" charset="-122"/>
                <a:ea typeface="微软雅黑" pitchFamily="34" charset="-122"/>
              </a:rPr>
              <a:t>因为</a:t>
            </a:r>
            <a:r>
              <a:rPr lang="en-US" sz="1200" dirty="0" err="1" smtClean="0">
                <a:latin typeface="微软雅黑" pitchFamily="34" charset="-122"/>
                <a:ea typeface="微软雅黑" pitchFamily="34" charset="-122"/>
              </a:rPr>
              <a:t>aveq</a:t>
            </a:r>
            <a:r>
              <a:rPr lang="zh-CN" altLang="en-US" sz="1200" dirty="0" smtClean="0">
                <a:latin typeface="微软雅黑" pitchFamily="34" charset="-122"/>
                <a:ea typeface="微软雅黑" pitchFamily="34" charset="-122"/>
              </a:rPr>
              <a:t>的单位为毫秒</a:t>
            </a:r>
            <a:r>
              <a:rPr lang="en-US"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a:t>
            </a:r>
            <a:r>
              <a:rPr lang="en-US" sz="1200" dirty="0" smtClean="0">
                <a:latin typeface="微软雅黑" pitchFamily="34" charset="-122"/>
                <a:ea typeface="微软雅黑" pitchFamily="34" charset="-122"/>
              </a:rPr>
              <a:t/>
            </a:r>
            <a:br>
              <a:rPr lang="en-US" sz="1200" dirty="0" smtClean="0">
                <a:latin typeface="微软雅黑" pitchFamily="34" charset="-122"/>
                <a:ea typeface="微软雅黑" pitchFamily="34" charset="-122"/>
              </a:rPr>
            </a:br>
            <a:r>
              <a:rPr lang="en-US" sz="1200" b="1" dirty="0" smtClean="0">
                <a:latin typeface="微软雅黑" pitchFamily="34" charset="-122"/>
                <a:ea typeface="微软雅黑" pitchFamily="34" charset="-122"/>
              </a:rPr>
              <a:t>await</a:t>
            </a:r>
            <a:r>
              <a:rPr lang="en-US"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平均每次设备</a:t>
            </a:r>
            <a:r>
              <a:rPr lang="en-US" sz="1200" dirty="0" smtClean="0">
                <a:latin typeface="微软雅黑" pitchFamily="34" charset="-122"/>
                <a:ea typeface="微软雅黑" pitchFamily="34" charset="-122"/>
              </a:rPr>
              <a:t>I/O</a:t>
            </a:r>
            <a:r>
              <a:rPr lang="zh-CN" altLang="en-US" sz="1200" dirty="0" smtClean="0">
                <a:latin typeface="微软雅黑" pitchFamily="34" charset="-122"/>
                <a:ea typeface="微软雅黑" pitchFamily="34" charset="-122"/>
              </a:rPr>
              <a:t>操作的等待时间</a:t>
            </a:r>
            <a:r>
              <a:rPr lang="en-US"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毫秒</a:t>
            </a:r>
            <a:r>
              <a:rPr lang="en-US"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。即</a:t>
            </a:r>
            <a:r>
              <a:rPr lang="en-US" sz="1200" dirty="0" smtClean="0">
                <a:latin typeface="微软雅黑" pitchFamily="34" charset="-122"/>
                <a:ea typeface="微软雅黑" pitchFamily="34" charset="-122"/>
              </a:rPr>
              <a:t> (</a:t>
            </a:r>
            <a:r>
              <a:rPr lang="en-US" sz="1200" dirty="0" err="1" smtClean="0">
                <a:latin typeface="微软雅黑" pitchFamily="34" charset="-122"/>
                <a:ea typeface="微软雅黑" pitchFamily="34" charset="-122"/>
              </a:rPr>
              <a:t>ruse+wuse</a:t>
            </a:r>
            <a:r>
              <a:rPr lang="en-US" sz="1200" dirty="0" smtClean="0">
                <a:latin typeface="微软雅黑" pitchFamily="34" charset="-122"/>
                <a:ea typeface="微软雅黑" pitchFamily="34" charset="-122"/>
              </a:rPr>
              <a:t>)/(</a:t>
            </a:r>
            <a:r>
              <a:rPr lang="en-US" sz="1200" dirty="0" err="1" smtClean="0">
                <a:latin typeface="微软雅黑" pitchFamily="34" charset="-122"/>
                <a:ea typeface="微软雅黑" pitchFamily="34" charset="-122"/>
              </a:rPr>
              <a:t>rio+wio</a:t>
            </a:r>
            <a:r>
              <a:rPr lang="en-US" sz="1200" dirty="0" smtClean="0">
                <a:latin typeface="微软雅黑" pitchFamily="34" charset="-122"/>
                <a:ea typeface="微软雅黑" pitchFamily="34" charset="-122"/>
              </a:rPr>
              <a:t>)</a:t>
            </a:r>
            <a:br>
              <a:rPr lang="en-US" sz="1200" dirty="0" smtClean="0">
                <a:latin typeface="微软雅黑" pitchFamily="34" charset="-122"/>
                <a:ea typeface="微软雅黑" pitchFamily="34" charset="-122"/>
              </a:rPr>
            </a:br>
            <a:r>
              <a:rPr lang="en-US" sz="1200" dirty="0" err="1" smtClean="0">
                <a:latin typeface="微软雅黑" pitchFamily="34" charset="-122"/>
                <a:ea typeface="微软雅黑" pitchFamily="34" charset="-122"/>
              </a:rPr>
              <a:t>svctm</a:t>
            </a:r>
            <a:r>
              <a:rPr lang="en-US"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平均每次设备</a:t>
            </a:r>
            <a:r>
              <a:rPr lang="en-US" sz="1200" dirty="0" smtClean="0">
                <a:latin typeface="微软雅黑" pitchFamily="34" charset="-122"/>
                <a:ea typeface="微软雅黑" pitchFamily="34" charset="-122"/>
              </a:rPr>
              <a:t>I/O</a:t>
            </a:r>
            <a:r>
              <a:rPr lang="zh-CN" altLang="en-US" sz="1200" dirty="0" smtClean="0">
                <a:latin typeface="微软雅黑" pitchFamily="34" charset="-122"/>
                <a:ea typeface="微软雅黑" pitchFamily="34" charset="-122"/>
              </a:rPr>
              <a:t>操作的服务时间</a:t>
            </a:r>
            <a:r>
              <a:rPr lang="en-US"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毫秒</a:t>
            </a:r>
            <a:r>
              <a:rPr lang="en-US"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。即</a:t>
            </a:r>
            <a:r>
              <a:rPr lang="en-US" sz="1200" dirty="0" smtClean="0">
                <a:latin typeface="微软雅黑" pitchFamily="34" charset="-122"/>
                <a:ea typeface="微软雅黑" pitchFamily="34" charset="-122"/>
              </a:rPr>
              <a:t> use/(</a:t>
            </a:r>
            <a:r>
              <a:rPr lang="en-US" sz="1200" dirty="0" err="1" smtClean="0">
                <a:latin typeface="微软雅黑" pitchFamily="34" charset="-122"/>
                <a:ea typeface="微软雅黑" pitchFamily="34" charset="-122"/>
              </a:rPr>
              <a:t>rio+wio</a:t>
            </a:r>
            <a:r>
              <a:rPr lang="en-US" sz="1200" dirty="0" smtClean="0">
                <a:latin typeface="微软雅黑" pitchFamily="34" charset="-122"/>
                <a:ea typeface="微软雅黑" pitchFamily="34" charset="-122"/>
              </a:rPr>
              <a:t>)</a:t>
            </a:r>
            <a:br>
              <a:rPr lang="en-US" sz="1200" dirty="0" smtClean="0">
                <a:latin typeface="微软雅黑" pitchFamily="34" charset="-122"/>
                <a:ea typeface="微软雅黑" pitchFamily="34" charset="-122"/>
              </a:rPr>
            </a:br>
            <a:r>
              <a:rPr lang="en-US" sz="1200" dirty="0" smtClean="0">
                <a:latin typeface="微软雅黑" pitchFamily="34" charset="-122"/>
                <a:ea typeface="微软雅黑" pitchFamily="34" charset="-122"/>
              </a:rPr>
              <a:t>%</a:t>
            </a:r>
            <a:r>
              <a:rPr lang="en-US" sz="1200" dirty="0" err="1" smtClean="0">
                <a:latin typeface="微软雅黑" pitchFamily="34" charset="-122"/>
                <a:ea typeface="微软雅黑" pitchFamily="34" charset="-122"/>
              </a:rPr>
              <a:t>util</a:t>
            </a:r>
            <a:r>
              <a:rPr lang="en-US"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一秒中有百分之多少的时间用于</a:t>
            </a:r>
            <a:r>
              <a:rPr lang="en-US" sz="1200" dirty="0" smtClean="0">
                <a:latin typeface="微软雅黑" pitchFamily="34" charset="-122"/>
                <a:ea typeface="微软雅黑" pitchFamily="34" charset="-122"/>
              </a:rPr>
              <a:t> I/O </a:t>
            </a:r>
            <a:r>
              <a:rPr lang="zh-CN" altLang="en-US" sz="1200" dirty="0" smtClean="0">
                <a:latin typeface="微软雅黑" pitchFamily="34" charset="-122"/>
                <a:ea typeface="微软雅黑" pitchFamily="34" charset="-122"/>
              </a:rPr>
              <a:t>操作，或者说一秒中有多少时间</a:t>
            </a:r>
            <a:r>
              <a:rPr lang="en-US" sz="1200" dirty="0" smtClean="0">
                <a:latin typeface="微软雅黑" pitchFamily="34" charset="-122"/>
                <a:ea typeface="微软雅黑" pitchFamily="34" charset="-122"/>
              </a:rPr>
              <a:t> </a:t>
            </a:r>
            <a:br>
              <a:rPr lang="en-US" sz="1200" dirty="0" smtClean="0">
                <a:latin typeface="微软雅黑" pitchFamily="34" charset="-122"/>
                <a:ea typeface="微软雅黑" pitchFamily="34" charset="-122"/>
              </a:rPr>
            </a:br>
            <a:r>
              <a:rPr lang="en-US" sz="1200" dirty="0" smtClean="0">
                <a:latin typeface="微软雅黑" pitchFamily="34" charset="-122"/>
                <a:ea typeface="微软雅黑" pitchFamily="34" charset="-122"/>
              </a:rPr>
              <a:t>I/O</a:t>
            </a:r>
            <a:r>
              <a:rPr lang="zh-CN" altLang="en-US" sz="1200" dirty="0" smtClean="0">
                <a:latin typeface="微软雅黑" pitchFamily="34" charset="-122"/>
                <a:ea typeface="微软雅黑" pitchFamily="34" charset="-122"/>
              </a:rPr>
              <a:t>队列是非空的</a:t>
            </a:r>
            <a:r>
              <a:rPr lang="en-US"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即</a:t>
            </a:r>
            <a:r>
              <a:rPr lang="en-US" sz="1200" dirty="0" smtClean="0">
                <a:latin typeface="微软雅黑" pitchFamily="34" charset="-122"/>
                <a:ea typeface="微软雅黑" pitchFamily="34" charset="-122"/>
              </a:rPr>
              <a:t>use/1000 (</a:t>
            </a:r>
            <a:r>
              <a:rPr lang="zh-CN" altLang="en-US" sz="1200" dirty="0" smtClean="0">
                <a:latin typeface="微软雅黑" pitchFamily="34" charset="-122"/>
                <a:ea typeface="微软雅黑" pitchFamily="34" charset="-122"/>
              </a:rPr>
              <a:t>因为</a:t>
            </a:r>
            <a:r>
              <a:rPr lang="en-US" sz="1200" dirty="0" smtClean="0">
                <a:latin typeface="微软雅黑" pitchFamily="34" charset="-122"/>
                <a:ea typeface="微软雅黑" pitchFamily="34" charset="-122"/>
              </a:rPr>
              <a:t>use</a:t>
            </a:r>
            <a:r>
              <a:rPr lang="zh-CN" altLang="en-US" sz="1200" dirty="0" smtClean="0">
                <a:latin typeface="微软雅黑" pitchFamily="34" charset="-122"/>
                <a:ea typeface="微软雅黑" pitchFamily="34" charset="-122"/>
              </a:rPr>
              <a:t>的单位为毫秒</a:t>
            </a:r>
            <a:r>
              <a:rPr lang="en-US" sz="1200" dirty="0" smtClean="0">
                <a:latin typeface="微软雅黑" pitchFamily="34" charset="-122"/>
                <a:ea typeface="微软雅黑" pitchFamily="34" charset="-122"/>
              </a:rPr>
              <a:t>),</a:t>
            </a:r>
            <a:br>
              <a:rPr lang="en-US" sz="1200" dirty="0" smtClean="0">
                <a:latin typeface="微软雅黑" pitchFamily="34" charset="-122"/>
                <a:ea typeface="微软雅黑" pitchFamily="34" charset="-122"/>
              </a:rPr>
            </a:br>
            <a:r>
              <a:rPr lang="zh-CN" altLang="en-US" sz="1200" dirty="0" smtClean="0">
                <a:latin typeface="微软雅黑" pitchFamily="34" charset="-122"/>
                <a:ea typeface="微软雅黑" pitchFamily="34" charset="-122"/>
              </a:rPr>
              <a:t>如果</a:t>
            </a:r>
            <a:r>
              <a:rPr lang="en-US" sz="1200" dirty="0" smtClean="0">
                <a:latin typeface="微软雅黑" pitchFamily="34" charset="-122"/>
                <a:ea typeface="微软雅黑" pitchFamily="34" charset="-122"/>
              </a:rPr>
              <a:t> %</a:t>
            </a:r>
            <a:r>
              <a:rPr lang="en-US" sz="1200" dirty="0" err="1" smtClean="0">
                <a:latin typeface="微软雅黑" pitchFamily="34" charset="-122"/>
                <a:ea typeface="微软雅黑" pitchFamily="34" charset="-122"/>
              </a:rPr>
              <a:t>util</a:t>
            </a:r>
            <a:r>
              <a:rPr lang="en-US"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接近</a:t>
            </a:r>
            <a:r>
              <a:rPr lang="en-US" sz="1200" dirty="0" smtClean="0">
                <a:latin typeface="微软雅黑" pitchFamily="34" charset="-122"/>
                <a:ea typeface="微软雅黑" pitchFamily="34" charset="-122"/>
              </a:rPr>
              <a:t> 100%</a:t>
            </a:r>
            <a:r>
              <a:rPr lang="zh-CN" altLang="en-US" sz="1200" dirty="0" smtClean="0">
                <a:latin typeface="微软雅黑" pitchFamily="34" charset="-122"/>
                <a:ea typeface="微软雅黑" pitchFamily="34" charset="-122"/>
              </a:rPr>
              <a:t>，说明产生的</a:t>
            </a:r>
            <a:r>
              <a:rPr lang="en-US" sz="1200" dirty="0" smtClean="0">
                <a:latin typeface="微软雅黑" pitchFamily="34" charset="-122"/>
                <a:ea typeface="微软雅黑" pitchFamily="34" charset="-122"/>
              </a:rPr>
              <a:t>I/O</a:t>
            </a:r>
            <a:r>
              <a:rPr lang="zh-CN" altLang="en-US" sz="1200" dirty="0" smtClean="0">
                <a:latin typeface="微软雅黑" pitchFamily="34" charset="-122"/>
                <a:ea typeface="微软雅黑" pitchFamily="34" charset="-122"/>
              </a:rPr>
              <a:t>请求太多，</a:t>
            </a:r>
            <a:r>
              <a:rPr lang="en-US" sz="1200" dirty="0" smtClean="0">
                <a:latin typeface="微软雅黑" pitchFamily="34" charset="-122"/>
                <a:ea typeface="微软雅黑" pitchFamily="34" charset="-122"/>
              </a:rPr>
              <a:t>I/O</a:t>
            </a:r>
            <a:r>
              <a:rPr lang="zh-CN" altLang="en-US" sz="1200" dirty="0" smtClean="0">
                <a:latin typeface="微软雅黑" pitchFamily="34" charset="-122"/>
                <a:ea typeface="微软雅黑" pitchFamily="34" charset="-122"/>
              </a:rPr>
              <a:t>系统已经满负荷，该磁盘可能存在瓶颈。</a:t>
            </a:r>
            <a:r>
              <a:rPr lang="en-US" dirty="0" smtClean="0"/>
              <a:t/>
            </a:r>
            <a:br>
              <a:rPr lang="en-US" dirty="0" smtClean="0"/>
            </a:br>
            <a:r>
              <a:rPr lang="en-US" dirty="0" smtClean="0"/>
              <a:t> </a:t>
            </a:r>
            <a:br>
              <a:rPr lang="en-US" dirty="0" smtClean="0"/>
            </a:b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457200" y="6248400"/>
            <a:ext cx="2133600" cy="476250"/>
          </a:xfrm>
        </p:spPr>
        <p:txBody>
          <a:bodyPr/>
          <a:lstStyle/>
          <a:p>
            <a:fld id="{1665984D-61C0-4604-8AEF-FB3C98BE80B2}" type="slidenum">
              <a:rPr lang="zh-CN" altLang="en-US"/>
              <a:pPr/>
              <a:t>57</a:t>
            </a:fld>
            <a:endParaRPr lang="en-US" altLang="zh-CN" dirty="0"/>
          </a:p>
        </p:txBody>
      </p:sp>
      <p:sp>
        <p:nvSpPr>
          <p:cNvPr id="6" name="日期占位符 5"/>
          <p:cNvSpPr>
            <a:spLocks noGrp="1"/>
          </p:cNvSpPr>
          <p:nvPr>
            <p:ph type="dt" sz="half" idx="12"/>
          </p:nvPr>
        </p:nvSpPr>
        <p:spPr/>
        <p:txBody>
          <a:bodyPr/>
          <a:lstStyle/>
          <a:p>
            <a:fld id="{2EFFCC79-D084-4B71-9952-2480D4C6FF26}" type="datetime1">
              <a:rPr lang="zh-CN" altLang="en-US"/>
              <a:pPr/>
              <a:t>2010-4-27</a:t>
            </a:fld>
            <a:endParaRPr lang="en-US" altLang="zh-CN"/>
          </a:p>
        </p:txBody>
      </p:sp>
      <p:sp>
        <p:nvSpPr>
          <p:cNvPr id="283650" name="Rectangle 2"/>
          <p:cNvSpPr>
            <a:spLocks noGrp="1" noChangeArrowheads="1"/>
          </p:cNvSpPr>
          <p:nvPr>
            <p:ph type="title"/>
          </p:nvPr>
        </p:nvSpPr>
        <p:spPr>
          <a:xfrm>
            <a:off x="395288" y="620713"/>
            <a:ext cx="8245475" cy="498475"/>
          </a:xfrm>
        </p:spPr>
        <p:txBody>
          <a:bodyPr/>
          <a:lstStyle/>
          <a:p>
            <a:r>
              <a:rPr lang="en-US" altLang="zh-CN" dirty="0" err="1" smtClean="0">
                <a:ea typeface="宋体" pitchFamily="2" charset="-122"/>
              </a:rPr>
              <a:t>iostat</a:t>
            </a:r>
            <a:r>
              <a:rPr lang="en-US" altLang="zh-CN" dirty="0" smtClean="0">
                <a:ea typeface="宋体" pitchFamily="2" charset="-122"/>
              </a:rPr>
              <a:t> </a:t>
            </a:r>
            <a:r>
              <a:rPr lang="zh-CN" altLang="en-US" dirty="0">
                <a:ea typeface="宋体" pitchFamily="2" charset="-122"/>
              </a:rPr>
              <a:t>格式</a:t>
            </a:r>
          </a:p>
        </p:txBody>
      </p:sp>
      <p:pic>
        <p:nvPicPr>
          <p:cNvPr id="2050" name="Picture 2"/>
          <p:cNvPicPr>
            <a:picLocks noGrp="1" noChangeAspect="1" noChangeArrowheads="1"/>
          </p:cNvPicPr>
          <p:nvPr>
            <p:ph idx="1"/>
          </p:nvPr>
        </p:nvPicPr>
        <p:blipFill>
          <a:blip r:embed="rId3"/>
          <a:srcRect/>
          <a:stretch>
            <a:fillRect/>
          </a:stretch>
        </p:blipFill>
        <p:spPr bwMode="auto">
          <a:xfrm>
            <a:off x="381000" y="1066800"/>
            <a:ext cx="8382000" cy="4453225"/>
          </a:xfrm>
          <a:prstGeom prst="rect">
            <a:avLst/>
          </a:prstGeom>
          <a:noFill/>
          <a:ln w="9525">
            <a:noFill/>
            <a:miter lim="800000"/>
            <a:headEnd/>
            <a:tailEnd/>
          </a:ln>
          <a:effectLst/>
        </p:spPr>
      </p:pic>
      <p:sp>
        <p:nvSpPr>
          <p:cNvPr id="7" name="矩形 6"/>
          <p:cNvSpPr/>
          <p:nvPr/>
        </p:nvSpPr>
        <p:spPr>
          <a:xfrm>
            <a:off x="609600" y="5791200"/>
            <a:ext cx="7620000" cy="757130"/>
          </a:xfrm>
          <a:prstGeom prst="rect">
            <a:avLst/>
          </a:prstGeom>
        </p:spPr>
        <p:txBody>
          <a:bodyPr wrap="square">
            <a:spAutoFit/>
          </a:bodyPr>
          <a:lstStyle/>
          <a:p>
            <a:pPr>
              <a:lnSpc>
                <a:spcPct val="80000"/>
              </a:lnSpc>
              <a:buFont typeface="Wingdings" pitchFamily="2" charset="2"/>
              <a:buNone/>
            </a:pPr>
            <a:r>
              <a:rPr lang="zh-CN" altLang="en-US" dirty="0" smtClean="0">
                <a:latin typeface="微软雅黑" pitchFamily="34" charset="-122"/>
                <a:ea typeface="微软雅黑" pitchFamily="34" charset="-122"/>
              </a:rPr>
              <a:t>如果</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util</a:t>
            </a:r>
            <a:r>
              <a:rPr lang="zh-CN" altLang="en-US" dirty="0" smtClean="0">
                <a:latin typeface="微软雅黑" pitchFamily="34" charset="-122"/>
                <a:ea typeface="微软雅黑" pitchFamily="34" charset="-122"/>
              </a:rPr>
              <a:t>长期</a:t>
            </a:r>
            <a:r>
              <a:rPr lang="en-US" altLang="zh-CN" dirty="0" smtClean="0">
                <a:latin typeface="微软雅黑" pitchFamily="34" charset="-122"/>
                <a:ea typeface="微软雅黑" pitchFamily="34" charset="-122"/>
              </a:rPr>
              <a:t>100%</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disk</a:t>
            </a:r>
            <a:r>
              <a:rPr lang="zh-CN" altLang="en-US" dirty="0" smtClean="0">
                <a:latin typeface="微软雅黑" pitchFamily="34" charset="-122"/>
                <a:ea typeface="微软雅黑" pitchFamily="34" charset="-122"/>
              </a:rPr>
              <a:t>过于</a:t>
            </a:r>
            <a:r>
              <a:rPr lang="zh-CN" altLang="en-US" dirty="0" smtClean="0">
                <a:latin typeface="微软雅黑" pitchFamily="34" charset="-122"/>
                <a:ea typeface="微软雅黑" pitchFamily="34" charset="-122"/>
              </a:rPr>
              <a:t>繁忙</a:t>
            </a:r>
            <a:endParaRPr lang="zh-CN" altLang="en-US" dirty="0" smtClean="0">
              <a:latin typeface="微软雅黑" pitchFamily="34" charset="-122"/>
              <a:ea typeface="微软雅黑" pitchFamily="34" charset="-122"/>
            </a:endParaRPr>
          </a:p>
          <a:p>
            <a:pPr>
              <a:lnSpc>
                <a:spcPct val="80000"/>
              </a:lnSpc>
              <a:buFont typeface="Wingdings" pitchFamily="2" charset="2"/>
              <a:buNone/>
            </a:pPr>
            <a:r>
              <a:rPr lang="zh-CN" altLang="en-US" dirty="0" smtClean="0">
                <a:latin typeface="微软雅黑" pitchFamily="34" charset="-122"/>
                <a:ea typeface="微软雅黑" pitchFamily="34" charset="-122"/>
              </a:rPr>
              <a:t>如果</a:t>
            </a:r>
            <a:r>
              <a:rPr lang="en-US" altLang="zh-CN" dirty="0" smtClean="0">
                <a:latin typeface="微软雅黑" pitchFamily="34" charset="-122"/>
                <a:ea typeface="微软雅黑" pitchFamily="34" charset="-122"/>
              </a:rPr>
              <a:t>%idle</a:t>
            </a:r>
            <a:r>
              <a:rPr lang="zh-CN" altLang="en-US" dirty="0" smtClean="0">
                <a:latin typeface="微软雅黑" pitchFamily="34" charset="-122"/>
                <a:ea typeface="微软雅黑" pitchFamily="34" charset="-122"/>
              </a:rPr>
              <a:t>的值高，且</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iowait</a:t>
            </a:r>
            <a:r>
              <a:rPr lang="en-US" altLang="zh-CN" dirty="0" smtClean="0">
                <a:latin typeface="微软雅黑" pitchFamily="34" charset="-122"/>
                <a:ea typeface="微软雅黑" pitchFamily="34" charset="-122"/>
              </a:rPr>
              <a:t>&gt;25, </a:t>
            </a:r>
            <a:r>
              <a:rPr lang="zh-CN" altLang="en-US" dirty="0" smtClean="0">
                <a:latin typeface="微软雅黑" pitchFamily="34" charset="-122"/>
                <a:ea typeface="微软雅黑" pitchFamily="34" charset="-122"/>
              </a:rPr>
              <a:t>表示不存在</a:t>
            </a:r>
            <a:r>
              <a:rPr lang="en-US" altLang="zh-CN" dirty="0" err="1" smtClean="0">
                <a:latin typeface="微软雅黑" pitchFamily="34" charset="-122"/>
                <a:ea typeface="微软雅黑" pitchFamily="34" charset="-122"/>
              </a:rPr>
              <a:t>cpu</a:t>
            </a:r>
            <a:r>
              <a:rPr lang="en-US" altLang="zh-CN" dirty="0" smtClean="0">
                <a:latin typeface="微软雅黑" pitchFamily="34" charset="-122"/>
                <a:ea typeface="微软雅黑" pitchFamily="34" charset="-122"/>
              </a:rPr>
              <a:t> bound,</a:t>
            </a:r>
            <a:r>
              <a:rPr lang="zh-CN" altLang="en-US" dirty="0" smtClean="0">
                <a:latin typeface="微软雅黑" pitchFamily="34" charset="-122"/>
                <a:ea typeface="微软雅黑" pitchFamily="34" charset="-122"/>
              </a:rPr>
              <a:t>但可能是</a:t>
            </a:r>
            <a:r>
              <a:rPr lang="en-US" altLang="zh-CN" dirty="0" smtClean="0">
                <a:latin typeface="微软雅黑" pitchFamily="34" charset="-122"/>
                <a:ea typeface="微软雅黑" pitchFamily="34" charset="-122"/>
              </a:rPr>
              <a:t>disk I/O bound</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5A1BA337-CB23-4341-A2C0-0A1D91DC4F8A}" type="slidenum">
              <a:rPr lang="zh-CN" altLang="en-US"/>
              <a:pPr/>
              <a:t>58</a:t>
            </a:fld>
            <a:endParaRPr lang="en-US" altLang="zh-CN"/>
          </a:p>
        </p:txBody>
      </p:sp>
      <p:sp>
        <p:nvSpPr>
          <p:cNvPr id="5" name="日期占位符 5"/>
          <p:cNvSpPr>
            <a:spLocks noGrp="1"/>
          </p:cNvSpPr>
          <p:nvPr>
            <p:ph type="dt" sz="half" idx="12"/>
          </p:nvPr>
        </p:nvSpPr>
        <p:spPr/>
        <p:txBody>
          <a:bodyPr/>
          <a:lstStyle/>
          <a:p>
            <a:fld id="{26459210-E8FA-40C3-AA58-D7C3782EF700}" type="datetime1">
              <a:rPr lang="zh-CN" altLang="en-US"/>
              <a:pPr/>
              <a:t>2010-4-27</a:t>
            </a:fld>
            <a:endParaRPr lang="en-US" altLang="zh-CN"/>
          </a:p>
        </p:txBody>
      </p:sp>
      <p:sp>
        <p:nvSpPr>
          <p:cNvPr id="406530" name="Rectangle 2"/>
          <p:cNvSpPr>
            <a:spLocks noGrp="1" noChangeArrowheads="1"/>
          </p:cNvSpPr>
          <p:nvPr>
            <p:ph type="title"/>
          </p:nvPr>
        </p:nvSpPr>
        <p:spPr>
          <a:xfrm>
            <a:off x="250825" y="2781300"/>
            <a:ext cx="8245475" cy="498475"/>
          </a:xfrm>
        </p:spPr>
        <p:txBody>
          <a:bodyPr/>
          <a:lstStyle/>
          <a:p>
            <a:pPr algn="ctr"/>
            <a:r>
              <a:rPr lang="en-US" altLang="zh-CN" dirty="0" smtClean="0">
                <a:latin typeface="微软雅黑" pitchFamily="34" charset="-122"/>
                <a:ea typeface="微软雅黑" pitchFamily="34" charset="-122"/>
              </a:rPr>
              <a:t>Network </a:t>
            </a:r>
            <a:r>
              <a:rPr lang="zh-CN" altLang="en-US" dirty="0">
                <a:latin typeface="微软雅黑" pitchFamily="34" charset="-122"/>
                <a:ea typeface="微软雅黑" pitchFamily="34" charset="-122"/>
              </a:rPr>
              <a:t>性能工具</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14FA4DF-83FF-485A-BED7-7D0468612CBE}" type="slidenum">
              <a:rPr lang="zh-CN" altLang="en-US"/>
              <a:pPr/>
              <a:t>59</a:t>
            </a:fld>
            <a:endParaRPr lang="en-US" altLang="zh-CN" dirty="0"/>
          </a:p>
        </p:txBody>
      </p:sp>
      <p:sp>
        <p:nvSpPr>
          <p:cNvPr id="6" name="日期占位符 5"/>
          <p:cNvSpPr>
            <a:spLocks noGrp="1"/>
          </p:cNvSpPr>
          <p:nvPr>
            <p:ph type="dt" sz="half" idx="12"/>
          </p:nvPr>
        </p:nvSpPr>
        <p:spPr/>
        <p:txBody>
          <a:bodyPr/>
          <a:lstStyle/>
          <a:p>
            <a:fld id="{07A5AD14-785F-4E2E-9C7A-64C7F1CBDE63}" type="datetime1">
              <a:rPr lang="zh-CN" altLang="en-US"/>
              <a:pPr/>
              <a:t>2010-4-27</a:t>
            </a:fld>
            <a:endParaRPr lang="en-US" altLang="zh-CN"/>
          </a:p>
        </p:txBody>
      </p:sp>
      <p:sp>
        <p:nvSpPr>
          <p:cNvPr id="410626" name="Rectangle 2"/>
          <p:cNvSpPr>
            <a:spLocks noGrp="1" noChangeArrowheads="1"/>
          </p:cNvSpPr>
          <p:nvPr>
            <p:ph type="title"/>
          </p:nvPr>
        </p:nvSpPr>
        <p:spPr>
          <a:xfrm>
            <a:off x="395288" y="620713"/>
            <a:ext cx="8245475" cy="498475"/>
          </a:xfrm>
        </p:spPr>
        <p:txBody>
          <a:bodyPr/>
          <a:lstStyle/>
          <a:p>
            <a:r>
              <a:rPr lang="en-US" altLang="zh-CN" dirty="0" smtClean="0">
                <a:ea typeface="宋体" pitchFamily="2" charset="-122"/>
              </a:rPr>
              <a:t> </a:t>
            </a:r>
            <a:r>
              <a:rPr lang="en-US" altLang="zh-CN" dirty="0">
                <a:ea typeface="宋体" pitchFamily="2" charset="-122"/>
              </a:rPr>
              <a:t>Network </a:t>
            </a:r>
            <a:r>
              <a:rPr lang="zh-CN" altLang="en-US" dirty="0">
                <a:ea typeface="宋体" pitchFamily="2" charset="-122"/>
              </a:rPr>
              <a:t>性能考虑</a:t>
            </a:r>
          </a:p>
        </p:txBody>
      </p:sp>
      <p:sp>
        <p:nvSpPr>
          <p:cNvPr id="7" name="内容占位符 6"/>
          <p:cNvSpPr>
            <a:spLocks noGrp="1"/>
          </p:cNvSpPr>
          <p:nvPr>
            <p:ph idx="1"/>
          </p:nvPr>
        </p:nvSpPr>
        <p:spPr/>
        <p:txBody>
          <a:bodyPr/>
          <a:lstStyle/>
          <a:p>
            <a:r>
              <a:rPr lang="zh-CN" altLang="en-US" sz="4000" dirty="0" smtClean="0">
                <a:latin typeface="微软雅黑" pitchFamily="34" charset="-122"/>
                <a:ea typeface="微软雅黑" pitchFamily="34" charset="-122"/>
              </a:rPr>
              <a:t>影响网络性能的因素非常多</a:t>
            </a:r>
            <a:endParaRPr lang="en-US" altLang="zh-CN" sz="4000" dirty="0" smtClean="0">
              <a:latin typeface="微软雅黑" pitchFamily="34" charset="-122"/>
              <a:ea typeface="微软雅黑" pitchFamily="34" charset="-122"/>
            </a:endParaRPr>
          </a:p>
          <a:p>
            <a:r>
              <a:rPr lang="zh-CN" altLang="en-US" sz="4000" dirty="0" smtClean="0">
                <a:latin typeface="微软雅黑" pitchFamily="34" charset="-122"/>
                <a:ea typeface="微软雅黑" pitchFamily="34" charset="-122"/>
              </a:rPr>
              <a:t>逐步依次使用诊断网络性能的工具</a:t>
            </a:r>
            <a:endParaRPr lang="en-US" altLang="zh-CN" sz="4000" dirty="0" smtClean="0">
              <a:latin typeface="微软雅黑" pitchFamily="34" charset="-122"/>
              <a:ea typeface="微软雅黑" pitchFamily="34" charset="-122"/>
            </a:endParaRPr>
          </a:p>
          <a:p>
            <a:pPr>
              <a:buFont typeface="Wingdings" pitchFamily="2" charset="2"/>
              <a:buChar char="Ø"/>
            </a:pPr>
            <a:r>
              <a:rPr lang="en-US" altLang="zh-CN" sz="28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负载，带宽，配置</a:t>
            </a:r>
            <a:endParaRPr lang="en-US" altLang="zh-CN" sz="2800" dirty="0" smtClean="0">
              <a:latin typeface="微软雅黑" pitchFamily="34" charset="-122"/>
              <a:ea typeface="微软雅黑" pitchFamily="34" charset="-122"/>
            </a:endParaRPr>
          </a:p>
          <a:p>
            <a:pPr>
              <a:buFont typeface="Wingdings" pitchFamily="2" charset="2"/>
              <a:buChar char="Ø"/>
            </a:pPr>
            <a:r>
              <a:rPr lang="en-US" altLang="zh-CN" sz="28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测量性能： 运行工具，标识瓶颈；诊断网络参数</a:t>
            </a:r>
            <a:endParaRPr lang="en-US" altLang="zh-CN" sz="2800" dirty="0" smtClean="0">
              <a:latin typeface="微软雅黑" pitchFamily="34" charset="-122"/>
              <a:ea typeface="微软雅黑" pitchFamily="34" charset="-122"/>
            </a:endParaRPr>
          </a:p>
          <a:p>
            <a:pPr>
              <a:buFont typeface="Wingdings" pitchFamily="2" charset="2"/>
              <a:buChar char="Ø"/>
            </a:pPr>
            <a:r>
              <a:rPr lang="zh-CN" altLang="en-US" sz="2800" dirty="0" smtClean="0">
                <a:latin typeface="微软雅黑" pitchFamily="34" charset="-122"/>
                <a:ea typeface="微软雅黑" pitchFamily="34" charset="-122"/>
              </a:rPr>
              <a:t>使用工具检测网络：</a:t>
            </a:r>
            <a:r>
              <a:rPr lang="en-US" altLang="zh-CN" sz="2800" dirty="0" err="1" smtClean="0">
                <a:latin typeface="微软雅黑" pitchFamily="34" charset="-122"/>
                <a:ea typeface="微软雅黑" pitchFamily="34" charset="-122"/>
              </a:rPr>
              <a:t>netstat,iptrace,sar,tcpdump</a:t>
            </a:r>
            <a:endParaRPr lang="en-US" altLang="zh-CN" sz="2800" dirty="0" smtClean="0">
              <a:latin typeface="微软雅黑" pitchFamily="34" charset="-122"/>
              <a:ea typeface="微软雅黑" pitchFamily="34" charset="-122"/>
            </a:endParaRPr>
          </a:p>
          <a:p>
            <a:pPr>
              <a:buFont typeface="Wingdings" pitchFamily="2" charset="2"/>
              <a:buChar char="Ø"/>
            </a:pPr>
            <a:r>
              <a:rPr lang="zh-CN" altLang="en-US" sz="2800" dirty="0" smtClean="0">
                <a:latin typeface="微软雅黑" pitchFamily="34" charset="-122"/>
                <a:ea typeface="微软雅黑" pitchFamily="34" charset="-122"/>
              </a:rPr>
              <a:t>使用工具查看网络参数：</a:t>
            </a:r>
            <a:r>
              <a:rPr lang="en-US" altLang="zh-CN" sz="2800" dirty="0" err="1" smtClean="0">
                <a:latin typeface="微软雅黑" pitchFamily="34" charset="-122"/>
                <a:ea typeface="微软雅黑" pitchFamily="34" charset="-122"/>
              </a:rPr>
              <a:t>ping,ifconfig</a:t>
            </a:r>
            <a:r>
              <a:rPr lang="en-US" altLang="zh-CN" sz="2800"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   </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304800" y="457200"/>
            <a:ext cx="6011862" cy="838200"/>
          </a:xfrm>
        </p:spPr>
        <p:txBody>
          <a:bodyPr/>
          <a:lstStyle/>
          <a:p>
            <a:r>
              <a:rPr lang="zh-CN" altLang="en-US" dirty="0">
                <a:latin typeface="微软雅黑" pitchFamily="34" charset="-122"/>
                <a:ea typeface="微软雅黑" pitchFamily="34" charset="-122"/>
              </a:rPr>
              <a:t>性能基准</a:t>
            </a:r>
          </a:p>
        </p:txBody>
      </p:sp>
      <p:graphicFrame>
        <p:nvGraphicFramePr>
          <p:cNvPr id="409217" name="Group 641"/>
          <p:cNvGraphicFramePr>
            <a:graphicFrameLocks noGrp="1"/>
          </p:cNvGraphicFramePr>
          <p:nvPr>
            <p:ph idx="1"/>
          </p:nvPr>
        </p:nvGraphicFramePr>
        <p:xfrm>
          <a:off x="228600" y="1143000"/>
          <a:ext cx="8610600" cy="5547360"/>
        </p:xfrm>
        <a:graphic>
          <a:graphicData uri="http://schemas.openxmlformats.org/drawingml/2006/table">
            <a:tbl>
              <a:tblPr/>
              <a:tblGrid>
                <a:gridCol w="663575"/>
                <a:gridCol w="1568450"/>
                <a:gridCol w="749300"/>
                <a:gridCol w="1457325"/>
                <a:gridCol w="1497013"/>
                <a:gridCol w="1657350"/>
                <a:gridCol w="1017587"/>
              </a:tblGrid>
              <a:tr h="321464">
                <a:tc gridSpan="7">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charset="-122"/>
                          <a:ea typeface="宋体" charset="-122"/>
                        </a:rPr>
                        <a:t>WEB SERVER</a:t>
                      </a:r>
                      <a:r>
                        <a:rPr kumimoji="0" lang="zh-CN" altLang="en-US" sz="1600" b="1" i="0" u="none" strike="noStrike" cap="none" normalizeH="0" baseline="0" dirty="0" smtClean="0">
                          <a:ln>
                            <a:noFill/>
                          </a:ln>
                          <a:solidFill>
                            <a:schemeClr val="tx1"/>
                          </a:solidFill>
                          <a:effectLst/>
                          <a:latin typeface="宋体" charset="-122"/>
                          <a:ea typeface="宋体" charset="-122"/>
                        </a:rPr>
                        <a:t>性能表</a:t>
                      </a:r>
                      <a:endParaRPr kumimoji="0" lang="zh-CN" altLang="en-US" sz="1800" b="0" i="0" u="none" strike="noStrike" cap="none" normalizeH="0" baseline="0" dirty="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50687">
                <a:tc gridSpan="7">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38359">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主题</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细项</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公司级基准</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较好部门</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较差部门</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没有经验部门</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备注</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359">
                <a:tc rowSpan="5">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charset="-122"/>
                          <a:ea typeface="宋体" charset="-122"/>
                        </a:rPr>
                        <a:t>Apache Web Server</a:t>
                      </a:r>
                      <a:r>
                        <a:rPr kumimoji="0" lang="zh-CN" altLang="en-US" sz="1200" b="0" i="0" u="none" strike="noStrike" cap="none" normalizeH="0" baseline="0" smtClean="0">
                          <a:ln>
                            <a:noFill/>
                          </a:ln>
                          <a:solidFill>
                            <a:srgbClr val="000000"/>
                          </a:solidFill>
                          <a:effectLst/>
                          <a:latin typeface="宋体" charset="-122"/>
                          <a:ea typeface="宋体" charset="-122"/>
                        </a:rPr>
                        <a:t>性能</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进程数（个</a:t>
                      </a:r>
                      <a:r>
                        <a:rPr kumimoji="0" lang="en-US" altLang="zh-CN" sz="1200" b="0" i="0" u="none" strike="noStrike" cap="none" normalizeH="0" baseline="0" smtClean="0">
                          <a:ln>
                            <a:noFill/>
                          </a:ln>
                          <a:solidFill>
                            <a:srgbClr val="000000"/>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宋体" charset="-122"/>
                          <a:ea typeface="宋体" charset="-122"/>
                        </a:rPr>
                        <a:t>2000</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2400</a:t>
                      </a:r>
                      <a:r>
                        <a:rPr kumimoji="0" lang="zh-CN" altLang="en-US" sz="1200" b="0" i="0" u="none" strike="noStrike" cap="none" normalizeH="0" baseline="0" smtClean="0">
                          <a:ln>
                            <a:noFill/>
                          </a:ln>
                          <a:solidFill>
                            <a:srgbClr val="000000"/>
                          </a:solidFill>
                          <a:effectLst/>
                          <a:latin typeface="宋体" charset="-122"/>
                          <a:ea typeface="宋体" charset="-122"/>
                        </a:rPr>
                        <a:t>）</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800</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600</a:t>
                      </a:r>
                      <a:r>
                        <a:rPr kumimoji="0" lang="zh-CN" altLang="en-US" sz="1200" b="0" i="0" u="none" strike="noStrike" cap="none" normalizeH="0" baseline="0" smtClean="0">
                          <a:ln>
                            <a:noFill/>
                          </a:ln>
                          <a:solidFill>
                            <a:srgbClr val="000000"/>
                          </a:solidFill>
                          <a:effectLst/>
                          <a:latin typeface="宋体" charset="-122"/>
                          <a:ea typeface="宋体" charset="-122"/>
                        </a:rPr>
                        <a:t>）</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502</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146</a:t>
                      </a:r>
                      <a:r>
                        <a:rPr kumimoji="0" lang="zh-CN" altLang="en-US" sz="1200" b="0" i="0" u="none" strike="noStrike" cap="none" normalizeH="0" baseline="0" smtClean="0">
                          <a:ln>
                            <a:noFill/>
                          </a:ln>
                          <a:solidFill>
                            <a:srgbClr val="000000"/>
                          </a:solidFill>
                          <a:effectLst/>
                          <a:latin typeface="宋体" charset="-122"/>
                          <a:ea typeface="宋体" charset="-122"/>
                        </a:rPr>
                        <a:t>）</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100</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3703">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静态文件个数（个</a:t>
                      </a:r>
                      <a:r>
                        <a:rPr kumimoji="0" lang="en-US" altLang="zh-CN" sz="1200" b="0" i="0" u="none" strike="noStrike" cap="none" normalizeH="0" baseline="0" smtClean="0">
                          <a:ln>
                            <a:noFill/>
                          </a:ln>
                          <a:solidFill>
                            <a:srgbClr val="000000"/>
                          </a:solidFill>
                          <a:effectLst/>
                          <a:latin typeface="宋体" charset="-122"/>
                          <a:ea typeface="宋体" charset="-122"/>
                        </a:rPr>
                        <a:t>/S)</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宋体" charset="-122"/>
                          <a:ea typeface="宋体" charset="-122"/>
                        </a:rPr>
                        <a:t>1000</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2000</a:t>
                      </a:r>
                      <a:r>
                        <a:rPr kumimoji="0" lang="zh-CN" altLang="en-US" sz="1200" b="0" i="0" u="none" strike="noStrike" cap="none" normalizeH="0" baseline="0" smtClean="0">
                          <a:ln>
                            <a:noFill/>
                          </a:ln>
                          <a:solidFill>
                            <a:srgbClr val="000000"/>
                          </a:solidFill>
                          <a:effectLst/>
                          <a:latin typeface="宋体" charset="-122"/>
                          <a:ea typeface="宋体" charset="-122"/>
                        </a:rPr>
                        <a:t>）</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900</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680</a:t>
                      </a:r>
                      <a:r>
                        <a:rPr kumimoji="0" lang="zh-CN" altLang="en-US" sz="1200" b="0" i="0" u="none" strike="noStrike" cap="none" normalizeH="0" baseline="0" smtClean="0">
                          <a:ln>
                            <a:noFill/>
                          </a:ln>
                          <a:solidFill>
                            <a:srgbClr val="000000"/>
                          </a:solidFill>
                          <a:effectLst/>
                          <a:latin typeface="宋体" charset="-122"/>
                          <a:ea typeface="宋体" charset="-122"/>
                        </a:rPr>
                        <a:t>）</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600</a:t>
                      </a:r>
                      <a:r>
                        <a:rPr kumimoji="0" lang="zh-CN" altLang="en-US" sz="1200" b="0" i="0" u="none" strike="noStrike" cap="none" normalizeH="0" baseline="0" smtClean="0">
                          <a:ln>
                            <a:noFill/>
                          </a:ln>
                          <a:solidFill>
                            <a:srgbClr val="000000"/>
                          </a:solidFill>
                          <a:effectLst/>
                          <a:latin typeface="宋体" charset="-122"/>
                          <a:ea typeface="宋体" charset="-122"/>
                        </a:rPr>
                        <a:t>）</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450</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rgbClr val="000000"/>
                        </a:solidFill>
                        <a:effectLst/>
                        <a:latin typeface="宋体" charset="-122"/>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359">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静态文件流量（</a:t>
                      </a:r>
                      <a:r>
                        <a:rPr kumimoji="0" lang="en-US" altLang="zh-CN" sz="1200" b="0" i="0" u="none" strike="noStrike" cap="none" normalizeH="0" baseline="0" smtClean="0">
                          <a:ln>
                            <a:noFill/>
                          </a:ln>
                          <a:solidFill>
                            <a:srgbClr val="000000"/>
                          </a:solidFill>
                          <a:effectLst/>
                          <a:latin typeface="宋体" charset="-122"/>
                          <a:ea typeface="宋体" charset="-122"/>
                        </a:rPr>
                        <a:t>Mbps)</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charset="-122"/>
                          <a:ea typeface="宋体" charset="-122"/>
                        </a:rPr>
                        <a:t>400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160</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80</a:t>
                      </a:r>
                      <a:r>
                        <a:rPr kumimoji="0" lang="zh-CN" altLang="en-US" sz="1200" b="0" i="0" u="none" strike="noStrike" cap="none" normalizeH="0" baseline="0" smtClean="0">
                          <a:ln>
                            <a:noFill/>
                          </a:ln>
                          <a:solidFill>
                            <a:srgbClr val="000000"/>
                          </a:solidFill>
                          <a:effectLst/>
                          <a:latin typeface="宋体" charset="-122"/>
                          <a:ea typeface="宋体" charset="-122"/>
                        </a:rPr>
                        <a:t>）</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55.2</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8</a:t>
                      </a:r>
                      <a:r>
                        <a:rPr kumimoji="0" lang="zh-CN" altLang="en-US" sz="1200" b="0" i="0" u="none" strike="noStrike" cap="none" normalizeH="0" baseline="0" smtClean="0">
                          <a:ln>
                            <a:noFill/>
                          </a:ln>
                          <a:solidFill>
                            <a:srgbClr val="000000"/>
                          </a:solidFill>
                          <a:effectLst/>
                          <a:latin typeface="宋体" charset="-122"/>
                          <a:ea typeface="宋体" charset="-122"/>
                        </a:rPr>
                        <a:t>）</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4.8)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359">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动态</a:t>
                      </a:r>
                      <a:r>
                        <a:rPr kumimoji="0" lang="en-US" altLang="zh-CN" sz="1200" b="0" i="0" u="none" strike="noStrike" cap="none" normalizeH="0" baseline="0" smtClean="0">
                          <a:ln>
                            <a:noFill/>
                          </a:ln>
                          <a:solidFill>
                            <a:srgbClr val="000000"/>
                          </a:solidFill>
                          <a:effectLst/>
                          <a:latin typeface="宋体" charset="-122"/>
                          <a:ea typeface="宋体" charset="-122"/>
                        </a:rPr>
                        <a:t>CGI</a:t>
                      </a:r>
                      <a:r>
                        <a:rPr kumimoji="0" lang="zh-CN" altLang="en-US" sz="1200" b="0" i="0" u="none" strike="noStrike" cap="none" normalizeH="0" baseline="0" smtClean="0">
                          <a:ln>
                            <a:noFill/>
                          </a:ln>
                          <a:solidFill>
                            <a:srgbClr val="000000"/>
                          </a:solidFill>
                          <a:effectLst/>
                          <a:latin typeface="宋体" charset="-122"/>
                          <a:ea typeface="宋体" charset="-122"/>
                        </a:rPr>
                        <a:t>次数（次</a:t>
                      </a:r>
                      <a:r>
                        <a:rPr kumimoji="0" lang="en-US" altLang="zh-CN" sz="1200" b="0" i="0" u="none" strike="noStrike" cap="none" normalizeH="0" baseline="0" smtClean="0">
                          <a:ln>
                            <a:noFill/>
                          </a:ln>
                          <a:solidFill>
                            <a:srgbClr val="000000"/>
                          </a:solidFill>
                          <a:effectLst/>
                          <a:latin typeface="宋体" charset="-122"/>
                          <a:ea typeface="宋体" charset="-122"/>
                        </a:rPr>
                        <a:t>/S)</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charset="-122"/>
                          <a:ea typeface="宋体" charset="-122"/>
                        </a:rPr>
                        <a:t>1000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1600</a:t>
                      </a:r>
                      <a:r>
                        <a:rPr kumimoji="0" lang="zh-CN" altLang="en-US" sz="1200" b="0" i="0" u="none" strike="noStrike" cap="none" normalizeH="0" baseline="0" smtClean="0">
                          <a:ln>
                            <a:noFill/>
                          </a:ln>
                          <a:solidFill>
                            <a:srgbClr val="000000"/>
                          </a:solidFill>
                          <a:effectLst/>
                          <a:latin typeface="宋体" charset="-122"/>
                          <a:ea typeface="宋体" charset="-122"/>
                        </a:rPr>
                        <a:t>）</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1100</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150</a:t>
                      </a:r>
                      <a:r>
                        <a:rPr kumimoji="0" lang="zh-CN" altLang="en-US" sz="1200" b="0" i="0" u="none" strike="noStrike" cap="none" normalizeH="0" baseline="0" smtClean="0">
                          <a:ln>
                            <a:noFill/>
                          </a:ln>
                          <a:solidFill>
                            <a:srgbClr val="000000"/>
                          </a:solidFill>
                          <a:effectLst/>
                          <a:latin typeface="宋体" charset="-122"/>
                          <a:ea typeface="宋体" charset="-122"/>
                        </a:rPr>
                        <a:t>）</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80</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altLang="zh-CN" sz="1200" b="0" i="0" u="none" strike="noStrike" cap="none" normalizeH="0" baseline="0" smtClean="0">
                        <a:ln>
                          <a:noFill/>
                        </a:ln>
                        <a:solidFill>
                          <a:srgbClr val="000000"/>
                        </a:solidFill>
                        <a:effectLst/>
                        <a:latin typeface="宋体" charset="-122"/>
                        <a:ea typeface="宋体" charset="-12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6</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3703">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动态</a:t>
                      </a:r>
                      <a:r>
                        <a:rPr kumimoji="0" lang="en-US" altLang="zh-CN" sz="1200" b="0" i="0" u="none" strike="noStrike" cap="none" normalizeH="0" baseline="0" smtClean="0">
                          <a:ln>
                            <a:noFill/>
                          </a:ln>
                          <a:solidFill>
                            <a:srgbClr val="000000"/>
                          </a:solidFill>
                          <a:effectLst/>
                          <a:latin typeface="宋体" charset="-122"/>
                          <a:ea typeface="宋体" charset="-122"/>
                        </a:rPr>
                        <a:t>CGI</a:t>
                      </a:r>
                      <a:r>
                        <a:rPr kumimoji="0" lang="zh-CN" altLang="en-US" sz="1200" b="0" i="0" u="none" strike="noStrike" cap="none" normalizeH="0" baseline="0" smtClean="0">
                          <a:ln>
                            <a:noFill/>
                          </a:ln>
                          <a:solidFill>
                            <a:srgbClr val="000000"/>
                          </a:solidFill>
                          <a:effectLst/>
                          <a:latin typeface="宋体" charset="-122"/>
                          <a:ea typeface="宋体" charset="-122"/>
                        </a:rPr>
                        <a:t>流量（</a:t>
                      </a:r>
                      <a:r>
                        <a:rPr kumimoji="0" lang="en-US" altLang="zh-CN" sz="1200" b="0" i="0" u="none" strike="noStrike" cap="none" normalizeH="0" baseline="0" smtClean="0">
                          <a:ln>
                            <a:noFill/>
                          </a:ln>
                          <a:solidFill>
                            <a:srgbClr val="000000"/>
                          </a:solidFill>
                          <a:effectLst/>
                          <a:latin typeface="宋体" charset="-122"/>
                          <a:ea typeface="宋体" charset="-122"/>
                        </a:rPr>
                        <a:t>Mbps)</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charset="-122"/>
                          <a:ea typeface="宋体" charset="-122"/>
                        </a:rPr>
                        <a:t>400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544</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80</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8</a:t>
                      </a:r>
                      <a:r>
                        <a:rPr kumimoji="0" lang="zh-CN" altLang="en-US" sz="1200" b="0" i="0" u="none" strike="noStrike" cap="none" normalizeH="0" baseline="0" smtClean="0">
                          <a:ln>
                            <a:noFill/>
                          </a:ln>
                          <a:solidFill>
                            <a:srgbClr val="000000"/>
                          </a:solidFill>
                          <a:effectLst/>
                          <a:latin typeface="宋体" charset="-122"/>
                          <a:ea typeface="宋体" charset="-122"/>
                        </a:rPr>
                        <a:t>）</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6.4)</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0.048)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687">
                <a:tc rowSpan="5">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自己实现的</a:t>
                      </a:r>
                      <a:r>
                        <a:rPr kumimoji="0" lang="en-US" altLang="zh-CN" sz="1200" b="0" i="0" u="none" strike="noStrike" cap="none" normalizeH="0" baseline="0" smtClean="0">
                          <a:ln>
                            <a:noFill/>
                          </a:ln>
                          <a:solidFill>
                            <a:srgbClr val="000000"/>
                          </a:solidFill>
                          <a:effectLst/>
                          <a:latin typeface="宋体" charset="-122"/>
                          <a:ea typeface="宋体" charset="-122"/>
                        </a:rPr>
                        <a:t>Web Server</a:t>
                      </a:r>
                      <a:r>
                        <a:rPr kumimoji="0" lang="zh-CN" altLang="en-US" sz="1200" b="0" i="0" u="none" strike="noStrike" cap="none" normalizeH="0" baseline="0" smtClean="0">
                          <a:ln>
                            <a:noFill/>
                          </a:ln>
                          <a:solidFill>
                            <a:srgbClr val="000000"/>
                          </a:solidFill>
                          <a:effectLst/>
                          <a:latin typeface="宋体" charset="-122"/>
                          <a:ea typeface="宋体" charset="-122"/>
                        </a:rPr>
                        <a:t>性能</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并发连接数（个</a:t>
                      </a:r>
                      <a:r>
                        <a:rPr kumimoji="0" lang="en-US" altLang="zh-CN" sz="1200" b="0" i="0" u="none" strike="noStrike" cap="none" normalizeH="0" baseline="0" smtClean="0">
                          <a:ln>
                            <a:noFill/>
                          </a:ln>
                          <a:solidFill>
                            <a:srgbClr val="000000"/>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charset="-122"/>
                          <a:ea typeface="宋体" charset="-122"/>
                        </a:rPr>
                        <a:t>50000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50000</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100</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687">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静态文件个数（个</a:t>
                      </a:r>
                      <a:r>
                        <a:rPr kumimoji="0" lang="en-US" altLang="zh-CN" sz="1200" b="0" i="0" u="none" strike="noStrike" cap="none" normalizeH="0" baseline="0" smtClean="0">
                          <a:ln>
                            <a:noFill/>
                          </a:ln>
                          <a:solidFill>
                            <a:srgbClr val="000000"/>
                          </a:solidFill>
                          <a:effectLst/>
                          <a:latin typeface="宋体" charset="-122"/>
                          <a:ea typeface="宋体" charset="-122"/>
                        </a:rPr>
                        <a:t>/S)</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charset="-122"/>
                          <a:ea typeface="宋体" charset="-122"/>
                        </a:rPr>
                        <a:t>5000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5000</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600)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359">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静态文件流量（</a:t>
                      </a:r>
                      <a:r>
                        <a:rPr kumimoji="0" lang="en-US" altLang="zh-CN" sz="1200" b="0" i="0" u="none" strike="noStrike" cap="none" normalizeH="0" baseline="0" smtClean="0">
                          <a:ln>
                            <a:noFill/>
                          </a:ln>
                          <a:solidFill>
                            <a:srgbClr val="000000"/>
                          </a:solidFill>
                          <a:effectLst/>
                          <a:latin typeface="宋体" charset="-122"/>
                          <a:ea typeface="宋体" charset="-122"/>
                        </a:rPr>
                        <a:t>Mbps)</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charset="-122"/>
                          <a:ea typeface="宋体" charset="-122"/>
                        </a:rPr>
                        <a:t>400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80</a:t>
                      </a:r>
                      <a:r>
                        <a:rPr kumimoji="0" lang="zh-CN" altLang="en-US" sz="1200" b="0" i="0" u="none" strike="noStrike" cap="none" normalizeH="0" baseline="0" smtClean="0">
                          <a:ln>
                            <a:noFill/>
                          </a:ln>
                          <a:solidFill>
                            <a:srgbClr val="000000"/>
                          </a:solidFill>
                          <a:effectLst/>
                          <a:latin typeface="宋体" charset="-122"/>
                          <a:ea typeface="宋体" charset="-122"/>
                        </a:rPr>
                        <a:t>）</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49.6)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016">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动态</a:t>
                      </a:r>
                      <a:r>
                        <a:rPr kumimoji="0" lang="en-US" altLang="zh-CN" sz="1200" b="0" i="0" u="none" strike="noStrike" cap="none" normalizeH="0" baseline="0" smtClean="0">
                          <a:ln>
                            <a:noFill/>
                          </a:ln>
                          <a:solidFill>
                            <a:srgbClr val="000000"/>
                          </a:solidFill>
                          <a:effectLst/>
                          <a:latin typeface="宋体" charset="-122"/>
                          <a:ea typeface="宋体" charset="-122"/>
                        </a:rPr>
                        <a:t>CGI</a:t>
                      </a:r>
                      <a:r>
                        <a:rPr kumimoji="0" lang="zh-CN" altLang="en-US" sz="1200" b="0" i="0" u="none" strike="noStrike" cap="none" normalizeH="0" baseline="0" smtClean="0">
                          <a:ln>
                            <a:noFill/>
                          </a:ln>
                          <a:solidFill>
                            <a:srgbClr val="000000"/>
                          </a:solidFill>
                          <a:effectLst/>
                          <a:latin typeface="宋体" charset="-122"/>
                          <a:ea typeface="宋体" charset="-122"/>
                        </a:rPr>
                        <a:t>次数（次</a:t>
                      </a:r>
                      <a:r>
                        <a:rPr kumimoji="0" lang="en-US" altLang="zh-CN" sz="1200" b="0" i="0" u="none" strike="noStrike" cap="none" normalizeH="0" baseline="0" smtClean="0">
                          <a:ln>
                            <a:noFill/>
                          </a:ln>
                          <a:solidFill>
                            <a:srgbClr val="000000"/>
                          </a:solidFill>
                          <a:effectLst/>
                          <a:latin typeface="宋体" charset="-122"/>
                          <a:ea typeface="宋体" charset="-122"/>
                        </a:rPr>
                        <a:t>/S)</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016">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宋体" charset="-122"/>
                          <a:ea typeface="宋体" charset="-122"/>
                        </a:rPr>
                        <a:t>动态</a:t>
                      </a:r>
                      <a:r>
                        <a:rPr kumimoji="0" lang="en-US" altLang="zh-CN" sz="1200" b="0" i="0" u="none" strike="noStrike" cap="none" normalizeH="0" baseline="0" dirty="0" smtClean="0">
                          <a:ln>
                            <a:noFill/>
                          </a:ln>
                          <a:solidFill>
                            <a:srgbClr val="000000"/>
                          </a:solidFill>
                          <a:effectLst/>
                          <a:latin typeface="宋体" charset="-122"/>
                          <a:ea typeface="宋体" charset="-122"/>
                        </a:rPr>
                        <a:t>CGI</a:t>
                      </a:r>
                      <a:r>
                        <a:rPr kumimoji="0" lang="zh-CN" altLang="en-US" sz="1200" b="0" i="0" u="none" strike="noStrike" cap="none" normalizeH="0" baseline="0" dirty="0" smtClean="0">
                          <a:ln>
                            <a:noFill/>
                          </a:ln>
                          <a:solidFill>
                            <a:srgbClr val="000000"/>
                          </a:solidFill>
                          <a:effectLst/>
                          <a:latin typeface="宋体" charset="-122"/>
                          <a:ea typeface="宋体" charset="-122"/>
                        </a:rPr>
                        <a:t>流量（</a:t>
                      </a:r>
                      <a:r>
                        <a:rPr kumimoji="0" lang="en-US" altLang="zh-CN" sz="1200" b="0" i="0" u="none" strike="noStrike" cap="none" normalizeH="0" baseline="0" dirty="0" smtClean="0">
                          <a:ln>
                            <a:noFill/>
                          </a:ln>
                          <a:solidFill>
                            <a:srgbClr val="000000"/>
                          </a:solidFill>
                          <a:effectLst/>
                          <a:latin typeface="宋体" charset="-122"/>
                          <a:ea typeface="宋体" charset="-122"/>
                        </a:rPr>
                        <a:t>Mbps)</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宋体" charset="-122"/>
                          <a:ea typeface="宋体" charset="-122"/>
                        </a:rPr>
                        <a:t>　</a:t>
                      </a:r>
                      <a:endParaRPr kumimoji="0" lang="zh-CN" altLang="en-US" sz="1800" b="0" i="0" u="none" strike="noStrike" cap="none" normalizeH="0" baseline="0" dirty="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8D87FD6-FA24-4071-ABE6-33040770387F}" type="slidenum">
              <a:rPr lang="zh-CN" altLang="en-US"/>
              <a:pPr/>
              <a:t>60</a:t>
            </a:fld>
            <a:endParaRPr lang="en-US" altLang="zh-CN"/>
          </a:p>
        </p:txBody>
      </p:sp>
      <p:sp>
        <p:nvSpPr>
          <p:cNvPr id="6" name="日期占位符 5"/>
          <p:cNvSpPr>
            <a:spLocks noGrp="1"/>
          </p:cNvSpPr>
          <p:nvPr>
            <p:ph type="dt" sz="half" idx="12"/>
          </p:nvPr>
        </p:nvSpPr>
        <p:spPr/>
        <p:txBody>
          <a:bodyPr/>
          <a:lstStyle/>
          <a:p>
            <a:fld id="{DAFDFB39-ADFE-451D-96A4-57061CBCCF49}" type="datetime1">
              <a:rPr lang="zh-CN" altLang="en-US"/>
              <a:pPr/>
              <a:t>2010-4-27</a:t>
            </a:fld>
            <a:endParaRPr lang="en-US" altLang="zh-CN"/>
          </a:p>
        </p:txBody>
      </p:sp>
      <p:sp>
        <p:nvSpPr>
          <p:cNvPr id="404482" name="Rectangle 2"/>
          <p:cNvSpPr>
            <a:spLocks noGrp="1" noChangeArrowheads="1"/>
          </p:cNvSpPr>
          <p:nvPr>
            <p:ph type="title"/>
          </p:nvPr>
        </p:nvSpPr>
        <p:spPr>
          <a:xfrm>
            <a:off x="395288" y="620713"/>
            <a:ext cx="8245475" cy="498475"/>
          </a:xfrm>
        </p:spPr>
        <p:txBody>
          <a:bodyPr/>
          <a:lstStyle/>
          <a:p>
            <a:r>
              <a:rPr lang="zh-CN" altLang="en-US" dirty="0">
                <a:ea typeface="宋体" pitchFamily="2" charset="-122"/>
              </a:rPr>
              <a:t> </a:t>
            </a:r>
            <a:r>
              <a:rPr lang="zh-CN" altLang="en-US" dirty="0" smtClean="0">
                <a:latin typeface="微软雅黑" pitchFamily="34" charset="-122"/>
                <a:ea typeface="微软雅黑" pitchFamily="34" charset="-122"/>
              </a:rPr>
              <a:t>发送</a:t>
            </a:r>
            <a:r>
              <a:rPr lang="zh-CN" altLang="en-US" dirty="0">
                <a:latin typeface="微软雅黑" pitchFamily="34" charset="-122"/>
                <a:ea typeface="微软雅黑" pitchFamily="34" charset="-122"/>
              </a:rPr>
              <a:t>队列（ </a:t>
            </a:r>
            <a:r>
              <a:rPr lang="en-US" altLang="zh-CN" dirty="0">
                <a:latin typeface="微软雅黑" pitchFamily="34" charset="-122"/>
                <a:ea typeface="微软雅黑" pitchFamily="34" charset="-122"/>
              </a:rPr>
              <a:t>Send</a:t>
            </a:r>
            <a:r>
              <a:rPr lang="zh-CN" altLang="en-US" dirty="0">
                <a:latin typeface="微软雅黑" pitchFamily="34" charset="-122"/>
                <a:ea typeface="微软雅黑" pitchFamily="34" charset="-122"/>
              </a:rPr>
              <a:t>  </a:t>
            </a:r>
            <a:r>
              <a:rPr lang="en-US" altLang="zh-CN" dirty="0">
                <a:latin typeface="微软雅黑" pitchFamily="34" charset="-122"/>
                <a:ea typeface="微软雅黑" pitchFamily="34" charset="-122"/>
              </a:rPr>
              <a:t>Queues</a:t>
            </a:r>
            <a:r>
              <a:rPr lang="zh-CN" altLang="en-US" dirty="0">
                <a:latin typeface="微软雅黑" pitchFamily="34" charset="-122"/>
                <a:ea typeface="微软雅黑" pitchFamily="34" charset="-122"/>
              </a:rPr>
              <a:t>）</a:t>
            </a:r>
          </a:p>
        </p:txBody>
      </p:sp>
      <p:pic>
        <p:nvPicPr>
          <p:cNvPr id="404483" name="Picture 3"/>
          <p:cNvPicPr>
            <a:picLocks noGrp="1" noChangeAspect="1" noChangeArrowheads="1"/>
          </p:cNvPicPr>
          <p:nvPr>
            <p:ph type="body" idx="1"/>
          </p:nvPr>
        </p:nvPicPr>
        <p:blipFill>
          <a:blip r:embed="rId3"/>
          <a:srcRect/>
          <a:stretch>
            <a:fillRect/>
          </a:stretch>
        </p:blipFill>
        <p:spPr>
          <a:xfrm>
            <a:off x="609600" y="1676400"/>
            <a:ext cx="7775575" cy="4752975"/>
          </a:xfr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B12E07B-5832-452B-ADAD-3D4D14B1F3DE}" type="slidenum">
              <a:rPr lang="zh-CN" altLang="en-US"/>
              <a:pPr/>
              <a:t>61</a:t>
            </a:fld>
            <a:endParaRPr lang="en-US" altLang="zh-CN"/>
          </a:p>
        </p:txBody>
      </p:sp>
      <p:sp>
        <p:nvSpPr>
          <p:cNvPr id="6" name="日期占位符 5"/>
          <p:cNvSpPr>
            <a:spLocks noGrp="1"/>
          </p:cNvSpPr>
          <p:nvPr>
            <p:ph type="dt" sz="half" idx="12"/>
          </p:nvPr>
        </p:nvSpPr>
        <p:spPr/>
        <p:txBody>
          <a:bodyPr/>
          <a:lstStyle/>
          <a:p>
            <a:fld id="{1C384BB4-972C-43B7-9123-E5252FDB5EBD}" type="datetime1">
              <a:rPr lang="zh-CN" altLang="en-US"/>
              <a:pPr/>
              <a:t>2010-4-27</a:t>
            </a:fld>
            <a:endParaRPr lang="en-US" altLang="zh-CN"/>
          </a:p>
        </p:txBody>
      </p:sp>
      <p:sp>
        <p:nvSpPr>
          <p:cNvPr id="408578" name="Rectangle 2"/>
          <p:cNvSpPr>
            <a:spLocks noGrp="1" noChangeArrowheads="1"/>
          </p:cNvSpPr>
          <p:nvPr>
            <p:ph type="title"/>
          </p:nvPr>
        </p:nvSpPr>
        <p:spPr>
          <a:xfrm>
            <a:off x="304800" y="914400"/>
            <a:ext cx="8245475" cy="498475"/>
          </a:xfrm>
        </p:spPr>
        <p:txBody>
          <a:bodyPr/>
          <a:lstStyle/>
          <a:p>
            <a:r>
              <a:rPr lang="en-US" altLang="zh-CN" dirty="0">
                <a:ea typeface="宋体" pitchFamily="2" charset="-122"/>
              </a:rPr>
              <a:t>  </a:t>
            </a:r>
            <a:r>
              <a:rPr lang="zh-CN" altLang="en-US" dirty="0" smtClean="0">
                <a:latin typeface="微软雅黑" pitchFamily="34" charset="-122"/>
                <a:ea typeface="微软雅黑" pitchFamily="34" charset="-122"/>
              </a:rPr>
              <a:t>接收</a:t>
            </a:r>
            <a:r>
              <a:rPr lang="zh-CN" altLang="en-US" dirty="0">
                <a:latin typeface="微软雅黑" pitchFamily="34" charset="-122"/>
                <a:ea typeface="微软雅黑" pitchFamily="34" charset="-122"/>
              </a:rPr>
              <a:t>队列（</a:t>
            </a:r>
            <a:r>
              <a:rPr lang="en-US" altLang="zh-CN" dirty="0">
                <a:latin typeface="微软雅黑" pitchFamily="34" charset="-122"/>
                <a:ea typeface="微软雅黑" pitchFamily="34" charset="-122"/>
              </a:rPr>
              <a:t>Receive Queues</a:t>
            </a:r>
            <a:r>
              <a:rPr lang="zh-CN" altLang="en-US" dirty="0">
                <a:latin typeface="微软雅黑" pitchFamily="34" charset="-122"/>
                <a:ea typeface="微软雅黑" pitchFamily="34" charset="-122"/>
              </a:rPr>
              <a:t>）</a:t>
            </a:r>
          </a:p>
        </p:txBody>
      </p:sp>
      <p:pic>
        <p:nvPicPr>
          <p:cNvPr id="408579" name="Picture 3"/>
          <p:cNvPicPr>
            <a:picLocks noGrp="1" noChangeAspect="1" noChangeArrowheads="1"/>
          </p:cNvPicPr>
          <p:nvPr>
            <p:ph type="body" idx="1"/>
          </p:nvPr>
        </p:nvPicPr>
        <p:blipFill>
          <a:blip r:embed="rId3"/>
          <a:srcRect/>
          <a:stretch>
            <a:fillRect/>
          </a:stretch>
        </p:blipFill>
        <p:spPr>
          <a:xfrm>
            <a:off x="684213" y="1676400"/>
            <a:ext cx="7775575" cy="4273550"/>
          </a:xfr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1CE2C00-03E8-462F-80EE-75003620B359}" type="slidenum">
              <a:rPr lang="zh-CN" altLang="en-US"/>
              <a:pPr/>
              <a:t>62</a:t>
            </a:fld>
            <a:endParaRPr lang="en-US" altLang="zh-CN"/>
          </a:p>
        </p:txBody>
      </p:sp>
      <p:sp>
        <p:nvSpPr>
          <p:cNvPr id="6" name="日期占位符 5"/>
          <p:cNvSpPr>
            <a:spLocks noGrp="1"/>
          </p:cNvSpPr>
          <p:nvPr>
            <p:ph type="dt" sz="half" idx="12"/>
          </p:nvPr>
        </p:nvSpPr>
        <p:spPr/>
        <p:txBody>
          <a:bodyPr/>
          <a:lstStyle/>
          <a:p>
            <a:fld id="{84996375-0A7B-464E-870F-56FA72C612AB}" type="datetime1">
              <a:rPr lang="zh-CN" altLang="en-US"/>
              <a:pPr/>
              <a:t>2010-4-27</a:t>
            </a:fld>
            <a:endParaRPr lang="en-US" altLang="zh-CN"/>
          </a:p>
        </p:txBody>
      </p:sp>
      <p:sp>
        <p:nvSpPr>
          <p:cNvPr id="412674" name="Rectangle 2"/>
          <p:cNvSpPr>
            <a:spLocks noGrp="1" noChangeArrowheads="1"/>
          </p:cNvSpPr>
          <p:nvPr>
            <p:ph type="title"/>
          </p:nvPr>
        </p:nvSpPr>
        <p:spPr>
          <a:xfrm>
            <a:off x="395288" y="620713"/>
            <a:ext cx="8245475" cy="498475"/>
          </a:xfrm>
        </p:spPr>
        <p:txBody>
          <a:bodyPr/>
          <a:lstStyle/>
          <a:p>
            <a:r>
              <a:rPr lang="en-US" altLang="zh-CN" dirty="0" err="1" smtClean="0">
                <a:latin typeface="微软雅黑" pitchFamily="34" charset="-122"/>
                <a:ea typeface="微软雅黑" pitchFamily="34" charset="-122"/>
              </a:rPr>
              <a:t>ifconfig</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命令</a:t>
            </a:r>
          </a:p>
        </p:txBody>
      </p:sp>
      <p:sp>
        <p:nvSpPr>
          <p:cNvPr id="7" name="内容占位符 6"/>
          <p:cNvSpPr>
            <a:spLocks noGrp="1"/>
          </p:cNvSpPr>
          <p:nvPr>
            <p:ph idx="1"/>
          </p:nvPr>
        </p:nvSpPr>
        <p:spPr/>
        <p:txBody>
          <a:bodyPr/>
          <a:lstStyle/>
          <a:p>
            <a:r>
              <a:rPr lang="zh-CN" altLang="en-US" sz="1400" b="1" dirty="0" smtClean="0">
                <a:latin typeface="微软雅黑" pitchFamily="34" charset="-122"/>
                <a:ea typeface="微软雅黑" pitchFamily="34" charset="-122"/>
              </a:rPr>
              <a:t>功能说明</a:t>
            </a:r>
            <a:r>
              <a:rPr lang="zh-CN" altLang="en-US" sz="1400" dirty="0" smtClean="0">
                <a:latin typeface="微软雅黑" pitchFamily="34" charset="-122"/>
                <a:ea typeface="微软雅黑" pitchFamily="34" charset="-122"/>
              </a:rPr>
              <a:t>：显示或设置网络设备</a:t>
            </a:r>
            <a:br>
              <a:rPr lang="zh-CN" altLang="en-US" sz="1400" dirty="0" smtClean="0">
                <a:latin typeface="微软雅黑" pitchFamily="34" charset="-122"/>
                <a:ea typeface="微软雅黑" pitchFamily="34" charset="-122"/>
              </a:rPr>
            </a:br>
            <a:r>
              <a:rPr lang="zh-CN" altLang="en-US" sz="1400" b="1" dirty="0" smtClean="0">
                <a:latin typeface="微软雅黑" pitchFamily="34" charset="-122"/>
                <a:ea typeface="微软雅黑" pitchFamily="34" charset="-122"/>
              </a:rPr>
              <a:t>语　法</a:t>
            </a:r>
            <a:r>
              <a:rPr lang="zh-CN" altLang="en-US" sz="1400" dirty="0" smtClean="0">
                <a:latin typeface="微软雅黑" pitchFamily="34" charset="-122"/>
                <a:ea typeface="微软雅黑" pitchFamily="34" charset="-122"/>
              </a:rPr>
              <a:t>：</a:t>
            </a:r>
            <a:r>
              <a:rPr lang="en-US" sz="1400" dirty="0" err="1" smtClean="0">
                <a:latin typeface="微软雅黑" pitchFamily="34" charset="-122"/>
                <a:ea typeface="微软雅黑" pitchFamily="34" charset="-122"/>
              </a:rPr>
              <a:t>ifconfig</a:t>
            </a:r>
            <a:r>
              <a:rPr lang="en-US"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网络设备</a:t>
            </a:r>
            <a:r>
              <a:rPr lang="en-US" altLang="zh-CN" sz="1400" dirty="0" smtClean="0">
                <a:latin typeface="微软雅黑" pitchFamily="34" charset="-122"/>
                <a:ea typeface="微软雅黑" pitchFamily="34" charset="-122"/>
              </a:rPr>
              <a:t>][</a:t>
            </a:r>
            <a:r>
              <a:rPr lang="en-US" sz="1400" dirty="0" smtClean="0">
                <a:latin typeface="微软雅黑" pitchFamily="34" charset="-122"/>
                <a:ea typeface="微软雅黑" pitchFamily="34" charset="-122"/>
              </a:rPr>
              <a:t>down up -</a:t>
            </a:r>
            <a:r>
              <a:rPr lang="en-US" sz="1400" dirty="0" err="1" smtClean="0">
                <a:latin typeface="微软雅黑" pitchFamily="34" charset="-122"/>
                <a:ea typeface="微软雅黑" pitchFamily="34" charset="-122"/>
              </a:rPr>
              <a:t>allmulti</a:t>
            </a:r>
            <a:r>
              <a:rPr lang="en-US" sz="1400" dirty="0" smtClean="0">
                <a:latin typeface="微软雅黑" pitchFamily="34" charset="-122"/>
                <a:ea typeface="微软雅黑" pitchFamily="34" charset="-122"/>
              </a:rPr>
              <a:t> -</a:t>
            </a:r>
            <a:r>
              <a:rPr lang="en-US" sz="1400" dirty="0" err="1" smtClean="0">
                <a:latin typeface="微软雅黑" pitchFamily="34" charset="-122"/>
                <a:ea typeface="微软雅黑" pitchFamily="34" charset="-122"/>
              </a:rPr>
              <a:t>arp</a:t>
            </a:r>
            <a:r>
              <a:rPr lang="en-US" sz="1400" dirty="0" smtClean="0">
                <a:latin typeface="微软雅黑" pitchFamily="34" charset="-122"/>
                <a:ea typeface="微软雅黑" pitchFamily="34" charset="-122"/>
              </a:rPr>
              <a:t> -</a:t>
            </a:r>
            <a:r>
              <a:rPr lang="en-US" sz="1400" dirty="0" err="1" smtClean="0">
                <a:latin typeface="微软雅黑" pitchFamily="34" charset="-122"/>
                <a:ea typeface="微软雅黑" pitchFamily="34" charset="-122"/>
              </a:rPr>
              <a:t>promisc</a:t>
            </a:r>
            <a:r>
              <a:rPr lang="en-US" sz="1400" dirty="0" smtClean="0">
                <a:latin typeface="微软雅黑" pitchFamily="34" charset="-122"/>
                <a:ea typeface="微软雅黑" pitchFamily="34" charset="-122"/>
              </a:rPr>
              <a:t>][add&lt;</a:t>
            </a:r>
            <a:r>
              <a:rPr lang="zh-CN" altLang="en-US" sz="1400" dirty="0" smtClean="0">
                <a:latin typeface="微软雅黑" pitchFamily="34" charset="-122"/>
                <a:ea typeface="微软雅黑" pitchFamily="34" charset="-122"/>
              </a:rPr>
              <a:t>地址</a:t>
            </a:r>
            <a:r>
              <a:rPr lang="en-US" altLang="zh-CN" sz="1400" dirty="0" smtClean="0">
                <a:latin typeface="微软雅黑" pitchFamily="34" charset="-122"/>
                <a:ea typeface="微软雅黑" pitchFamily="34" charset="-122"/>
              </a:rPr>
              <a:t>&gt;][</a:t>
            </a:r>
            <a:r>
              <a:rPr lang="en-US" sz="1400" dirty="0" smtClean="0">
                <a:latin typeface="微软雅黑" pitchFamily="34" charset="-122"/>
                <a:ea typeface="微软雅黑" pitchFamily="34" charset="-122"/>
              </a:rPr>
              <a:t>del&lt;</a:t>
            </a:r>
            <a:r>
              <a:rPr lang="zh-CN" altLang="en-US" sz="1400" dirty="0" smtClean="0">
                <a:latin typeface="微软雅黑" pitchFamily="34" charset="-122"/>
                <a:ea typeface="微软雅黑" pitchFamily="34" charset="-122"/>
              </a:rPr>
              <a:t>地址</a:t>
            </a:r>
            <a:r>
              <a:rPr lang="en-US" altLang="zh-CN" sz="1400" dirty="0" smtClean="0">
                <a:latin typeface="微软雅黑" pitchFamily="34" charset="-122"/>
                <a:ea typeface="微软雅黑" pitchFamily="34" charset="-122"/>
              </a:rPr>
              <a:t>&gt;][&lt;</a:t>
            </a:r>
            <a:r>
              <a:rPr lang="zh-CN" altLang="en-US" sz="1400" dirty="0" smtClean="0">
                <a:latin typeface="微软雅黑" pitchFamily="34" charset="-122"/>
                <a:ea typeface="微软雅黑" pitchFamily="34" charset="-122"/>
              </a:rPr>
              <a:t>硬件地址</a:t>
            </a:r>
            <a:r>
              <a:rPr lang="en-US" altLang="zh-CN" sz="1400" dirty="0" smtClean="0">
                <a:latin typeface="微软雅黑" pitchFamily="34" charset="-122"/>
                <a:ea typeface="微软雅黑" pitchFamily="34" charset="-122"/>
              </a:rPr>
              <a:t>&gt;] [</a:t>
            </a:r>
            <a:r>
              <a:rPr lang="en-US" sz="1400" dirty="0" smtClean="0">
                <a:latin typeface="微软雅黑" pitchFamily="34" charset="-122"/>
                <a:ea typeface="微软雅黑" pitchFamily="34" charset="-122"/>
              </a:rPr>
              <a:t>media&lt;</a:t>
            </a:r>
            <a:r>
              <a:rPr lang="zh-CN" altLang="en-US" sz="1400" dirty="0" smtClean="0">
                <a:latin typeface="微软雅黑" pitchFamily="34" charset="-122"/>
                <a:ea typeface="微软雅黑" pitchFamily="34" charset="-122"/>
              </a:rPr>
              <a:t>网络媒介类型</a:t>
            </a:r>
            <a:r>
              <a:rPr lang="en-US" altLang="zh-CN" sz="1400" dirty="0" smtClean="0">
                <a:latin typeface="微软雅黑" pitchFamily="34" charset="-122"/>
                <a:ea typeface="微软雅黑" pitchFamily="34" charset="-122"/>
              </a:rPr>
              <a:t>&gt;][</a:t>
            </a:r>
            <a:r>
              <a:rPr lang="en-US" sz="1400" dirty="0" err="1" smtClean="0">
                <a:latin typeface="微软雅黑" pitchFamily="34" charset="-122"/>
                <a:ea typeface="微软雅黑" pitchFamily="34" charset="-122"/>
              </a:rPr>
              <a:t>mem_start</a:t>
            </a:r>
            <a:r>
              <a:rPr lang="en-US" sz="1400" dirty="0" smtClean="0">
                <a:latin typeface="微软雅黑" pitchFamily="34" charset="-122"/>
                <a:ea typeface="微软雅黑" pitchFamily="34" charset="-122"/>
              </a:rPr>
              <a:t>&lt;</a:t>
            </a:r>
            <a:r>
              <a:rPr lang="zh-CN" altLang="en-US" sz="1400" dirty="0" smtClean="0">
                <a:latin typeface="微软雅黑" pitchFamily="34" charset="-122"/>
                <a:ea typeface="微软雅黑" pitchFamily="34" charset="-122"/>
              </a:rPr>
              <a:t>内存地址</a:t>
            </a:r>
            <a:r>
              <a:rPr lang="en-US" altLang="zh-CN" sz="1400" dirty="0" smtClean="0">
                <a:latin typeface="微软雅黑" pitchFamily="34" charset="-122"/>
                <a:ea typeface="微软雅黑" pitchFamily="34" charset="-122"/>
              </a:rPr>
              <a:t>&gt;][</a:t>
            </a:r>
            <a:r>
              <a:rPr lang="en-US" sz="1400" dirty="0" smtClean="0">
                <a:latin typeface="微软雅黑" pitchFamily="34" charset="-122"/>
                <a:ea typeface="微软雅黑" pitchFamily="34" charset="-122"/>
              </a:rPr>
              <a:t>metric&lt;</a:t>
            </a:r>
            <a:r>
              <a:rPr lang="zh-CN" altLang="en-US" sz="1400" dirty="0" smtClean="0">
                <a:latin typeface="微软雅黑" pitchFamily="34" charset="-122"/>
                <a:ea typeface="微软雅黑" pitchFamily="34" charset="-122"/>
              </a:rPr>
              <a:t>数目</a:t>
            </a:r>
            <a:r>
              <a:rPr lang="en-US" altLang="zh-CN" sz="1400" dirty="0" smtClean="0">
                <a:latin typeface="微软雅黑" pitchFamily="34" charset="-122"/>
                <a:ea typeface="微软雅黑" pitchFamily="34" charset="-122"/>
              </a:rPr>
              <a:t>&gt;][</a:t>
            </a:r>
            <a:r>
              <a:rPr lang="en-US" sz="1400" dirty="0" err="1" smtClean="0">
                <a:latin typeface="微软雅黑" pitchFamily="34" charset="-122"/>
                <a:ea typeface="微软雅黑" pitchFamily="34" charset="-122"/>
              </a:rPr>
              <a:t>mtu</a:t>
            </a:r>
            <a:r>
              <a:rPr lang="en-US" sz="1400" dirty="0" smtClean="0">
                <a:latin typeface="微软雅黑" pitchFamily="34" charset="-122"/>
                <a:ea typeface="微软雅黑" pitchFamily="34" charset="-122"/>
              </a:rPr>
              <a:t>&lt;</a:t>
            </a:r>
            <a:r>
              <a:rPr lang="zh-CN" altLang="en-US" sz="1400" dirty="0" smtClean="0">
                <a:latin typeface="微软雅黑" pitchFamily="34" charset="-122"/>
                <a:ea typeface="微软雅黑" pitchFamily="34" charset="-122"/>
              </a:rPr>
              <a:t>字节</a:t>
            </a:r>
            <a:r>
              <a:rPr lang="en-US" altLang="zh-CN" sz="1400" dirty="0" smtClean="0">
                <a:latin typeface="微软雅黑" pitchFamily="34" charset="-122"/>
                <a:ea typeface="微软雅黑" pitchFamily="34" charset="-122"/>
              </a:rPr>
              <a:t>&gt;][</a:t>
            </a:r>
            <a:r>
              <a:rPr lang="en-US" sz="1400" dirty="0" err="1" smtClean="0">
                <a:latin typeface="微软雅黑" pitchFamily="34" charset="-122"/>
                <a:ea typeface="微软雅黑" pitchFamily="34" charset="-122"/>
              </a:rPr>
              <a:t>netmask</a:t>
            </a:r>
            <a:r>
              <a:rPr lang="en-US" sz="1400" dirty="0" smtClean="0">
                <a:latin typeface="微软雅黑" pitchFamily="34" charset="-122"/>
                <a:ea typeface="微软雅黑" pitchFamily="34" charset="-122"/>
              </a:rPr>
              <a:t>&lt;</a:t>
            </a:r>
            <a:r>
              <a:rPr lang="zh-CN" altLang="en-US" sz="1400" dirty="0" smtClean="0">
                <a:latin typeface="微软雅黑" pitchFamily="34" charset="-122"/>
                <a:ea typeface="微软雅黑" pitchFamily="34" charset="-122"/>
              </a:rPr>
              <a:t>子网掩码</a:t>
            </a:r>
            <a:r>
              <a:rPr lang="en-US" altLang="zh-CN" sz="1400" dirty="0" smtClean="0">
                <a:latin typeface="微软雅黑" pitchFamily="34" charset="-122"/>
                <a:ea typeface="微软雅黑" pitchFamily="34" charset="-122"/>
              </a:rPr>
              <a:t>&gt;][</a:t>
            </a:r>
            <a:r>
              <a:rPr lang="en-US" sz="1400" dirty="0" smtClean="0">
                <a:latin typeface="微软雅黑" pitchFamily="34" charset="-122"/>
                <a:ea typeface="微软雅黑" pitchFamily="34" charset="-122"/>
              </a:rPr>
              <a:t>tunnel&lt;</a:t>
            </a:r>
            <a:r>
              <a:rPr lang="zh-CN" altLang="en-US" sz="1400" dirty="0" smtClean="0">
                <a:latin typeface="微软雅黑" pitchFamily="34" charset="-122"/>
                <a:ea typeface="微软雅黑" pitchFamily="34" charset="-122"/>
              </a:rPr>
              <a:t>地址</a:t>
            </a:r>
            <a:r>
              <a:rPr lang="en-US" altLang="zh-CN" sz="1400" dirty="0" smtClean="0">
                <a:latin typeface="微软雅黑" pitchFamily="34" charset="-122"/>
                <a:ea typeface="微软雅黑" pitchFamily="34" charset="-122"/>
              </a:rPr>
              <a:t>&gt;][-</a:t>
            </a:r>
            <a:r>
              <a:rPr lang="en-US" sz="1400" dirty="0" smtClean="0">
                <a:latin typeface="微软雅黑" pitchFamily="34" charset="-122"/>
                <a:ea typeface="微软雅黑" pitchFamily="34" charset="-122"/>
              </a:rPr>
              <a:t>broadcast&lt;</a:t>
            </a:r>
            <a:r>
              <a:rPr lang="zh-CN" altLang="en-US" sz="1400" dirty="0" smtClean="0">
                <a:latin typeface="微软雅黑" pitchFamily="34" charset="-122"/>
                <a:ea typeface="微软雅黑" pitchFamily="34" charset="-122"/>
              </a:rPr>
              <a:t>地址</a:t>
            </a:r>
            <a:r>
              <a:rPr lang="en-US" altLang="zh-CN" sz="1400" dirty="0" smtClean="0">
                <a:latin typeface="微软雅黑" pitchFamily="34" charset="-122"/>
                <a:ea typeface="微软雅黑" pitchFamily="34" charset="-122"/>
              </a:rPr>
              <a:t>&gt;] [-</a:t>
            </a:r>
            <a:r>
              <a:rPr lang="en-US" sz="1400" dirty="0" err="1" smtClean="0">
                <a:latin typeface="微软雅黑" pitchFamily="34" charset="-122"/>
                <a:ea typeface="微软雅黑" pitchFamily="34" charset="-122"/>
              </a:rPr>
              <a:t>pointopoint</a:t>
            </a:r>
            <a:r>
              <a:rPr lang="en-US" sz="1400" dirty="0" smtClean="0">
                <a:latin typeface="微软雅黑" pitchFamily="34" charset="-122"/>
                <a:ea typeface="微软雅黑" pitchFamily="34" charset="-122"/>
              </a:rPr>
              <a:t>&lt;</a:t>
            </a:r>
            <a:r>
              <a:rPr lang="zh-CN" altLang="en-US" sz="1400" dirty="0" smtClean="0">
                <a:latin typeface="微软雅黑" pitchFamily="34" charset="-122"/>
                <a:ea typeface="微软雅黑" pitchFamily="34" charset="-122"/>
              </a:rPr>
              <a:t>地址</a:t>
            </a:r>
            <a:r>
              <a:rPr lang="en-US" altLang="zh-CN" sz="1400" dirty="0" smtClean="0">
                <a:latin typeface="微软雅黑" pitchFamily="34" charset="-122"/>
                <a:ea typeface="微软雅黑" pitchFamily="34" charset="-122"/>
              </a:rPr>
              <a:t>&gt;]</a:t>
            </a:r>
          </a:p>
          <a:p>
            <a:pPr>
              <a:buNone/>
            </a:pPr>
            <a:r>
              <a:rPr lang="en-US" altLang="zh-CN"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补充说明</a:t>
            </a:r>
            <a:r>
              <a:rPr lang="zh-CN" altLang="en-US" sz="1400" dirty="0" smtClean="0">
                <a:latin typeface="微软雅黑" pitchFamily="34" charset="-122"/>
                <a:ea typeface="微软雅黑" pitchFamily="34" charset="-122"/>
              </a:rPr>
              <a:t>：</a:t>
            </a:r>
            <a:r>
              <a:rPr lang="en-US" sz="1400" dirty="0" err="1" smtClean="0">
                <a:latin typeface="微软雅黑" pitchFamily="34" charset="-122"/>
                <a:ea typeface="微软雅黑" pitchFamily="34" charset="-122"/>
              </a:rPr>
              <a:t>ifconfig</a:t>
            </a:r>
            <a:r>
              <a:rPr lang="zh-CN" altLang="en-US" sz="1400" dirty="0" smtClean="0">
                <a:latin typeface="微软雅黑" pitchFamily="34" charset="-122"/>
                <a:ea typeface="微软雅黑" pitchFamily="34" charset="-122"/>
              </a:rPr>
              <a:t>可设置网络设备的状态，或是显示目前的设置。</a:t>
            </a:r>
            <a:r>
              <a:rPr lang="zh-CN" altLang="en-US" sz="1400" dirty="0" smtClean="0"/>
              <a:t/>
            </a:r>
            <a:br>
              <a:rPr lang="zh-CN" altLang="en-US" sz="1400" dirty="0" smtClean="0"/>
            </a:br>
            <a:r>
              <a:rPr lang="zh-CN" altLang="en-US" sz="1400" dirty="0" smtClean="0"/>
              <a:t> </a:t>
            </a:r>
            <a:br>
              <a:rPr lang="zh-CN" altLang="en-US" sz="1400" dirty="0" smtClean="0"/>
            </a:br>
            <a:r>
              <a:rPr lang="zh-CN" altLang="en-US" sz="1400" dirty="0" smtClean="0"/>
              <a:t>　　</a:t>
            </a:r>
            <a:r>
              <a:rPr lang="zh-CN" altLang="en-US" sz="800" dirty="0" smtClean="0"/>
              <a:t> </a:t>
            </a:r>
            <a:r>
              <a:rPr lang="en-US" altLang="zh-CN" sz="800" dirty="0" smtClean="0"/>
              <a:t/>
            </a:r>
            <a:br>
              <a:rPr lang="en-US" altLang="zh-CN" sz="800" dirty="0" smtClean="0"/>
            </a:br>
            <a:endParaRPr lang="zh-CN" altLang="en-US" sz="800" dirty="0"/>
          </a:p>
        </p:txBody>
      </p:sp>
      <p:pic>
        <p:nvPicPr>
          <p:cNvPr id="1026" name="Picture 2"/>
          <p:cNvPicPr>
            <a:picLocks noChangeAspect="1" noChangeArrowheads="1"/>
          </p:cNvPicPr>
          <p:nvPr/>
        </p:nvPicPr>
        <p:blipFill>
          <a:blip r:embed="rId3"/>
          <a:srcRect/>
          <a:stretch>
            <a:fillRect/>
          </a:stretch>
        </p:blipFill>
        <p:spPr bwMode="auto">
          <a:xfrm>
            <a:off x="304800" y="2895600"/>
            <a:ext cx="6229350" cy="3371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1CE2C00-03E8-462F-80EE-75003620B359}" type="slidenum">
              <a:rPr lang="zh-CN" altLang="en-US"/>
              <a:pPr/>
              <a:t>63</a:t>
            </a:fld>
            <a:endParaRPr lang="en-US" altLang="zh-CN" dirty="0"/>
          </a:p>
        </p:txBody>
      </p:sp>
      <p:sp>
        <p:nvSpPr>
          <p:cNvPr id="6" name="日期占位符 5"/>
          <p:cNvSpPr>
            <a:spLocks noGrp="1"/>
          </p:cNvSpPr>
          <p:nvPr>
            <p:ph type="dt" sz="half" idx="12"/>
          </p:nvPr>
        </p:nvSpPr>
        <p:spPr/>
        <p:txBody>
          <a:bodyPr/>
          <a:lstStyle/>
          <a:p>
            <a:fld id="{84996375-0A7B-464E-870F-56FA72C612AB}" type="datetime1">
              <a:rPr lang="zh-CN" altLang="en-US"/>
              <a:pPr/>
              <a:t>2010-4-27</a:t>
            </a:fld>
            <a:endParaRPr lang="en-US" altLang="zh-CN"/>
          </a:p>
        </p:txBody>
      </p:sp>
      <p:sp>
        <p:nvSpPr>
          <p:cNvPr id="412674" name="Rectangle 2"/>
          <p:cNvSpPr>
            <a:spLocks noGrp="1" noChangeArrowheads="1"/>
          </p:cNvSpPr>
          <p:nvPr>
            <p:ph type="title"/>
          </p:nvPr>
        </p:nvSpPr>
        <p:spPr>
          <a:xfrm>
            <a:off x="395288" y="620713"/>
            <a:ext cx="8245475" cy="498475"/>
          </a:xfrm>
        </p:spPr>
        <p:txBody>
          <a:bodyPr/>
          <a:lstStyle/>
          <a:p>
            <a:r>
              <a:rPr lang="en-US" altLang="zh-CN" dirty="0" err="1" smtClean="0">
                <a:ea typeface="宋体" pitchFamily="2" charset="-122"/>
              </a:rPr>
              <a:t>lsof</a:t>
            </a:r>
            <a:r>
              <a:rPr lang="en-US" altLang="zh-CN" dirty="0" smtClean="0">
                <a:ea typeface="宋体" pitchFamily="2" charset="-122"/>
              </a:rPr>
              <a:t> </a:t>
            </a:r>
            <a:r>
              <a:rPr lang="zh-CN" altLang="en-US" dirty="0">
                <a:ea typeface="宋体" pitchFamily="2" charset="-122"/>
              </a:rPr>
              <a:t>命令</a:t>
            </a:r>
          </a:p>
        </p:txBody>
      </p:sp>
      <p:sp>
        <p:nvSpPr>
          <p:cNvPr id="7" name="内容占位符 6"/>
          <p:cNvSpPr>
            <a:spLocks noGrp="1"/>
          </p:cNvSpPr>
          <p:nvPr>
            <p:ph idx="1"/>
          </p:nvPr>
        </p:nvSpPr>
        <p:spPr/>
        <p:txBody>
          <a:bodyPr/>
          <a:lstStyle/>
          <a:p>
            <a:r>
              <a:rPr lang="en-US" sz="2000" dirty="0" err="1" smtClean="0">
                <a:latin typeface="微软雅黑" pitchFamily="34" charset="-122"/>
                <a:ea typeface="微软雅黑" pitchFamily="34" charset="-122"/>
              </a:rPr>
              <a:t>lsof</a:t>
            </a:r>
            <a:r>
              <a:rPr lang="en-US" sz="2000" dirty="0" smtClean="0">
                <a:latin typeface="微软雅黑" pitchFamily="34" charset="-122"/>
                <a:ea typeface="微软雅黑" pitchFamily="34" charset="-122"/>
              </a:rPr>
              <a:t> +|-r [t] </a:t>
            </a:r>
            <a:r>
              <a:rPr lang="zh-CN" altLang="en-US" sz="2000" dirty="0" smtClean="0">
                <a:latin typeface="微软雅黑" pitchFamily="34" charset="-122"/>
                <a:ea typeface="微软雅黑" pitchFamily="34" charset="-122"/>
              </a:rPr>
              <a:t>控制</a:t>
            </a:r>
            <a:r>
              <a:rPr lang="en-US" sz="2000" dirty="0" err="1" smtClean="0">
                <a:latin typeface="微软雅黑" pitchFamily="34" charset="-122"/>
                <a:ea typeface="微软雅黑" pitchFamily="34" charset="-122"/>
              </a:rPr>
              <a:t>lsof</a:t>
            </a:r>
            <a:r>
              <a:rPr lang="zh-CN" altLang="en-US" sz="2000" dirty="0" smtClean="0">
                <a:latin typeface="微软雅黑" pitchFamily="34" charset="-122"/>
                <a:ea typeface="微软雅黑" pitchFamily="34" charset="-122"/>
              </a:rPr>
              <a:t>不断重复执行，缺省是</a:t>
            </a:r>
            <a:r>
              <a:rPr lang="en-US" altLang="zh-CN" sz="2000" dirty="0" smtClean="0">
                <a:latin typeface="微软雅黑" pitchFamily="34" charset="-122"/>
                <a:ea typeface="微软雅黑" pitchFamily="34" charset="-122"/>
              </a:rPr>
              <a:t>15</a:t>
            </a:r>
            <a:r>
              <a:rPr lang="en-US" sz="2000" dirty="0" smtClean="0">
                <a:latin typeface="微软雅黑" pitchFamily="34" charset="-122"/>
                <a:ea typeface="微软雅黑" pitchFamily="34" charset="-122"/>
              </a:rPr>
              <a:t>s</a:t>
            </a:r>
            <a:r>
              <a:rPr lang="zh-CN" altLang="en-US" sz="2000" dirty="0" smtClean="0">
                <a:latin typeface="微软雅黑" pitchFamily="34" charset="-122"/>
                <a:ea typeface="微软雅黑" pitchFamily="34" charset="-122"/>
              </a:rPr>
              <a:t>刷新</a:t>
            </a:r>
            <a:br>
              <a:rPr lang="zh-CN" altLang="en-US" sz="2000" dirty="0" smtClean="0">
                <a:latin typeface="微软雅黑" pitchFamily="34" charset="-122"/>
                <a:ea typeface="微软雅黑" pitchFamily="34" charset="-122"/>
              </a:rPr>
            </a:br>
            <a:r>
              <a:rPr lang="en-US" altLang="zh-CN" sz="2000" dirty="0" smtClean="0">
                <a:latin typeface="微软雅黑" pitchFamily="34" charset="-122"/>
                <a:ea typeface="微软雅黑" pitchFamily="34" charset="-122"/>
              </a:rPr>
              <a:t>-</a:t>
            </a:r>
            <a:r>
              <a:rPr lang="en-US" sz="2000" dirty="0" err="1" smtClean="0">
                <a:latin typeface="微软雅黑" pitchFamily="34" charset="-122"/>
                <a:ea typeface="微软雅黑" pitchFamily="34" charset="-122"/>
              </a:rPr>
              <a:t>r，lsof</a:t>
            </a:r>
            <a:r>
              <a:rPr lang="zh-CN" altLang="en-US" sz="2000" dirty="0" smtClean="0">
                <a:latin typeface="微软雅黑" pitchFamily="34" charset="-122"/>
                <a:ea typeface="微软雅黑" pitchFamily="34" charset="-122"/>
              </a:rPr>
              <a:t>会永远不断的执行，直到收到中断信号</a:t>
            </a:r>
            <a:br>
              <a:rPr lang="zh-CN" altLang="en-US" sz="2000" dirty="0" smtClean="0">
                <a:latin typeface="微软雅黑" pitchFamily="34" charset="-122"/>
                <a:ea typeface="微软雅黑" pitchFamily="34" charset="-122"/>
              </a:rPr>
            </a:br>
            <a:r>
              <a:rPr lang="en-US" altLang="zh-CN" sz="2000" dirty="0" smtClean="0">
                <a:latin typeface="微软雅黑" pitchFamily="34" charset="-122"/>
                <a:ea typeface="微软雅黑" pitchFamily="34" charset="-122"/>
              </a:rPr>
              <a:t>+</a:t>
            </a:r>
            <a:r>
              <a:rPr lang="en-US" sz="2000" dirty="0" err="1" smtClean="0">
                <a:latin typeface="微软雅黑" pitchFamily="34" charset="-122"/>
                <a:ea typeface="微软雅黑" pitchFamily="34" charset="-122"/>
              </a:rPr>
              <a:t>r，lsof</a:t>
            </a:r>
            <a:r>
              <a:rPr lang="zh-CN" altLang="en-US" sz="2000" dirty="0" smtClean="0">
                <a:latin typeface="微软雅黑" pitchFamily="34" charset="-122"/>
                <a:ea typeface="微软雅黑" pitchFamily="34" charset="-122"/>
              </a:rPr>
              <a:t>会一直执行，直到没有显示</a:t>
            </a:r>
            <a:r>
              <a:rPr lang="zh-CN" altLang="en-US" sz="1400" dirty="0" smtClean="0">
                <a:latin typeface="微软雅黑" pitchFamily="34" charset="-122"/>
                <a:ea typeface="微软雅黑" pitchFamily="34" charset="-122"/>
              </a:rPr>
              <a:t/>
            </a:r>
            <a:br>
              <a:rPr lang="zh-CN" altLang="en-US" sz="1400" dirty="0" smtClean="0">
                <a:latin typeface="微软雅黑" pitchFamily="34" charset="-122"/>
                <a:ea typeface="微软雅黑" pitchFamily="34" charset="-122"/>
              </a:rPr>
            </a:br>
            <a:r>
              <a:rPr lang="en-US" sz="2800" dirty="0" err="1" smtClean="0">
                <a:latin typeface="微软雅黑" pitchFamily="34" charset="-122"/>
                <a:ea typeface="微软雅黑" pitchFamily="34" charset="-122"/>
              </a:rPr>
              <a:t>lsof</a:t>
            </a:r>
            <a:r>
              <a:rPr lang="zh-CN" altLang="en-US" sz="2800" dirty="0" smtClean="0">
                <a:latin typeface="微软雅黑" pitchFamily="34" charset="-122"/>
                <a:ea typeface="微软雅黑" pitchFamily="34" charset="-122"/>
              </a:rPr>
              <a:t>指令的用法：</a:t>
            </a:r>
            <a:r>
              <a:rPr lang="zh-CN" altLang="en-US" sz="1400" dirty="0" smtClean="0">
                <a:latin typeface="微软雅黑" pitchFamily="34" charset="-122"/>
                <a:ea typeface="微软雅黑" pitchFamily="34" charset="-122"/>
              </a:rPr>
              <a:t/>
            </a:r>
            <a:br>
              <a:rPr lang="zh-CN" altLang="en-US" sz="1400" dirty="0" smtClean="0">
                <a:latin typeface="微软雅黑" pitchFamily="34" charset="-122"/>
                <a:ea typeface="微软雅黑" pitchFamily="34" charset="-122"/>
              </a:rPr>
            </a:br>
            <a:r>
              <a:rPr lang="en-US" sz="1600" dirty="0" err="1" smtClean="0">
                <a:latin typeface="微软雅黑" pitchFamily="34" charset="-122"/>
                <a:ea typeface="微软雅黑" pitchFamily="34" charset="-122"/>
              </a:rPr>
              <a:t>lsof</a:t>
            </a:r>
            <a:r>
              <a:rPr lang="en-US" sz="1600" dirty="0" smtClean="0">
                <a:latin typeface="微软雅黑" pitchFamily="34" charset="-122"/>
                <a:ea typeface="微软雅黑" pitchFamily="34" charset="-122"/>
              </a:rPr>
              <a:t> abc.txt </a:t>
            </a:r>
            <a:r>
              <a:rPr lang="zh-CN" altLang="en-US" sz="1600" dirty="0" smtClean="0">
                <a:latin typeface="微软雅黑" pitchFamily="34" charset="-122"/>
                <a:ea typeface="微软雅黑" pitchFamily="34" charset="-122"/>
              </a:rPr>
              <a:t>显示开启文件</a:t>
            </a:r>
            <a:r>
              <a:rPr lang="en-US" sz="1600" dirty="0" smtClean="0">
                <a:latin typeface="微软雅黑" pitchFamily="34" charset="-122"/>
                <a:ea typeface="微软雅黑" pitchFamily="34" charset="-122"/>
              </a:rPr>
              <a:t>abc.txt</a:t>
            </a:r>
            <a:r>
              <a:rPr lang="zh-CN" altLang="en-US" sz="1600" dirty="0" smtClean="0">
                <a:latin typeface="微软雅黑" pitchFamily="34" charset="-122"/>
                <a:ea typeface="微软雅黑" pitchFamily="34" charset="-122"/>
              </a:rPr>
              <a:t>的进程</a:t>
            </a:r>
            <a:br>
              <a:rPr lang="zh-CN" altLang="en-US" sz="1600" dirty="0" smtClean="0">
                <a:latin typeface="微软雅黑" pitchFamily="34" charset="-122"/>
                <a:ea typeface="微软雅黑" pitchFamily="34" charset="-122"/>
              </a:rPr>
            </a:br>
            <a:r>
              <a:rPr lang="en-US" sz="1600" dirty="0" err="1" smtClean="0">
                <a:latin typeface="微软雅黑" pitchFamily="34" charset="-122"/>
                <a:ea typeface="微软雅黑" pitchFamily="34" charset="-122"/>
              </a:rPr>
              <a:t>lsof</a:t>
            </a:r>
            <a:r>
              <a:rPr lang="en-US" sz="1600" dirty="0" smtClean="0">
                <a:latin typeface="微软雅黑" pitchFamily="34" charset="-122"/>
                <a:ea typeface="微软雅黑" pitchFamily="34" charset="-122"/>
              </a:rPr>
              <a:t> -</a:t>
            </a:r>
            <a:r>
              <a:rPr lang="en-US" sz="1600" dirty="0" err="1" smtClean="0">
                <a:latin typeface="微软雅黑" pitchFamily="34" charset="-122"/>
                <a:ea typeface="微软雅黑" pitchFamily="34" charset="-122"/>
              </a:rPr>
              <a:t>i</a:t>
            </a:r>
            <a:r>
              <a:rPr lang="en-US" sz="1600" dirty="0" smtClean="0">
                <a:latin typeface="微软雅黑" pitchFamily="34" charset="-122"/>
                <a:ea typeface="微软雅黑" pitchFamily="34" charset="-122"/>
              </a:rPr>
              <a:t> :22 </a:t>
            </a:r>
            <a:r>
              <a:rPr lang="zh-CN" altLang="en-US" sz="1600" dirty="0" smtClean="0">
                <a:latin typeface="微软雅黑" pitchFamily="34" charset="-122"/>
                <a:ea typeface="微软雅黑" pitchFamily="34" charset="-122"/>
              </a:rPr>
              <a:t>知道</a:t>
            </a:r>
            <a:r>
              <a:rPr lang="en-US" altLang="zh-CN" sz="1600" dirty="0" smtClean="0">
                <a:latin typeface="微软雅黑" pitchFamily="34" charset="-122"/>
                <a:ea typeface="微软雅黑" pitchFamily="34" charset="-122"/>
              </a:rPr>
              <a:t>22</a:t>
            </a:r>
            <a:r>
              <a:rPr lang="zh-CN" altLang="en-US" sz="1600" dirty="0" smtClean="0">
                <a:latin typeface="微软雅黑" pitchFamily="34" charset="-122"/>
                <a:ea typeface="微软雅黑" pitchFamily="34" charset="-122"/>
              </a:rPr>
              <a:t>端口现在运行什么程序</a:t>
            </a:r>
            <a:br>
              <a:rPr lang="zh-CN" altLang="en-US" sz="1600" dirty="0" smtClean="0">
                <a:latin typeface="微软雅黑" pitchFamily="34" charset="-122"/>
                <a:ea typeface="微软雅黑" pitchFamily="34" charset="-122"/>
              </a:rPr>
            </a:br>
            <a:r>
              <a:rPr lang="en-US" sz="1600" dirty="0" err="1" smtClean="0">
                <a:latin typeface="微软雅黑" pitchFamily="34" charset="-122"/>
                <a:ea typeface="微软雅黑" pitchFamily="34" charset="-122"/>
              </a:rPr>
              <a:t>lsof</a:t>
            </a:r>
            <a:r>
              <a:rPr lang="en-US" sz="1600" dirty="0" smtClean="0">
                <a:latin typeface="微软雅黑" pitchFamily="34" charset="-122"/>
                <a:ea typeface="微软雅黑" pitchFamily="34" charset="-122"/>
              </a:rPr>
              <a:t> -c </a:t>
            </a:r>
            <a:r>
              <a:rPr lang="en-US" sz="1600" dirty="0" err="1" smtClean="0">
                <a:latin typeface="微软雅黑" pitchFamily="34" charset="-122"/>
                <a:ea typeface="微软雅黑" pitchFamily="34" charset="-122"/>
              </a:rPr>
              <a:t>abc</a:t>
            </a:r>
            <a:r>
              <a:rPr lang="en-US"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显示</a:t>
            </a:r>
            <a:r>
              <a:rPr lang="en-US" sz="1600" dirty="0" err="1" smtClean="0">
                <a:latin typeface="微软雅黑" pitchFamily="34" charset="-122"/>
                <a:ea typeface="微软雅黑" pitchFamily="34" charset="-122"/>
              </a:rPr>
              <a:t>abc</a:t>
            </a:r>
            <a:r>
              <a:rPr lang="zh-CN" altLang="en-US" sz="1600" dirty="0" smtClean="0">
                <a:latin typeface="微软雅黑" pitchFamily="34" charset="-122"/>
                <a:ea typeface="微软雅黑" pitchFamily="34" charset="-122"/>
              </a:rPr>
              <a:t>进程现在打开的文件</a:t>
            </a:r>
            <a:br>
              <a:rPr lang="zh-CN" altLang="en-US" sz="1600" dirty="0" smtClean="0">
                <a:latin typeface="微软雅黑" pitchFamily="34" charset="-122"/>
                <a:ea typeface="微软雅黑" pitchFamily="34" charset="-122"/>
              </a:rPr>
            </a:br>
            <a:r>
              <a:rPr lang="en-US" sz="1600" dirty="0" err="1" smtClean="0">
                <a:latin typeface="微软雅黑" pitchFamily="34" charset="-122"/>
                <a:ea typeface="微软雅黑" pitchFamily="34" charset="-122"/>
              </a:rPr>
              <a:t>lsof</a:t>
            </a:r>
            <a:r>
              <a:rPr lang="en-US" sz="1600" dirty="0" smtClean="0">
                <a:latin typeface="微软雅黑" pitchFamily="34" charset="-122"/>
                <a:ea typeface="微软雅黑" pitchFamily="34" charset="-122"/>
              </a:rPr>
              <a:t> +d /</a:t>
            </a:r>
            <a:r>
              <a:rPr lang="en-US" sz="1600" dirty="0" err="1" smtClean="0">
                <a:latin typeface="微软雅黑" pitchFamily="34" charset="-122"/>
                <a:ea typeface="微软雅黑" pitchFamily="34" charset="-122"/>
              </a:rPr>
              <a:t>usr</a:t>
            </a:r>
            <a:r>
              <a:rPr lang="en-US" sz="1600" dirty="0" smtClean="0">
                <a:latin typeface="微软雅黑" pitchFamily="34" charset="-122"/>
                <a:ea typeface="微软雅黑" pitchFamily="34" charset="-122"/>
              </a:rPr>
              <a:t>/local/ </a:t>
            </a:r>
            <a:r>
              <a:rPr lang="zh-CN" altLang="en-US" sz="1600" dirty="0" smtClean="0">
                <a:latin typeface="微软雅黑" pitchFamily="34" charset="-122"/>
                <a:ea typeface="微软雅黑" pitchFamily="34" charset="-122"/>
              </a:rPr>
              <a:t>显示目录下被进程开启的文件</a:t>
            </a:r>
            <a:br>
              <a:rPr lang="zh-CN" altLang="en-US" sz="1600" dirty="0" smtClean="0">
                <a:latin typeface="微软雅黑" pitchFamily="34" charset="-122"/>
                <a:ea typeface="微软雅黑" pitchFamily="34" charset="-122"/>
              </a:rPr>
            </a:br>
            <a:r>
              <a:rPr lang="en-US" sz="1600" dirty="0" err="1" smtClean="0">
                <a:latin typeface="微软雅黑" pitchFamily="34" charset="-122"/>
                <a:ea typeface="微软雅黑" pitchFamily="34" charset="-122"/>
              </a:rPr>
              <a:t>lsof</a:t>
            </a:r>
            <a:r>
              <a:rPr lang="en-US" sz="1600" dirty="0" smtClean="0">
                <a:latin typeface="微软雅黑" pitchFamily="34" charset="-122"/>
                <a:ea typeface="微软雅黑" pitchFamily="34" charset="-122"/>
              </a:rPr>
              <a:t> +D /</a:t>
            </a:r>
            <a:r>
              <a:rPr lang="en-US" sz="1600" dirty="0" err="1" smtClean="0">
                <a:latin typeface="微软雅黑" pitchFamily="34" charset="-122"/>
                <a:ea typeface="微软雅黑" pitchFamily="34" charset="-122"/>
              </a:rPr>
              <a:t>usr</a:t>
            </a:r>
            <a:r>
              <a:rPr lang="en-US" sz="1600" dirty="0" smtClean="0">
                <a:latin typeface="微软雅黑" pitchFamily="34" charset="-122"/>
                <a:ea typeface="微软雅黑" pitchFamily="34" charset="-122"/>
              </a:rPr>
              <a:t>/local/ </a:t>
            </a:r>
            <a:r>
              <a:rPr lang="zh-CN" altLang="en-US" sz="1600" dirty="0" smtClean="0">
                <a:latin typeface="微软雅黑" pitchFamily="34" charset="-122"/>
                <a:ea typeface="微软雅黑" pitchFamily="34" charset="-122"/>
              </a:rPr>
              <a:t>同上，但是会搜索目录下的目录，时间较长</a:t>
            </a:r>
            <a:br>
              <a:rPr lang="zh-CN" altLang="en-US" sz="1600" dirty="0" smtClean="0">
                <a:latin typeface="微软雅黑" pitchFamily="34" charset="-122"/>
                <a:ea typeface="微软雅黑" pitchFamily="34" charset="-122"/>
              </a:rPr>
            </a:br>
            <a:r>
              <a:rPr lang="en-US" sz="1600" dirty="0" err="1" smtClean="0">
                <a:latin typeface="微软雅黑" pitchFamily="34" charset="-122"/>
                <a:ea typeface="微软雅黑" pitchFamily="34" charset="-122"/>
              </a:rPr>
              <a:t>lsof</a:t>
            </a:r>
            <a:r>
              <a:rPr lang="en-US" sz="1600" dirty="0" smtClean="0">
                <a:latin typeface="微软雅黑" pitchFamily="34" charset="-122"/>
                <a:ea typeface="微软雅黑" pitchFamily="34" charset="-122"/>
              </a:rPr>
              <a:t> -d 4 </a:t>
            </a:r>
            <a:r>
              <a:rPr lang="zh-CN" altLang="en-US" sz="1600" dirty="0" smtClean="0">
                <a:latin typeface="微软雅黑" pitchFamily="34" charset="-122"/>
                <a:ea typeface="微软雅黑" pitchFamily="34" charset="-122"/>
              </a:rPr>
              <a:t>显示使用</a:t>
            </a:r>
            <a:r>
              <a:rPr lang="en-US" sz="1600" dirty="0" err="1" smtClean="0">
                <a:latin typeface="微软雅黑" pitchFamily="34" charset="-122"/>
                <a:ea typeface="微软雅黑" pitchFamily="34" charset="-122"/>
              </a:rPr>
              <a:t>fd</a:t>
            </a:r>
            <a:r>
              <a:rPr lang="zh-CN" altLang="en-US" sz="1600" dirty="0" smtClean="0">
                <a:latin typeface="微软雅黑" pitchFamily="34" charset="-122"/>
                <a:ea typeface="微软雅黑" pitchFamily="34" charset="-122"/>
              </a:rPr>
              <a:t>为</a:t>
            </a:r>
            <a:r>
              <a:rPr lang="en-US" altLang="zh-CN" sz="1600" dirty="0" smtClean="0">
                <a:latin typeface="微软雅黑" pitchFamily="34" charset="-122"/>
                <a:ea typeface="微软雅黑" pitchFamily="34" charset="-122"/>
              </a:rPr>
              <a:t>4</a:t>
            </a:r>
            <a:r>
              <a:rPr lang="zh-CN" altLang="en-US" sz="1600" dirty="0" smtClean="0">
                <a:latin typeface="微软雅黑" pitchFamily="34" charset="-122"/>
                <a:ea typeface="微软雅黑" pitchFamily="34" charset="-122"/>
              </a:rPr>
              <a:t>的进程</a:t>
            </a:r>
            <a:br>
              <a:rPr lang="zh-CN" altLang="en-US" sz="1600" dirty="0" smtClean="0">
                <a:latin typeface="微软雅黑" pitchFamily="34" charset="-122"/>
                <a:ea typeface="微软雅黑" pitchFamily="34" charset="-122"/>
              </a:rPr>
            </a:br>
            <a:r>
              <a:rPr lang="en-US" sz="1600" dirty="0" err="1" smtClean="0">
                <a:latin typeface="微软雅黑" pitchFamily="34" charset="-122"/>
                <a:ea typeface="微软雅黑" pitchFamily="34" charset="-122"/>
              </a:rPr>
              <a:t>lsof</a:t>
            </a:r>
            <a:r>
              <a:rPr lang="en-US" sz="1600" dirty="0" smtClean="0">
                <a:latin typeface="微软雅黑" pitchFamily="34" charset="-122"/>
                <a:ea typeface="微软雅黑" pitchFamily="34" charset="-122"/>
              </a:rPr>
              <a:t> -</a:t>
            </a:r>
            <a:r>
              <a:rPr lang="en-US" sz="1600" dirty="0" err="1" smtClean="0">
                <a:latin typeface="微软雅黑" pitchFamily="34" charset="-122"/>
                <a:ea typeface="微软雅黑" pitchFamily="34" charset="-122"/>
              </a:rPr>
              <a:t>i</a:t>
            </a:r>
            <a:r>
              <a:rPr lang="en-US"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用以显示符合条件的进程情况</a:t>
            </a:r>
            <a:r>
              <a:rPr lang="zh-CN" altLang="en-US" sz="1400" dirty="0" smtClean="0">
                <a:latin typeface="微软雅黑" pitchFamily="34" charset="-122"/>
                <a:ea typeface="微软雅黑" pitchFamily="34" charset="-122"/>
              </a:rPr>
              <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r>
              <a:rPr lang="zh-CN" altLang="en-US" sz="800" dirty="0" smtClean="0">
                <a:latin typeface="微软雅黑" pitchFamily="34" charset="-122"/>
                <a:ea typeface="微软雅黑" pitchFamily="34" charset="-122"/>
              </a:rPr>
              <a:t> </a:t>
            </a:r>
            <a:r>
              <a:rPr lang="en-US" altLang="zh-CN" sz="800" dirty="0" smtClean="0">
                <a:latin typeface="微软雅黑" pitchFamily="34" charset="-122"/>
                <a:ea typeface="微软雅黑" pitchFamily="34" charset="-122"/>
              </a:rPr>
              <a:t/>
            </a:r>
            <a:br>
              <a:rPr lang="en-US" altLang="zh-CN" sz="800" dirty="0" smtClean="0">
                <a:latin typeface="微软雅黑" pitchFamily="34" charset="-122"/>
                <a:ea typeface="微软雅黑" pitchFamily="34" charset="-122"/>
              </a:rPr>
            </a:br>
            <a:endParaRPr lang="zh-CN" altLang="en-US" sz="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1CE2C00-03E8-462F-80EE-75003620B359}" type="slidenum">
              <a:rPr lang="zh-CN" altLang="en-US"/>
              <a:pPr/>
              <a:t>64</a:t>
            </a:fld>
            <a:endParaRPr lang="en-US" altLang="zh-CN"/>
          </a:p>
        </p:txBody>
      </p:sp>
      <p:sp>
        <p:nvSpPr>
          <p:cNvPr id="6" name="日期占位符 5"/>
          <p:cNvSpPr>
            <a:spLocks noGrp="1"/>
          </p:cNvSpPr>
          <p:nvPr>
            <p:ph type="dt" sz="half" idx="12"/>
          </p:nvPr>
        </p:nvSpPr>
        <p:spPr/>
        <p:txBody>
          <a:bodyPr/>
          <a:lstStyle/>
          <a:p>
            <a:fld id="{84996375-0A7B-464E-870F-56FA72C612AB}" type="datetime1">
              <a:rPr lang="zh-CN" altLang="en-US"/>
              <a:pPr/>
              <a:t>2010-4-27</a:t>
            </a:fld>
            <a:endParaRPr lang="en-US" altLang="zh-CN"/>
          </a:p>
        </p:txBody>
      </p:sp>
      <p:sp>
        <p:nvSpPr>
          <p:cNvPr id="412674" name="Rectangle 2"/>
          <p:cNvSpPr>
            <a:spLocks noGrp="1" noChangeArrowheads="1"/>
          </p:cNvSpPr>
          <p:nvPr>
            <p:ph type="title"/>
          </p:nvPr>
        </p:nvSpPr>
        <p:spPr>
          <a:xfrm>
            <a:off x="395288" y="620713"/>
            <a:ext cx="8245475" cy="498475"/>
          </a:xfrm>
        </p:spPr>
        <p:txBody>
          <a:bodyPr/>
          <a:lstStyle/>
          <a:p>
            <a:r>
              <a:rPr lang="en-US" altLang="zh-CN" dirty="0" err="1" smtClean="0">
                <a:ea typeface="宋体" pitchFamily="2" charset="-122"/>
              </a:rPr>
              <a:t>lsof</a:t>
            </a:r>
            <a:r>
              <a:rPr lang="en-US" altLang="zh-CN" dirty="0" smtClean="0">
                <a:ea typeface="宋体" pitchFamily="2" charset="-122"/>
              </a:rPr>
              <a:t> </a:t>
            </a:r>
            <a:r>
              <a:rPr lang="zh-CN" altLang="en-US" dirty="0">
                <a:ea typeface="宋体" pitchFamily="2" charset="-122"/>
              </a:rPr>
              <a:t>命令</a:t>
            </a:r>
          </a:p>
        </p:txBody>
      </p:sp>
      <p:sp>
        <p:nvSpPr>
          <p:cNvPr id="7" name="内容占位符 6"/>
          <p:cNvSpPr>
            <a:spLocks noGrp="1"/>
          </p:cNvSpPr>
          <p:nvPr>
            <p:ph idx="1"/>
          </p:nvPr>
        </p:nvSpPr>
        <p:spPr/>
        <p:txBody>
          <a:bodyPr/>
          <a:lstStyle/>
          <a:p>
            <a:r>
              <a:rPr lang="en-US" sz="1400" dirty="0" err="1" smtClean="0"/>
              <a:t>lsof</a:t>
            </a:r>
            <a:r>
              <a:rPr lang="en-US" sz="1400" dirty="0" smtClean="0"/>
              <a:t> abc.txt </a:t>
            </a:r>
            <a:r>
              <a:rPr lang="zh-CN" altLang="en-US" sz="1400" dirty="0" smtClean="0"/>
              <a:t>显示开启文件</a:t>
            </a:r>
            <a:r>
              <a:rPr lang="en-US" sz="1400" dirty="0" smtClean="0"/>
              <a:t>abc.txt</a:t>
            </a:r>
            <a:r>
              <a:rPr lang="zh-CN" altLang="en-US" sz="1400" dirty="0" smtClean="0"/>
              <a:t>的进程</a:t>
            </a:r>
            <a:br>
              <a:rPr lang="zh-CN" altLang="en-US" sz="1400" dirty="0" smtClean="0"/>
            </a:br>
            <a:r>
              <a:rPr lang="en-US" sz="1400" dirty="0" err="1" smtClean="0"/>
              <a:t>lsof</a:t>
            </a:r>
            <a:r>
              <a:rPr lang="en-US" sz="1400" dirty="0" smtClean="0"/>
              <a:t> -</a:t>
            </a:r>
            <a:r>
              <a:rPr lang="en-US" sz="1400" dirty="0" err="1" smtClean="0"/>
              <a:t>i</a:t>
            </a:r>
            <a:r>
              <a:rPr lang="en-US" sz="1400" dirty="0" smtClean="0"/>
              <a:t> :22 </a:t>
            </a:r>
            <a:r>
              <a:rPr lang="zh-CN" altLang="en-US" sz="1400" dirty="0" smtClean="0"/>
              <a:t>知道</a:t>
            </a:r>
            <a:r>
              <a:rPr lang="en-US" altLang="zh-CN" sz="1400" dirty="0" smtClean="0"/>
              <a:t>22</a:t>
            </a:r>
            <a:r>
              <a:rPr lang="zh-CN" altLang="en-US" sz="1400" dirty="0" smtClean="0"/>
              <a:t>端口现在运行什么程序</a:t>
            </a:r>
            <a:br>
              <a:rPr lang="zh-CN" altLang="en-US" sz="1400" dirty="0" smtClean="0"/>
            </a:br>
            <a:r>
              <a:rPr lang="en-US" sz="1400" dirty="0" err="1" smtClean="0"/>
              <a:t>lsof</a:t>
            </a:r>
            <a:r>
              <a:rPr lang="en-US" sz="1400" dirty="0" smtClean="0"/>
              <a:t> -c </a:t>
            </a:r>
            <a:r>
              <a:rPr lang="en-US" sz="1400" dirty="0" err="1" smtClean="0"/>
              <a:t>abc</a:t>
            </a:r>
            <a:r>
              <a:rPr lang="en-US" sz="1400" dirty="0" smtClean="0"/>
              <a:t> </a:t>
            </a:r>
            <a:r>
              <a:rPr lang="zh-CN" altLang="en-US" sz="1400" dirty="0" smtClean="0"/>
              <a:t>显示</a:t>
            </a:r>
            <a:r>
              <a:rPr lang="en-US" sz="1400" dirty="0" err="1" smtClean="0"/>
              <a:t>abc</a:t>
            </a:r>
            <a:r>
              <a:rPr lang="zh-CN" altLang="en-US" sz="1400" dirty="0" smtClean="0"/>
              <a:t>进程现在打开的文件</a:t>
            </a:r>
            <a:br>
              <a:rPr lang="zh-CN" altLang="en-US" sz="1400" dirty="0" smtClean="0"/>
            </a:br>
            <a:r>
              <a:rPr lang="en-US" sz="1400" dirty="0" err="1" smtClean="0"/>
              <a:t>lsof</a:t>
            </a:r>
            <a:r>
              <a:rPr lang="en-US" sz="1400" dirty="0" smtClean="0"/>
              <a:t> -g </a:t>
            </a:r>
            <a:r>
              <a:rPr lang="en-US" sz="1400" dirty="0" err="1" smtClean="0"/>
              <a:t>gid</a:t>
            </a:r>
            <a:r>
              <a:rPr lang="en-US" sz="1400" dirty="0" smtClean="0"/>
              <a:t> </a:t>
            </a:r>
            <a:r>
              <a:rPr lang="zh-CN" altLang="en-US" sz="1400" dirty="0" smtClean="0"/>
              <a:t>显示归属</a:t>
            </a:r>
            <a:r>
              <a:rPr lang="en-US" sz="1400" dirty="0" err="1" smtClean="0"/>
              <a:t>gid</a:t>
            </a:r>
            <a:r>
              <a:rPr lang="zh-CN" altLang="en-US" sz="1400" dirty="0" smtClean="0"/>
              <a:t>的进程情况</a:t>
            </a:r>
            <a:br>
              <a:rPr lang="zh-CN" altLang="en-US" sz="1400" dirty="0" smtClean="0"/>
            </a:br>
            <a:r>
              <a:rPr lang="en-US" sz="1400" dirty="0" err="1" smtClean="0"/>
              <a:t>lsof</a:t>
            </a:r>
            <a:r>
              <a:rPr lang="en-US" sz="1400" dirty="0" smtClean="0"/>
              <a:t> +d /</a:t>
            </a:r>
            <a:r>
              <a:rPr lang="en-US" sz="1400" dirty="0" err="1" smtClean="0"/>
              <a:t>usr</a:t>
            </a:r>
            <a:r>
              <a:rPr lang="en-US" sz="1400" dirty="0" smtClean="0"/>
              <a:t>/local/ </a:t>
            </a:r>
            <a:r>
              <a:rPr lang="zh-CN" altLang="en-US" sz="1400" dirty="0" smtClean="0"/>
              <a:t>显示目录下被进程开启的文件</a:t>
            </a:r>
            <a:br>
              <a:rPr lang="zh-CN" altLang="en-US" sz="1400" dirty="0" smtClean="0"/>
            </a:br>
            <a:r>
              <a:rPr lang="en-US" sz="1400" dirty="0" err="1" smtClean="0"/>
              <a:t>lsof</a:t>
            </a:r>
            <a:r>
              <a:rPr lang="en-US" sz="1400" dirty="0" smtClean="0"/>
              <a:t> +D /</a:t>
            </a:r>
            <a:r>
              <a:rPr lang="en-US" sz="1400" dirty="0" err="1" smtClean="0"/>
              <a:t>usr</a:t>
            </a:r>
            <a:r>
              <a:rPr lang="en-US" sz="1400" dirty="0" smtClean="0"/>
              <a:t>/local/ </a:t>
            </a:r>
            <a:r>
              <a:rPr lang="zh-CN" altLang="en-US" sz="1400" dirty="0" smtClean="0"/>
              <a:t>同上，但是会搜索目录下的目录，时间较长</a:t>
            </a:r>
            <a:br>
              <a:rPr lang="zh-CN" altLang="en-US" sz="1400" dirty="0" smtClean="0"/>
            </a:br>
            <a:r>
              <a:rPr lang="en-US" sz="1400" dirty="0" err="1" smtClean="0"/>
              <a:t>lsof</a:t>
            </a:r>
            <a:r>
              <a:rPr lang="en-US" sz="1400" dirty="0" smtClean="0"/>
              <a:t> -d 4 </a:t>
            </a:r>
            <a:r>
              <a:rPr lang="zh-CN" altLang="en-US" sz="1400" dirty="0" smtClean="0"/>
              <a:t>显示使用</a:t>
            </a:r>
            <a:r>
              <a:rPr lang="en-US" sz="1400" dirty="0" err="1" smtClean="0"/>
              <a:t>fd</a:t>
            </a:r>
            <a:r>
              <a:rPr lang="zh-CN" altLang="en-US" sz="1400" dirty="0" smtClean="0"/>
              <a:t>为</a:t>
            </a:r>
            <a:r>
              <a:rPr lang="en-US" altLang="zh-CN" sz="1400" dirty="0" smtClean="0"/>
              <a:t>4</a:t>
            </a:r>
            <a:r>
              <a:rPr lang="zh-CN" altLang="en-US" sz="1400" dirty="0" smtClean="0"/>
              <a:t>的进程</a:t>
            </a:r>
            <a:br>
              <a:rPr lang="zh-CN" altLang="en-US" sz="1400" dirty="0" smtClean="0"/>
            </a:br>
            <a:r>
              <a:rPr lang="en-US" sz="1400" dirty="0" err="1" smtClean="0"/>
              <a:t>lsof</a:t>
            </a:r>
            <a:r>
              <a:rPr lang="en-US" sz="1400" dirty="0" smtClean="0"/>
              <a:t> -</a:t>
            </a:r>
            <a:r>
              <a:rPr lang="en-US" sz="1400" dirty="0" err="1" smtClean="0"/>
              <a:t>i</a:t>
            </a:r>
            <a:r>
              <a:rPr lang="en-US" sz="1400" dirty="0" smtClean="0"/>
              <a:t> </a:t>
            </a:r>
            <a:r>
              <a:rPr lang="zh-CN" altLang="en-US" sz="1400" dirty="0" smtClean="0"/>
              <a:t>用以显示符合条件的进程情况</a:t>
            </a:r>
            <a:br>
              <a:rPr lang="zh-CN" altLang="en-US" sz="1400" dirty="0" smtClean="0"/>
            </a:br>
            <a:r>
              <a:rPr lang="zh-CN" altLang="en-US" sz="1400" dirty="0" smtClean="0"/>
              <a:t/>
            </a:r>
            <a:br>
              <a:rPr lang="zh-CN" altLang="en-US" sz="1400" dirty="0" smtClean="0"/>
            </a:br>
            <a:r>
              <a:rPr lang="zh-CN" altLang="en-US" sz="1400" dirty="0" smtClean="0"/>
              <a:t>　　</a:t>
            </a:r>
            <a:r>
              <a:rPr lang="zh-CN" altLang="en-US" sz="800" dirty="0" smtClean="0"/>
              <a:t> </a:t>
            </a:r>
            <a:r>
              <a:rPr lang="en-US" altLang="zh-CN" sz="800" dirty="0" smtClean="0"/>
              <a:t/>
            </a:r>
            <a:br>
              <a:rPr lang="en-US" altLang="zh-CN" sz="800" dirty="0" smtClean="0"/>
            </a:br>
            <a:endParaRPr lang="zh-CN" altLang="en-US" sz="800" dirty="0"/>
          </a:p>
        </p:txBody>
      </p:sp>
      <p:pic>
        <p:nvPicPr>
          <p:cNvPr id="8" name="Picture 2"/>
          <p:cNvPicPr>
            <a:picLocks noChangeAspect="1" noChangeArrowheads="1"/>
          </p:cNvPicPr>
          <p:nvPr/>
        </p:nvPicPr>
        <p:blipFill>
          <a:blip r:embed="rId3"/>
          <a:srcRect/>
          <a:stretch>
            <a:fillRect/>
          </a:stretch>
        </p:blipFill>
        <p:spPr bwMode="auto">
          <a:xfrm>
            <a:off x="323850" y="1600200"/>
            <a:ext cx="8820150" cy="23241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0" y="4038600"/>
            <a:ext cx="9782175" cy="2028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1CE2C00-03E8-462F-80EE-75003620B359}" type="slidenum">
              <a:rPr lang="zh-CN" altLang="en-US"/>
              <a:pPr/>
              <a:t>65</a:t>
            </a:fld>
            <a:endParaRPr lang="en-US" altLang="zh-CN"/>
          </a:p>
        </p:txBody>
      </p:sp>
      <p:sp>
        <p:nvSpPr>
          <p:cNvPr id="6" name="日期占位符 5"/>
          <p:cNvSpPr>
            <a:spLocks noGrp="1"/>
          </p:cNvSpPr>
          <p:nvPr>
            <p:ph type="dt" sz="half" idx="12"/>
          </p:nvPr>
        </p:nvSpPr>
        <p:spPr/>
        <p:txBody>
          <a:bodyPr/>
          <a:lstStyle/>
          <a:p>
            <a:fld id="{84996375-0A7B-464E-870F-56FA72C612AB}" type="datetime1">
              <a:rPr lang="zh-CN" altLang="en-US"/>
              <a:pPr/>
              <a:t>2010-4-27</a:t>
            </a:fld>
            <a:endParaRPr lang="en-US" altLang="zh-CN"/>
          </a:p>
        </p:txBody>
      </p:sp>
      <p:sp>
        <p:nvSpPr>
          <p:cNvPr id="412674" name="Rectangle 2"/>
          <p:cNvSpPr>
            <a:spLocks noGrp="1" noChangeArrowheads="1"/>
          </p:cNvSpPr>
          <p:nvPr>
            <p:ph type="title"/>
          </p:nvPr>
        </p:nvSpPr>
        <p:spPr>
          <a:xfrm>
            <a:off x="395288" y="620713"/>
            <a:ext cx="8245475" cy="498475"/>
          </a:xfrm>
        </p:spPr>
        <p:txBody>
          <a:bodyPr/>
          <a:lstStyle/>
          <a:p>
            <a:r>
              <a:rPr lang="en-US" altLang="zh-CN" dirty="0" err="1" smtClean="0">
                <a:ea typeface="宋体" pitchFamily="2" charset="-122"/>
              </a:rPr>
              <a:t>netstat</a:t>
            </a:r>
            <a:r>
              <a:rPr lang="en-US" altLang="zh-CN" dirty="0" smtClean="0">
                <a:ea typeface="宋体" pitchFamily="2" charset="-122"/>
              </a:rPr>
              <a:t> </a:t>
            </a:r>
            <a:r>
              <a:rPr lang="zh-CN" altLang="en-US" dirty="0">
                <a:ea typeface="宋体" pitchFamily="2" charset="-122"/>
              </a:rPr>
              <a:t>命令</a:t>
            </a:r>
          </a:p>
        </p:txBody>
      </p:sp>
      <p:sp>
        <p:nvSpPr>
          <p:cNvPr id="7" name="内容占位符 6"/>
          <p:cNvSpPr>
            <a:spLocks noGrp="1"/>
          </p:cNvSpPr>
          <p:nvPr>
            <p:ph idx="1"/>
          </p:nvPr>
        </p:nvSpPr>
        <p:spPr>
          <a:xfrm>
            <a:off x="228600" y="1295400"/>
            <a:ext cx="8458200" cy="4800600"/>
          </a:xfrm>
        </p:spPr>
        <p:txBody>
          <a:bodyPr/>
          <a:lstStyle/>
          <a:p>
            <a:r>
              <a:rPr lang="zh-CN" altLang="en-US" sz="2000" dirty="0" smtClean="0">
                <a:latin typeface="微软雅黑" pitchFamily="34" charset="-122"/>
                <a:ea typeface="微软雅黑" pitchFamily="34" charset="-122"/>
              </a:rPr>
              <a:t>显示网络详细状态信息，</a:t>
            </a:r>
            <a:r>
              <a:rPr lang="en-US" sz="2000" dirty="0" err="1" smtClean="0">
                <a:latin typeface="微软雅黑" pitchFamily="34" charset="-122"/>
                <a:ea typeface="微软雅黑" pitchFamily="34" charset="-122"/>
              </a:rPr>
              <a:t>netstat</a:t>
            </a:r>
            <a:r>
              <a:rPr 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选项</a:t>
            </a:r>
            <a:r>
              <a:rPr lang="en-US" altLang="zh-CN" sz="2000" dirty="0" smtClean="0">
                <a:latin typeface="微软雅黑" pitchFamily="34" charset="-122"/>
                <a:ea typeface="微软雅黑" pitchFamily="34" charset="-122"/>
              </a:rPr>
              <a:t>]</a:t>
            </a:r>
          </a:p>
          <a:p>
            <a:r>
              <a:rPr lang="zh-CN" altLang="en-US" sz="2000" dirty="0" smtClean="0">
                <a:latin typeface="微软雅黑" pitchFamily="34" charset="-122"/>
                <a:ea typeface="微软雅黑" pitchFamily="34" charset="-122"/>
              </a:rPr>
              <a:t>选项的含义如下：</a:t>
            </a:r>
            <a:r>
              <a:rPr lang="zh-CN" altLang="en-US" sz="1400" dirty="0" smtClean="0">
                <a:latin typeface="微软雅黑" pitchFamily="34" charset="-122"/>
                <a:ea typeface="微软雅黑" pitchFamily="34" charset="-122"/>
              </a:rPr>
              <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-a </a:t>
            </a:r>
            <a:r>
              <a:rPr lang="zh-CN" altLang="en-US" sz="1400" dirty="0" smtClean="0">
                <a:latin typeface="微软雅黑" pitchFamily="34" charset="-122"/>
                <a:ea typeface="微软雅黑" pitchFamily="34" charset="-122"/>
              </a:rPr>
              <a:t>显示所有</a:t>
            </a:r>
            <a:r>
              <a:rPr lang="en-US" altLang="zh-CN" sz="1400" dirty="0" smtClean="0">
                <a:latin typeface="微软雅黑" pitchFamily="34" charset="-122"/>
                <a:ea typeface="微软雅黑" pitchFamily="34" charset="-122"/>
              </a:rPr>
              <a:t>socket</a:t>
            </a:r>
            <a:r>
              <a:rPr lang="zh-CN" altLang="en-US" sz="1400" dirty="0" smtClean="0">
                <a:latin typeface="微软雅黑" pitchFamily="34" charset="-122"/>
                <a:ea typeface="微软雅黑" pitchFamily="34" charset="-122"/>
              </a:rPr>
              <a:t>，包括正在监听的。</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-c </a:t>
            </a:r>
            <a:r>
              <a:rPr lang="zh-CN" altLang="en-US" sz="1400" dirty="0" smtClean="0">
                <a:latin typeface="微软雅黑" pitchFamily="34" charset="-122"/>
                <a:ea typeface="微软雅黑" pitchFamily="34" charset="-122"/>
              </a:rPr>
              <a:t>每隔</a:t>
            </a:r>
            <a:r>
              <a:rPr lang="en-US" altLang="zh-CN" sz="1400" dirty="0" smtClean="0">
                <a:latin typeface="微软雅黑" pitchFamily="34" charset="-122"/>
                <a:ea typeface="微软雅黑" pitchFamily="34" charset="-122"/>
              </a:rPr>
              <a:t>1</a:t>
            </a:r>
            <a:r>
              <a:rPr lang="zh-CN" altLang="en-US" sz="1400" dirty="0" smtClean="0">
                <a:latin typeface="微软雅黑" pitchFamily="34" charset="-122"/>
                <a:ea typeface="微软雅黑" pitchFamily="34" charset="-122"/>
              </a:rPr>
              <a:t>秒就重新显示一遍，直到用户中断它。</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a:t>
            </a:r>
            <a:r>
              <a:rPr lang="en-US" altLang="zh-CN" sz="1400" dirty="0" err="1" smtClean="0">
                <a:latin typeface="微软雅黑" pitchFamily="34" charset="-122"/>
                <a:ea typeface="微软雅黑" pitchFamily="34" charset="-122"/>
              </a:rPr>
              <a:t>i</a:t>
            </a:r>
            <a:r>
              <a:rPr lang="en-US" altLang="zh-CN"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显示所有网络接口的信息，格式同“</a:t>
            </a:r>
            <a:r>
              <a:rPr lang="en-US" altLang="zh-CN" sz="1400" dirty="0" err="1" smtClean="0">
                <a:latin typeface="微软雅黑" pitchFamily="34" charset="-122"/>
                <a:ea typeface="微软雅黑" pitchFamily="34" charset="-122"/>
              </a:rPr>
              <a:t>ipconfig</a:t>
            </a:r>
            <a:r>
              <a:rPr lang="en-US" altLang="zh-CN" sz="1400" dirty="0" smtClean="0">
                <a:latin typeface="微软雅黑" pitchFamily="34" charset="-122"/>
                <a:ea typeface="微软雅黑" pitchFamily="34" charset="-122"/>
              </a:rPr>
              <a:t> -e”</a:t>
            </a:r>
            <a:r>
              <a:rPr lang="zh-CN" altLang="en-US" sz="1400" dirty="0" smtClean="0">
                <a:latin typeface="微软雅黑" pitchFamily="34" charset="-122"/>
                <a:ea typeface="微软雅黑" pitchFamily="34" charset="-122"/>
              </a:rPr>
              <a:t>。</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-n </a:t>
            </a:r>
            <a:r>
              <a:rPr lang="zh-CN" altLang="en-US" sz="1400" dirty="0" smtClean="0">
                <a:latin typeface="微软雅黑" pitchFamily="34" charset="-122"/>
                <a:ea typeface="微软雅黑" pitchFamily="34" charset="-122"/>
              </a:rPr>
              <a:t>以网络</a:t>
            </a:r>
            <a:r>
              <a:rPr lang="en-US" altLang="zh-CN" sz="1400" dirty="0" smtClean="0">
                <a:latin typeface="微软雅黑" pitchFamily="34" charset="-122"/>
                <a:ea typeface="微软雅黑" pitchFamily="34" charset="-122"/>
              </a:rPr>
              <a:t>IP</a:t>
            </a:r>
            <a:r>
              <a:rPr lang="zh-CN" altLang="en-US" sz="1400" dirty="0" smtClean="0">
                <a:latin typeface="微软雅黑" pitchFamily="34" charset="-122"/>
                <a:ea typeface="微软雅黑" pitchFamily="34" charset="-122"/>
              </a:rPr>
              <a:t>地址代替名称，显示出网络连接情形。</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-r </a:t>
            </a:r>
            <a:r>
              <a:rPr lang="zh-CN" altLang="en-US" sz="1400" dirty="0" smtClean="0">
                <a:latin typeface="微软雅黑" pitchFamily="34" charset="-122"/>
                <a:ea typeface="微软雅黑" pitchFamily="34" charset="-122"/>
              </a:rPr>
              <a:t>显示核心路由表，格式同“</a:t>
            </a:r>
            <a:r>
              <a:rPr lang="en-US" altLang="zh-CN" sz="1400" dirty="0" smtClean="0">
                <a:latin typeface="微软雅黑" pitchFamily="34" charset="-122"/>
                <a:ea typeface="微软雅黑" pitchFamily="34" charset="-122"/>
              </a:rPr>
              <a:t>route -e”</a:t>
            </a:r>
            <a:r>
              <a:rPr lang="zh-CN" altLang="en-US" sz="1400" dirty="0" smtClean="0">
                <a:latin typeface="微软雅黑" pitchFamily="34" charset="-122"/>
                <a:ea typeface="微软雅黑" pitchFamily="34" charset="-122"/>
              </a:rPr>
              <a:t>。</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-t </a:t>
            </a:r>
            <a:r>
              <a:rPr lang="zh-CN" altLang="en-US" sz="1400" dirty="0" smtClean="0">
                <a:latin typeface="微软雅黑" pitchFamily="34" charset="-122"/>
                <a:ea typeface="微软雅黑" pitchFamily="34" charset="-122"/>
              </a:rPr>
              <a:t>显示</a:t>
            </a:r>
            <a:r>
              <a:rPr lang="en-US" altLang="zh-CN" sz="1400" dirty="0" smtClean="0">
                <a:latin typeface="微软雅黑" pitchFamily="34" charset="-122"/>
                <a:ea typeface="微软雅黑" pitchFamily="34" charset="-122"/>
              </a:rPr>
              <a:t>TCP</a:t>
            </a:r>
            <a:r>
              <a:rPr lang="zh-CN" altLang="en-US" sz="1400" dirty="0" smtClean="0">
                <a:latin typeface="微软雅黑" pitchFamily="34" charset="-122"/>
                <a:ea typeface="微软雅黑" pitchFamily="34" charset="-122"/>
              </a:rPr>
              <a:t>协议的连接情况。</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-u </a:t>
            </a:r>
            <a:r>
              <a:rPr lang="zh-CN" altLang="en-US" sz="1400" dirty="0" smtClean="0">
                <a:latin typeface="微软雅黑" pitchFamily="34" charset="-122"/>
                <a:ea typeface="微软雅黑" pitchFamily="34" charset="-122"/>
              </a:rPr>
              <a:t>显示</a:t>
            </a:r>
            <a:r>
              <a:rPr lang="en-US" altLang="zh-CN" sz="1400" dirty="0" smtClean="0">
                <a:latin typeface="微软雅黑" pitchFamily="34" charset="-122"/>
                <a:ea typeface="微软雅黑" pitchFamily="34" charset="-122"/>
              </a:rPr>
              <a:t>UDP</a:t>
            </a:r>
            <a:r>
              <a:rPr lang="zh-CN" altLang="en-US" sz="1400" dirty="0" smtClean="0">
                <a:latin typeface="微软雅黑" pitchFamily="34" charset="-122"/>
                <a:ea typeface="微软雅黑" pitchFamily="34" charset="-122"/>
              </a:rPr>
              <a:t>协议的连接情况。</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-v </a:t>
            </a:r>
            <a:r>
              <a:rPr lang="zh-CN" altLang="en-US" sz="1400" dirty="0" smtClean="0">
                <a:latin typeface="微软雅黑" pitchFamily="34" charset="-122"/>
                <a:ea typeface="微软雅黑" pitchFamily="34" charset="-122"/>
              </a:rPr>
              <a:t>显示正在进行的工作。</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-A </a:t>
            </a:r>
            <a:r>
              <a:rPr lang="zh-CN" altLang="en-US" sz="1400" dirty="0" smtClean="0">
                <a:latin typeface="微软雅黑" pitchFamily="34" charset="-122"/>
                <a:ea typeface="微软雅黑" pitchFamily="34" charset="-122"/>
              </a:rPr>
              <a:t>显示任何关联的协议控制块的地址。主要用于调试</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-a </a:t>
            </a:r>
            <a:r>
              <a:rPr lang="zh-CN" altLang="en-US" sz="1400" dirty="0" smtClean="0">
                <a:latin typeface="微软雅黑" pitchFamily="34" charset="-122"/>
                <a:ea typeface="微软雅黑" pitchFamily="34" charset="-122"/>
              </a:rPr>
              <a:t>显示所有套接字的状态。在一般情况下不显示与服务器进程相关联的套接字</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a:t>
            </a:r>
            <a:r>
              <a:rPr lang="en-US" altLang="zh-CN" sz="1400" dirty="0" err="1" smtClean="0">
                <a:latin typeface="微软雅黑" pitchFamily="34" charset="-122"/>
                <a:ea typeface="微软雅黑" pitchFamily="34" charset="-122"/>
              </a:rPr>
              <a:t>i</a:t>
            </a:r>
            <a:r>
              <a:rPr lang="en-US" altLang="zh-CN"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显示自动配置接口的状态。那些在系统初始引导后配置的接口状态不在输出之列</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-m </a:t>
            </a:r>
            <a:r>
              <a:rPr lang="zh-CN" altLang="en-US" sz="1400" dirty="0" smtClean="0">
                <a:latin typeface="微软雅黑" pitchFamily="34" charset="-122"/>
                <a:ea typeface="微软雅黑" pitchFamily="34" charset="-122"/>
              </a:rPr>
              <a:t>打印网络存储器的使用情况</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-n </a:t>
            </a:r>
            <a:r>
              <a:rPr lang="zh-CN" altLang="en-US" sz="1400" dirty="0" smtClean="0">
                <a:latin typeface="微软雅黑" pitchFamily="34" charset="-122"/>
                <a:ea typeface="微软雅黑" pitchFamily="34" charset="-122"/>
              </a:rPr>
              <a:t>打印实际地址，而不是对地址的解释或者显示主机，网络名之类的符号</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-r </a:t>
            </a:r>
            <a:r>
              <a:rPr lang="zh-CN" altLang="en-US" sz="1400" dirty="0" smtClean="0">
                <a:latin typeface="微软雅黑" pitchFamily="34" charset="-122"/>
                <a:ea typeface="微软雅黑" pitchFamily="34" charset="-122"/>
              </a:rPr>
              <a:t>打印路由选择表</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-f address -family</a:t>
            </a:r>
            <a:r>
              <a:rPr lang="zh-CN" altLang="en-US" sz="1400" dirty="0" smtClean="0">
                <a:latin typeface="微软雅黑" pitchFamily="34" charset="-122"/>
                <a:ea typeface="微软雅黑" pitchFamily="34" charset="-122"/>
              </a:rPr>
              <a:t>对于给出名字的地址簇打印统计数字和控制块信息。到目前为止，唯一支持的地址簇是</a:t>
            </a:r>
            <a:r>
              <a:rPr lang="en-US" altLang="zh-CN" sz="1400" dirty="0" err="1" smtClean="0">
                <a:latin typeface="微软雅黑" pitchFamily="34" charset="-122"/>
                <a:ea typeface="微软雅黑" pitchFamily="34" charset="-122"/>
              </a:rPr>
              <a:t>inet</a:t>
            </a:r>
            <a:r>
              <a:rPr lang="en-US" altLang="zh-CN" sz="1400" dirty="0" smtClean="0">
                <a:latin typeface="微软雅黑" pitchFamily="34" charset="-122"/>
                <a:ea typeface="微软雅黑" pitchFamily="34" charset="-122"/>
              </a:rPr>
              <a:t/>
            </a:r>
            <a:br>
              <a:rPr lang="en-US" altLang="zh-CN"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-I interface </a:t>
            </a:r>
            <a:r>
              <a:rPr lang="zh-CN" altLang="en-US" sz="1400" dirty="0" smtClean="0">
                <a:latin typeface="微软雅黑" pitchFamily="34" charset="-122"/>
                <a:ea typeface="微软雅黑" pitchFamily="34" charset="-122"/>
              </a:rPr>
              <a:t>只打印给出名字的接口状态</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-p protocol-name </a:t>
            </a:r>
            <a:r>
              <a:rPr lang="zh-CN" altLang="en-US" sz="1400" dirty="0" smtClean="0">
                <a:latin typeface="微软雅黑" pitchFamily="34" charset="-122"/>
                <a:ea typeface="微软雅黑" pitchFamily="34" charset="-122"/>
              </a:rPr>
              <a:t>只打印给出名字的协议的统计数字和协议控制块信息</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-s </a:t>
            </a:r>
            <a:r>
              <a:rPr lang="zh-CN" altLang="en-US" sz="1400" dirty="0" smtClean="0">
                <a:latin typeface="微软雅黑" pitchFamily="34" charset="-122"/>
                <a:ea typeface="微软雅黑" pitchFamily="34" charset="-122"/>
              </a:rPr>
              <a:t>打印每个协议的统计数字</a:t>
            </a:r>
            <a:br>
              <a:rPr lang="zh-CN" altLang="en-US" sz="1400" dirty="0" smtClean="0">
                <a:latin typeface="微软雅黑" pitchFamily="34" charset="-122"/>
                <a:ea typeface="微软雅黑" pitchFamily="34" charset="-122"/>
              </a:rPr>
            </a:br>
            <a:r>
              <a:rPr lang="zh-CN" altLang="en-US"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-t </a:t>
            </a:r>
            <a:r>
              <a:rPr lang="zh-CN" altLang="en-US" sz="1400" dirty="0" smtClean="0">
                <a:latin typeface="微软雅黑" pitchFamily="34" charset="-122"/>
                <a:ea typeface="微软雅黑" pitchFamily="34" charset="-122"/>
              </a:rPr>
              <a:t>在输出显示中用时间信息代替队列长度信息。</a:t>
            </a:r>
            <a:r>
              <a:rPr lang="zh-CN" altLang="en-US" sz="800" dirty="0" smtClean="0">
                <a:latin typeface="微软雅黑" pitchFamily="34" charset="-122"/>
                <a:ea typeface="微软雅黑" pitchFamily="34" charset="-122"/>
              </a:rPr>
              <a:t/>
            </a:r>
            <a:br>
              <a:rPr lang="zh-CN" altLang="en-US" sz="800" dirty="0" smtClean="0">
                <a:latin typeface="微软雅黑" pitchFamily="34" charset="-122"/>
                <a:ea typeface="微软雅黑" pitchFamily="34" charset="-122"/>
              </a:rPr>
            </a:br>
            <a:r>
              <a:rPr lang="zh-CN" altLang="en-US" sz="800" dirty="0" smtClean="0">
                <a:latin typeface="微软雅黑" pitchFamily="34" charset="-122"/>
                <a:ea typeface="微软雅黑" pitchFamily="34" charset="-122"/>
              </a:rPr>
              <a:t> </a:t>
            </a:r>
            <a:r>
              <a:rPr lang="en-US" altLang="zh-CN" sz="800" dirty="0" smtClean="0"/>
              <a:t/>
            </a:r>
            <a:br>
              <a:rPr lang="en-US" altLang="zh-CN" sz="800" dirty="0" smtClean="0"/>
            </a:br>
            <a:endParaRPr lang="zh-CN" altLang="en-US" sz="8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5DDC851-B1D7-47F6-A0D7-4BF71ECC86BE}" type="slidenum">
              <a:rPr lang="zh-CN" altLang="en-US"/>
              <a:pPr/>
              <a:t>66</a:t>
            </a:fld>
            <a:endParaRPr lang="en-US" altLang="zh-CN"/>
          </a:p>
        </p:txBody>
      </p:sp>
      <p:sp>
        <p:nvSpPr>
          <p:cNvPr id="6" name="日期占位符 5"/>
          <p:cNvSpPr>
            <a:spLocks noGrp="1"/>
          </p:cNvSpPr>
          <p:nvPr>
            <p:ph type="dt" sz="half" idx="12"/>
          </p:nvPr>
        </p:nvSpPr>
        <p:spPr/>
        <p:txBody>
          <a:bodyPr/>
          <a:lstStyle/>
          <a:p>
            <a:fld id="{D89AE38C-B284-4596-8D98-938551486B4F}" type="datetime1">
              <a:rPr lang="zh-CN" altLang="en-US"/>
              <a:pPr/>
              <a:t>2010-4-27</a:t>
            </a:fld>
            <a:endParaRPr lang="en-US" altLang="zh-CN"/>
          </a:p>
        </p:txBody>
      </p:sp>
      <p:sp>
        <p:nvSpPr>
          <p:cNvPr id="414722" name="Rectangle 2"/>
          <p:cNvSpPr>
            <a:spLocks noGrp="1" noChangeArrowheads="1"/>
          </p:cNvSpPr>
          <p:nvPr>
            <p:ph type="title"/>
          </p:nvPr>
        </p:nvSpPr>
        <p:spPr>
          <a:xfrm>
            <a:off x="685800" y="533400"/>
            <a:ext cx="8245475" cy="498475"/>
          </a:xfrm>
        </p:spPr>
        <p:txBody>
          <a:bodyPr/>
          <a:lstStyle/>
          <a:p>
            <a:r>
              <a:rPr lang="en-US" altLang="zh-CN" dirty="0" err="1" smtClean="0">
                <a:latin typeface="微软雅黑" pitchFamily="34" charset="-122"/>
                <a:ea typeface="微软雅黑" pitchFamily="34" charset="-122"/>
              </a:rPr>
              <a:t>netstat</a:t>
            </a:r>
            <a:r>
              <a:rPr lang="en-US" altLang="zh-CN" dirty="0" smtClean="0">
                <a:latin typeface="微软雅黑" pitchFamily="34" charset="-122"/>
                <a:ea typeface="微软雅黑" pitchFamily="34" charset="-122"/>
              </a:rPr>
              <a:t>  </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a:t>
            </a:r>
            <a:endParaRPr lang="en-US" altLang="zh-CN" dirty="0">
              <a:latin typeface="微软雅黑" pitchFamily="34" charset="-122"/>
              <a:ea typeface="微软雅黑" pitchFamily="34" charset="-122"/>
            </a:endParaRPr>
          </a:p>
        </p:txBody>
      </p:sp>
      <p:pic>
        <p:nvPicPr>
          <p:cNvPr id="2051" name="Picture 3"/>
          <p:cNvPicPr>
            <a:picLocks noChangeAspect="1" noChangeArrowheads="1"/>
          </p:cNvPicPr>
          <p:nvPr/>
        </p:nvPicPr>
        <p:blipFill>
          <a:blip r:embed="rId3"/>
          <a:srcRect/>
          <a:stretch>
            <a:fillRect/>
          </a:stretch>
        </p:blipFill>
        <p:spPr bwMode="auto">
          <a:xfrm>
            <a:off x="838200" y="1676400"/>
            <a:ext cx="5972175"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151F67A-5806-4CD3-9833-3CEB0F25EEE1}" type="slidenum">
              <a:rPr lang="zh-CN" altLang="en-US"/>
              <a:pPr/>
              <a:t>67</a:t>
            </a:fld>
            <a:endParaRPr lang="en-US" altLang="zh-CN" dirty="0"/>
          </a:p>
        </p:txBody>
      </p:sp>
      <p:sp>
        <p:nvSpPr>
          <p:cNvPr id="6" name="日期占位符 5"/>
          <p:cNvSpPr>
            <a:spLocks noGrp="1"/>
          </p:cNvSpPr>
          <p:nvPr>
            <p:ph type="dt" sz="half" idx="12"/>
          </p:nvPr>
        </p:nvSpPr>
        <p:spPr/>
        <p:txBody>
          <a:bodyPr/>
          <a:lstStyle/>
          <a:p>
            <a:fld id="{19150202-D674-4285-B7F6-2284CF92804F}" type="datetime1">
              <a:rPr lang="zh-CN" altLang="en-US"/>
              <a:pPr/>
              <a:t>2010-4-27</a:t>
            </a:fld>
            <a:endParaRPr lang="en-US" altLang="zh-CN"/>
          </a:p>
        </p:txBody>
      </p:sp>
      <p:sp>
        <p:nvSpPr>
          <p:cNvPr id="626690" name="Rectangle 2"/>
          <p:cNvSpPr>
            <a:spLocks noGrp="1" noChangeArrowheads="1"/>
          </p:cNvSpPr>
          <p:nvPr>
            <p:ph type="title"/>
          </p:nvPr>
        </p:nvSpPr>
        <p:spPr/>
        <p:txBody>
          <a:bodyPr/>
          <a:lstStyle/>
          <a:p>
            <a:r>
              <a:rPr lang="en-US" altLang="zh-CN" dirty="0" err="1" smtClean="0">
                <a:latin typeface="微软雅黑" pitchFamily="34" charset="-122"/>
                <a:ea typeface="微软雅黑" pitchFamily="34" charset="-122"/>
              </a:rPr>
              <a:t>netstat</a:t>
            </a:r>
            <a:r>
              <a:rPr lang="en-US" altLang="zh-CN" dirty="0" smtClean="0">
                <a:latin typeface="微软雅黑" pitchFamily="34" charset="-122"/>
                <a:ea typeface="微软雅黑" pitchFamily="34" charset="-122"/>
              </a:rPr>
              <a:t> </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a:t>
            </a:r>
            <a:endParaRPr lang="en-US" altLang="zh-CN" dirty="0">
              <a:latin typeface="微软雅黑" pitchFamily="34" charset="-122"/>
              <a:ea typeface="微软雅黑" pitchFamily="34" charset="-122"/>
            </a:endParaRPr>
          </a:p>
        </p:txBody>
      </p:sp>
      <p:sp>
        <p:nvSpPr>
          <p:cNvPr id="626691" name="Rectangle 3"/>
          <p:cNvSpPr>
            <a:spLocks noGrp="1" noChangeArrowheads="1"/>
          </p:cNvSpPr>
          <p:nvPr>
            <p:ph type="body" idx="1"/>
          </p:nvPr>
        </p:nvSpPr>
        <p:spPr>
          <a:xfrm>
            <a:off x="304800" y="3733800"/>
            <a:ext cx="8686800" cy="2087563"/>
          </a:xfrm>
        </p:spPr>
        <p:txBody>
          <a:bodyPr/>
          <a:lstStyle/>
          <a:p>
            <a:pPr>
              <a:lnSpc>
                <a:spcPct val="90000"/>
              </a:lnSpc>
            </a:pPr>
            <a:r>
              <a:rPr lang="zh-CN" altLang="en-US" sz="2000" dirty="0">
                <a:latin typeface="微软雅黑" pitchFamily="34" charset="-122"/>
                <a:ea typeface="微软雅黑" pitchFamily="34" charset="-122"/>
              </a:rPr>
              <a:t>如果输入数据包中的错误次数比输入数据包总数的</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还要大</a:t>
            </a:r>
            <a:r>
              <a:rPr lang="en-US" altLang="zh-CN" sz="2000" dirty="0">
                <a:latin typeface="微软雅黑" pitchFamily="34" charset="-122"/>
                <a:ea typeface="微软雅黑" pitchFamily="34" charset="-122"/>
              </a:rPr>
              <a:t>, </a:t>
            </a:r>
            <a:r>
              <a:rPr lang="en-US" altLang="zh-CN" sz="2000" dirty="0" smtClean="0">
                <a:solidFill>
                  <a:srgbClr val="163FC2"/>
                </a:solidFill>
                <a:latin typeface="微软雅黑" pitchFamily="34" charset="-122"/>
                <a:ea typeface="微软雅黑" pitchFamily="34" charset="-122"/>
              </a:rPr>
              <a:t>RX-ERR</a:t>
            </a:r>
            <a:r>
              <a:rPr lang="en-US" altLang="zh-CN" sz="2000" dirty="0" smtClean="0">
                <a:solidFill>
                  <a:srgbClr val="163FC2"/>
                </a:solidFill>
                <a:latin typeface="微软雅黑" pitchFamily="34" charset="-122"/>
                <a:ea typeface="微软雅黑" pitchFamily="34" charset="-122"/>
              </a:rPr>
              <a:t>&gt;0.01</a:t>
            </a:r>
            <a:r>
              <a:rPr lang="en-US" altLang="zh-CN" sz="2000" dirty="0">
                <a:solidFill>
                  <a:srgbClr val="163FC2"/>
                </a:solidFill>
                <a:latin typeface="微软雅黑" pitchFamily="34" charset="-122"/>
                <a:ea typeface="微软雅黑" pitchFamily="34" charset="-122"/>
              </a:rPr>
              <a:t>* </a:t>
            </a:r>
            <a:r>
              <a:rPr lang="en-US" altLang="zh-CN" sz="2000" dirty="0" smtClean="0">
                <a:solidFill>
                  <a:srgbClr val="163FC2"/>
                </a:solidFill>
                <a:latin typeface="微软雅黑" pitchFamily="34" charset="-122"/>
                <a:ea typeface="微软雅黑" pitchFamily="34" charset="-122"/>
              </a:rPr>
              <a:t>RX-OK</a:t>
            </a:r>
            <a:r>
              <a:rPr lang="en-US" altLang="zh-CN" sz="2000" dirty="0" smtClean="0">
                <a:latin typeface="微软雅黑" pitchFamily="34" charset="-122"/>
                <a:ea typeface="微软雅黑" pitchFamily="34" charset="-122"/>
              </a:rPr>
              <a:t>, </a:t>
            </a:r>
            <a:r>
              <a:rPr lang="zh-CN" altLang="en-US" sz="2000" dirty="0">
                <a:latin typeface="微软雅黑" pitchFamily="34" charset="-122"/>
                <a:ea typeface="微软雅黑" pitchFamily="34" charset="-122"/>
              </a:rPr>
              <a:t>那么就运行</a:t>
            </a:r>
            <a:r>
              <a:rPr lang="en-US" altLang="zh-CN" sz="2000" dirty="0" err="1">
                <a:latin typeface="微软雅黑" pitchFamily="34" charset="-122"/>
                <a:ea typeface="微软雅黑" pitchFamily="34" charset="-122"/>
              </a:rPr>
              <a:t>netstat</a:t>
            </a:r>
            <a:r>
              <a:rPr lang="en-US" altLang="zh-CN" sz="2000" dirty="0">
                <a:latin typeface="微软雅黑" pitchFamily="34" charset="-122"/>
                <a:ea typeface="微软雅黑" pitchFamily="34" charset="-122"/>
              </a:rPr>
              <a:t> –m  </a:t>
            </a:r>
            <a:r>
              <a:rPr lang="zh-CN" altLang="en-US" sz="2000" dirty="0">
                <a:latin typeface="微软雅黑" pitchFamily="34" charset="-122"/>
                <a:ea typeface="微软雅黑" pitchFamily="34" charset="-122"/>
              </a:rPr>
              <a:t>命令来检查存储器的不足</a:t>
            </a:r>
            <a:r>
              <a:rPr lang="en-US" altLang="zh-CN" sz="2000" dirty="0">
                <a:latin typeface="微软雅黑" pitchFamily="34" charset="-122"/>
                <a:ea typeface="微软雅黑" pitchFamily="34" charset="-122"/>
              </a:rPr>
              <a:t>.</a:t>
            </a:r>
          </a:p>
          <a:p>
            <a:pPr>
              <a:lnSpc>
                <a:spcPct val="90000"/>
              </a:lnSpc>
            </a:pPr>
            <a:r>
              <a:rPr lang="zh-CN" altLang="en-US" sz="2000" dirty="0" smtClean="0">
                <a:latin typeface="微软雅黑" pitchFamily="34" charset="-122"/>
                <a:ea typeface="微软雅黑" pitchFamily="34" charset="-122"/>
              </a:rPr>
              <a:t>如果</a:t>
            </a:r>
            <a:r>
              <a:rPr lang="zh-CN" altLang="en-US" sz="2000" dirty="0">
                <a:latin typeface="微软雅黑" pitchFamily="34" charset="-122"/>
                <a:ea typeface="微软雅黑" pitchFamily="34" charset="-122"/>
              </a:rPr>
              <a:t>输出数据包中的错误次数比输出数据包总数的</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还要大</a:t>
            </a:r>
            <a:r>
              <a:rPr lang="en-US" altLang="zh-CN" sz="2000" dirty="0">
                <a:latin typeface="微软雅黑" pitchFamily="34" charset="-122"/>
                <a:ea typeface="微软雅黑" pitchFamily="34" charset="-122"/>
              </a:rPr>
              <a:t>, </a:t>
            </a:r>
            <a:r>
              <a:rPr lang="en-US" altLang="zh-CN" sz="2000" dirty="0" smtClean="0">
                <a:solidFill>
                  <a:srgbClr val="163FC2"/>
                </a:solidFill>
                <a:latin typeface="微软雅黑" pitchFamily="34" charset="-122"/>
                <a:ea typeface="微软雅黑" pitchFamily="34" charset="-122"/>
              </a:rPr>
              <a:t>TX-ERR</a:t>
            </a:r>
            <a:r>
              <a:rPr lang="en-US" altLang="zh-CN" sz="2000" dirty="0" smtClean="0">
                <a:solidFill>
                  <a:srgbClr val="163FC2"/>
                </a:solidFill>
                <a:latin typeface="微软雅黑" pitchFamily="34" charset="-122"/>
                <a:ea typeface="微软雅黑" pitchFamily="34" charset="-122"/>
              </a:rPr>
              <a:t>&gt;0.01</a:t>
            </a:r>
            <a:r>
              <a:rPr lang="en-US" altLang="zh-CN" sz="2000" dirty="0">
                <a:solidFill>
                  <a:srgbClr val="163FC2"/>
                </a:solidFill>
                <a:latin typeface="微软雅黑" pitchFamily="34" charset="-122"/>
                <a:ea typeface="微软雅黑" pitchFamily="34" charset="-122"/>
              </a:rPr>
              <a:t>* </a:t>
            </a:r>
            <a:r>
              <a:rPr lang="en-US" altLang="zh-CN" sz="2000" dirty="0" smtClean="0">
                <a:solidFill>
                  <a:srgbClr val="163FC2"/>
                </a:solidFill>
                <a:latin typeface="微软雅黑" pitchFamily="34" charset="-122"/>
                <a:ea typeface="微软雅黑" pitchFamily="34" charset="-122"/>
              </a:rPr>
              <a:t>TX-OK</a:t>
            </a:r>
            <a:r>
              <a:rPr lang="en-US" altLang="zh-CN" sz="2000" dirty="0" smtClean="0">
                <a:latin typeface="微软雅黑" pitchFamily="34" charset="-122"/>
                <a:ea typeface="微软雅黑" pitchFamily="34" charset="-122"/>
              </a:rPr>
              <a:t>, </a:t>
            </a:r>
            <a:r>
              <a:rPr lang="zh-CN" altLang="en-US" sz="2000" dirty="0">
                <a:latin typeface="微软雅黑" pitchFamily="34" charset="-122"/>
                <a:ea typeface="微软雅黑" pitchFamily="34" charset="-122"/>
              </a:rPr>
              <a:t>那么就为这个接口增加发送队列的</a:t>
            </a:r>
            <a:r>
              <a:rPr lang="zh-CN" altLang="en-US" sz="2000" dirty="0" smtClean="0">
                <a:latin typeface="微软雅黑" pitchFamily="34" charset="-122"/>
                <a:ea typeface="微软雅黑" pitchFamily="34" charset="-122"/>
              </a:rPr>
              <a:t>大小</a:t>
            </a:r>
            <a:endParaRPr lang="en-US" altLang="zh-CN" sz="2000" dirty="0" smtClean="0">
              <a:latin typeface="微软雅黑" pitchFamily="34" charset="-122"/>
              <a:ea typeface="微软雅黑" pitchFamily="34" charset="-122"/>
            </a:endParaRPr>
          </a:p>
          <a:p>
            <a:pPr>
              <a:lnSpc>
                <a:spcPct val="90000"/>
              </a:lnSpc>
            </a:pPr>
            <a:r>
              <a:rPr lang="zh-CN" altLang="en-US" sz="2000" dirty="0" smtClean="0">
                <a:latin typeface="微软雅黑" pitchFamily="34" charset="-122"/>
                <a:ea typeface="微软雅黑" pitchFamily="34" charset="-122"/>
              </a:rPr>
              <a:t>如果丢弃的包很多</a:t>
            </a:r>
            <a:r>
              <a:rPr lang="en-US" altLang="zh-CN" sz="2000" dirty="0" smtClean="0">
                <a:latin typeface="微软雅黑" pitchFamily="34" charset="-122"/>
                <a:ea typeface="微软雅黑" pitchFamily="34" charset="-122"/>
              </a:rPr>
              <a:t>,</a:t>
            </a:r>
            <a:r>
              <a:rPr lang="en-US" altLang="zh-CN" sz="2000" dirty="0" smtClean="0">
                <a:solidFill>
                  <a:srgbClr val="163FC2"/>
                </a:solidFill>
                <a:latin typeface="微软雅黑" pitchFamily="34" charset="-122"/>
                <a:ea typeface="微软雅黑" pitchFamily="34" charset="-122"/>
              </a:rPr>
              <a:t>RX-DRP</a:t>
            </a:r>
            <a:r>
              <a:rPr lang="zh-CN" altLang="en-US" sz="2000" dirty="0" smtClean="0">
                <a:solidFill>
                  <a:srgbClr val="163FC2"/>
                </a:solidFill>
                <a:latin typeface="微软雅黑" pitchFamily="34" charset="-122"/>
                <a:ea typeface="微软雅黑" pitchFamily="34" charset="-122"/>
              </a:rPr>
              <a:t>，</a:t>
            </a:r>
            <a:r>
              <a:rPr lang="en-US" altLang="zh-CN" sz="2000" dirty="0" smtClean="0">
                <a:solidFill>
                  <a:srgbClr val="163FC2"/>
                </a:solidFill>
                <a:latin typeface="微软雅黑" pitchFamily="34" charset="-122"/>
                <a:ea typeface="微软雅黑" pitchFamily="34" charset="-122"/>
              </a:rPr>
              <a:t>TX-DRP</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那么网络</a:t>
            </a:r>
            <a:r>
              <a:rPr lang="zh-CN" altLang="en-US" sz="2000" dirty="0" smtClean="0">
                <a:latin typeface="微软雅黑" pitchFamily="34" charset="-122"/>
                <a:ea typeface="微软雅黑" pitchFamily="34" charset="-122"/>
              </a:rPr>
              <a:t>收到非法包或者网络条件不好</a:t>
            </a:r>
            <a:r>
              <a:rPr lang="en-US" altLang="zh-CN" sz="2000" dirty="0" smtClean="0">
                <a:latin typeface="微软雅黑" pitchFamily="34" charset="-122"/>
                <a:ea typeface="微软雅黑" pitchFamily="34" charset="-122"/>
              </a:rPr>
              <a:t>.</a:t>
            </a:r>
          </a:p>
          <a:p>
            <a:pPr>
              <a:lnSpc>
                <a:spcPct val="90000"/>
              </a:lnSpc>
            </a:pPr>
            <a:r>
              <a:rPr lang="zh-CN" altLang="en-US" sz="2000" dirty="0" smtClean="0">
                <a:latin typeface="微软雅黑" pitchFamily="34" charset="-122"/>
                <a:ea typeface="微软雅黑" pitchFamily="34" charset="-122"/>
              </a:rPr>
              <a:t>如果 </a:t>
            </a:r>
            <a:r>
              <a:rPr lang="en-US" altLang="zh-CN" sz="2000" dirty="0" smtClean="0">
                <a:solidFill>
                  <a:srgbClr val="163FC2"/>
                </a:solidFill>
                <a:latin typeface="微软雅黑" pitchFamily="34" charset="-122"/>
                <a:ea typeface="微软雅黑" pitchFamily="34" charset="-122"/>
              </a:rPr>
              <a:t>RX-OVR</a:t>
            </a:r>
            <a:r>
              <a:rPr lang="zh-CN" altLang="en-US" sz="2000" dirty="0" smtClean="0">
                <a:solidFill>
                  <a:srgbClr val="163FC2"/>
                </a:solidFill>
                <a:latin typeface="微软雅黑" pitchFamily="34" charset="-122"/>
                <a:ea typeface="微软雅黑" pitchFamily="34" charset="-122"/>
              </a:rPr>
              <a:t>，</a:t>
            </a:r>
            <a:r>
              <a:rPr lang="en-US" altLang="zh-CN" sz="2000" dirty="0" smtClean="0">
                <a:solidFill>
                  <a:srgbClr val="163FC2"/>
                </a:solidFill>
                <a:latin typeface="微软雅黑" pitchFamily="34" charset="-122"/>
                <a:ea typeface="微软雅黑" pitchFamily="34" charset="-122"/>
              </a:rPr>
              <a:t>TX_OVR</a:t>
            </a:r>
            <a:r>
              <a:rPr lang="zh-CN" altLang="en-US" sz="2000" dirty="0" smtClean="0">
                <a:latin typeface="微软雅黑" pitchFamily="34" charset="-122"/>
                <a:ea typeface="微软雅黑" pitchFamily="34" charset="-122"/>
              </a:rPr>
              <a:t>很大，说明网络溢出的包很多，太繁忙，处理不过来。</a:t>
            </a:r>
            <a:endParaRPr lang="en-US" altLang="zh-CN" sz="2000" dirty="0" smtClean="0">
              <a:latin typeface="微软雅黑" pitchFamily="34" charset="-122"/>
              <a:ea typeface="微软雅黑" pitchFamily="34" charset="-122"/>
            </a:endParaRPr>
          </a:p>
          <a:p>
            <a:pPr>
              <a:lnSpc>
                <a:spcPct val="90000"/>
              </a:lnSpc>
            </a:pPr>
            <a:endParaRPr lang="en-US" altLang="zh-CN" sz="2000" dirty="0">
              <a:ea typeface="宋体" pitchFamily="2" charset="-122"/>
            </a:endParaRPr>
          </a:p>
        </p:txBody>
      </p:sp>
      <p:pic>
        <p:nvPicPr>
          <p:cNvPr id="7" name="Picture 2"/>
          <p:cNvPicPr>
            <a:picLocks noChangeAspect="1" noChangeArrowheads="1"/>
          </p:cNvPicPr>
          <p:nvPr/>
        </p:nvPicPr>
        <p:blipFill>
          <a:blip r:embed="rId3"/>
          <a:srcRect/>
          <a:stretch>
            <a:fillRect/>
          </a:stretch>
        </p:blipFill>
        <p:spPr bwMode="auto">
          <a:xfrm>
            <a:off x="609600" y="1752600"/>
            <a:ext cx="671512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T</a:t>
            </a:r>
            <a:r>
              <a:rPr lang="zh-CN" dirty="0" smtClean="0">
                <a:latin typeface="微软雅黑" pitchFamily="34" charset="-122"/>
                <a:ea typeface="微软雅黑" pitchFamily="34" charset="-122"/>
              </a:rPr>
              <a:t>cpdump</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网络抓包和分析利器</a:t>
            </a:r>
            <a:endParaRPr lang="zh-CN" dirty="0">
              <a:latin typeface="微软雅黑" pitchFamily="34" charset="-122"/>
              <a:ea typeface="微软雅黑" pitchFamily="34" charset="-122"/>
            </a:endParaRPr>
          </a:p>
        </p:txBody>
      </p:sp>
      <p:sp>
        <p:nvSpPr>
          <p:cNvPr id="11267" name="Rectangle 3"/>
          <p:cNvSpPr>
            <a:spLocks noGrp="1" noChangeArrowheads="1"/>
          </p:cNvSpPr>
          <p:nvPr>
            <p:ph type="body" idx="1"/>
          </p:nvPr>
        </p:nvSpPr>
        <p:spPr>
          <a:xfrm>
            <a:off x="304800" y="1600200"/>
            <a:ext cx="8534400" cy="4525963"/>
          </a:xfrm>
        </p:spPr>
        <p:txBody>
          <a:bodyPr/>
          <a:lstStyle/>
          <a:p>
            <a:r>
              <a:rPr lang="zh-CN" sz="2000" dirty="0">
                <a:latin typeface="微软雅黑" pitchFamily="34" charset="-122"/>
                <a:ea typeface="微软雅黑" pitchFamily="34" charset="-122"/>
              </a:rPr>
              <a:t>tcpdump主要来将网卡数据从各个层次</a:t>
            </a:r>
            <a:r>
              <a:rPr lang="zh-CN" sz="2000" dirty="0" smtClean="0">
                <a:latin typeface="微软雅黑" pitchFamily="34" charset="-122"/>
                <a:ea typeface="微软雅黑" pitchFamily="34" charset="-122"/>
              </a:rPr>
              <a:t>导出libpcap抓取sock</a:t>
            </a:r>
            <a:r>
              <a:rPr lang="zh-CN" sz="2000" dirty="0">
                <a:latin typeface="微软雅黑" pitchFamily="34" charset="-122"/>
                <a:ea typeface="微软雅黑" pitchFamily="34" charset="-122"/>
              </a:rPr>
              <a:t>_raw或者sock_packet</a:t>
            </a:r>
          </a:p>
          <a:p>
            <a:r>
              <a:rPr lang="en-US"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常用参数：</a:t>
            </a:r>
            <a:endParaRPr lang="zh-CN" altLang="en-US" sz="2000" dirty="0" smtClean="0">
              <a:latin typeface="微软雅黑" pitchFamily="34" charset="-122"/>
              <a:ea typeface="微软雅黑" pitchFamily="34" charset="-122"/>
            </a:endParaRPr>
          </a:p>
          <a:p>
            <a:r>
              <a:rPr lang="en-US" sz="1800" dirty="0" err="1" smtClean="0">
                <a:latin typeface="微软雅黑" pitchFamily="34" charset="-122"/>
                <a:ea typeface="微软雅黑" pitchFamily="34" charset="-122"/>
              </a:rPr>
              <a:t>Tcp</a:t>
            </a:r>
            <a:r>
              <a:rPr lang="en-US" sz="1800" dirty="0" smtClean="0">
                <a:latin typeface="微软雅黑" pitchFamily="34" charset="-122"/>
                <a:ea typeface="微软雅黑" pitchFamily="34" charset="-122"/>
              </a:rPr>
              <a:t>/</a:t>
            </a:r>
            <a:r>
              <a:rPr lang="en-US" sz="1800" dirty="0" err="1" smtClean="0">
                <a:latin typeface="微软雅黑" pitchFamily="34" charset="-122"/>
                <a:ea typeface="微软雅黑" pitchFamily="34" charset="-122"/>
              </a:rPr>
              <a:t>udp</a:t>
            </a:r>
            <a:r>
              <a:rPr lang="en-US" sz="1800" dirty="0" smtClean="0">
                <a:latin typeface="微软雅黑" pitchFamily="34" charset="-122"/>
                <a:ea typeface="微软雅黑" pitchFamily="34" charset="-122"/>
              </a:rPr>
              <a:t>/</a:t>
            </a:r>
            <a:r>
              <a:rPr lang="en-US" sz="1800" dirty="0" err="1" smtClean="0">
                <a:latin typeface="微软雅黑" pitchFamily="34" charset="-122"/>
                <a:ea typeface="微软雅黑" pitchFamily="34" charset="-122"/>
              </a:rPr>
              <a:t>arp</a:t>
            </a:r>
            <a:r>
              <a:rPr lang="zh-CN" altLang="en-US" sz="1800" dirty="0" smtClean="0">
                <a:latin typeface="微软雅黑" pitchFamily="34" charset="-122"/>
                <a:ea typeface="微软雅黑" pitchFamily="34" charset="-122"/>
              </a:rPr>
              <a:t>等：指定协议类型。</a:t>
            </a:r>
          </a:p>
          <a:p>
            <a:r>
              <a:rPr lang="en-US" sz="1800" dirty="0" smtClean="0">
                <a:latin typeface="微软雅黑" pitchFamily="34" charset="-122"/>
                <a:ea typeface="微软雅黑" pitchFamily="34" charset="-122"/>
              </a:rPr>
              <a:t>(</a:t>
            </a:r>
            <a:r>
              <a:rPr lang="en-US" sz="1800" dirty="0" err="1" smtClean="0">
                <a:latin typeface="微软雅黑" pitchFamily="34" charset="-122"/>
                <a:ea typeface="微软雅黑" pitchFamily="34" charset="-122"/>
              </a:rPr>
              <a:t>src</a:t>
            </a:r>
            <a:r>
              <a:rPr lang="en-US" sz="1800" dirty="0" smtClean="0">
                <a:latin typeface="微软雅黑" pitchFamily="34" charset="-122"/>
                <a:ea typeface="微软雅黑" pitchFamily="34" charset="-122"/>
              </a:rPr>
              <a:t>/</a:t>
            </a:r>
            <a:r>
              <a:rPr lang="en-US" sz="1800" dirty="0" err="1" smtClean="0">
                <a:latin typeface="微软雅黑" pitchFamily="34" charset="-122"/>
                <a:ea typeface="微软雅黑" pitchFamily="34" charset="-122"/>
              </a:rPr>
              <a:t>dst</a:t>
            </a:r>
            <a:r>
              <a:rPr lang="en-US" sz="1800" dirty="0" smtClean="0">
                <a:latin typeface="微软雅黑" pitchFamily="34" charset="-122"/>
                <a:ea typeface="微软雅黑" pitchFamily="34" charset="-122"/>
              </a:rPr>
              <a:t>)Host:</a:t>
            </a:r>
            <a:r>
              <a:rPr lang="zh-CN" altLang="en-US" sz="1800" dirty="0" smtClean="0">
                <a:latin typeface="微软雅黑" pitchFamily="34" charset="-122"/>
                <a:ea typeface="微软雅黑" pitchFamily="34" charset="-122"/>
              </a:rPr>
              <a:t>指定源端或者目的端</a:t>
            </a:r>
            <a:r>
              <a:rPr lang="en-US" sz="1800" dirty="0" err="1" smtClean="0">
                <a:latin typeface="微软雅黑" pitchFamily="34" charset="-122"/>
                <a:ea typeface="微软雅黑" pitchFamily="34" charset="-122"/>
              </a:rPr>
              <a:t>ip</a:t>
            </a:r>
            <a:r>
              <a:rPr lang="zh-CN" altLang="en-US" sz="1800" dirty="0" smtClean="0">
                <a:latin typeface="微软雅黑" pitchFamily="34" charset="-122"/>
                <a:ea typeface="微软雅黑" pitchFamily="34" charset="-122"/>
              </a:rPr>
              <a:t>。</a:t>
            </a:r>
          </a:p>
          <a:p>
            <a:r>
              <a:rPr lang="en-US" sz="1800" dirty="0" smtClean="0">
                <a:latin typeface="微软雅黑" pitchFamily="34" charset="-122"/>
                <a:ea typeface="微软雅黑" pitchFamily="34" charset="-122"/>
              </a:rPr>
              <a:t>(</a:t>
            </a:r>
            <a:r>
              <a:rPr lang="en-US" sz="1800" dirty="0" err="1" smtClean="0">
                <a:latin typeface="微软雅黑" pitchFamily="34" charset="-122"/>
                <a:ea typeface="微软雅黑" pitchFamily="34" charset="-122"/>
              </a:rPr>
              <a:t>src</a:t>
            </a:r>
            <a:r>
              <a:rPr lang="en-US" sz="1800" dirty="0" smtClean="0">
                <a:latin typeface="微软雅黑" pitchFamily="34" charset="-122"/>
                <a:ea typeface="微软雅黑" pitchFamily="34" charset="-122"/>
              </a:rPr>
              <a:t>/</a:t>
            </a:r>
            <a:r>
              <a:rPr lang="en-US" sz="1800" dirty="0" err="1" smtClean="0">
                <a:latin typeface="微软雅黑" pitchFamily="34" charset="-122"/>
                <a:ea typeface="微软雅黑" pitchFamily="34" charset="-122"/>
              </a:rPr>
              <a:t>dst</a:t>
            </a:r>
            <a:r>
              <a:rPr lang="en-US" sz="1800" dirty="0" smtClean="0">
                <a:latin typeface="微软雅黑" pitchFamily="34" charset="-122"/>
                <a:ea typeface="微软雅黑" pitchFamily="34" charset="-122"/>
              </a:rPr>
              <a:t>)port</a:t>
            </a:r>
            <a:r>
              <a:rPr lang="zh-CN" altLang="en-US" sz="1800" dirty="0" smtClean="0">
                <a:latin typeface="微软雅黑" pitchFamily="34" charset="-122"/>
                <a:ea typeface="微软雅黑" pitchFamily="34" charset="-122"/>
              </a:rPr>
              <a:t>：指定源端或者目的端</a:t>
            </a:r>
          </a:p>
          <a:p>
            <a:r>
              <a:rPr lang="en-US" sz="1800" dirty="0" smtClean="0">
                <a:latin typeface="微软雅黑" pitchFamily="34" charset="-122"/>
                <a:ea typeface="微软雅黑" pitchFamily="34" charset="-122"/>
              </a:rPr>
              <a:t>-</a:t>
            </a:r>
            <a:r>
              <a:rPr lang="en-US" sz="1800" dirty="0" err="1" smtClean="0">
                <a:latin typeface="微软雅黑" pitchFamily="34" charset="-122"/>
                <a:ea typeface="微软雅黑" pitchFamily="34" charset="-122"/>
              </a:rPr>
              <a:t>i</a:t>
            </a:r>
            <a:r>
              <a:rPr lang="zh-CN" altLang="en-US" sz="1800" dirty="0" smtClean="0">
                <a:latin typeface="微软雅黑" pitchFamily="34" charset="-122"/>
                <a:ea typeface="微软雅黑" pitchFamily="34" charset="-122"/>
              </a:rPr>
              <a:t>：指定网卡。</a:t>
            </a:r>
          </a:p>
          <a:p>
            <a:r>
              <a:rPr lang="en-US" sz="1800" dirty="0" smtClean="0">
                <a:latin typeface="微软雅黑" pitchFamily="34" charset="-122"/>
                <a:ea typeface="微软雅黑" pitchFamily="34" charset="-122"/>
              </a:rPr>
              <a:t>-n</a:t>
            </a:r>
            <a:r>
              <a:rPr lang="zh-CN" altLang="en-US" sz="1800" dirty="0" smtClean="0">
                <a:latin typeface="微软雅黑" pitchFamily="34" charset="-122"/>
                <a:ea typeface="微软雅黑" pitchFamily="34" charset="-122"/>
              </a:rPr>
              <a:t>：显示</a:t>
            </a:r>
            <a:r>
              <a:rPr lang="en-US" sz="1800" dirty="0" err="1" smtClean="0">
                <a:latin typeface="微软雅黑" pitchFamily="34" charset="-122"/>
                <a:ea typeface="微软雅黑" pitchFamily="34" charset="-122"/>
              </a:rPr>
              <a:t>ip</a:t>
            </a:r>
            <a:r>
              <a:rPr lang="zh-CN" altLang="en-US" sz="1800" dirty="0" smtClean="0">
                <a:latin typeface="微软雅黑" pitchFamily="34" charset="-122"/>
                <a:ea typeface="微软雅黑" pitchFamily="34" charset="-122"/>
              </a:rPr>
              <a:t>，而不是主机名。</a:t>
            </a:r>
          </a:p>
          <a:p>
            <a:r>
              <a:rPr lang="en-US" sz="1800" dirty="0" smtClean="0">
                <a:latin typeface="微软雅黑" pitchFamily="34" charset="-122"/>
                <a:ea typeface="微软雅黑" pitchFamily="34" charset="-122"/>
              </a:rPr>
              <a:t>-c</a:t>
            </a:r>
            <a:r>
              <a:rPr lang="zh-CN" altLang="en-US" sz="1800" dirty="0" smtClean="0">
                <a:latin typeface="微软雅黑" pitchFamily="34" charset="-122"/>
                <a:ea typeface="微软雅黑" pitchFamily="34" charset="-122"/>
              </a:rPr>
              <a:t>：指定抓多少个包后退出。</a:t>
            </a:r>
          </a:p>
          <a:p>
            <a:r>
              <a:rPr lang="en-US" sz="1800" dirty="0" smtClean="0">
                <a:latin typeface="微软雅黑" pitchFamily="34" charset="-122"/>
                <a:ea typeface="微软雅黑" pitchFamily="34" charset="-122"/>
              </a:rPr>
              <a:t>-A</a:t>
            </a:r>
            <a:r>
              <a:rPr lang="zh-CN" altLang="en-US" sz="1800" dirty="0" smtClean="0">
                <a:latin typeface="微软雅黑" pitchFamily="34" charset="-122"/>
                <a:ea typeface="微软雅黑" pitchFamily="34" charset="-122"/>
              </a:rPr>
              <a:t>：以</a:t>
            </a:r>
            <a:r>
              <a:rPr lang="en-US" sz="1800" dirty="0" smtClean="0">
                <a:latin typeface="微软雅黑" pitchFamily="34" charset="-122"/>
                <a:ea typeface="微软雅黑" pitchFamily="34" charset="-122"/>
              </a:rPr>
              <a:t>ASCII</a:t>
            </a:r>
            <a:r>
              <a:rPr lang="zh-CN" altLang="en-US" sz="1800" dirty="0" smtClean="0">
                <a:latin typeface="微软雅黑" pitchFamily="34" charset="-122"/>
                <a:ea typeface="微软雅黑" pitchFamily="34" charset="-122"/>
              </a:rPr>
              <a:t>方式显示包内容，这个选项对文本格式的协议包非常有用。</a:t>
            </a:r>
          </a:p>
          <a:p>
            <a:r>
              <a:rPr lang="en-US" sz="1800" dirty="0" smtClean="0">
                <a:latin typeface="微软雅黑" pitchFamily="34" charset="-122"/>
                <a:ea typeface="微软雅黑" pitchFamily="34" charset="-122"/>
              </a:rPr>
              <a:t>-s</a:t>
            </a:r>
            <a:r>
              <a:rPr lang="zh-CN" altLang="en-US" sz="1800" dirty="0" smtClean="0">
                <a:latin typeface="微软雅黑" pitchFamily="34" charset="-122"/>
                <a:ea typeface="微软雅黑" pitchFamily="34" charset="-122"/>
              </a:rPr>
              <a:t>：指定抓包显示一行的宽度，</a:t>
            </a:r>
            <a:r>
              <a:rPr lang="en-US" sz="1800" dirty="0" smtClean="0">
                <a:latin typeface="微软雅黑" pitchFamily="34" charset="-122"/>
                <a:ea typeface="微软雅黑" pitchFamily="34" charset="-122"/>
              </a:rPr>
              <a:t>-s0</a:t>
            </a:r>
            <a:r>
              <a:rPr lang="zh-CN" altLang="en-US" sz="1800" dirty="0" smtClean="0">
                <a:latin typeface="微软雅黑" pitchFamily="34" charset="-122"/>
                <a:ea typeface="微软雅黑" pitchFamily="34" charset="-122"/>
              </a:rPr>
              <a:t>表示显示完整的包，经常和</a:t>
            </a:r>
            <a:r>
              <a:rPr lang="en-US" sz="1800" dirty="0" smtClean="0">
                <a:latin typeface="微软雅黑" pitchFamily="34" charset="-122"/>
                <a:ea typeface="微软雅黑" pitchFamily="34" charset="-122"/>
              </a:rPr>
              <a:t>-A</a:t>
            </a:r>
            <a:r>
              <a:rPr lang="zh-CN" altLang="en-US" sz="1800" dirty="0" smtClean="0">
                <a:latin typeface="微软雅黑" pitchFamily="34" charset="-122"/>
                <a:ea typeface="微软雅黑" pitchFamily="34" charset="-122"/>
              </a:rPr>
              <a:t>一起用。</a:t>
            </a:r>
          </a:p>
          <a:p>
            <a:r>
              <a:rPr lang="en-US" sz="1800" dirty="0" smtClean="0">
                <a:latin typeface="微软雅黑" pitchFamily="34" charset="-122"/>
                <a:ea typeface="微软雅黑" pitchFamily="34" charset="-122"/>
              </a:rPr>
              <a:t>-x/-xx/-X/-XX</a:t>
            </a:r>
            <a:r>
              <a:rPr lang="zh-CN" altLang="en-US" sz="1800" dirty="0" smtClean="0">
                <a:latin typeface="微软雅黑" pitchFamily="34" charset="-122"/>
                <a:ea typeface="微软雅黑" pitchFamily="34" charset="-122"/>
              </a:rPr>
              <a:t>：以十六进制显示包内容，几个选项只有细微的差别，详见</a:t>
            </a:r>
            <a:r>
              <a:rPr lang="en-US" sz="1800" dirty="0" smtClean="0">
                <a:latin typeface="微软雅黑" pitchFamily="34" charset="-122"/>
                <a:ea typeface="微软雅黑" pitchFamily="34" charset="-122"/>
              </a:rPr>
              <a:t>man</a:t>
            </a:r>
            <a:r>
              <a:rPr lang="zh-CN" altLang="en-US" sz="1800" dirty="0" smtClean="0">
                <a:latin typeface="微软雅黑" pitchFamily="34" charset="-122"/>
                <a:ea typeface="微软雅黑" pitchFamily="34" charset="-122"/>
              </a:rPr>
              <a:t>手册。</a:t>
            </a:r>
          </a:p>
          <a:p>
            <a:endParaRPr lang="zh-CN" dirty="0">
              <a:latin typeface="微软雅黑" pitchFamily="34" charset="-122"/>
              <a:ea typeface="微软雅黑" pitchFamily="3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t>T</a:t>
            </a:r>
            <a:r>
              <a:rPr lang="zh-CN" dirty="0" smtClean="0"/>
              <a:t>cpdump</a:t>
            </a:r>
            <a:r>
              <a:rPr lang="en-US" altLang="zh-CN" dirty="0" smtClean="0"/>
              <a:t>-</a:t>
            </a:r>
            <a:r>
              <a:rPr lang="en-US" altLang="zh-CN" dirty="0" err="1" smtClean="0"/>
              <a:t>tcp</a:t>
            </a:r>
            <a:r>
              <a:rPr lang="zh-CN" altLang="en-US" dirty="0" smtClean="0"/>
              <a:t>详解</a:t>
            </a:r>
            <a:endParaRPr lang="zh-CN" dirty="0"/>
          </a:p>
        </p:txBody>
      </p:sp>
      <p:sp>
        <p:nvSpPr>
          <p:cNvPr id="7" name="矩形 6"/>
          <p:cNvSpPr/>
          <p:nvPr/>
        </p:nvSpPr>
        <p:spPr>
          <a:xfrm>
            <a:off x="6705600" y="762000"/>
            <a:ext cx="1981200" cy="1323439"/>
          </a:xfrm>
          <a:prstGeom prst="rect">
            <a:avLst/>
          </a:prstGeom>
        </p:spPr>
        <p:txBody>
          <a:bodyPr wrap="square">
            <a:spAutoFit/>
          </a:bodyPr>
          <a:lstStyle/>
          <a:p>
            <a:r>
              <a:rPr lang="zh-CN" altLang="en-US" sz="1000" dirty="0" smtClean="0">
                <a:latin typeface="微软雅黑" pitchFamily="34" charset="-122"/>
                <a:ea typeface="微软雅黑" pitchFamily="34" charset="-122"/>
              </a:rPr>
              <a:t>每一行中间都有这个包所携带的标志：</a:t>
            </a:r>
          </a:p>
          <a:p>
            <a:r>
              <a:rPr lang="en-US" sz="1000" dirty="0" smtClean="0">
                <a:solidFill>
                  <a:srgbClr val="FF0000"/>
                </a:solidFill>
                <a:latin typeface="微软雅黑" pitchFamily="34" charset="-122"/>
                <a:ea typeface="微软雅黑" pitchFamily="34" charset="-122"/>
              </a:rPr>
              <a:t>S=SYN</a:t>
            </a:r>
            <a:r>
              <a:rPr lang="zh-CN" altLang="en-US" sz="1000" dirty="0" smtClean="0">
                <a:solidFill>
                  <a:srgbClr val="FF0000"/>
                </a:solidFill>
                <a:latin typeface="微软雅黑" pitchFamily="34" charset="-122"/>
                <a:ea typeface="微软雅黑" pitchFamily="34" charset="-122"/>
              </a:rPr>
              <a:t>，发起连接标志</a:t>
            </a:r>
          </a:p>
          <a:p>
            <a:r>
              <a:rPr lang="en-US" sz="1000" dirty="0" smtClean="0">
                <a:solidFill>
                  <a:srgbClr val="FF0000"/>
                </a:solidFill>
                <a:latin typeface="微软雅黑" pitchFamily="34" charset="-122"/>
                <a:ea typeface="微软雅黑" pitchFamily="34" charset="-122"/>
              </a:rPr>
              <a:t>P=PUSH</a:t>
            </a:r>
            <a:r>
              <a:rPr lang="zh-CN" altLang="en-US" sz="1000" dirty="0" smtClean="0">
                <a:solidFill>
                  <a:srgbClr val="FF0000"/>
                </a:solidFill>
                <a:latin typeface="微软雅黑" pitchFamily="34" charset="-122"/>
                <a:ea typeface="微软雅黑" pitchFamily="34" charset="-122"/>
              </a:rPr>
              <a:t>，传送数据标志</a:t>
            </a:r>
          </a:p>
          <a:p>
            <a:r>
              <a:rPr lang="en-US" sz="1000" dirty="0" smtClean="0">
                <a:solidFill>
                  <a:srgbClr val="FF0000"/>
                </a:solidFill>
                <a:latin typeface="微软雅黑" pitchFamily="34" charset="-122"/>
                <a:ea typeface="微软雅黑" pitchFamily="34" charset="-122"/>
              </a:rPr>
              <a:t>F=FIN</a:t>
            </a:r>
            <a:r>
              <a:rPr lang="zh-CN" altLang="en-US" sz="1000" dirty="0" smtClean="0">
                <a:solidFill>
                  <a:srgbClr val="FF0000"/>
                </a:solidFill>
                <a:latin typeface="微软雅黑" pitchFamily="34" charset="-122"/>
                <a:ea typeface="微软雅黑" pitchFamily="34" charset="-122"/>
              </a:rPr>
              <a:t>，关闭连接标志</a:t>
            </a:r>
          </a:p>
          <a:p>
            <a:r>
              <a:rPr lang="en-US" sz="1000" dirty="0" err="1" smtClean="0">
                <a:solidFill>
                  <a:srgbClr val="FF0000"/>
                </a:solidFill>
                <a:latin typeface="微软雅黑" pitchFamily="34" charset="-122"/>
                <a:ea typeface="微软雅黑" pitchFamily="34" charset="-122"/>
              </a:rPr>
              <a:t>ack</a:t>
            </a:r>
            <a:r>
              <a:rPr lang="en-US" sz="1000" dirty="0" smtClean="0">
                <a:solidFill>
                  <a:srgbClr val="FF0000"/>
                </a:solidFill>
                <a:latin typeface="微软雅黑" pitchFamily="34" charset="-122"/>
                <a:ea typeface="微软雅黑" pitchFamily="34" charset="-122"/>
              </a:rPr>
              <a:t>    </a:t>
            </a:r>
            <a:r>
              <a:rPr lang="zh-CN" altLang="en-US" sz="1000" dirty="0" smtClean="0">
                <a:solidFill>
                  <a:srgbClr val="FF0000"/>
                </a:solidFill>
                <a:latin typeface="微软雅黑" pitchFamily="34" charset="-122"/>
                <a:ea typeface="微软雅黑" pitchFamily="34" charset="-122"/>
              </a:rPr>
              <a:t>表示确认包</a:t>
            </a:r>
          </a:p>
          <a:p>
            <a:r>
              <a:rPr lang="en-US" sz="1000" dirty="0" smtClean="0">
                <a:solidFill>
                  <a:srgbClr val="FF0000"/>
                </a:solidFill>
                <a:latin typeface="微软雅黑" pitchFamily="34" charset="-122"/>
                <a:ea typeface="微软雅黑" pitchFamily="34" charset="-122"/>
              </a:rPr>
              <a:t>RST=RESET</a:t>
            </a:r>
            <a:r>
              <a:rPr lang="zh-CN" altLang="en-US" sz="1000" dirty="0" smtClean="0">
                <a:solidFill>
                  <a:srgbClr val="FF0000"/>
                </a:solidFill>
                <a:latin typeface="微软雅黑" pitchFamily="34" charset="-122"/>
                <a:ea typeface="微软雅黑" pitchFamily="34" charset="-122"/>
              </a:rPr>
              <a:t>，异常关闭连接</a:t>
            </a:r>
          </a:p>
          <a:p>
            <a:r>
              <a:rPr lang="en-US" sz="1000" dirty="0" smtClean="0">
                <a:solidFill>
                  <a:srgbClr val="FF0000"/>
                </a:solidFill>
                <a:latin typeface="微软雅黑" pitchFamily="34" charset="-122"/>
                <a:ea typeface="微软雅黑" pitchFamily="34" charset="-122"/>
              </a:rPr>
              <a:t>. </a:t>
            </a:r>
            <a:r>
              <a:rPr lang="zh-CN" altLang="en-US" sz="1000" dirty="0" smtClean="0">
                <a:solidFill>
                  <a:srgbClr val="FF0000"/>
                </a:solidFill>
                <a:latin typeface="微软雅黑" pitchFamily="34" charset="-122"/>
                <a:ea typeface="微软雅黑" pitchFamily="34" charset="-122"/>
              </a:rPr>
              <a:t>表示没有任何标志</a:t>
            </a:r>
            <a:endParaRPr lang="zh-CN" altLang="en-US" sz="1000" dirty="0">
              <a:solidFill>
                <a:srgbClr val="FF0000"/>
              </a:solidFill>
              <a:latin typeface="微软雅黑" pitchFamily="34" charset="-122"/>
              <a:ea typeface="微软雅黑" pitchFamily="34" charset="-122"/>
            </a:endParaRPr>
          </a:p>
        </p:txBody>
      </p:sp>
      <p:sp>
        <p:nvSpPr>
          <p:cNvPr id="8" name="矩形 7"/>
          <p:cNvSpPr/>
          <p:nvPr/>
        </p:nvSpPr>
        <p:spPr>
          <a:xfrm>
            <a:off x="6172200" y="2025908"/>
            <a:ext cx="2819400" cy="4832092"/>
          </a:xfrm>
          <a:prstGeom prst="rect">
            <a:avLst/>
          </a:prstGeom>
        </p:spPr>
        <p:txBody>
          <a:bodyPr wrap="square">
            <a:spAutoFit/>
          </a:bodyPr>
          <a:lstStyle/>
          <a:p>
            <a:r>
              <a:rPr lang="zh-CN" altLang="en-US" sz="1100" dirty="0" smtClean="0">
                <a:latin typeface="微软雅黑" pitchFamily="34" charset="-122"/>
                <a:ea typeface="微软雅黑" pitchFamily="34" charset="-122"/>
              </a:rPr>
              <a:t>第一行：</a:t>
            </a:r>
            <a:r>
              <a:rPr lang="en-US" sz="1100" dirty="0" smtClean="0">
                <a:latin typeface="微软雅黑" pitchFamily="34" charset="-122"/>
                <a:ea typeface="微软雅黑" pitchFamily="34" charset="-122"/>
              </a:rPr>
              <a:t>17:24:45</a:t>
            </a:r>
            <a:r>
              <a:rPr lang="zh-CN" altLang="en-US" sz="1100" dirty="0" smtClean="0">
                <a:latin typeface="微软雅黑" pitchFamily="34" charset="-122"/>
                <a:ea typeface="微软雅黑" pitchFamily="34" charset="-122"/>
              </a:rPr>
              <a:t>这个时间，从</a:t>
            </a:r>
            <a:r>
              <a:rPr lang="en-US" altLang="zh-CN" sz="1100" dirty="0" smtClean="0">
                <a:solidFill>
                  <a:srgbClr val="FF0000"/>
                </a:solidFill>
                <a:latin typeface="微软雅黑" pitchFamily="34" charset="-122"/>
                <a:ea typeface="微软雅黑" pitchFamily="34" charset="-122"/>
              </a:rPr>
              <a:t>22</a:t>
            </a:r>
            <a:r>
              <a:rPr lang="en-US" sz="1100" dirty="0" smtClean="0">
                <a:solidFill>
                  <a:srgbClr val="FF0000"/>
                </a:solidFill>
                <a:latin typeface="微软雅黑" pitchFamily="34" charset="-122"/>
                <a:ea typeface="微软雅黑" pitchFamily="34" charset="-122"/>
              </a:rPr>
              <a:t>1.133.238.69</a:t>
            </a:r>
            <a:r>
              <a:rPr lang="zh-CN" altLang="en-US" sz="1100" dirty="0" smtClean="0">
                <a:solidFill>
                  <a:srgbClr val="FF0000"/>
                </a:solidFill>
                <a:latin typeface="微软雅黑" pitchFamily="34" charset="-122"/>
                <a:ea typeface="微软雅黑" pitchFamily="34" charset="-122"/>
              </a:rPr>
              <a:t>（</a:t>
            </a:r>
            <a:r>
              <a:rPr lang="en-US" sz="1100" dirty="0" smtClean="0">
                <a:latin typeface="微软雅黑" pitchFamily="34" charset="-122"/>
                <a:ea typeface="微软雅黑" pitchFamily="34" charset="-122"/>
              </a:rPr>
              <a:t>client</a:t>
            </a:r>
            <a:r>
              <a:rPr lang="zh-CN" altLang="en-US" sz="1100" dirty="0" smtClean="0">
                <a:latin typeface="微软雅黑" pitchFamily="34" charset="-122"/>
                <a:ea typeface="微软雅黑" pitchFamily="34" charset="-122"/>
              </a:rPr>
              <a:t>）的临时端口</a:t>
            </a:r>
            <a:r>
              <a:rPr lang="en-US" altLang="zh-CN" sz="1100" dirty="0" smtClean="0">
                <a:latin typeface="微软雅黑" pitchFamily="34" charset="-122"/>
                <a:ea typeface="微软雅黑" pitchFamily="34" charset="-122"/>
              </a:rPr>
              <a:t>12292</a:t>
            </a:r>
            <a:r>
              <a:rPr lang="zh-CN" altLang="en-US" sz="1100" dirty="0" smtClean="0">
                <a:latin typeface="微软雅黑" pitchFamily="34" charset="-122"/>
                <a:ea typeface="微软雅黑" pitchFamily="34" charset="-122"/>
              </a:rPr>
              <a:t>向</a:t>
            </a:r>
            <a:r>
              <a:rPr lang="en-US" sz="1100" dirty="0" smtClean="0">
                <a:solidFill>
                  <a:srgbClr val="FF0000"/>
                </a:solidFill>
                <a:latin typeface="微软雅黑" pitchFamily="34" charset="-122"/>
                <a:ea typeface="微软雅黑" pitchFamily="34" charset="-122"/>
              </a:rPr>
              <a:t>121.14.74.156</a:t>
            </a:r>
            <a:r>
              <a:rPr lang="zh-CN" altLang="en-US" sz="1100" dirty="0" smtClean="0">
                <a:latin typeface="微软雅黑" pitchFamily="34" charset="-122"/>
                <a:ea typeface="微软雅黑" pitchFamily="34" charset="-122"/>
              </a:rPr>
              <a:t>（</a:t>
            </a:r>
            <a:r>
              <a:rPr lang="en-US" sz="1100" dirty="0" smtClean="0">
                <a:latin typeface="微软雅黑" pitchFamily="34" charset="-122"/>
                <a:ea typeface="微软雅黑" pitchFamily="34" charset="-122"/>
              </a:rPr>
              <a:t>server</a:t>
            </a:r>
            <a:r>
              <a:rPr lang="zh-CN" altLang="en-US" sz="1100" dirty="0" smtClean="0">
                <a:latin typeface="微软雅黑" pitchFamily="34" charset="-122"/>
                <a:ea typeface="微软雅黑" pitchFamily="34" charset="-122"/>
              </a:rPr>
              <a:t>）的</a:t>
            </a:r>
            <a:r>
              <a:rPr lang="en-US" altLang="zh-CN" sz="1100" dirty="0" smtClean="0">
                <a:latin typeface="微软雅黑" pitchFamily="34" charset="-122"/>
                <a:ea typeface="微软雅黑" pitchFamily="34" charset="-122"/>
              </a:rPr>
              <a:t>443</a:t>
            </a:r>
            <a:r>
              <a:rPr lang="zh-CN" altLang="en-US" sz="1100" dirty="0" smtClean="0">
                <a:latin typeface="微软雅黑" pitchFamily="34" charset="-122"/>
                <a:ea typeface="微软雅黑" pitchFamily="34" charset="-122"/>
              </a:rPr>
              <a:t>监听端口发起连接，</a:t>
            </a:r>
            <a:r>
              <a:rPr lang="en-US" sz="1100" dirty="0" smtClean="0">
                <a:latin typeface="微软雅黑" pitchFamily="34" charset="-122"/>
                <a:ea typeface="微软雅黑" pitchFamily="34" charset="-122"/>
              </a:rPr>
              <a:t>client</a:t>
            </a:r>
            <a:r>
              <a:rPr lang="zh-CN" altLang="en-US" sz="1100" dirty="0" smtClean="0">
                <a:latin typeface="微软雅黑" pitchFamily="34" charset="-122"/>
                <a:ea typeface="微软雅黑" pitchFamily="34" charset="-122"/>
              </a:rPr>
              <a:t>初始包序号为</a:t>
            </a:r>
            <a:r>
              <a:rPr lang="en-US" altLang="zh-CN" sz="1100" dirty="0" smtClean="0">
                <a:solidFill>
                  <a:srgbClr val="FF0000"/>
                </a:solidFill>
                <a:latin typeface="微软雅黑" pitchFamily="34" charset="-122"/>
                <a:ea typeface="微软雅黑" pitchFamily="34" charset="-122"/>
              </a:rPr>
              <a:t>3908469122</a:t>
            </a:r>
            <a:r>
              <a:rPr lang="zh-CN" altLang="en-US" sz="1100" dirty="0" smtClean="0">
                <a:latin typeface="微软雅黑" pitchFamily="34" charset="-122"/>
                <a:ea typeface="微软雅黑" pitchFamily="34" charset="-122"/>
              </a:rPr>
              <a:t>，滑动窗口大小为</a:t>
            </a:r>
            <a:r>
              <a:rPr lang="en-US" altLang="zh-CN" sz="1100" dirty="0" smtClean="0">
                <a:solidFill>
                  <a:srgbClr val="FF0000"/>
                </a:solidFill>
                <a:latin typeface="微软雅黑" pitchFamily="34" charset="-122"/>
                <a:ea typeface="微软雅黑" pitchFamily="34" charset="-122"/>
              </a:rPr>
              <a:t>65535</a:t>
            </a:r>
            <a:r>
              <a:rPr lang="zh-CN" altLang="en-US" sz="1100" dirty="0" smtClean="0">
                <a:latin typeface="微软雅黑" pitchFamily="34" charset="-122"/>
                <a:ea typeface="微软雅黑" pitchFamily="34" charset="-122"/>
              </a:rPr>
              <a:t>字节（滑动窗口即</a:t>
            </a:r>
            <a:r>
              <a:rPr lang="en-US" sz="1100" dirty="0" err="1" smtClean="0">
                <a:latin typeface="微软雅黑" pitchFamily="34" charset="-122"/>
                <a:ea typeface="微软雅黑" pitchFamily="34" charset="-122"/>
              </a:rPr>
              <a:t>tcp</a:t>
            </a:r>
            <a:r>
              <a:rPr lang="zh-CN" altLang="en-US" sz="1100" dirty="0" smtClean="0">
                <a:latin typeface="微软雅黑" pitchFamily="34" charset="-122"/>
                <a:ea typeface="微软雅黑" pitchFamily="34" charset="-122"/>
              </a:rPr>
              <a:t>接收缓冲区的大小，用于</a:t>
            </a:r>
            <a:r>
              <a:rPr lang="en-US" sz="1100" dirty="0" err="1" smtClean="0">
                <a:latin typeface="微软雅黑" pitchFamily="34" charset="-122"/>
                <a:ea typeface="微软雅黑" pitchFamily="34" charset="-122"/>
              </a:rPr>
              <a:t>tcp</a:t>
            </a:r>
            <a:r>
              <a:rPr lang="zh-CN" altLang="en-US" sz="1100" dirty="0" smtClean="0">
                <a:latin typeface="微软雅黑" pitchFamily="34" charset="-122"/>
                <a:ea typeface="微软雅黑" pitchFamily="34" charset="-122"/>
              </a:rPr>
              <a:t>拥塞控制），</a:t>
            </a:r>
            <a:r>
              <a:rPr lang="en-US" sz="1100" dirty="0" smtClean="0">
                <a:latin typeface="微软雅黑" pitchFamily="34" charset="-122"/>
                <a:ea typeface="微软雅黑" pitchFamily="34" charset="-122"/>
              </a:rPr>
              <a:t>mss</a:t>
            </a:r>
            <a:r>
              <a:rPr lang="zh-CN" altLang="en-US" sz="1100" dirty="0" smtClean="0">
                <a:latin typeface="微软雅黑" pitchFamily="34" charset="-122"/>
                <a:ea typeface="微软雅黑" pitchFamily="34" charset="-122"/>
              </a:rPr>
              <a:t>大小为</a:t>
            </a:r>
            <a:r>
              <a:rPr lang="en-US" sz="1100" dirty="0" smtClean="0">
                <a:latin typeface="微软雅黑" pitchFamily="34" charset="-122"/>
                <a:ea typeface="微软雅黑" pitchFamily="34" charset="-122"/>
              </a:rPr>
              <a:t>1460</a:t>
            </a:r>
            <a:r>
              <a:rPr lang="zh-CN" altLang="en-US" sz="1100" dirty="0" smtClean="0">
                <a:latin typeface="微软雅黑" pitchFamily="34" charset="-122"/>
                <a:ea typeface="微软雅黑" pitchFamily="34" charset="-122"/>
              </a:rPr>
              <a:t>（即可接收的最大包长度，通常为</a:t>
            </a:r>
            <a:r>
              <a:rPr lang="en-US" sz="1100" dirty="0" smtClean="0">
                <a:latin typeface="微软雅黑" pitchFamily="34" charset="-122"/>
                <a:ea typeface="微软雅黑" pitchFamily="34" charset="-122"/>
              </a:rPr>
              <a:t>MTU</a:t>
            </a:r>
            <a:r>
              <a:rPr lang="zh-CN" altLang="en-US" sz="1100" dirty="0" smtClean="0">
                <a:latin typeface="微软雅黑" pitchFamily="34" charset="-122"/>
                <a:ea typeface="微软雅黑" pitchFamily="34" charset="-122"/>
              </a:rPr>
              <a:t>减</a:t>
            </a:r>
            <a:r>
              <a:rPr lang="en-US" sz="1100" dirty="0" smtClean="0">
                <a:latin typeface="微软雅黑" pitchFamily="34" charset="-122"/>
                <a:ea typeface="微软雅黑" pitchFamily="34" charset="-122"/>
              </a:rPr>
              <a:t>40</a:t>
            </a:r>
            <a:r>
              <a:rPr lang="zh-CN" altLang="en-US" sz="1100" dirty="0" smtClean="0">
                <a:latin typeface="微软雅黑" pitchFamily="34" charset="-122"/>
                <a:ea typeface="微软雅黑" pitchFamily="34" charset="-122"/>
              </a:rPr>
              <a:t>字节，</a:t>
            </a:r>
            <a:r>
              <a:rPr lang="en-US" sz="1100" dirty="0" smtClean="0">
                <a:latin typeface="微软雅黑" pitchFamily="34" charset="-122"/>
                <a:ea typeface="微软雅黑" pitchFamily="34" charset="-122"/>
              </a:rPr>
              <a:t>IP</a:t>
            </a:r>
            <a:r>
              <a:rPr lang="zh-CN" altLang="en-US" sz="1100" dirty="0" smtClean="0">
                <a:latin typeface="微软雅黑" pitchFamily="34" charset="-122"/>
                <a:ea typeface="微软雅黑" pitchFamily="34" charset="-122"/>
              </a:rPr>
              <a:t>头和</a:t>
            </a:r>
            <a:r>
              <a:rPr lang="en-US" sz="1100" dirty="0" smtClean="0">
                <a:latin typeface="微软雅黑" pitchFamily="34" charset="-122"/>
                <a:ea typeface="微软雅黑" pitchFamily="34" charset="-122"/>
              </a:rPr>
              <a:t>TCP</a:t>
            </a:r>
            <a:r>
              <a:rPr lang="zh-CN" altLang="en-US" sz="1100" dirty="0" smtClean="0">
                <a:latin typeface="微软雅黑" pitchFamily="34" charset="-122"/>
                <a:ea typeface="微软雅黑" pitchFamily="34" charset="-122"/>
              </a:rPr>
              <a:t>头各</a:t>
            </a:r>
            <a:r>
              <a:rPr lang="en-US" sz="1100" dirty="0" smtClean="0">
                <a:latin typeface="微软雅黑" pitchFamily="34" charset="-122"/>
                <a:ea typeface="微软雅黑" pitchFamily="34" charset="-122"/>
              </a:rPr>
              <a:t>20</a:t>
            </a:r>
            <a:r>
              <a:rPr lang="zh-CN" altLang="en-US" sz="1100" dirty="0" smtClean="0">
                <a:latin typeface="微软雅黑" pitchFamily="34" charset="-122"/>
                <a:ea typeface="微软雅黑" pitchFamily="34" charset="-122"/>
              </a:rPr>
              <a:t>字节）。</a:t>
            </a:r>
          </a:p>
          <a:p>
            <a:r>
              <a:rPr lang="zh-CN" altLang="en-US" sz="1100" dirty="0" smtClean="0">
                <a:latin typeface="微软雅黑" pitchFamily="34" charset="-122"/>
                <a:ea typeface="微软雅黑" pitchFamily="34" charset="-122"/>
              </a:rPr>
              <a:t>第二行：</a:t>
            </a:r>
            <a:r>
              <a:rPr lang="en-US" sz="1100" dirty="0" smtClean="0">
                <a:latin typeface="微软雅黑" pitchFamily="34" charset="-122"/>
                <a:ea typeface="微软雅黑" pitchFamily="34" charset="-122"/>
              </a:rPr>
              <a:t>server</a:t>
            </a:r>
            <a:r>
              <a:rPr lang="zh-CN" altLang="en-US" sz="1100" dirty="0" smtClean="0">
                <a:latin typeface="微软雅黑" pitchFamily="34" charset="-122"/>
                <a:ea typeface="微软雅黑" pitchFamily="34" charset="-122"/>
              </a:rPr>
              <a:t>响应连接，同时带上第一个包的</a:t>
            </a:r>
            <a:r>
              <a:rPr lang="en-US" sz="1100" dirty="0" err="1" smtClean="0">
                <a:latin typeface="微软雅黑" pitchFamily="34" charset="-122"/>
                <a:ea typeface="微软雅黑" pitchFamily="34" charset="-122"/>
              </a:rPr>
              <a:t>ack</a:t>
            </a:r>
            <a:r>
              <a:rPr lang="zh-CN" altLang="en-US" sz="1100" dirty="0" smtClean="0">
                <a:latin typeface="微软雅黑" pitchFamily="34" charset="-122"/>
                <a:ea typeface="微软雅黑" pitchFamily="34" charset="-122"/>
              </a:rPr>
              <a:t>信息，为</a:t>
            </a:r>
            <a:r>
              <a:rPr lang="en-US" sz="1100" dirty="0" smtClean="0">
                <a:latin typeface="微软雅黑" pitchFamily="34" charset="-122"/>
                <a:ea typeface="微软雅黑" pitchFamily="34" charset="-122"/>
              </a:rPr>
              <a:t>client</a:t>
            </a:r>
            <a:r>
              <a:rPr lang="zh-CN" altLang="en-US" sz="1100" dirty="0" smtClean="0">
                <a:latin typeface="微软雅黑" pitchFamily="34" charset="-122"/>
                <a:ea typeface="微软雅黑" pitchFamily="34" charset="-122"/>
              </a:rPr>
              <a:t>端的初始包序号加</a:t>
            </a:r>
            <a:r>
              <a:rPr lang="en-US" sz="1100" dirty="0" smtClean="0">
                <a:latin typeface="微软雅黑" pitchFamily="34" charset="-122"/>
                <a:ea typeface="微软雅黑" pitchFamily="34" charset="-122"/>
              </a:rPr>
              <a:t>1</a:t>
            </a:r>
            <a:r>
              <a:rPr lang="zh-CN" altLang="en-US" sz="1100" dirty="0" smtClean="0">
                <a:latin typeface="微软雅黑" pitchFamily="34" charset="-122"/>
                <a:ea typeface="微软雅黑" pitchFamily="34" charset="-122"/>
              </a:rPr>
              <a:t>，</a:t>
            </a:r>
            <a:r>
              <a:rPr lang="en-US" altLang="zh-CN" sz="1100" dirty="0" smtClean="0">
                <a:latin typeface="微软雅黑" pitchFamily="34" charset="-122"/>
                <a:ea typeface="微软雅黑" pitchFamily="34" charset="-122"/>
              </a:rPr>
              <a:t> </a:t>
            </a:r>
            <a:r>
              <a:rPr lang="en-US" altLang="zh-CN" sz="1100" dirty="0" smtClean="0">
                <a:solidFill>
                  <a:srgbClr val="FF0000"/>
                </a:solidFill>
                <a:latin typeface="微软雅黑" pitchFamily="34" charset="-122"/>
                <a:ea typeface="微软雅黑" pitchFamily="34" charset="-122"/>
              </a:rPr>
              <a:t>3908469123</a:t>
            </a:r>
            <a:r>
              <a:rPr lang="zh-CN" altLang="en-US" sz="1100" dirty="0" smtClean="0">
                <a:latin typeface="微软雅黑" pitchFamily="34" charset="-122"/>
                <a:ea typeface="微软雅黑" pitchFamily="34" charset="-122"/>
              </a:rPr>
              <a:t>，即</a:t>
            </a:r>
            <a:r>
              <a:rPr lang="en-US" sz="1100" dirty="0" smtClean="0">
                <a:latin typeface="微软雅黑" pitchFamily="34" charset="-122"/>
                <a:ea typeface="微软雅黑" pitchFamily="34" charset="-122"/>
              </a:rPr>
              <a:t>server</a:t>
            </a:r>
            <a:r>
              <a:rPr lang="zh-CN" altLang="en-US" sz="1100" dirty="0" smtClean="0">
                <a:latin typeface="微软雅黑" pitchFamily="34" charset="-122"/>
                <a:ea typeface="微软雅黑" pitchFamily="34" charset="-122"/>
              </a:rPr>
              <a:t>端下次等待接受这个包序号的包，用于</a:t>
            </a:r>
            <a:r>
              <a:rPr lang="en-US" sz="1100" dirty="0" err="1" smtClean="0">
                <a:latin typeface="微软雅黑" pitchFamily="34" charset="-122"/>
                <a:ea typeface="微软雅黑" pitchFamily="34" charset="-122"/>
              </a:rPr>
              <a:t>tcp</a:t>
            </a:r>
            <a:r>
              <a:rPr lang="zh-CN" altLang="en-US" sz="1100" dirty="0" smtClean="0">
                <a:latin typeface="微软雅黑" pitchFamily="34" charset="-122"/>
                <a:ea typeface="微软雅黑" pitchFamily="34" charset="-122"/>
              </a:rPr>
              <a:t>字节流的顺序控制。</a:t>
            </a:r>
            <a:r>
              <a:rPr lang="en-US" sz="1100" dirty="0" smtClean="0">
                <a:latin typeface="微软雅黑" pitchFamily="34" charset="-122"/>
                <a:ea typeface="微软雅黑" pitchFamily="34" charset="-122"/>
              </a:rPr>
              <a:t>Server</a:t>
            </a:r>
            <a:r>
              <a:rPr lang="zh-CN" altLang="en-US" sz="1100" dirty="0" smtClean="0">
                <a:latin typeface="微软雅黑" pitchFamily="34" charset="-122"/>
                <a:ea typeface="微软雅黑" pitchFamily="34" charset="-122"/>
              </a:rPr>
              <a:t>端的初始包序号为</a:t>
            </a:r>
            <a:r>
              <a:rPr lang="en-US" sz="1100" dirty="0" smtClean="0">
                <a:solidFill>
                  <a:srgbClr val="FF0000"/>
                </a:solidFill>
                <a:latin typeface="微软雅黑" pitchFamily="34" charset="-122"/>
                <a:ea typeface="微软雅黑" pitchFamily="34" charset="-122"/>
              </a:rPr>
              <a:t>2384084875</a:t>
            </a:r>
            <a:r>
              <a:rPr lang="zh-CN" altLang="en-US" sz="1100" dirty="0" smtClean="0">
                <a:latin typeface="微软雅黑" pitchFamily="34" charset="-122"/>
                <a:ea typeface="微软雅黑" pitchFamily="34" charset="-122"/>
              </a:rPr>
              <a:t>，</a:t>
            </a:r>
            <a:r>
              <a:rPr lang="en-US" sz="1100" dirty="0" smtClean="0">
                <a:latin typeface="微软雅黑" pitchFamily="34" charset="-122"/>
                <a:ea typeface="微软雅黑" pitchFamily="34" charset="-122"/>
              </a:rPr>
              <a:t>mss</a:t>
            </a:r>
            <a:r>
              <a:rPr lang="zh-CN" altLang="en-US" sz="1100" dirty="0" smtClean="0">
                <a:latin typeface="微软雅黑" pitchFamily="34" charset="-122"/>
                <a:ea typeface="微软雅黑" pitchFamily="34" charset="-122"/>
              </a:rPr>
              <a:t>也是</a:t>
            </a:r>
            <a:r>
              <a:rPr lang="en-US" sz="1100" dirty="0" smtClean="0">
                <a:latin typeface="微软雅黑" pitchFamily="34" charset="-122"/>
                <a:ea typeface="微软雅黑" pitchFamily="34" charset="-122"/>
              </a:rPr>
              <a:t>1460</a:t>
            </a:r>
            <a:r>
              <a:rPr lang="zh-CN" altLang="en-US" sz="1100" dirty="0" smtClean="0">
                <a:latin typeface="微软雅黑" pitchFamily="34" charset="-122"/>
                <a:ea typeface="微软雅黑" pitchFamily="34" charset="-122"/>
              </a:rPr>
              <a:t>。</a:t>
            </a:r>
          </a:p>
          <a:p>
            <a:r>
              <a:rPr lang="zh-CN" altLang="en-US" sz="1100" dirty="0" smtClean="0">
                <a:latin typeface="微软雅黑" pitchFamily="34" charset="-122"/>
                <a:ea typeface="微软雅黑" pitchFamily="34" charset="-122"/>
              </a:rPr>
              <a:t>第三行：</a:t>
            </a:r>
            <a:r>
              <a:rPr lang="en-US" sz="1100" dirty="0" smtClean="0">
                <a:latin typeface="微软雅黑" pitchFamily="34" charset="-122"/>
                <a:ea typeface="微软雅黑" pitchFamily="34" charset="-122"/>
              </a:rPr>
              <a:t>client</a:t>
            </a:r>
            <a:r>
              <a:rPr lang="zh-CN" altLang="en-US" sz="1100" dirty="0" smtClean="0">
                <a:latin typeface="微软雅黑" pitchFamily="34" charset="-122"/>
                <a:ea typeface="微软雅黑" pitchFamily="34" charset="-122"/>
              </a:rPr>
              <a:t>再次确认，三次握手完成。</a:t>
            </a:r>
          </a:p>
          <a:p>
            <a:r>
              <a:rPr lang="zh-CN" altLang="en-US" sz="1100" dirty="0" smtClean="0">
                <a:latin typeface="微软雅黑" pitchFamily="34" charset="-122"/>
                <a:ea typeface="微软雅黑" pitchFamily="34" charset="-122"/>
              </a:rPr>
              <a:t>第四行：</a:t>
            </a:r>
            <a:r>
              <a:rPr lang="en-US" sz="1100" dirty="0" smtClean="0">
                <a:latin typeface="微软雅黑" pitchFamily="34" charset="-122"/>
                <a:ea typeface="微软雅黑" pitchFamily="34" charset="-122"/>
              </a:rPr>
              <a:t>client</a:t>
            </a:r>
            <a:r>
              <a:rPr lang="zh-CN" altLang="en-US" sz="1100" dirty="0" smtClean="0">
                <a:latin typeface="微软雅黑" pitchFamily="34" charset="-122"/>
                <a:ea typeface="微软雅黑" pitchFamily="34" charset="-122"/>
              </a:rPr>
              <a:t>发请求包，包长度</a:t>
            </a:r>
            <a:r>
              <a:rPr lang="en-US" altLang="zh-CN" sz="1100" dirty="0" smtClean="0">
                <a:solidFill>
                  <a:srgbClr val="FF0000"/>
                </a:solidFill>
                <a:latin typeface="微软雅黑" pitchFamily="34" charset="-122"/>
                <a:ea typeface="微软雅黑" pitchFamily="34" charset="-122"/>
              </a:rPr>
              <a:t>216</a:t>
            </a:r>
            <a:r>
              <a:rPr lang="zh-CN" altLang="en-US" sz="1100" dirty="0" smtClean="0">
                <a:latin typeface="微软雅黑" pitchFamily="34" charset="-122"/>
                <a:ea typeface="微软雅黑" pitchFamily="34" charset="-122"/>
              </a:rPr>
              <a:t>字节。</a:t>
            </a:r>
          </a:p>
          <a:p>
            <a:r>
              <a:rPr lang="zh-CN" altLang="en-US" sz="1100" dirty="0" smtClean="0">
                <a:latin typeface="微软雅黑" pitchFamily="34" charset="-122"/>
                <a:ea typeface="微软雅黑" pitchFamily="34" charset="-122"/>
              </a:rPr>
              <a:t>第五行：</a:t>
            </a:r>
            <a:r>
              <a:rPr lang="en-US" sz="1100" dirty="0" smtClean="0">
                <a:latin typeface="微软雅黑" pitchFamily="34" charset="-122"/>
                <a:ea typeface="微软雅黑" pitchFamily="34" charset="-122"/>
              </a:rPr>
              <a:t>server</a:t>
            </a:r>
            <a:r>
              <a:rPr lang="zh-CN" altLang="en-US" sz="1100" dirty="0" smtClean="0">
                <a:latin typeface="微软雅黑" pitchFamily="34" charset="-122"/>
                <a:ea typeface="微软雅黑" pitchFamily="34" charset="-122"/>
              </a:rPr>
              <a:t>响应</a:t>
            </a:r>
            <a:r>
              <a:rPr lang="en-US" sz="1100" dirty="0" err="1" smtClean="0">
                <a:latin typeface="微软雅黑" pitchFamily="34" charset="-122"/>
                <a:ea typeface="微软雅黑" pitchFamily="34" charset="-122"/>
              </a:rPr>
              <a:t>ack</a:t>
            </a:r>
            <a:r>
              <a:rPr lang="zh-CN" altLang="en-US" sz="1100" dirty="0" smtClean="0">
                <a:latin typeface="微软雅黑" pitchFamily="34" charset="-122"/>
                <a:ea typeface="微软雅黑" pitchFamily="34" charset="-122"/>
              </a:rPr>
              <a:t>。</a:t>
            </a:r>
          </a:p>
          <a:p>
            <a:r>
              <a:rPr lang="zh-CN" altLang="en-US" sz="1100" dirty="0" smtClean="0">
                <a:latin typeface="微软雅黑" pitchFamily="34" charset="-122"/>
                <a:ea typeface="微软雅黑" pitchFamily="34" charset="-122"/>
              </a:rPr>
              <a:t>第六行：</a:t>
            </a:r>
            <a:r>
              <a:rPr lang="en-US" sz="1100" dirty="0" smtClean="0">
                <a:latin typeface="微软雅黑" pitchFamily="34" charset="-122"/>
                <a:ea typeface="微软雅黑" pitchFamily="34" charset="-122"/>
              </a:rPr>
              <a:t>server</a:t>
            </a:r>
            <a:r>
              <a:rPr lang="zh-CN" altLang="en-US" sz="1100" dirty="0" smtClean="0">
                <a:latin typeface="微软雅黑" pitchFamily="34" charset="-122"/>
                <a:ea typeface="微软雅黑" pitchFamily="34" charset="-122"/>
              </a:rPr>
              <a:t>回包，包长度</a:t>
            </a:r>
            <a:r>
              <a:rPr lang="en-US" altLang="zh-CN" sz="1100" dirty="0" smtClean="0">
                <a:latin typeface="微软雅黑" pitchFamily="34" charset="-122"/>
                <a:ea typeface="微软雅黑" pitchFamily="34" charset="-122"/>
              </a:rPr>
              <a:t>1</a:t>
            </a:r>
            <a:r>
              <a:rPr lang="en-US" altLang="zh-CN" sz="1100" dirty="0" smtClean="0">
                <a:solidFill>
                  <a:srgbClr val="FF0000"/>
                </a:solidFill>
                <a:latin typeface="微软雅黑" pitchFamily="34" charset="-122"/>
                <a:ea typeface="微软雅黑" pitchFamily="34" charset="-122"/>
              </a:rPr>
              <a:t>460</a:t>
            </a:r>
            <a:r>
              <a:rPr lang="zh-CN" altLang="en-US" sz="1100" dirty="0" smtClean="0">
                <a:latin typeface="微软雅黑" pitchFamily="34" charset="-122"/>
                <a:ea typeface="微软雅黑" pitchFamily="34" charset="-122"/>
              </a:rPr>
              <a:t>字节。</a:t>
            </a:r>
          </a:p>
          <a:p>
            <a:r>
              <a:rPr lang="zh-CN" altLang="en-US" sz="1100" dirty="0" smtClean="0">
                <a:latin typeface="微软雅黑" pitchFamily="34" charset="-122"/>
                <a:ea typeface="微软雅黑" pitchFamily="34" charset="-122"/>
              </a:rPr>
              <a:t>第七行：</a:t>
            </a:r>
            <a:r>
              <a:rPr lang="en-US" sz="1100" dirty="0" smtClean="0">
                <a:latin typeface="微软雅黑" pitchFamily="34" charset="-122"/>
                <a:ea typeface="微软雅黑" pitchFamily="34" charset="-122"/>
              </a:rPr>
              <a:t>client</a:t>
            </a:r>
            <a:r>
              <a:rPr lang="zh-CN" altLang="en-US" sz="1100" dirty="0" smtClean="0">
                <a:latin typeface="微软雅黑" pitchFamily="34" charset="-122"/>
                <a:ea typeface="微软雅黑" pitchFamily="34" charset="-122"/>
              </a:rPr>
              <a:t>响应</a:t>
            </a:r>
            <a:r>
              <a:rPr lang="en-US" sz="1100" dirty="0" err="1" smtClean="0">
                <a:latin typeface="微软雅黑" pitchFamily="34" charset="-122"/>
                <a:ea typeface="微软雅黑" pitchFamily="34" charset="-122"/>
              </a:rPr>
              <a:t>ack</a:t>
            </a:r>
            <a:r>
              <a:rPr lang="zh-CN" altLang="en-US" sz="1100" dirty="0" smtClean="0">
                <a:latin typeface="微软雅黑" pitchFamily="34" charset="-122"/>
                <a:ea typeface="微软雅黑" pitchFamily="34" charset="-122"/>
              </a:rPr>
              <a:t>。</a:t>
            </a:r>
            <a:r>
              <a:rPr lang="en-US" altLang="zh-CN" sz="1100" dirty="0" smtClean="0">
                <a:latin typeface="微软雅黑" pitchFamily="34" charset="-122"/>
                <a:ea typeface="微软雅黑" pitchFamily="34" charset="-122"/>
              </a:rPr>
              <a:t>….</a:t>
            </a:r>
            <a:endParaRPr lang="zh-CN" altLang="en-US" sz="1100" dirty="0" smtClean="0">
              <a:latin typeface="微软雅黑" pitchFamily="34" charset="-122"/>
              <a:ea typeface="微软雅黑" pitchFamily="34" charset="-122"/>
            </a:endParaRPr>
          </a:p>
          <a:p>
            <a:r>
              <a:rPr lang="zh-CN" altLang="en-US" sz="1100" dirty="0" smtClean="0">
                <a:latin typeface="微软雅黑" pitchFamily="34" charset="-122"/>
                <a:ea typeface="微软雅黑" pitchFamily="34" charset="-122"/>
              </a:rPr>
              <a:t>第八行：</a:t>
            </a:r>
            <a:r>
              <a:rPr lang="en-US" sz="1100" dirty="0" smtClean="0">
                <a:latin typeface="微软雅黑" pitchFamily="34" charset="-122"/>
                <a:ea typeface="微软雅黑" pitchFamily="34" charset="-122"/>
              </a:rPr>
              <a:t>client</a:t>
            </a:r>
            <a:r>
              <a:rPr lang="zh-CN" altLang="en-US" sz="1100" dirty="0" smtClean="0">
                <a:latin typeface="微软雅黑" pitchFamily="34" charset="-122"/>
                <a:ea typeface="微软雅黑" pitchFamily="34" charset="-122"/>
              </a:rPr>
              <a:t>发起关闭连接请求。</a:t>
            </a:r>
          </a:p>
          <a:p>
            <a:r>
              <a:rPr lang="zh-CN" altLang="en-US" sz="1100" dirty="0" smtClean="0">
                <a:latin typeface="微软雅黑" pitchFamily="34" charset="-122"/>
                <a:ea typeface="微软雅黑" pitchFamily="34" charset="-122"/>
              </a:rPr>
              <a:t>第九行：</a:t>
            </a:r>
            <a:r>
              <a:rPr lang="en-US" sz="1100" dirty="0" smtClean="0">
                <a:latin typeface="微软雅黑" pitchFamily="34" charset="-122"/>
                <a:ea typeface="微软雅黑" pitchFamily="34" charset="-122"/>
              </a:rPr>
              <a:t>server</a:t>
            </a:r>
            <a:r>
              <a:rPr lang="zh-CN" altLang="en-US" sz="1100" dirty="0" smtClean="0">
                <a:latin typeface="微软雅黑" pitchFamily="34" charset="-122"/>
                <a:ea typeface="微软雅黑" pitchFamily="34" charset="-122"/>
              </a:rPr>
              <a:t>响应</a:t>
            </a:r>
            <a:r>
              <a:rPr lang="en-US" sz="1100" dirty="0" err="1" smtClean="0">
                <a:latin typeface="微软雅黑" pitchFamily="34" charset="-122"/>
                <a:ea typeface="微软雅黑" pitchFamily="34" charset="-122"/>
              </a:rPr>
              <a:t>ack</a:t>
            </a:r>
            <a:r>
              <a:rPr lang="zh-CN" altLang="en-US" sz="1100" dirty="0" smtClean="0">
                <a:latin typeface="微软雅黑" pitchFamily="34" charset="-122"/>
                <a:ea typeface="微软雅黑" pitchFamily="34" charset="-122"/>
              </a:rPr>
              <a:t>，并且也发送</a:t>
            </a:r>
            <a:r>
              <a:rPr lang="en-US" sz="1100" dirty="0" smtClean="0">
                <a:latin typeface="微软雅黑" pitchFamily="34" charset="-122"/>
                <a:ea typeface="微软雅黑" pitchFamily="34" charset="-122"/>
              </a:rPr>
              <a:t>FIN</a:t>
            </a:r>
            <a:r>
              <a:rPr lang="zh-CN" altLang="en-US" sz="1100" dirty="0" smtClean="0">
                <a:latin typeface="微软雅黑" pitchFamily="34" charset="-122"/>
                <a:ea typeface="微软雅黑" pitchFamily="34" charset="-122"/>
              </a:rPr>
              <a:t>标志关闭。</a:t>
            </a:r>
          </a:p>
          <a:p>
            <a:r>
              <a:rPr lang="zh-CN" altLang="en-US" sz="1100" dirty="0" smtClean="0">
                <a:latin typeface="微软雅黑" pitchFamily="34" charset="-122"/>
                <a:ea typeface="微软雅黑" pitchFamily="34" charset="-122"/>
              </a:rPr>
              <a:t>第十行：客户端响应</a:t>
            </a:r>
            <a:r>
              <a:rPr lang="en-US" sz="1100" dirty="0" err="1" smtClean="0">
                <a:latin typeface="微软雅黑" pitchFamily="34" charset="-122"/>
                <a:ea typeface="微软雅黑" pitchFamily="34" charset="-122"/>
              </a:rPr>
              <a:t>ack</a:t>
            </a:r>
            <a:r>
              <a:rPr lang="zh-CN" altLang="en-US" sz="1100" dirty="0" smtClean="0">
                <a:latin typeface="微软雅黑" pitchFamily="34" charset="-122"/>
                <a:ea typeface="微软雅黑" pitchFamily="34" charset="-122"/>
              </a:rPr>
              <a:t>，关闭连接的四次握手完成。</a:t>
            </a:r>
          </a:p>
          <a:p>
            <a:r>
              <a:rPr lang="zh-CN" altLang="en-US" sz="1100" dirty="0" smtClean="0">
                <a:latin typeface="微软雅黑" pitchFamily="34" charset="-122"/>
                <a:ea typeface="微软雅黑" pitchFamily="34" charset="-122"/>
              </a:rPr>
              <a:t>通过这个来理解</a:t>
            </a:r>
            <a:r>
              <a:rPr lang="en-US" sz="1100" dirty="0" err="1" smtClean="0">
                <a:latin typeface="微软雅黑" pitchFamily="34" charset="-122"/>
                <a:ea typeface="微软雅黑" pitchFamily="34" charset="-122"/>
              </a:rPr>
              <a:t>tcp</a:t>
            </a:r>
            <a:r>
              <a:rPr lang="zh-CN" altLang="en-US" sz="1100" dirty="0" smtClean="0">
                <a:latin typeface="微软雅黑" pitchFamily="34" charset="-122"/>
                <a:ea typeface="微软雅黑" pitchFamily="34" charset="-122"/>
              </a:rPr>
              <a:t>协议也挺好的，连接关闭过程，字节流顺序控制，拥塞控制，</a:t>
            </a:r>
            <a:r>
              <a:rPr lang="en-US" sz="1100" dirty="0" err="1" smtClean="0">
                <a:latin typeface="微软雅黑" pitchFamily="34" charset="-122"/>
                <a:ea typeface="微软雅黑" pitchFamily="34" charset="-122"/>
              </a:rPr>
              <a:t>tcp</a:t>
            </a:r>
            <a:r>
              <a:rPr lang="zh-CN" altLang="en-US" sz="1100" dirty="0" smtClean="0">
                <a:latin typeface="微软雅黑" pitchFamily="34" charset="-122"/>
                <a:ea typeface="微软雅黑" pitchFamily="34" charset="-122"/>
              </a:rPr>
              <a:t>状态转换等。</a:t>
            </a:r>
            <a:endParaRPr lang="zh-CN" altLang="en-US" sz="1100"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srcRect/>
          <a:stretch>
            <a:fillRect/>
          </a:stretch>
        </p:blipFill>
        <p:spPr bwMode="auto">
          <a:xfrm>
            <a:off x="0" y="1295400"/>
            <a:ext cx="6172200" cy="3352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4648200"/>
            <a:ext cx="61722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533400" y="685800"/>
            <a:ext cx="6011862" cy="838200"/>
          </a:xfrm>
        </p:spPr>
        <p:txBody>
          <a:bodyPr/>
          <a:lstStyle/>
          <a:p>
            <a:r>
              <a:rPr lang="zh-CN" altLang="en-US" dirty="0">
                <a:latin typeface="微软雅黑" pitchFamily="34" charset="-122"/>
                <a:ea typeface="微软雅黑" pitchFamily="34" charset="-122"/>
              </a:rPr>
              <a:t>性能基准</a:t>
            </a:r>
          </a:p>
        </p:txBody>
      </p:sp>
      <p:graphicFrame>
        <p:nvGraphicFramePr>
          <p:cNvPr id="410906" name="Group 282"/>
          <p:cNvGraphicFramePr>
            <a:graphicFrameLocks noGrp="1"/>
          </p:cNvGraphicFramePr>
          <p:nvPr>
            <p:ph idx="1"/>
          </p:nvPr>
        </p:nvGraphicFramePr>
        <p:xfrm>
          <a:off x="685800" y="2133600"/>
          <a:ext cx="7543800" cy="3538855"/>
        </p:xfrm>
        <a:graphic>
          <a:graphicData uri="http://schemas.openxmlformats.org/drawingml/2006/table">
            <a:tbl>
              <a:tblPr/>
              <a:tblGrid>
                <a:gridCol w="608013"/>
                <a:gridCol w="1441450"/>
                <a:gridCol w="630237"/>
                <a:gridCol w="1204913"/>
                <a:gridCol w="1158875"/>
                <a:gridCol w="1295400"/>
                <a:gridCol w="1204912"/>
              </a:tblGrid>
              <a:tr h="0">
                <a:tc gridSpan="7">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charset="-122"/>
                          <a:ea typeface="宋体" charset="-122"/>
                        </a:rPr>
                        <a:t>TCP</a:t>
                      </a:r>
                      <a:r>
                        <a:rPr kumimoji="0" lang="zh-CN" altLang="en-US" sz="1600" b="1" i="0" u="none" strike="noStrike" cap="none" normalizeH="0" baseline="0" dirty="0" smtClean="0">
                          <a:ln>
                            <a:noFill/>
                          </a:ln>
                          <a:solidFill>
                            <a:schemeClr val="tx1"/>
                          </a:solidFill>
                          <a:effectLst/>
                          <a:latin typeface="宋体" charset="-122"/>
                          <a:ea typeface="宋体" charset="-122"/>
                        </a:rPr>
                        <a:t>、</a:t>
                      </a:r>
                      <a:r>
                        <a:rPr kumimoji="0" lang="en-US" altLang="zh-CN" sz="1600" b="1" i="0" u="none" strike="noStrike" cap="none" normalizeH="0" baseline="0" dirty="0" smtClean="0">
                          <a:ln>
                            <a:noFill/>
                          </a:ln>
                          <a:solidFill>
                            <a:schemeClr val="tx1"/>
                          </a:solidFill>
                          <a:effectLst/>
                          <a:latin typeface="宋体" charset="-122"/>
                          <a:ea typeface="宋体" charset="-122"/>
                        </a:rPr>
                        <a:t>UDP SERVER</a:t>
                      </a:r>
                      <a:r>
                        <a:rPr kumimoji="0" lang="zh-CN" altLang="en-US" sz="1600" b="1" i="0" u="none" strike="noStrike" cap="none" normalizeH="0" baseline="0" dirty="0" smtClean="0">
                          <a:ln>
                            <a:noFill/>
                          </a:ln>
                          <a:solidFill>
                            <a:schemeClr val="tx1"/>
                          </a:solidFill>
                          <a:effectLst/>
                          <a:latin typeface="宋体" charset="-122"/>
                          <a:ea typeface="宋体" charset="-122"/>
                        </a:rPr>
                        <a:t>性能表</a:t>
                      </a:r>
                      <a:endParaRPr kumimoji="0" lang="zh-CN" altLang="en-US" sz="1800" b="0" i="0" u="none" strike="noStrike" cap="none" normalizeH="0" baseline="0" dirty="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80975">
                <a:tc gridSpan="7">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19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主题</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细项</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公司级基准</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较好部门</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较差部门</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没有经验部门</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备注</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663">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charset="-122"/>
                          <a:ea typeface="宋体" charset="-122"/>
                        </a:rPr>
                        <a:t>TCP Server</a:t>
                      </a:r>
                      <a:r>
                        <a:rPr kumimoji="0" lang="zh-CN" altLang="en-US" sz="1200" b="0" i="0" u="none" strike="noStrike" cap="none" normalizeH="0" baseline="0" smtClean="0">
                          <a:ln>
                            <a:noFill/>
                          </a:ln>
                          <a:solidFill>
                            <a:srgbClr val="000000"/>
                          </a:solidFill>
                          <a:effectLst/>
                          <a:latin typeface="宋体" charset="-122"/>
                          <a:ea typeface="宋体" charset="-122"/>
                        </a:rPr>
                        <a:t>性能</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宋体" charset="-122"/>
                          <a:ea typeface="宋体" charset="-122"/>
                        </a:rPr>
                        <a:t>并发连接数（个</a:t>
                      </a:r>
                      <a:r>
                        <a:rPr kumimoji="0" lang="en-US" altLang="zh-CN" sz="1200" b="0" i="0" u="none" strike="noStrike" cap="none" normalizeH="0" baseline="0" dirty="0" smtClean="0">
                          <a:ln>
                            <a:noFill/>
                          </a:ln>
                          <a:solidFill>
                            <a:srgbClr val="000000"/>
                          </a:solidFill>
                          <a:effectLst/>
                          <a:latin typeface="宋体" charset="-122"/>
                          <a:ea typeface="宋体" charset="-122"/>
                        </a:rPr>
                        <a:t>)</a:t>
                      </a:r>
                      <a:endParaRPr kumimoji="0" lang="en-US" altLang="zh-CN" sz="1800" b="0" i="0" u="none" strike="noStrike" cap="none" normalizeH="0" baseline="0" dirty="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charset="-122"/>
                          <a:ea typeface="宋体" charset="-122"/>
                        </a:rPr>
                        <a:t>50000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50000</a:t>
                      </a:r>
                      <a:r>
                        <a:rPr kumimoji="0" lang="zh-CN" altLang="en-US" sz="1200" b="0" i="0" u="none" strike="noStrike" cap="none" normalizeH="0" baseline="0" smtClean="0">
                          <a:ln>
                            <a:noFill/>
                          </a:ln>
                          <a:solidFill>
                            <a:srgbClr val="000000"/>
                          </a:solidFill>
                          <a:effectLst/>
                          <a:latin typeface="宋体" charset="-122"/>
                          <a:ea typeface="宋体" charset="-122"/>
                        </a:rPr>
                        <a:t>）</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40000</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20000</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617</a:t>
                      </a:r>
                      <a:r>
                        <a:rPr kumimoji="0" lang="zh-CN" altLang="en-US" sz="1200" b="0" i="0" u="none" strike="noStrike" cap="none" normalizeH="0" baseline="0" smtClean="0">
                          <a:ln>
                            <a:noFill/>
                          </a:ln>
                          <a:solidFill>
                            <a:srgbClr val="000000"/>
                          </a:solidFill>
                          <a:effectLst/>
                          <a:latin typeface="宋体" charset="-122"/>
                          <a:ea typeface="宋体" charset="-122"/>
                        </a:rPr>
                        <a:t>）</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50</a:t>
                      </a:r>
                      <a:r>
                        <a:rPr kumimoji="0" lang="zh-CN" altLang="en-US" sz="1200" b="0" i="0" u="none" strike="noStrike" cap="none" normalizeH="0" baseline="0" smtClean="0">
                          <a:ln>
                            <a:noFill/>
                          </a:ln>
                          <a:solidFill>
                            <a:srgbClr val="000000"/>
                          </a:solidFill>
                          <a:effectLst/>
                          <a:latin typeface="宋体" charset="-122"/>
                          <a:ea typeface="宋体" charset="-122"/>
                        </a:rPr>
                        <a:t>）</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37</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7575">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处理请求能力（次</a:t>
                      </a:r>
                      <a:r>
                        <a:rPr kumimoji="0" lang="en-US" altLang="zh-CN" sz="1200" b="0" i="0" u="none" strike="noStrike" cap="none" normalizeH="0" baseline="0" smtClean="0">
                          <a:ln>
                            <a:noFill/>
                          </a:ln>
                          <a:solidFill>
                            <a:srgbClr val="000000"/>
                          </a:solidFill>
                          <a:effectLst/>
                          <a:latin typeface="宋体" charset="-122"/>
                          <a:ea typeface="宋体" charset="-122"/>
                        </a:rPr>
                        <a:t>/s</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charset="-122"/>
                          <a:ea typeface="宋体" charset="-122"/>
                        </a:rPr>
                        <a:t>35000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10000)</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6000</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3000</a:t>
                      </a: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2500</a:t>
                      </a: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743</a:t>
                      </a:r>
                      <a:r>
                        <a:rPr kumimoji="0" lang="zh-CN" altLang="en-US" sz="1200" b="0" i="0" u="none" strike="noStrike" cap="none" normalizeH="0" baseline="0" smtClean="0">
                          <a:ln>
                            <a:noFill/>
                          </a:ln>
                          <a:solidFill>
                            <a:srgbClr val="000000"/>
                          </a:solidFill>
                          <a:effectLst/>
                          <a:latin typeface="宋体" charset="-122"/>
                          <a:ea typeface="宋体" charset="-122"/>
                        </a:rPr>
                        <a:t>）</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50</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29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charset="-122"/>
                          <a:ea typeface="宋体" charset="-122"/>
                        </a:rPr>
                        <a:t>UDP Server</a:t>
                      </a:r>
                      <a:r>
                        <a:rPr kumimoji="0" lang="zh-CN" altLang="en-US" sz="1200" b="0" i="0" u="none" strike="noStrike" cap="none" normalizeH="0" baseline="0" smtClean="0">
                          <a:ln>
                            <a:noFill/>
                          </a:ln>
                          <a:solidFill>
                            <a:srgbClr val="000000"/>
                          </a:solidFill>
                          <a:effectLst/>
                          <a:latin typeface="宋体" charset="-122"/>
                          <a:ea typeface="宋体" charset="-122"/>
                        </a:rPr>
                        <a:t>性能</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处理请求能力（次</a:t>
                      </a:r>
                      <a:r>
                        <a:rPr kumimoji="0" lang="en-US" altLang="zh-CN" sz="1200" b="0" i="0" u="none" strike="noStrike" cap="none" normalizeH="0" baseline="0" smtClean="0">
                          <a:ln>
                            <a:noFill/>
                          </a:ln>
                          <a:solidFill>
                            <a:srgbClr val="000000"/>
                          </a:solidFill>
                          <a:effectLst/>
                          <a:latin typeface="宋体" charset="-122"/>
                          <a:ea typeface="宋体" charset="-122"/>
                        </a:rPr>
                        <a:t>/s</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宋体" charset="-122"/>
                          <a:ea typeface="宋体" charset="-122"/>
                        </a:rPr>
                        <a:t>30000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30000</a:t>
                      </a:r>
                      <a:r>
                        <a:rPr kumimoji="0" lang="zh-CN" altLang="en-US" sz="1200" b="0" i="0" u="none" strike="noStrike" cap="none" normalizeH="0" baseline="0" smtClean="0">
                          <a:ln>
                            <a:noFill/>
                          </a:ln>
                          <a:solidFill>
                            <a:srgbClr val="000000"/>
                          </a:solidFill>
                          <a:effectLst/>
                          <a:latin typeface="宋体" charset="-122"/>
                          <a:ea typeface="宋体" charset="-122"/>
                        </a:rPr>
                        <a:t>）</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20000</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2000</a:t>
                      </a:r>
                      <a:r>
                        <a:rPr kumimoji="0" lang="zh-CN" altLang="en-US" sz="1200" b="0" i="0" u="none" strike="noStrike" cap="none" normalizeH="0" baseline="0" smtClean="0">
                          <a:ln>
                            <a:noFill/>
                          </a:ln>
                          <a:solidFill>
                            <a:srgbClr val="000000"/>
                          </a:solidFill>
                          <a:effectLst/>
                          <a:latin typeface="宋体" charset="-122"/>
                          <a:ea typeface="宋体" charset="-122"/>
                        </a:rPr>
                        <a:t>）</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宋体" charset="-122"/>
                          <a:ea typeface="宋体" charset="-122"/>
                        </a:rPr>
                        <a:t>（</a:t>
                      </a:r>
                      <a:r>
                        <a:rPr kumimoji="0" lang="en-US" altLang="zh-CN" sz="1200" b="0" i="0" u="none" strike="noStrike" cap="none" normalizeH="0" baseline="0" smtClean="0">
                          <a:ln>
                            <a:noFill/>
                          </a:ln>
                          <a:solidFill>
                            <a:srgbClr val="000000"/>
                          </a:solidFill>
                          <a:effectLst/>
                          <a:latin typeface="宋体" charset="-122"/>
                          <a:ea typeface="宋体" charset="-122"/>
                        </a:rPr>
                        <a:t>320</a:t>
                      </a:r>
                      <a:r>
                        <a:rPr kumimoji="0" lang="zh-CN" altLang="en-US" sz="1200" b="0" i="0" u="none" strike="noStrike" cap="none" normalizeH="0" baseline="0" smtClean="0">
                          <a:ln>
                            <a:noFill/>
                          </a:ln>
                          <a:solidFill>
                            <a:srgbClr val="000000"/>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宋体" charset="-122"/>
                          <a:ea typeface="宋体" charset="-122"/>
                        </a:rPr>
                        <a:t>　</a:t>
                      </a:r>
                      <a:endParaRPr kumimoji="0" lang="zh-CN" altLang="en-US" sz="1800" b="0" i="0" u="none" strike="noStrike" cap="none" normalizeH="0" baseline="0" dirty="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t>tcpdump</a:t>
            </a:r>
          </a:p>
        </p:txBody>
      </p:sp>
      <p:sp>
        <p:nvSpPr>
          <p:cNvPr id="12291" name="Rectangle 3"/>
          <p:cNvSpPr>
            <a:spLocks noGrp="1" noChangeArrowheads="1"/>
          </p:cNvSpPr>
          <p:nvPr>
            <p:ph type="body" sz="half" idx="1"/>
          </p:nvPr>
        </p:nvSpPr>
        <p:spPr>
          <a:xfrm>
            <a:off x="304800" y="1600200"/>
            <a:ext cx="8229600" cy="4525963"/>
          </a:xfrm>
        </p:spPr>
        <p:txBody>
          <a:bodyPr/>
          <a:lstStyle/>
          <a:p>
            <a:r>
              <a:rPr lang="en-US" altLang="zh-CN" sz="2400" dirty="0" err="1" smtClean="0"/>
              <a:t>tcpdump</a:t>
            </a:r>
            <a:r>
              <a:rPr lang="en-US" altLang="zh-CN" sz="2400" dirty="0" smtClean="0"/>
              <a:t>  -</a:t>
            </a:r>
            <a:r>
              <a:rPr lang="en-US" altLang="zh-CN" sz="2400" dirty="0" err="1" smtClean="0"/>
              <a:t>i</a:t>
            </a:r>
            <a:r>
              <a:rPr lang="en-US" altLang="zh-CN" sz="2400" dirty="0" smtClean="0"/>
              <a:t> eth1 port 4100 -</a:t>
            </a:r>
            <a:r>
              <a:rPr lang="en-US" altLang="zh-CN" sz="2400" dirty="0" err="1" smtClean="0"/>
              <a:t>vvv</a:t>
            </a:r>
            <a:r>
              <a:rPr lang="en-US" altLang="zh-CN" sz="2400" dirty="0" smtClean="0"/>
              <a:t>  -XX -s 0</a:t>
            </a:r>
          </a:p>
          <a:p>
            <a:r>
              <a:rPr lang="zh-CN" altLang="en-US" sz="2400" dirty="0" smtClean="0"/>
              <a:t>显示截获的报文全部内容</a:t>
            </a:r>
            <a:endParaRPr lang="zh-CN" sz="2400" dirty="0"/>
          </a:p>
          <a:p>
            <a:endParaRPr lang="zh-CN" sz="2800" dirty="0"/>
          </a:p>
        </p:txBody>
      </p:sp>
      <p:pic>
        <p:nvPicPr>
          <p:cNvPr id="3074" name="Picture 2"/>
          <p:cNvPicPr>
            <a:picLocks noChangeAspect="1" noChangeArrowheads="1"/>
          </p:cNvPicPr>
          <p:nvPr/>
        </p:nvPicPr>
        <p:blipFill>
          <a:blip r:embed="rId2"/>
          <a:srcRect/>
          <a:stretch>
            <a:fillRect/>
          </a:stretch>
        </p:blipFill>
        <p:spPr bwMode="auto">
          <a:xfrm>
            <a:off x="304800" y="5105400"/>
            <a:ext cx="8305800" cy="17526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381000" y="2514600"/>
            <a:ext cx="8229600"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总结</a:t>
            </a:r>
            <a:endParaRPr lang="zh-CN" dirty="0">
              <a:latin typeface="微软雅黑" pitchFamily="34" charset="-122"/>
              <a:ea typeface="微软雅黑" pitchFamily="34" charset="-122"/>
            </a:endParaRPr>
          </a:p>
        </p:txBody>
      </p:sp>
      <p:sp>
        <p:nvSpPr>
          <p:cNvPr id="5123" name="Rectangle 3"/>
          <p:cNvSpPr>
            <a:spLocks noGrp="1" noChangeArrowheads="1"/>
          </p:cNvSpPr>
          <p:nvPr>
            <p:ph type="body" idx="1"/>
          </p:nvPr>
        </p:nvSpPr>
        <p:spPr/>
        <p:txBody>
          <a:bodyPr/>
          <a:lstStyle/>
          <a:p>
            <a:pPr lvl="1">
              <a:buNone/>
            </a:pPr>
            <a:endParaRPr lang="en-US" altLang="zh-CN" dirty="0" smtClean="0"/>
          </a:p>
          <a:p>
            <a:pPr lvl="1">
              <a:buNone/>
            </a:pPr>
            <a:r>
              <a:rPr lang="zh-CN" altLang="en-US" sz="3600" dirty="0" smtClean="0">
                <a:latin typeface="微软雅黑" pitchFamily="34" charset="-122"/>
                <a:ea typeface="微软雅黑" pitchFamily="34" charset="-122"/>
              </a:rPr>
              <a:t>工欲善其事，必先利其器！</a:t>
            </a:r>
            <a:endParaRPr lang="zh-CN" sz="3600" dirty="0">
              <a:latin typeface="微软雅黑" pitchFamily="34" charset="-122"/>
              <a:ea typeface="微软雅黑" pitchFamily="34" charset="-122"/>
            </a:endParaRPr>
          </a:p>
          <a:p>
            <a:pPr lvl="1"/>
            <a:endParaRPr lang="zh-CN" dirty="0"/>
          </a:p>
          <a:p>
            <a:endParaRPr lang="zh-CN" dirty="0"/>
          </a:p>
          <a:p>
            <a:pPr lvl="1">
              <a:buFontTx/>
              <a:buNone/>
            </a:pPr>
            <a:endParaRPr 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参考资料</a:t>
            </a:r>
            <a:endParaRPr lang="zh-CN" dirty="0">
              <a:latin typeface="微软雅黑" pitchFamily="34" charset="-122"/>
              <a:ea typeface="微软雅黑" pitchFamily="34" charset="-122"/>
            </a:endParaRPr>
          </a:p>
        </p:txBody>
      </p:sp>
      <p:sp>
        <p:nvSpPr>
          <p:cNvPr id="5123" name="Rectangle 3"/>
          <p:cNvSpPr>
            <a:spLocks noGrp="1" noChangeArrowheads="1"/>
          </p:cNvSpPr>
          <p:nvPr>
            <p:ph type="body" idx="1"/>
          </p:nvPr>
        </p:nvSpPr>
        <p:spPr/>
        <p:txBody>
          <a:bodyPr/>
          <a:lstStyle/>
          <a:p>
            <a:pPr lvl="1">
              <a:buNone/>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百度百科，主要命令解释及选项；</a:t>
            </a:r>
            <a:endParaRPr lang="en-US" altLang="zh-CN" dirty="0" smtClean="0">
              <a:latin typeface="微软雅黑" pitchFamily="34" charset="-122"/>
              <a:ea typeface="微软雅黑" pitchFamily="34" charset="-122"/>
            </a:endParaRPr>
          </a:p>
          <a:p>
            <a:pPr lvl="1">
              <a:buNone/>
            </a:pPr>
            <a:r>
              <a:rPr lang="en-US" altLang="zh-CN" dirty="0" smtClean="0">
                <a:latin typeface="微软雅黑" pitchFamily="34" charset="-122"/>
                <a:ea typeface="微软雅黑" pitchFamily="34" charset="-122"/>
              </a:rPr>
              <a:t>2. </a:t>
            </a:r>
            <a:r>
              <a:rPr lang="en-US" altLang="zh-CN" dirty="0" smtClean="0">
                <a:latin typeface="微软雅黑" pitchFamily="34" charset="-122"/>
                <a:ea typeface="微软雅黑" pitchFamily="34" charset="-122"/>
                <a:hlinkClick r:id="rId2"/>
              </a:rPr>
              <a:t>http://</a:t>
            </a:r>
            <a:r>
              <a:rPr lang="en-US" altLang="zh-CN" dirty="0" smtClean="0">
                <a:latin typeface="微软雅黑" pitchFamily="34" charset="-122"/>
                <a:ea typeface="微软雅黑" pitchFamily="34" charset="-122"/>
                <a:hlinkClick r:id="rId2"/>
              </a:rPr>
              <a:t>www.docin.com/p-3128886.html</a:t>
            </a:r>
            <a:endParaRPr lang="en-US" altLang="zh-CN" dirty="0" smtClean="0">
              <a:latin typeface="微软雅黑" pitchFamily="34" charset="-122"/>
              <a:ea typeface="微软雅黑" pitchFamily="34" charset="-122"/>
            </a:endParaRPr>
          </a:p>
          <a:p>
            <a:pPr lvl="1">
              <a:buNone/>
            </a:pPr>
            <a:r>
              <a:rPr lang="en-US" altLang="zh-CN" dirty="0" smtClean="0">
                <a:latin typeface="微软雅黑" pitchFamily="34" charset="-122"/>
                <a:ea typeface="微软雅黑" pitchFamily="34" charset="-122"/>
              </a:rPr>
              <a:t>3.Unix</a:t>
            </a:r>
            <a:r>
              <a:rPr lang="zh-CN" altLang="en-US" dirty="0" smtClean="0">
                <a:latin typeface="微软雅黑" pitchFamily="34" charset="-122"/>
                <a:ea typeface="微软雅黑" pitchFamily="34" charset="-122"/>
              </a:rPr>
              <a:t>网络编程</a:t>
            </a:r>
            <a:endParaRPr lang="en-US" altLang="zh-CN" dirty="0" smtClean="0">
              <a:latin typeface="微软雅黑" pitchFamily="34" charset="-122"/>
              <a:ea typeface="微软雅黑" pitchFamily="34" charset="-122"/>
            </a:endParaRPr>
          </a:p>
          <a:p>
            <a:pPr lvl="1">
              <a:buNone/>
            </a:pPr>
            <a:r>
              <a:rPr lang="en-US" altLang="zh-CN" dirty="0" smtClean="0">
                <a:latin typeface="微软雅黑" pitchFamily="34" charset="-122"/>
                <a:ea typeface="微软雅黑" pitchFamily="34" charset="-122"/>
              </a:rPr>
              <a:t>4.TCP/IP</a:t>
            </a:r>
            <a:r>
              <a:rPr lang="zh-CN" altLang="en-US" dirty="0" smtClean="0">
                <a:latin typeface="微软雅黑" pitchFamily="34" charset="-122"/>
                <a:ea typeface="微软雅黑" pitchFamily="34" charset="-122"/>
              </a:rPr>
              <a:t>详解 三卷本</a:t>
            </a:r>
            <a:endParaRPr lang="en-US" altLang="zh-CN" dirty="0" smtClean="0">
              <a:latin typeface="微软雅黑" pitchFamily="34" charset="-122"/>
              <a:ea typeface="微软雅黑" pitchFamily="34" charset="-122"/>
            </a:endParaRPr>
          </a:p>
          <a:p>
            <a:pPr lvl="1">
              <a:buNone/>
            </a:pPr>
            <a:endParaRPr lang="zh-CN" dirty="0"/>
          </a:p>
          <a:p>
            <a:pPr lvl="1"/>
            <a:endParaRPr lang="zh-CN" dirty="0"/>
          </a:p>
          <a:p>
            <a:endParaRPr lang="zh-CN" dirty="0"/>
          </a:p>
          <a:p>
            <a:pPr lvl="1">
              <a:buFontTx/>
              <a:buNone/>
            </a:pPr>
            <a:endParaRPr lang="zh-C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827088" y="3500438"/>
            <a:ext cx="7737475" cy="823912"/>
          </a:xfrm>
          <a:prstGeom prst="rect">
            <a:avLst/>
          </a:prstGeom>
          <a:noFill/>
          <a:ln w="9525">
            <a:noFill/>
            <a:miter lim="800000"/>
            <a:headEnd/>
            <a:tailEnd/>
          </a:ln>
        </p:spPr>
        <p:txBody>
          <a:bodyPr wrap="none">
            <a:spAutoFit/>
          </a:bodyPr>
          <a:lstStyle/>
          <a:p>
            <a:r>
              <a:rPr lang="zh-CN" altLang="en-US" sz="4800">
                <a:solidFill>
                  <a:srgbClr val="FF0000"/>
                </a:solidFill>
              </a:rPr>
              <a:t>谢谢！</a:t>
            </a:r>
            <a:r>
              <a:rPr lang="zh-CN" altLang="en-US" sz="4800">
                <a:solidFill>
                  <a:schemeClr val="hlink"/>
                </a:solidFill>
              </a:rPr>
              <a:t>沟通从心开始</a:t>
            </a:r>
            <a:r>
              <a:rPr lang="zh-CN" altLang="en-US" sz="4800">
                <a:solidFill>
                  <a:srgbClr val="FF0000"/>
                </a:solidFill>
              </a:rPr>
              <a:t>。</a:t>
            </a:r>
            <a:r>
              <a:rPr lang="en-US" altLang="zh-CN" sz="4800">
                <a:solidFill>
                  <a:srgbClr val="FF0000"/>
                </a:solidFill>
              </a:rPr>
              <a:t>Q &amp;A</a:t>
            </a:r>
          </a:p>
        </p:txBody>
      </p:sp>
      <p:pic>
        <p:nvPicPr>
          <p:cNvPr id="27651" name="Picture 3"/>
          <p:cNvPicPr>
            <a:picLocks noChangeAspect="1" noChangeArrowheads="1"/>
          </p:cNvPicPr>
          <p:nvPr/>
        </p:nvPicPr>
        <p:blipFill>
          <a:blip r:embed="rId2"/>
          <a:srcRect/>
          <a:stretch>
            <a:fillRect/>
          </a:stretch>
        </p:blipFill>
        <p:spPr bwMode="auto">
          <a:xfrm>
            <a:off x="3429000" y="1857375"/>
            <a:ext cx="2500313" cy="1214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D74565C-A12E-4249-B2CE-E18EFE9310D8}" type="slidenum">
              <a:rPr lang="zh-CN" altLang="en-US"/>
              <a:pPr/>
              <a:t>8</a:t>
            </a:fld>
            <a:endParaRPr lang="en-US" altLang="zh-CN"/>
          </a:p>
        </p:txBody>
      </p:sp>
      <p:sp>
        <p:nvSpPr>
          <p:cNvPr id="6" name="日期占位符 5"/>
          <p:cNvSpPr>
            <a:spLocks noGrp="1"/>
          </p:cNvSpPr>
          <p:nvPr>
            <p:ph type="dt" sz="half" idx="12"/>
          </p:nvPr>
        </p:nvSpPr>
        <p:spPr/>
        <p:txBody>
          <a:bodyPr/>
          <a:lstStyle/>
          <a:p>
            <a:fld id="{33A1A6C7-FE65-482F-A2E6-5EB397D246A1}" type="datetime1">
              <a:rPr lang="zh-CN" altLang="en-US"/>
              <a:pPr/>
              <a:t>2010-4-27</a:t>
            </a:fld>
            <a:endParaRPr lang="en-US" altLang="zh-CN"/>
          </a:p>
        </p:txBody>
      </p:sp>
      <p:sp>
        <p:nvSpPr>
          <p:cNvPr id="477186" name="Rectangle 2"/>
          <p:cNvSpPr>
            <a:spLocks noGrp="1" noChangeArrowheads="1"/>
          </p:cNvSpPr>
          <p:nvPr>
            <p:ph type="title"/>
          </p:nvPr>
        </p:nvSpPr>
        <p:spPr>
          <a:xfrm>
            <a:off x="304800" y="914400"/>
            <a:ext cx="8153400" cy="457200"/>
          </a:xfrm>
        </p:spPr>
        <p:txBody>
          <a:bodyPr/>
          <a:lstStyle/>
          <a:p>
            <a:r>
              <a:rPr lang="zh-CN" altLang="en-US" sz="3600" b="1" dirty="0" smtClean="0">
                <a:latin typeface="微软雅黑" pitchFamily="34" charset="-122"/>
                <a:ea typeface="微软雅黑" pitchFamily="34" charset="-122"/>
              </a:rPr>
              <a:t>知识和工具的准备</a:t>
            </a:r>
            <a:r>
              <a:rPr lang="zh-CN" altLang="en-US" sz="2400" dirty="0" smtClean="0">
                <a:latin typeface="微软雅黑" pitchFamily="34" charset="-122"/>
                <a:ea typeface="微软雅黑" pitchFamily="34" charset="-122"/>
              </a:rPr>
              <a:t/>
            </a:r>
            <a:br>
              <a:rPr lang="zh-CN" altLang="en-US" sz="2400" dirty="0" smtClean="0">
                <a:latin typeface="微软雅黑" pitchFamily="34" charset="-122"/>
                <a:ea typeface="微软雅黑" pitchFamily="34" charset="-122"/>
              </a:rPr>
            </a:br>
            <a:r>
              <a:rPr lang="en-US" altLang="zh-CN" sz="2400" dirty="0">
                <a:ea typeface="宋体" pitchFamily="2" charset="-122"/>
              </a:rPr>
              <a:t/>
            </a:r>
            <a:br>
              <a:rPr lang="en-US" altLang="zh-CN" sz="2400" dirty="0">
                <a:ea typeface="宋体" pitchFamily="2" charset="-122"/>
              </a:rPr>
            </a:br>
            <a:endParaRPr lang="zh-CN" altLang="en-US" sz="2400" dirty="0">
              <a:ea typeface="宋体" pitchFamily="2" charset="-122"/>
            </a:endParaRPr>
          </a:p>
        </p:txBody>
      </p:sp>
      <p:sp>
        <p:nvSpPr>
          <p:cNvPr id="477189" name="Rectangle 5"/>
          <p:cNvSpPr>
            <a:spLocks noGrp="1" noChangeArrowheads="1"/>
          </p:cNvSpPr>
          <p:nvPr>
            <p:ph type="body" idx="1"/>
          </p:nvPr>
        </p:nvSpPr>
        <p:spPr>
          <a:xfrm>
            <a:off x="395288" y="1412875"/>
            <a:ext cx="8064500" cy="4265613"/>
          </a:xfrm>
          <a:noFill/>
          <a:ln/>
        </p:spPr>
        <p:txBody>
          <a:bodyPr/>
          <a:lstStyle/>
          <a:p>
            <a:r>
              <a:rPr lang="en-US" sz="2400" dirty="0" err="1" smtClean="0">
                <a:latin typeface="微软雅黑" pitchFamily="34" charset="-122"/>
                <a:ea typeface="微软雅黑" pitchFamily="34" charset="-122"/>
              </a:rPr>
              <a:t>ulimit</a:t>
            </a:r>
            <a:r>
              <a:rPr lang="en-US" sz="2400" dirty="0" smtClean="0">
                <a:latin typeface="微软雅黑" pitchFamily="34" charset="-122"/>
                <a:ea typeface="微软雅黑" pitchFamily="34" charset="-122"/>
              </a:rPr>
              <a:t> -a</a:t>
            </a:r>
            <a:r>
              <a:rPr lang="zh-CN" altLang="en-US" sz="2400" dirty="0" smtClean="0">
                <a:latin typeface="微软雅黑" pitchFamily="34" charset="-122"/>
                <a:ea typeface="微软雅黑" pitchFamily="34" charset="-122"/>
              </a:rPr>
              <a:t>里的各种限制，特别是</a:t>
            </a:r>
            <a:r>
              <a:rPr lang="en-US" sz="2400" dirty="0" smtClean="0">
                <a:latin typeface="微软雅黑" pitchFamily="34" charset="-122"/>
                <a:ea typeface="微软雅黑" pitchFamily="34" charset="-122"/>
              </a:rPr>
              <a:t>open files</a:t>
            </a:r>
            <a:r>
              <a:rPr lang="zh-CN" altLang="en-US" sz="2400" dirty="0" smtClean="0">
                <a:latin typeface="微软雅黑" pitchFamily="34" charset="-122"/>
                <a:ea typeface="微软雅黑" pitchFamily="34" charset="-122"/>
              </a:rPr>
              <a:t>和</a:t>
            </a:r>
            <a:r>
              <a:rPr lang="en-US" sz="2400" dirty="0" smtClean="0">
                <a:latin typeface="微软雅黑" pitchFamily="34" charset="-122"/>
                <a:ea typeface="微软雅黑" pitchFamily="34" charset="-122"/>
              </a:rPr>
              <a:t>core file size</a:t>
            </a:r>
            <a:endParaRPr lang="zh-CN" altLang="en-US" sz="2400" dirty="0" smtClean="0">
              <a:latin typeface="微软雅黑" pitchFamily="34" charset="-122"/>
              <a:ea typeface="微软雅黑" pitchFamily="34" charset="-122"/>
            </a:endParaRPr>
          </a:p>
          <a:p>
            <a:r>
              <a:rPr lang="en-US"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共享内存大小受</a:t>
            </a:r>
            <a:r>
              <a:rPr lang="en-US" sz="2400" dirty="0" smtClean="0">
                <a:latin typeface="微软雅黑" pitchFamily="34" charset="-122"/>
                <a:ea typeface="微软雅黑" pitchFamily="34" charset="-122"/>
              </a:rPr>
              <a:t>/proc/sys/kernel/</a:t>
            </a:r>
            <a:r>
              <a:rPr lang="en-US" sz="2400" dirty="0" err="1" smtClean="0">
                <a:latin typeface="微软雅黑" pitchFamily="34" charset="-122"/>
                <a:ea typeface="微软雅黑" pitchFamily="34" charset="-122"/>
              </a:rPr>
              <a:t>shmmax</a:t>
            </a:r>
            <a:r>
              <a:rPr lang="zh-CN" altLang="en-US" sz="2400" dirty="0" smtClean="0">
                <a:latin typeface="微软雅黑" pitchFamily="34" charset="-122"/>
                <a:ea typeface="微软雅黑" pitchFamily="34" charset="-122"/>
              </a:rPr>
              <a:t>控制</a:t>
            </a:r>
          </a:p>
          <a:p>
            <a:r>
              <a:rPr lang="en-US" sz="2400" dirty="0" smtClean="0">
                <a:latin typeface="微软雅黑" pitchFamily="34" charset="-122"/>
                <a:ea typeface="微软雅黑" pitchFamily="34" charset="-122"/>
              </a:rPr>
              <a:t>32</a:t>
            </a:r>
            <a:r>
              <a:rPr lang="zh-CN" altLang="en-US" sz="2400" dirty="0" smtClean="0">
                <a:latin typeface="微软雅黑" pitchFamily="34" charset="-122"/>
                <a:ea typeface="微软雅黑" pitchFamily="34" charset="-122"/>
              </a:rPr>
              <a:t>位</a:t>
            </a:r>
            <a:r>
              <a:rPr lang="en-US" sz="2400" dirty="0" smtClean="0">
                <a:latin typeface="微软雅黑" pitchFamily="34" charset="-122"/>
                <a:ea typeface="微软雅黑" pitchFamily="34" charset="-122"/>
              </a:rPr>
              <a:t>OS</a:t>
            </a:r>
            <a:r>
              <a:rPr lang="zh-CN" altLang="en-US" sz="2400" dirty="0" smtClean="0">
                <a:latin typeface="微软雅黑" pitchFamily="34" charset="-122"/>
                <a:ea typeface="微软雅黑" pitchFamily="34" charset="-122"/>
              </a:rPr>
              <a:t>下默认写文件超过</a:t>
            </a:r>
            <a:r>
              <a:rPr lang="en-US" sz="2400" dirty="0" smtClean="0">
                <a:latin typeface="微软雅黑" pitchFamily="34" charset="-122"/>
                <a:ea typeface="微软雅黑" pitchFamily="34" charset="-122"/>
              </a:rPr>
              <a:t>2G</a:t>
            </a:r>
            <a:r>
              <a:rPr lang="zh-CN" altLang="en-US" sz="2400" dirty="0" smtClean="0">
                <a:latin typeface="微软雅黑" pitchFamily="34" charset="-122"/>
                <a:ea typeface="微软雅黑" pitchFamily="34" charset="-122"/>
              </a:rPr>
              <a:t>会</a:t>
            </a:r>
            <a:r>
              <a:rPr lang="en-US" sz="2400" dirty="0" err="1" smtClean="0">
                <a:latin typeface="微软雅黑" pitchFamily="34" charset="-122"/>
                <a:ea typeface="微软雅黑" pitchFamily="34" charset="-122"/>
              </a:rPr>
              <a:t>coredump</a:t>
            </a:r>
            <a:r>
              <a:rPr lang="zh-CN" altLang="en-US" sz="2400" dirty="0" smtClean="0">
                <a:latin typeface="微软雅黑" pitchFamily="34" charset="-122"/>
                <a:ea typeface="微软雅黑" pitchFamily="34" charset="-122"/>
              </a:rPr>
              <a:t>，可通过定义宏来解决</a:t>
            </a:r>
          </a:p>
          <a:p>
            <a:r>
              <a:rPr lang="en-US" sz="2400" dirty="0" smtClean="0">
                <a:latin typeface="微软雅黑" pitchFamily="34" charset="-122"/>
                <a:ea typeface="微软雅黑" pitchFamily="34" charset="-122"/>
              </a:rPr>
              <a:t>32</a:t>
            </a:r>
            <a:r>
              <a:rPr lang="zh-CN" altLang="en-US" sz="2400" dirty="0" smtClean="0">
                <a:latin typeface="微软雅黑" pitchFamily="34" charset="-122"/>
                <a:ea typeface="微软雅黑" pitchFamily="34" charset="-122"/>
              </a:rPr>
              <a:t>位</a:t>
            </a:r>
            <a:r>
              <a:rPr lang="en-US" sz="2400" dirty="0" smtClean="0">
                <a:latin typeface="微软雅黑" pitchFamily="34" charset="-122"/>
                <a:ea typeface="微软雅黑" pitchFamily="34" charset="-122"/>
              </a:rPr>
              <a:t>OS</a:t>
            </a:r>
            <a:r>
              <a:rPr lang="zh-CN" altLang="en-US" sz="2400" dirty="0" smtClean="0">
                <a:latin typeface="微软雅黑" pitchFamily="34" charset="-122"/>
                <a:ea typeface="微软雅黑" pitchFamily="34" charset="-122"/>
              </a:rPr>
              <a:t>下，受低端内存大小（</a:t>
            </a:r>
            <a:r>
              <a:rPr lang="en-US" sz="2400" dirty="0" smtClean="0">
                <a:latin typeface="微软雅黑" pitchFamily="34" charset="-122"/>
                <a:ea typeface="微软雅黑" pitchFamily="34" charset="-122"/>
              </a:rPr>
              <a:t>800M</a:t>
            </a:r>
            <a:r>
              <a:rPr lang="zh-CN" altLang="en-US" sz="2400" dirty="0" smtClean="0">
                <a:latin typeface="微软雅黑" pitchFamily="34" charset="-122"/>
                <a:ea typeface="微软雅黑" pitchFamily="34" charset="-122"/>
              </a:rPr>
              <a:t>，所有进程共享）的影响，单机</a:t>
            </a:r>
            <a:r>
              <a:rPr lang="en-US" sz="2400" dirty="0" smtClean="0">
                <a:latin typeface="微软雅黑" pitchFamily="34" charset="-122"/>
                <a:ea typeface="微软雅黑" pitchFamily="34" charset="-122"/>
              </a:rPr>
              <a:t>socket</a:t>
            </a:r>
            <a:r>
              <a:rPr lang="zh-CN" altLang="en-US" sz="2400" dirty="0" smtClean="0">
                <a:latin typeface="微软雅黑" pitchFamily="34" charset="-122"/>
                <a:ea typeface="微软雅黑" pitchFamily="34" charset="-122"/>
              </a:rPr>
              <a:t>大概超过</a:t>
            </a:r>
            <a:r>
              <a:rPr lang="en-US" sz="2400" dirty="0" smtClean="0">
                <a:latin typeface="微软雅黑" pitchFamily="34" charset="-122"/>
                <a:ea typeface="微软雅黑" pitchFamily="34" charset="-122"/>
              </a:rPr>
              <a:t>9~10</a:t>
            </a:r>
            <a:r>
              <a:rPr lang="zh-CN" altLang="en-US" sz="2400" dirty="0" smtClean="0">
                <a:latin typeface="微软雅黑" pitchFamily="34" charset="-122"/>
                <a:ea typeface="微软雅黑" pitchFamily="34" charset="-122"/>
              </a:rPr>
              <a:t>万会产生</a:t>
            </a:r>
            <a:r>
              <a:rPr lang="en-US" sz="2400" dirty="0" smtClean="0">
                <a:latin typeface="微软雅黑" pitchFamily="34" charset="-122"/>
                <a:ea typeface="微软雅黑" pitchFamily="34" charset="-122"/>
              </a:rPr>
              <a:t>OOM</a:t>
            </a:r>
            <a:r>
              <a:rPr lang="zh-CN" altLang="en-US" sz="2400" dirty="0" smtClean="0">
                <a:latin typeface="微软雅黑" pitchFamily="34" charset="-122"/>
                <a:ea typeface="微软雅黑" pitchFamily="34" charset="-122"/>
              </a:rPr>
              <a:t>（</a:t>
            </a:r>
            <a:r>
              <a:rPr lang="en-US" sz="2400" dirty="0" smtClean="0">
                <a:latin typeface="微软雅黑" pitchFamily="34" charset="-122"/>
                <a:ea typeface="微软雅黑" pitchFamily="34" charset="-122"/>
              </a:rPr>
              <a:t>Out of Memory</a:t>
            </a:r>
            <a:r>
              <a:rPr lang="zh-CN" altLang="en-US" sz="2400" dirty="0" smtClean="0">
                <a:latin typeface="微软雅黑" pitchFamily="34" charset="-122"/>
                <a:ea typeface="微软雅黑" pitchFamily="34" charset="-122"/>
              </a:rPr>
              <a:t>），系统会杀掉些进程，而且还没有</a:t>
            </a:r>
            <a:r>
              <a:rPr lang="en-US" sz="2400" dirty="0" err="1" smtClean="0">
                <a:latin typeface="微软雅黑" pitchFamily="34" charset="-122"/>
                <a:ea typeface="微软雅黑" pitchFamily="34" charset="-122"/>
              </a:rPr>
              <a:t>coredump</a:t>
            </a:r>
            <a:r>
              <a:rPr lang="zh-CN" altLang="en-US" sz="2400" dirty="0" smtClean="0">
                <a:latin typeface="微软雅黑" pitchFamily="34" charset="-122"/>
                <a:ea typeface="微软雅黑" pitchFamily="34" charset="-122"/>
              </a:rPr>
              <a:t>。可查阅</a:t>
            </a:r>
            <a:r>
              <a:rPr lang="en-US" sz="2400" dirty="0" err="1" smtClean="0">
                <a:latin typeface="微软雅黑" pitchFamily="34" charset="-122"/>
                <a:ea typeface="微软雅黑" pitchFamily="34" charset="-122"/>
              </a:rPr>
              <a:t>slabinfo</a:t>
            </a:r>
            <a:r>
              <a:rPr lang="zh-CN" altLang="en-US" sz="2400" dirty="0" smtClean="0">
                <a:latin typeface="微软雅黑" pitchFamily="34" charset="-122"/>
                <a:ea typeface="微软雅黑" pitchFamily="34" charset="-122"/>
              </a:rPr>
              <a:t>和</a:t>
            </a:r>
            <a:r>
              <a:rPr lang="en-US" sz="2400" dirty="0" err="1" smtClean="0">
                <a:latin typeface="微软雅黑" pitchFamily="34" charset="-122"/>
                <a:ea typeface="微软雅黑" pitchFamily="34" charset="-122"/>
              </a:rPr>
              <a:t>slabtop</a:t>
            </a:r>
            <a:r>
              <a:rPr lang="zh-CN" altLang="en-US" sz="2400" dirty="0" smtClean="0">
                <a:latin typeface="微软雅黑" pitchFamily="34" charset="-122"/>
                <a:ea typeface="微软雅黑" pitchFamily="34" charset="-122"/>
              </a:rPr>
              <a:t>。</a:t>
            </a:r>
          </a:p>
          <a:p>
            <a:r>
              <a:rPr lang="zh-CN" altLang="en-US" sz="2400" dirty="0" smtClean="0">
                <a:latin typeface="微软雅黑" pitchFamily="34" charset="-122"/>
                <a:ea typeface="微软雅黑" pitchFamily="34" charset="-122"/>
              </a:rPr>
              <a:t>网卡收发数据包会产生软中断，一般会绑定到</a:t>
            </a:r>
            <a:r>
              <a:rPr lang="en-US" sz="2400" dirty="0" smtClean="0">
                <a:latin typeface="微软雅黑" pitchFamily="34" charset="-122"/>
                <a:ea typeface="微软雅黑" pitchFamily="34" charset="-122"/>
              </a:rPr>
              <a:t>CPU0</a:t>
            </a:r>
            <a:r>
              <a:rPr lang="zh-CN" altLang="en-US" sz="2400" dirty="0" smtClean="0">
                <a:latin typeface="微软雅黑" pitchFamily="34" charset="-122"/>
                <a:ea typeface="微软雅黑" pitchFamily="34" charset="-122"/>
              </a:rPr>
              <a:t>处理。这就决定了网卡收发包的性能有限。可以考虑用多网卡提高网络吞吐量。</a:t>
            </a:r>
          </a:p>
          <a:p>
            <a:pPr>
              <a:lnSpc>
                <a:spcPct val="90000"/>
              </a:lnSpc>
              <a:buFont typeface="Wingdings" pitchFamily="2" charset="2"/>
              <a:buNone/>
            </a:pP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D74565C-A12E-4249-B2CE-E18EFE9310D8}" type="slidenum">
              <a:rPr lang="zh-CN" altLang="en-US"/>
              <a:pPr/>
              <a:t>9</a:t>
            </a:fld>
            <a:endParaRPr lang="en-US" altLang="zh-CN"/>
          </a:p>
        </p:txBody>
      </p:sp>
      <p:sp>
        <p:nvSpPr>
          <p:cNvPr id="6" name="日期占位符 5"/>
          <p:cNvSpPr>
            <a:spLocks noGrp="1"/>
          </p:cNvSpPr>
          <p:nvPr>
            <p:ph type="dt" sz="half" idx="12"/>
          </p:nvPr>
        </p:nvSpPr>
        <p:spPr/>
        <p:txBody>
          <a:bodyPr/>
          <a:lstStyle/>
          <a:p>
            <a:fld id="{33A1A6C7-FE65-482F-A2E6-5EB397D246A1}" type="datetime1">
              <a:rPr lang="zh-CN" altLang="en-US"/>
              <a:pPr/>
              <a:t>2010-4-27</a:t>
            </a:fld>
            <a:endParaRPr lang="en-US" altLang="zh-CN"/>
          </a:p>
        </p:txBody>
      </p:sp>
      <p:sp>
        <p:nvSpPr>
          <p:cNvPr id="477186" name="Rectangle 2"/>
          <p:cNvSpPr>
            <a:spLocks noGrp="1" noChangeArrowheads="1"/>
          </p:cNvSpPr>
          <p:nvPr>
            <p:ph type="title"/>
          </p:nvPr>
        </p:nvSpPr>
        <p:spPr>
          <a:xfrm>
            <a:off x="304800" y="914400"/>
            <a:ext cx="8153400" cy="457200"/>
          </a:xfrm>
        </p:spPr>
        <p:txBody>
          <a:bodyPr/>
          <a:lstStyle/>
          <a:p>
            <a:r>
              <a:rPr lang="zh-CN" altLang="en-US" sz="3600" b="1" dirty="0" smtClean="0">
                <a:latin typeface="微软雅黑" pitchFamily="34" charset="-122"/>
                <a:ea typeface="微软雅黑" pitchFamily="34" charset="-122"/>
              </a:rPr>
              <a:t>知识和工具的准备</a:t>
            </a:r>
            <a:r>
              <a:rPr lang="zh-CN" altLang="en-US" sz="3600" dirty="0" smtClean="0">
                <a:latin typeface="微软雅黑" pitchFamily="34" charset="-122"/>
                <a:ea typeface="微软雅黑" pitchFamily="34" charset="-122"/>
              </a:rPr>
              <a:t/>
            </a:r>
            <a:br>
              <a:rPr lang="zh-CN" altLang="en-US" sz="3600" dirty="0" smtClean="0">
                <a:latin typeface="微软雅黑" pitchFamily="34" charset="-122"/>
                <a:ea typeface="微软雅黑" pitchFamily="34" charset="-122"/>
              </a:rPr>
            </a:br>
            <a:r>
              <a:rPr lang="en-US" altLang="zh-CN" sz="2400" dirty="0">
                <a:ea typeface="宋体" pitchFamily="2" charset="-122"/>
              </a:rPr>
              <a:t/>
            </a:r>
            <a:br>
              <a:rPr lang="en-US" altLang="zh-CN" sz="2400" dirty="0">
                <a:ea typeface="宋体" pitchFamily="2" charset="-122"/>
              </a:rPr>
            </a:br>
            <a:endParaRPr lang="zh-CN" altLang="en-US" sz="2400" dirty="0">
              <a:ea typeface="宋体" pitchFamily="2" charset="-122"/>
            </a:endParaRPr>
          </a:p>
        </p:txBody>
      </p:sp>
      <p:sp>
        <p:nvSpPr>
          <p:cNvPr id="477189" name="Rectangle 5"/>
          <p:cNvSpPr>
            <a:spLocks noGrp="1" noChangeArrowheads="1"/>
          </p:cNvSpPr>
          <p:nvPr>
            <p:ph type="body" idx="1"/>
          </p:nvPr>
        </p:nvSpPr>
        <p:spPr>
          <a:xfrm>
            <a:off x="395288" y="1828800"/>
            <a:ext cx="8064500" cy="3849688"/>
          </a:xfrm>
          <a:noFill/>
          <a:ln/>
        </p:spPr>
        <p:txBody>
          <a:bodyPr/>
          <a:lstStyle/>
          <a:p>
            <a:r>
              <a:rPr lang="en-US" dirty="0" smtClean="0"/>
              <a:t> </a:t>
            </a:r>
            <a:r>
              <a:rPr lang="zh-CN" altLang="en-US" sz="2400" dirty="0" smtClean="0">
                <a:latin typeface="微软雅黑" pitchFamily="34" charset="-122"/>
                <a:ea typeface="微软雅黑" pitchFamily="34" charset="-122"/>
              </a:rPr>
              <a:t>物理内存不够用时会使用到交换分区，很影响系统性能</a:t>
            </a:r>
          </a:p>
          <a:p>
            <a:r>
              <a:rPr lang="en-US" sz="2400" dirty="0" smtClean="0">
                <a:latin typeface="微软雅黑" pitchFamily="34" charset="-122"/>
                <a:ea typeface="微软雅黑" pitchFamily="34" charset="-122"/>
              </a:rPr>
              <a:t>socket</a:t>
            </a:r>
            <a:r>
              <a:rPr lang="zh-CN" altLang="en-US" sz="2400" dirty="0" smtClean="0">
                <a:latin typeface="微软雅黑" pitchFamily="34" charset="-122"/>
                <a:ea typeface="微软雅黑" pitchFamily="34" charset="-122"/>
              </a:rPr>
              <a:t>有内核缓冲区，缓冲区的大小对网络收发包</a:t>
            </a:r>
          </a:p>
          <a:p>
            <a:r>
              <a:rPr lang="zh-CN" altLang="en-US" sz="2400" dirty="0" smtClean="0">
                <a:latin typeface="微软雅黑" pitchFamily="34" charset="-122"/>
                <a:ea typeface="微软雅黑" pitchFamily="34" charset="-122"/>
              </a:rPr>
              <a:t>读写文件时系统可以合并磁盘</a:t>
            </a:r>
            <a:r>
              <a:rPr lang="en-US" sz="2400" dirty="0" smtClean="0">
                <a:latin typeface="微软雅黑" pitchFamily="34" charset="-122"/>
                <a:ea typeface="微软雅黑" pitchFamily="34" charset="-122"/>
              </a:rPr>
              <a:t>IO</a:t>
            </a:r>
            <a:r>
              <a:rPr lang="zh-CN" altLang="en-US" sz="2400" dirty="0" smtClean="0">
                <a:latin typeface="微软雅黑" pitchFamily="34" charset="-122"/>
                <a:ea typeface="微软雅黑" pitchFamily="34" charset="-122"/>
              </a:rPr>
              <a:t>操作，这个可以通过</a:t>
            </a:r>
            <a:r>
              <a:rPr lang="en-US" sz="2400" dirty="0" err="1" smtClean="0">
                <a:latin typeface="微软雅黑" pitchFamily="34" charset="-122"/>
                <a:ea typeface="微软雅黑" pitchFamily="34" charset="-122"/>
              </a:rPr>
              <a:t>iostat</a:t>
            </a:r>
            <a:r>
              <a:rPr lang="en-US" sz="2400" dirty="0" smtClean="0">
                <a:latin typeface="微软雅黑" pitchFamily="34" charset="-122"/>
                <a:ea typeface="微软雅黑" pitchFamily="34" charset="-122"/>
              </a:rPr>
              <a:t> -x</a:t>
            </a:r>
            <a:r>
              <a:rPr lang="zh-CN" altLang="en-US" sz="2400" dirty="0" smtClean="0">
                <a:latin typeface="微软雅黑" pitchFamily="34" charset="-122"/>
                <a:ea typeface="微软雅黑" pitchFamily="34" charset="-122"/>
              </a:rPr>
              <a:t>看到。读写文件越分散，合并率越低。</a:t>
            </a:r>
          </a:p>
          <a:p>
            <a:r>
              <a:rPr lang="en-US" sz="2400" dirty="0" err="1" smtClean="0">
                <a:latin typeface="微软雅黑" pitchFamily="34" charset="-122"/>
                <a:ea typeface="微软雅黑" pitchFamily="34" charset="-122"/>
              </a:rPr>
              <a:t>linux</a:t>
            </a:r>
            <a:r>
              <a:rPr lang="zh-CN" altLang="en-US" sz="2400" dirty="0" smtClean="0">
                <a:latin typeface="微软雅黑" pitchFamily="34" charset="-122"/>
                <a:ea typeface="微软雅黑" pitchFamily="34" charset="-122"/>
              </a:rPr>
              <a:t>内核、</a:t>
            </a:r>
            <a:r>
              <a:rPr lang="en-US" sz="2400" dirty="0" smtClean="0">
                <a:latin typeface="微软雅黑" pitchFamily="34" charset="-122"/>
                <a:ea typeface="微软雅黑" pitchFamily="34" charset="-122"/>
              </a:rPr>
              <a:t>TCP/IP</a:t>
            </a:r>
            <a:r>
              <a:rPr lang="zh-CN" altLang="en-US" sz="2400" dirty="0" smtClean="0">
                <a:latin typeface="微软雅黑" pitchFamily="34" charset="-122"/>
                <a:ea typeface="微软雅黑" pitchFamily="34" charset="-122"/>
              </a:rPr>
              <a:t>、</a:t>
            </a:r>
            <a:r>
              <a:rPr lang="en-US" sz="2400" dirty="0" smtClean="0">
                <a:latin typeface="微软雅黑" pitchFamily="34" charset="-122"/>
                <a:ea typeface="微软雅黑" pitchFamily="34" charset="-122"/>
              </a:rPr>
              <a:t>DB</a:t>
            </a:r>
            <a:r>
              <a:rPr lang="zh-CN" altLang="en-US" sz="2400" dirty="0" smtClean="0">
                <a:latin typeface="微软雅黑" pitchFamily="34" charset="-122"/>
                <a:ea typeface="微软雅黑" pitchFamily="34" charset="-122"/>
              </a:rPr>
              <a:t>这类知识了解越多，解决问题越顺手！</a:t>
            </a:r>
          </a:p>
          <a:p>
            <a:pPr>
              <a:lnSpc>
                <a:spcPct val="90000"/>
              </a:lnSpc>
              <a:buFont typeface="Wingdings" pitchFamily="2" charset="2"/>
              <a:buNone/>
            </a:pPr>
            <a:endParaRPr lang="zh-CN" altLang="en-US" dirty="0">
              <a:ea typeface="宋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157258198</TotalTime>
  <Pages>0</Pages>
  <Words>3994</Words>
  <Characters>0</Characters>
  <Application>Microsoft Office PowerPoint</Application>
  <DocSecurity>0</DocSecurity>
  <PresentationFormat>全屏显示(4:3)</PresentationFormat>
  <Lines>0</Lines>
  <Paragraphs>858</Paragraphs>
  <Slides>73</Slides>
  <Notes>63</Notes>
  <HiddenSlides>0</HiddenSlides>
  <MMClips>0</MMClips>
  <ScaleCrop>false</ScaleCrop>
  <HeadingPairs>
    <vt:vector size="4" baseType="variant">
      <vt:variant>
        <vt:lpstr>主题</vt:lpstr>
      </vt:variant>
      <vt:variant>
        <vt:i4>1</vt:i4>
      </vt:variant>
      <vt:variant>
        <vt:lpstr>幻灯片标题</vt:lpstr>
      </vt:variant>
      <vt:variant>
        <vt:i4>73</vt:i4>
      </vt:variant>
    </vt:vector>
  </HeadingPairs>
  <TitlesOfParts>
    <vt:vector size="74" baseType="lpstr">
      <vt:lpstr>自定义设计方案</vt:lpstr>
      <vt:lpstr>      Linux常用性能分析工具                 --后台系列培训课程之二V1.0</vt:lpstr>
      <vt:lpstr>大纲</vt:lpstr>
      <vt:lpstr>性能概述</vt:lpstr>
      <vt:lpstr>性能基准</vt:lpstr>
      <vt:lpstr>性能基准</vt:lpstr>
      <vt:lpstr>性能基准</vt:lpstr>
      <vt:lpstr>性能基准</vt:lpstr>
      <vt:lpstr>知识和工具的准备  </vt:lpstr>
      <vt:lpstr>知识和工具的准备  </vt:lpstr>
      <vt:lpstr>典型应用对系统资源使用的特点  </vt:lpstr>
      <vt:lpstr>常用系统工具汇总 </vt:lpstr>
      <vt:lpstr>常用系统工具汇总 </vt:lpstr>
      <vt:lpstr>分析信息的来源</vt:lpstr>
      <vt:lpstr>影响系统性能的因素</vt:lpstr>
      <vt:lpstr> 性能优化的一般过程 </vt:lpstr>
      <vt:lpstr>性能分析工具</vt:lpstr>
      <vt:lpstr>                CPU 性能工具</vt:lpstr>
      <vt:lpstr> CPU 优化过程</vt:lpstr>
      <vt:lpstr> top命令</vt:lpstr>
      <vt:lpstr>top 例子1</vt:lpstr>
      <vt:lpstr>top例子2</vt:lpstr>
      <vt:lpstr>ps 命令</vt:lpstr>
      <vt:lpstr>ps –ef 例子</vt:lpstr>
      <vt:lpstr>pstree命令</vt:lpstr>
      <vt:lpstr>free命令</vt:lpstr>
      <vt:lpstr>free命令</vt:lpstr>
      <vt:lpstr>mpstat</vt:lpstr>
      <vt:lpstr>sar 格式</vt:lpstr>
      <vt:lpstr>sar  例子</vt:lpstr>
      <vt:lpstr>sar 例子</vt:lpstr>
      <vt:lpstr>sar 例子</vt:lpstr>
      <vt:lpstr>Sar例子</vt:lpstr>
      <vt:lpstr>nice调节cpu的使用</vt:lpstr>
      <vt:lpstr>renice调节cpu的使用</vt:lpstr>
      <vt:lpstr>gprof</vt:lpstr>
      <vt:lpstr>gprof</vt:lpstr>
      <vt:lpstr>gprof  例子 </vt:lpstr>
      <vt:lpstr>gprof  例子 </vt:lpstr>
      <vt:lpstr>strace调试程序</vt:lpstr>
      <vt:lpstr>strace例子</vt:lpstr>
      <vt:lpstr> strace例子</vt:lpstr>
      <vt:lpstr>              Memory 性能工具</vt:lpstr>
      <vt:lpstr>VMM(Virtual Memory Manager) 术语</vt:lpstr>
      <vt:lpstr>vmstat 命令</vt:lpstr>
      <vt:lpstr>vmstat 输出1</vt:lpstr>
      <vt:lpstr>vmstat 输出2</vt:lpstr>
      <vt:lpstr>Vmstat的应用1 </vt:lpstr>
      <vt:lpstr>Vmstat的应用2</vt:lpstr>
      <vt:lpstr>Memleak内存泄露</vt:lpstr>
      <vt:lpstr>内存泄露</vt:lpstr>
      <vt:lpstr>Valgrind</vt:lpstr>
      <vt:lpstr>Valgrind</vt:lpstr>
      <vt:lpstr>Valgrind使用举例</vt:lpstr>
      <vt:lpstr>                  IO 性能工具</vt:lpstr>
      <vt:lpstr>              存储系统结构图</vt:lpstr>
      <vt:lpstr>iostat 格式</vt:lpstr>
      <vt:lpstr>iostat 格式</vt:lpstr>
      <vt:lpstr>Network 性能工具</vt:lpstr>
      <vt:lpstr> Network 性能考虑</vt:lpstr>
      <vt:lpstr> 发送队列（ Send  Queues）</vt:lpstr>
      <vt:lpstr>  接收队列（Receive Queues）</vt:lpstr>
      <vt:lpstr>ifconfig 命令</vt:lpstr>
      <vt:lpstr>lsof 命令</vt:lpstr>
      <vt:lpstr>lsof 命令</vt:lpstr>
      <vt:lpstr>netstat 命令</vt:lpstr>
      <vt:lpstr>netstat  -i</vt:lpstr>
      <vt:lpstr>netstat -i</vt:lpstr>
      <vt:lpstr>Tcpdump-网络抓包和分析利器</vt:lpstr>
      <vt:lpstr>Tcpdump-tcp详解</vt:lpstr>
      <vt:lpstr>tcpdump</vt:lpstr>
      <vt:lpstr>总结</vt:lpstr>
      <vt:lpstr>参考资料</vt:lpstr>
      <vt:lpstr>幻灯片 73</vt:lpstr>
    </vt:vector>
  </TitlesOfParts>
  <Manager/>
  <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性能分析</dc:title>
  <dc:subject/>
  <dc:creator>sinbadliu</dc:creator>
  <cp:keywords/>
  <dc:description/>
  <cp:lastModifiedBy>tencent</cp:lastModifiedBy>
  <cp:revision>874</cp:revision>
  <cp:lastPrinted>1899-12-30T00:00:00Z</cp:lastPrinted>
  <dcterms:created xsi:type="dcterms:W3CDTF">2009-07-10T15:53:53Z</dcterms:created>
  <dcterms:modified xsi:type="dcterms:W3CDTF">2010-04-27T06:56:17Z</dcterms:modified>
  <cp:category/>
</cp:coreProperties>
</file>