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59" d="100"/>
          <a:sy n="159" d="100"/>
        </p:scale>
        <p:origin x="2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417f8eabd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562ca6f5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562ca6f5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562ca6f5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562ca6f5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6f84c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6f84c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62ca6f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62ca6f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62ca6f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62ca6f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562ca6f5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562ca6f5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6</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Jie Lyu</a:t>
            </a:r>
            <a:endParaRPr dirty="0"/>
          </a:p>
          <a:p>
            <a:pPr marL="0" lvl="0" indent="0" algn="ctr" rtl="0">
              <a:spcBef>
                <a:spcPts val="0"/>
              </a:spcBef>
              <a:spcAft>
                <a:spcPts val="0"/>
              </a:spcAft>
              <a:buNone/>
            </a:pPr>
            <a:r>
              <a:rPr lang="en-US" dirty="0" err="1"/>
              <a:t>j</a:t>
            </a:r>
            <a:r>
              <a:rPr lang="en-US" dirty="0" err="1" smtClean="0"/>
              <a:t>ie.lyu@gatech.edu</a:t>
            </a:r>
            <a:endParaRPr dirty="0"/>
          </a:p>
          <a:p>
            <a:pPr marL="0" lvl="0" indent="0" algn="ctr" rtl="0">
              <a:spcBef>
                <a:spcPts val="0"/>
              </a:spcBef>
              <a:spcAft>
                <a:spcPts val="0"/>
              </a:spcAft>
              <a:buNone/>
            </a:pPr>
            <a:r>
              <a:rPr lang="en-US" dirty="0" smtClean="0"/>
              <a:t>903329676</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lgn="l" rtl="0">
              <a:spcBef>
                <a:spcPts val="1600"/>
              </a:spcBef>
              <a:spcAft>
                <a:spcPts val="1600"/>
              </a:spcAft>
              <a:buNone/>
            </a:pPr>
            <a:r>
              <a:rPr lang="en-US" dirty="0" smtClean="0"/>
              <a:t>It is nice to see the power of NN. Even a simple one like SimpleNet gives us great performance and a lot of space to tweak around like implementing the optimizer, adjusting hyper-parameters in NN etc. I learnt a lot from part2. I have heard of techniques like dropout and flipping the image, but it is my first time doing it myself. I was surprised how easy that was. The performance for AlexNet surprised me. I learnt how fine-tune a pre-trained NN. I think the idea of fine-tuning is useful because I can achieve a great performance without spending a large amount of time training.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6" name="Google Shape;106;p23"/>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7" name="Google Shape;107;p23"/>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8" name="Google Shape;108;p23"/>
          <p:cNvSpPr txBox="1"/>
          <p:nvPr/>
        </p:nvSpPr>
        <p:spPr>
          <a:xfrm>
            <a:off x="588400" y="33852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9" name="Google Shape;109;p23"/>
          <p:cNvSpPr txBox="1"/>
          <p:nvPr/>
        </p:nvSpPr>
        <p:spPr>
          <a:xfrm>
            <a:off x="588400" y="40060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
        <p:nvSpPr>
          <p:cNvPr id="110" name="Google Shape;110;p23"/>
          <p:cNvSpPr txBox="1"/>
          <p:nvPr/>
        </p:nvSpPr>
        <p:spPr>
          <a:xfrm>
            <a:off x="588400" y="27638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6" name="Google Shape;11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I added a </a:t>
            </a:r>
            <a:r>
              <a:rPr lang="en-US" dirty="0" smtClean="0"/>
              <a:t>BatchNorm1d layer in FC layer and achieved a validation accuracy of 0.6353 </a:t>
            </a:r>
            <a:endParaRPr lang="en-US" dirty="0"/>
          </a:p>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0"/>
            <a:ext cx="3179396" cy="2400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8888" y="2445084"/>
            <a:ext cx="5815112" cy="26984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799"/>
            <a:ext cx="8353500" cy="45182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Training History </a:t>
            </a:r>
            <a:r>
              <a:rPr lang="en" b="1" dirty="0" smtClean="0"/>
              <a:t>Plots</a:t>
            </a:r>
            <a:endParaRPr b="1" dirty="0" smtClean="0"/>
          </a:p>
          <a:p>
            <a:pPr marL="0" lvl="0" indent="0" algn="l" rtl="0">
              <a:spcBef>
                <a:spcPts val="1600"/>
              </a:spcBef>
              <a:spcAft>
                <a:spcPts val="0"/>
              </a:spcAft>
              <a:buNone/>
            </a:pPr>
            <a:r>
              <a:rPr lang="en" dirty="0" smtClean="0"/>
              <a:t>				</a:t>
            </a:r>
            <a:endParaRPr lang="en-US" dirty="0" smtClean="0"/>
          </a:p>
          <a:p>
            <a:pPr marL="0" lvl="0" indent="0" algn="l" rtl="0">
              <a:spcBef>
                <a:spcPts val="1600"/>
              </a:spcBef>
              <a:spcAft>
                <a:spcPts val="0"/>
              </a:spcAft>
              <a:buNone/>
            </a:pPr>
            <a:endParaRPr dirty="0" smtClean="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smtClean="0"/>
          </a:p>
          <a:p>
            <a:pPr marL="0" lvl="0" indent="0">
              <a:spcBef>
                <a:spcPts val="1600"/>
              </a:spcBef>
              <a:buNone/>
            </a:pPr>
            <a:r>
              <a:rPr lang="en" dirty="0" smtClean="0"/>
              <a:t>Final </a:t>
            </a:r>
            <a:r>
              <a:rPr lang="en" dirty="0"/>
              <a:t>training accuracy value</a:t>
            </a:r>
            <a:r>
              <a:rPr lang="en" dirty="0" smtClean="0"/>
              <a:t>:</a:t>
            </a:r>
            <a:r>
              <a:rPr lang="en-US" dirty="0" smtClean="0"/>
              <a:t> </a:t>
            </a:r>
            <a:r>
              <a:rPr lang="fi-FI" dirty="0"/>
              <a:t>0.8703517587939699</a:t>
            </a:r>
            <a:endParaRPr lang="en-US" dirty="0" smtClean="0"/>
          </a:p>
          <a:p>
            <a:pPr marL="0" lvl="0" indent="0">
              <a:spcBef>
                <a:spcPts val="1600"/>
              </a:spcBef>
              <a:buNone/>
            </a:pPr>
            <a:r>
              <a:rPr lang="en" dirty="0" smtClean="0"/>
              <a:t>Final validation accuracy value:</a:t>
            </a:r>
            <a:r>
              <a:rPr lang="en-US" dirty="0" smtClean="0"/>
              <a:t> </a:t>
            </a:r>
            <a:r>
              <a:rPr lang="hr-HR" dirty="0"/>
              <a:t>0.5133333333333333</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89" y="1307432"/>
            <a:ext cx="3436894" cy="24688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094" y="1307432"/>
            <a:ext cx="3436894" cy="2468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Experiment: play around with some of the parameters in nn.Conv2d and </a:t>
            </a:r>
            <a:r>
              <a:rPr lang="en" b="1" dirty="0" err="1"/>
              <a:t>nn.Linear</a:t>
            </a:r>
            <a:r>
              <a:rPr lang="en" b="1" dirty="0"/>
              <a:t>, and report the effects for: 1. kernel size; 2. stride size; 3. dim of </a:t>
            </a:r>
            <a:r>
              <a:rPr lang="en" b="1" dirty="0" err="1"/>
              <a:t>nn.Linear</a:t>
            </a:r>
            <a:r>
              <a:rPr lang="en" b="1" dirty="0"/>
              <a:t>. Provide observations for training time and performance, and why do you see that?</a:t>
            </a:r>
            <a:endParaRPr b="1" dirty="0"/>
          </a:p>
          <a:p>
            <a:pPr marL="0" lvl="0" indent="0">
              <a:spcBef>
                <a:spcPts val="1600"/>
              </a:spcBef>
              <a:buNone/>
            </a:pPr>
            <a:r>
              <a:rPr lang="en-US" sz="1000" dirty="0" smtClean="0"/>
              <a:t>(Base Performance: With default parameters, optimized with Adam wit </a:t>
            </a:r>
            <a:r>
              <a:rPr lang="it-IT" sz="1000" dirty="0"/>
              <a:t>"</a:t>
            </a:r>
            <a:r>
              <a:rPr lang="it-IT" sz="1000" dirty="0" err="1"/>
              <a:t>lr</a:t>
            </a:r>
            <a:r>
              <a:rPr lang="it-IT" sz="1000" dirty="0"/>
              <a:t>": </a:t>
            </a:r>
            <a:r>
              <a:rPr lang="it-IT" sz="1000" dirty="0" smtClean="0"/>
              <a:t>1e-3</a:t>
            </a:r>
            <a:r>
              <a:rPr lang="it-IT" sz="1000" dirty="0"/>
              <a:t>, "weight_decay": </a:t>
            </a:r>
            <a:r>
              <a:rPr lang="it-IT" sz="1000" dirty="0" smtClean="0"/>
              <a:t>1e-2, first 5 epochs gives </a:t>
            </a:r>
            <a:r>
              <a:rPr lang="hr-HR" sz="1000" dirty="0" err="1" smtClean="0"/>
              <a:t>an</a:t>
            </a:r>
            <a:r>
              <a:rPr lang="hr-HR" sz="1000" dirty="0" smtClean="0"/>
              <a:t> </a:t>
            </a:r>
            <a:r>
              <a:rPr lang="hr-HR" sz="1000" dirty="0" err="1" smtClean="0"/>
              <a:t>average</a:t>
            </a:r>
            <a:r>
              <a:rPr lang="hr-HR" sz="1000" dirty="0" smtClean="0"/>
              <a:t> </a:t>
            </a:r>
            <a:r>
              <a:rPr lang="hr-HR" sz="1000" dirty="0" err="1" smtClean="0"/>
              <a:t>loss</a:t>
            </a:r>
            <a:r>
              <a:rPr lang="hr-HR" sz="1000" dirty="0" smtClean="0"/>
              <a:t> </a:t>
            </a:r>
            <a:r>
              <a:rPr lang="hr-HR" sz="1000" dirty="0" err="1" smtClean="0"/>
              <a:t>of</a:t>
            </a:r>
            <a:r>
              <a:rPr lang="hr-HR" sz="1000" dirty="0" smtClean="0"/>
              <a:t> 1.2)</a:t>
            </a:r>
            <a:endParaRPr lang="en-US" sz="1000" dirty="0" smtClean="0"/>
          </a:p>
          <a:p>
            <a:pPr marL="0" lvl="0" indent="0" algn="l" rtl="0">
              <a:spcBef>
                <a:spcPts val="1600"/>
              </a:spcBef>
              <a:spcAft>
                <a:spcPts val="0"/>
              </a:spcAft>
              <a:buNone/>
            </a:pPr>
            <a:r>
              <a:rPr lang="en" sz="1200" dirty="0" smtClean="0"/>
              <a:t>Kernel </a:t>
            </a:r>
            <a:r>
              <a:rPr lang="en" sz="1200" dirty="0"/>
              <a:t>size</a:t>
            </a:r>
            <a:r>
              <a:rPr lang="en" sz="1200" dirty="0" smtClean="0"/>
              <a:t>:</a:t>
            </a:r>
            <a:r>
              <a:rPr lang="en-US" sz="1200" dirty="0" smtClean="0"/>
              <a:t> </a:t>
            </a:r>
            <a:r>
              <a:rPr lang="en-US" sz="1000" dirty="0" smtClean="0"/>
              <a:t>When I increased kernel size to (15,15) for both Conv2d layers, performance increased significantly with an average loss </a:t>
            </a:r>
            <a:r>
              <a:rPr lang="en-US" sz="1000" dirty="0"/>
              <a:t>of </a:t>
            </a:r>
            <a:r>
              <a:rPr lang="en-US" sz="1000" dirty="0" smtClean="0"/>
              <a:t>0.85 for </a:t>
            </a:r>
            <a:r>
              <a:rPr lang="en-US" sz="1000" dirty="0"/>
              <a:t>the first 5 </a:t>
            </a:r>
            <a:r>
              <a:rPr lang="en-US" sz="1000" dirty="0" smtClean="0"/>
              <a:t>epochs, and training time decreased. The reason for the increase of performance may be because with a bigger kernel, the filter is able to learn more of a feature than the tiny details in the picture. With a bigger kernel size, the output size will be smaller, thus less computation needed and the training speed is faster.</a:t>
            </a:r>
            <a:endParaRPr dirty="0"/>
          </a:p>
          <a:p>
            <a:pPr marL="0" lvl="0" indent="0" algn="l" rtl="0">
              <a:spcBef>
                <a:spcPts val="1600"/>
              </a:spcBef>
              <a:spcAft>
                <a:spcPts val="0"/>
              </a:spcAft>
              <a:buNone/>
            </a:pPr>
            <a:r>
              <a:rPr lang="en" sz="1200" dirty="0"/>
              <a:t>Stride </a:t>
            </a:r>
            <a:r>
              <a:rPr lang="en" sz="1200" dirty="0" smtClean="0"/>
              <a:t>size:</a:t>
            </a:r>
            <a:r>
              <a:rPr lang="en-US" sz="1200" dirty="0"/>
              <a:t> </a:t>
            </a:r>
            <a:r>
              <a:rPr lang="en-US" sz="1000" dirty="0" smtClean="0"/>
              <a:t>When </a:t>
            </a:r>
            <a:r>
              <a:rPr lang="en-US" sz="1000" dirty="0"/>
              <a:t>I increased </a:t>
            </a:r>
            <a:r>
              <a:rPr lang="en-US" sz="1000" dirty="0" smtClean="0"/>
              <a:t>stride size to 5 for </a:t>
            </a:r>
            <a:r>
              <a:rPr lang="en-US" sz="1000" dirty="0"/>
              <a:t>both Conv2d </a:t>
            </a:r>
            <a:r>
              <a:rPr lang="en-US" sz="1000" dirty="0" smtClean="0"/>
              <a:t>layers, performance increased with an average loss of 0.70 for the first 5 epochs, and training time again decreased. Again, increasing the stride size decreases the output size, thus speeding up the training. However, as I increase it to 100, performance is not as good as 5. </a:t>
            </a:r>
            <a:endParaRPr sz="1000" dirty="0"/>
          </a:p>
          <a:p>
            <a:pPr marL="0" lvl="0" indent="0" algn="l" rtl="0">
              <a:spcBef>
                <a:spcPts val="1600"/>
              </a:spcBef>
              <a:spcAft>
                <a:spcPts val="1600"/>
              </a:spcAft>
              <a:buNone/>
            </a:pPr>
            <a:r>
              <a:rPr lang="en" dirty="0"/>
              <a:t>Dim of </a:t>
            </a:r>
            <a:r>
              <a:rPr lang="en" dirty="0" err="1"/>
              <a:t>nn.Linear</a:t>
            </a:r>
            <a:r>
              <a:rPr lang="en" dirty="0" smtClean="0"/>
              <a:t>:</a:t>
            </a:r>
            <a:r>
              <a:rPr lang="en-US" dirty="0" smtClean="0"/>
              <a:t> </a:t>
            </a:r>
            <a:r>
              <a:rPr lang="en-US" sz="1000" dirty="0" smtClean="0"/>
              <a:t>When I increased </a:t>
            </a:r>
            <a:r>
              <a:rPr lang="en-US" sz="1000" dirty="0" err="1" smtClean="0"/>
              <a:t>nn.Linear</a:t>
            </a:r>
            <a:r>
              <a:rPr lang="en-US" sz="1000" dirty="0"/>
              <a:t> </a:t>
            </a:r>
            <a:r>
              <a:rPr lang="en-US" sz="1000" dirty="0" smtClean="0"/>
              <a:t>to be 1000 -&gt; 200 -&gt; 15, speed decreased as neuron thus more computation is needed. Training performance is slightly improved, however the loss fluctuates move in the early phase of training. </a:t>
            </a:r>
            <a:endParaRPr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Screenshot of your </a:t>
            </a:r>
            <a:r>
              <a:rPr lang="en" b="1" dirty="0" err="1"/>
              <a:t>get_data_augmentation_transforms</a:t>
            </a:r>
            <a:r>
              <a:rPr lang="en" b="1" dirty="0"/>
              <a:t>()</a:t>
            </a:r>
            <a:endParaRPr b="1"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112" y="970547"/>
            <a:ext cx="3812675" cy="3892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311700" y="438799"/>
            <a:ext cx="8353500" cy="4510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Training History Plots</a:t>
            </a:r>
            <a:endParaRPr b="1" dirty="0"/>
          </a:p>
          <a:p>
            <a:pPr marL="0" lvl="0" indent="0" algn="l" rtl="0">
              <a:spcBef>
                <a:spcPts val="1600"/>
              </a:spcBef>
              <a:spcAft>
                <a:spcPts val="0"/>
              </a:spcAft>
              <a:buNone/>
            </a:pPr>
            <a:endParaRPr lang="en-US" dirty="0" smtClean="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smtClean="0"/>
          </a:p>
          <a:p>
            <a:pPr marL="0" lvl="0" indent="0">
              <a:spcBef>
                <a:spcPts val="1600"/>
              </a:spcBef>
              <a:buNone/>
            </a:pPr>
            <a:r>
              <a:rPr lang="en-US" dirty="0"/>
              <a:t>Final training accuracy value: </a:t>
            </a:r>
            <a:r>
              <a:rPr lang="is-IS" dirty="0"/>
              <a:t>0.700502512562814</a:t>
            </a:r>
            <a:endParaRPr lang="en-US" dirty="0"/>
          </a:p>
          <a:p>
            <a:pPr marL="0" lvl="0" indent="0">
              <a:spcBef>
                <a:spcPts val="1600"/>
              </a:spcBef>
              <a:spcAft>
                <a:spcPts val="1600"/>
              </a:spcAft>
              <a:buNone/>
            </a:pPr>
            <a:r>
              <a:rPr lang="en-US" dirty="0"/>
              <a:t>Final validation accuracy value: </a:t>
            </a:r>
            <a:r>
              <a:rPr lang="is-IS" dirty="0"/>
              <a:t>0.5866666666666667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5" y="1203156"/>
            <a:ext cx="3499060" cy="24688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390" y="1203156"/>
            <a:ext cx="3436894" cy="2468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compare the loss and accuracy for training and testing set, how does the result compare with Part 1? How to interpret this result?</a:t>
            </a:r>
            <a:endParaRPr b="1" dirty="0"/>
          </a:p>
          <a:p>
            <a:pPr marL="342900" indent="-342900">
              <a:spcBef>
                <a:spcPts val="1600"/>
              </a:spcBef>
              <a:spcAft>
                <a:spcPts val="1600"/>
              </a:spcAft>
              <a:buFont typeface="+mj-lt"/>
              <a:buAutoNum type="arabicPeriod"/>
            </a:pPr>
            <a:r>
              <a:rPr lang="en-US" dirty="0" smtClean="0"/>
              <a:t>Training loss in part2 doesn’t drop as much as training loss in part1, and is more fluctuated. It is because the dropout layer is constantly dropping out weights, so it doesn’t learn the training data well</a:t>
            </a:r>
          </a:p>
          <a:p>
            <a:pPr marL="342900" indent="-342900">
              <a:spcBef>
                <a:spcPts val="1600"/>
              </a:spcBef>
              <a:spcAft>
                <a:spcPts val="1600"/>
              </a:spcAft>
              <a:buFont typeface="+mj-lt"/>
              <a:buAutoNum type="arabicPeriod"/>
            </a:pPr>
            <a:r>
              <a:rPr lang="en-US" dirty="0" smtClean="0"/>
              <a:t>Validation loss in part2 drops continuously, while the validation loss in part1 shows a concave shape indicating an overfit. It is because in part2 we did dropout and transform to minimize the effect of overfitting, so model trained in part2 is less overfitted</a:t>
            </a:r>
            <a:endParaRPr lang="en-US" dirty="0"/>
          </a:p>
          <a:p>
            <a:pPr marL="342900" indent="-342900">
              <a:spcBef>
                <a:spcPts val="1600"/>
              </a:spcBef>
              <a:spcAft>
                <a:spcPts val="1600"/>
              </a:spcAft>
              <a:buFont typeface="+mj-lt"/>
              <a:buAutoNum type="arabicPeriod"/>
            </a:pPr>
            <a:r>
              <a:rPr lang="en-US" dirty="0" smtClean="0"/>
              <a:t>The gap between training and validation accuracy curve for part2 is smaller than that of part1. This is again because of the overfitting problem in part1. Model in part1 is overfitted for training data, therefore doesn’t generalize well for validation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311700" y="462863"/>
            <a:ext cx="8353500" cy="44941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Your Training History Plots</a:t>
            </a:r>
            <a:endParaRPr b="1" dirty="0"/>
          </a:p>
          <a:p>
            <a:pPr marL="0" lvl="0" indent="0" algn="l" rtl="0">
              <a:spcBef>
                <a:spcPts val="1600"/>
              </a:spcBef>
              <a:spcAft>
                <a:spcPts val="0"/>
              </a:spcAft>
              <a:buNone/>
            </a:pPr>
            <a:endParaRPr lang="en-US" dirty="0" smtClean="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spcBef>
                <a:spcPts val="1600"/>
              </a:spcBef>
              <a:buNone/>
            </a:pPr>
            <a:r>
              <a:rPr lang="en" dirty="0"/>
              <a:t>Final training accuracy value</a:t>
            </a:r>
            <a:r>
              <a:rPr lang="en" dirty="0" smtClean="0"/>
              <a:t>:</a:t>
            </a:r>
            <a:r>
              <a:rPr lang="en-US" dirty="0" smtClean="0"/>
              <a:t> </a:t>
            </a:r>
            <a:r>
              <a:rPr lang="cs-CZ" dirty="0"/>
              <a:t>0.9735343383584589</a:t>
            </a:r>
            <a:endParaRPr dirty="0"/>
          </a:p>
          <a:p>
            <a:pPr marL="0" lvl="0" indent="0">
              <a:spcBef>
                <a:spcPts val="1600"/>
              </a:spcBef>
              <a:buClr>
                <a:schemeClr val="dk1"/>
              </a:buClr>
              <a:buSzPts val="1100"/>
              <a:buNone/>
            </a:pPr>
            <a:r>
              <a:rPr lang="en" dirty="0"/>
              <a:t>Final validation accuracy value</a:t>
            </a:r>
            <a:r>
              <a:rPr lang="en" dirty="0" smtClean="0"/>
              <a:t>:</a:t>
            </a:r>
            <a:r>
              <a:rPr lang="en-US" dirty="0" smtClean="0"/>
              <a:t> </a:t>
            </a:r>
            <a:r>
              <a:rPr lang="hr-HR" dirty="0"/>
              <a:t>0.8553333333333333</a:t>
            </a: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75" y="1217194"/>
            <a:ext cx="3428013" cy="24688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063" y="1217194"/>
            <a:ext cx="3481298" cy="2468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what does fine-tuning a network mean?</a:t>
            </a:r>
            <a:endParaRPr b="1" dirty="0"/>
          </a:p>
          <a:p>
            <a:pPr marL="0" lvl="0" indent="0">
              <a:spcBef>
                <a:spcPts val="1600"/>
              </a:spcBef>
              <a:spcAft>
                <a:spcPts val="1600"/>
              </a:spcAft>
              <a:buNone/>
            </a:pPr>
            <a:r>
              <a:rPr lang="en-US" dirty="0" smtClean="0"/>
              <a:t>It means to train a pre-trained model on our own data set. Training a deep neuron network is expensive, so in this project we used the pre-trained AlexNet. However, the original one has 1000 output neurons while we only have 15 categories, so we need to swap out the final linear layer with 1000 neurons and replace it with a layer of 15 neurons, and learn the weights connected to the new layer. Fine-tuning also make the model more task specific and allow us to achieve a better performance on our dataset. Since the model has been trained extensively on a large dataset, features are wells learnt in terms of weight. It is especially helpful to minimize overfitting when we only have a small training </a:t>
            </a:r>
            <a:r>
              <a:rPr lang="en-US" dirty="0"/>
              <a:t>set. </a:t>
            </a:r>
            <a:r>
              <a:rPr lang="en-US" dirty="0" smtClean="0"/>
              <a:t>Using a </a:t>
            </a:r>
            <a:r>
              <a:rPr lang="en-US" dirty="0"/>
              <a:t>pre-trained </a:t>
            </a:r>
            <a:r>
              <a:rPr lang="en-US" dirty="0" smtClean="0"/>
              <a:t>model and “freeze” some layers, </a:t>
            </a:r>
            <a:r>
              <a:rPr lang="en-US" dirty="0"/>
              <a:t>we can </a:t>
            </a:r>
            <a:r>
              <a:rPr lang="en-US" dirty="0" smtClean="0"/>
              <a:t>also save training time because extensive training has been done already.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3: Reflection: why do we want to “freeze” the conv layers and some of the linear layers in </a:t>
            </a:r>
            <a:r>
              <a:rPr lang="en" b="1" dirty="0" err="1"/>
              <a:t>pretrained</a:t>
            </a:r>
            <a:r>
              <a:rPr lang="en" b="1" dirty="0"/>
              <a:t> </a:t>
            </a:r>
            <a:r>
              <a:rPr lang="en" b="1" dirty="0" err="1"/>
              <a:t>AlexNet</a:t>
            </a:r>
            <a:r>
              <a:rPr lang="en" b="1" dirty="0"/>
              <a:t>? Why CAN we do this</a:t>
            </a:r>
            <a:r>
              <a:rPr lang="en" b="1" dirty="0" smtClean="0"/>
              <a:t>?</a:t>
            </a:r>
          </a:p>
          <a:p>
            <a:pPr marL="0" lvl="0" indent="0" algn="l" rtl="0">
              <a:spcBef>
                <a:spcPts val="1600"/>
              </a:spcBef>
              <a:spcAft>
                <a:spcPts val="1600"/>
              </a:spcAft>
              <a:buNone/>
            </a:pPr>
            <a:r>
              <a:rPr lang="en-US" dirty="0" smtClean="0"/>
              <a:t>We can do this because the AlexNet we have here has been pre-trained on millions of images. Extensive training has been done. Features and weights have been learned. Since it has been trained on images and we are using AlexNet for image classification, tasks are similar and the features and edges learned are similar. We don’t need to modify the previously learnt weights anymore, so we “freeze” them. Also, we want to do it because if we don’t freeze them, training time will be significantly longer because the amount of neurons in this NN is huge.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993</Words>
  <Application>Microsoft Macintosh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and Misc. (DO NOT modify this page)</vt:lpstr>
      <vt:lpstr>Extra Credit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cp:lastModifiedBy>Lyu, Jie</cp:lastModifiedBy>
  <cp:revision>20</cp:revision>
  <dcterms:modified xsi:type="dcterms:W3CDTF">2019-12-02T18:29:29Z</dcterms:modified>
</cp:coreProperties>
</file>