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01" r:id="rId2"/>
    <p:sldId id="882" r:id="rId3"/>
    <p:sldId id="883" r:id="rId4"/>
    <p:sldId id="884" r:id="rId5"/>
    <p:sldId id="885" r:id="rId6"/>
    <p:sldId id="886" r:id="rId7"/>
    <p:sldId id="542" r:id="rId8"/>
    <p:sldId id="870" r:id="rId9"/>
    <p:sldId id="887" r:id="rId10"/>
    <p:sldId id="888" r:id="rId11"/>
    <p:sldId id="889" r:id="rId12"/>
    <p:sldId id="890" r:id="rId13"/>
    <p:sldId id="891" r:id="rId14"/>
    <p:sldId id="892" r:id="rId15"/>
    <p:sldId id="893" r:id="rId16"/>
    <p:sldId id="894" r:id="rId17"/>
    <p:sldId id="895" r:id="rId18"/>
    <p:sldId id="896" r:id="rId19"/>
    <p:sldId id="742" r:id="rId20"/>
    <p:sldId id="564" r:id="rId2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Yanone Kaffeesatz Light" panose="020B0604020202020204" charset="0"/>
      <p:regular r:id="rId28"/>
    </p:embeddedFont>
    <p:embeddedFont>
      <p:font typeface="Arial Unicode MS" panose="020B0604020202020204" pitchFamily="34" charset="-122"/>
      <p:regular r:id="rId29"/>
    </p:embeddedFont>
    <p:embeddedFont>
      <p:font typeface="Open Sans Condensed Light" panose="020B0306030504020204" charset="0"/>
      <p:regular r:id="rId30"/>
      <p:italic r:id="rId31"/>
    </p:embeddedFont>
    <p:embeddedFont>
      <p:font typeface="Meiryo" panose="020B0604030504040204" pitchFamily="34" charset="-128"/>
      <p:regular r:id="rId32"/>
      <p:bold r:id="rId33"/>
      <p:italic r:id="rId34"/>
      <p:boldItalic r:id="rId35"/>
    </p:embeddedFont>
    <p:embeddedFont>
      <p:font typeface="Open Sans Condensed" panose="020B0604020202020204" charset="0"/>
      <p:bold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ＭＳ Ｐゴシック" panose="020B0600070205080204" pitchFamily="34" charset="-128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3ED"/>
    <a:srgbClr val="00BA63"/>
    <a:srgbClr val="D6CDE1"/>
    <a:srgbClr val="FCCAA1"/>
    <a:srgbClr val="FFC900"/>
    <a:srgbClr val="FF8200"/>
    <a:srgbClr val="C0504D"/>
    <a:srgbClr val="981317"/>
    <a:srgbClr val="008040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1897" autoAdjust="0"/>
  </p:normalViewPr>
  <p:slideViewPr>
    <p:cSldViewPr>
      <p:cViewPr varScale="1">
        <p:scale>
          <a:sx n="65" d="100"/>
          <a:sy n="65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-2616" y="-104"/>
      </p:cViewPr>
      <p:guideLst>
        <p:guide orient="horz" pos="3224"/>
        <p:guide orient="horz" pos="3024"/>
        <p:guide pos="2238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69919" cy="480060"/>
          </a:xfrm>
          <a:prstGeom prst="rect">
            <a:avLst/>
          </a:prstGeom>
        </p:spPr>
        <p:txBody>
          <a:bodyPr vert="horz" lIns="94771" tIns="47385" rIns="94771" bIns="473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2"/>
            <a:ext cx="3169919" cy="480060"/>
          </a:xfrm>
          <a:prstGeom prst="rect">
            <a:avLst/>
          </a:prstGeom>
        </p:spPr>
        <p:txBody>
          <a:bodyPr vert="horz" lIns="94771" tIns="47385" rIns="94771" bIns="47385" rtlCol="0"/>
          <a:lstStyle>
            <a:lvl1pPr algn="r">
              <a:defRPr sz="1200"/>
            </a:lvl1pPr>
          </a:lstStyle>
          <a:p>
            <a:fld id="{9759FF37-ABA2-BE42-9998-EC9673F3D84A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19" cy="480060"/>
          </a:xfrm>
          <a:prstGeom prst="rect">
            <a:avLst/>
          </a:prstGeom>
        </p:spPr>
        <p:txBody>
          <a:bodyPr vert="horz" lIns="94771" tIns="47385" rIns="94771" bIns="473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5"/>
            <a:ext cx="3169919" cy="480060"/>
          </a:xfrm>
          <a:prstGeom prst="rect">
            <a:avLst/>
          </a:prstGeom>
        </p:spPr>
        <p:txBody>
          <a:bodyPr vert="horz" lIns="94771" tIns="47385" rIns="94771" bIns="47385" rtlCol="0" anchor="b"/>
          <a:lstStyle>
            <a:lvl1pPr algn="r">
              <a:defRPr sz="1200"/>
            </a:lvl1pPr>
          </a:lstStyle>
          <a:p>
            <a:fld id="{500339A4-1BC9-4D42-BA10-537D9112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19" cy="481728"/>
          </a:xfrm>
          <a:prstGeom prst="rect">
            <a:avLst/>
          </a:prstGeom>
        </p:spPr>
        <p:txBody>
          <a:bodyPr vert="horz" lIns="94771" tIns="47385" rIns="94771" bIns="473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481728"/>
          </a:xfrm>
          <a:prstGeom prst="rect">
            <a:avLst/>
          </a:prstGeom>
        </p:spPr>
        <p:txBody>
          <a:bodyPr vert="horz" lIns="94771" tIns="47385" rIns="94771" bIns="47385" rtlCol="0"/>
          <a:lstStyle>
            <a:lvl1pPr algn="r">
              <a:defRPr sz="1200"/>
            </a:lvl1pPr>
          </a:lstStyle>
          <a:p>
            <a:fld id="{AB1357AC-B911-41D5-B784-0AF0C299299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1" tIns="47385" rIns="94771" bIns="4738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4771" tIns="47385" rIns="94771" bIns="4738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7"/>
            <a:ext cx="3169919" cy="481727"/>
          </a:xfrm>
          <a:prstGeom prst="rect">
            <a:avLst/>
          </a:prstGeom>
        </p:spPr>
        <p:txBody>
          <a:bodyPr vert="horz" lIns="94771" tIns="47385" rIns="94771" bIns="473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7"/>
            <a:ext cx="3169919" cy="481727"/>
          </a:xfrm>
          <a:prstGeom prst="rect">
            <a:avLst/>
          </a:prstGeom>
        </p:spPr>
        <p:txBody>
          <a:bodyPr vert="horz" lIns="94771" tIns="47385" rIns="94771" bIns="47385" rtlCol="0" anchor="b"/>
          <a:lstStyle>
            <a:lvl1pPr algn="r">
              <a:defRPr sz="1200"/>
            </a:lvl1pPr>
          </a:lstStyle>
          <a:p>
            <a:fld id="{32B67D1D-873B-41B3-9738-AC192A69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012" indent="-29615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4636" indent="-23692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8489" indent="-23692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2343" indent="-23692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6196" indent="-2369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0050" indent="-2369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3906" indent="-2369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7760" indent="-2369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50916E-BDB9-E443-9E54-60C2B4A1430F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423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 Analysis</a:t>
            </a:r>
            <a:r>
              <a:rPr lang="en-US" baseline="0" dirty="0" smtClean="0"/>
              <a:t> models cannot directly use raw log messages as input, because they are usually unstructured, printed by human-written natural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4BBC-327D-4BD5-81E7-4684ABA29769}" type="datetime1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E3F-C649-4FEF-8F83-60471101A99F}" type="datetime1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CDAB-E5A9-4794-8F52-ECB9F25956CB}" type="datetime1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FF1-3A78-456F-A58D-8627944F9228}" type="datetime1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fld id="{2280AAAA-3E06-44C7-9CF6-7642BC7F59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59F6-16BF-433E-91DA-98EA4AE0290B}" type="datetime1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ADB-C17F-4CC8-8417-2E19359692B8}" type="datetime1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4980-1020-4AB6-B845-9E4558C63826}" type="datetime1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18EB-0FB5-4BB5-939C-0C7FEB459617}" type="datetime1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1DF0-5908-4446-BCD7-B9DC0A96E573}" type="datetime1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5D2B-E7A0-4D19-AB2D-F6282B95ECCB}" type="datetime1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162-879D-4C3F-A6EB-65315315BD9F}" type="datetime1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5137-E101-41E0-9799-33EC6FBB70F0}" type="datetime1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sdream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-76200" y="990600"/>
            <a:ext cx="9220200" cy="222795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CARP: Context-Aware Reliability Prediction of Black-Box Web Services</a:t>
            </a:r>
          </a:p>
        </p:txBody>
      </p:sp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914400" y="3201895"/>
            <a:ext cx="7133416" cy="10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6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Jieming</a:t>
            </a:r>
            <a:r>
              <a:rPr lang="en-US" altLang="zh-CN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Zhu, </a:t>
            </a:r>
            <a:r>
              <a:rPr lang="en-US" altLang="zh-CN" sz="26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Pinjia</a:t>
            </a:r>
            <a:r>
              <a:rPr lang="en-US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He, Qi </a:t>
            </a:r>
            <a:r>
              <a:rPr lang="en-US" altLang="zh-CN" sz="26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Xie</a:t>
            </a:r>
            <a:r>
              <a:rPr lang="en-US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, </a:t>
            </a:r>
            <a:r>
              <a:rPr lang="en-US" altLang="zh-CN" sz="26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Zibin</a:t>
            </a:r>
            <a:r>
              <a:rPr lang="en-US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Zheng, </a:t>
            </a:r>
            <a:r>
              <a:rPr lang="en-US" altLang="zh-CN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and Michael </a:t>
            </a:r>
            <a:r>
              <a:rPr lang="en-US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R. </a:t>
            </a:r>
            <a:r>
              <a:rPr lang="en-US" altLang="zh-CN" sz="26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Lyu</a:t>
            </a:r>
            <a:endParaRPr lang="en-US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pic>
        <p:nvPicPr>
          <p:cNvPr id="1030" name="Picture 6" descr="Image result for CUH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" y="4559517"/>
            <a:ext cx="2758282" cy="15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433903" y="4437758"/>
            <a:ext cx="2890697" cy="1752600"/>
            <a:chOff x="3276600" y="4876800"/>
            <a:chExt cx="2890697" cy="1752600"/>
          </a:xfrm>
        </p:grpSpPr>
        <p:pic>
          <p:nvPicPr>
            <p:cNvPr id="1028" name="Picture 4" descr="http://english.swun.edu.cn/logo1.g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82482"/>
            <a:stretch/>
          </p:blipFill>
          <p:spPr bwMode="auto">
            <a:xfrm>
              <a:off x="3962400" y="4876800"/>
              <a:ext cx="1304561" cy="129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english.swun.edu.cn/logo1.g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1" t="17204" r="22173" b="23170"/>
            <a:stretch/>
          </p:blipFill>
          <p:spPr bwMode="auto">
            <a:xfrm>
              <a:off x="3276600" y="6137108"/>
              <a:ext cx="2890697" cy="49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8" descr="Image result for 中山大学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中山大学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 descr="Image result for 中山大学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18871"/>
            <a:ext cx="2362200" cy="21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9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Models (2)</a:t>
            </a:r>
            <a:endParaRPr lang="en-US" sz="49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10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524000"/>
            <a:ext cx="8382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User-side reliability model</a:t>
            </a:r>
          </a:p>
          <a:p>
            <a:pPr>
              <a:spcBef>
                <a:spcPts val="600"/>
              </a:spcBef>
            </a:pP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 and s denote the specific user and service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respectively</a:t>
            </a: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depends both on user u and service s,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such as the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influence of </a:t>
            </a:r>
            <a:r>
              <a:rPr lang="en-US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user </a:t>
            </a:r>
            <a:r>
              <a:rPr lang="en-US" b="1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locations and </a:t>
            </a:r>
            <a:r>
              <a:rPr lang="en-US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network connections</a:t>
            </a:r>
            <a:endParaRPr lang="en-US" b="1" dirty="0" smtClean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524000" cy="68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9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Models (3)</a:t>
            </a:r>
            <a:endParaRPr lang="en-US" sz="49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11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524000"/>
            <a:ext cx="8382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Time-aware reliability model</a:t>
            </a:r>
          </a:p>
          <a:p>
            <a:pPr>
              <a:spcBef>
                <a:spcPts val="600"/>
              </a:spcBef>
            </a:pP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formulates the user-perceived reliability for an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invocation </a:t>
            </a:r>
            <a:r>
              <a:rPr lang="en-US" dirty="0" err="1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inv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(u, s, t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) between user u and service s at time slice t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.</a:t>
            </a:r>
          </a:p>
          <a:p>
            <a:r>
              <a:rPr lang="en-US" altLang="zh-CN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extended to incorporate temporal information due to </a:t>
            </a:r>
            <a:r>
              <a:rPr lang="en-US" altLang="zh-CN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fluctuating service workloads and dynamic network conditions</a:t>
            </a:r>
            <a:endParaRPr lang="en-US" b="1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2931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7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9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Models (4)</a:t>
            </a:r>
            <a:endParaRPr lang="en-US" sz="49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12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524000"/>
            <a:ext cx="8382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Context-aware reliability model</a:t>
            </a:r>
          </a:p>
          <a:p>
            <a:pPr>
              <a:spcBef>
                <a:spcPts val="600"/>
              </a:spcBef>
            </a:pP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Indicates that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 user-perceived reliability depends on the user u,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 service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s, and the context c.</a:t>
            </a:r>
          </a:p>
          <a:p>
            <a:r>
              <a:rPr lang="en-US" altLang="zh-CN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We </a:t>
            </a:r>
            <a:r>
              <a:rPr lang="en-US" altLang="zh-CN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argue that the time-dimensional </a:t>
            </a:r>
            <a:r>
              <a:rPr lang="en-US" altLang="zh-CN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characteristics can </a:t>
            </a:r>
            <a:r>
              <a:rPr lang="en-US" altLang="zh-CN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be typically captured by a finite set of </a:t>
            </a:r>
            <a:r>
              <a:rPr lang="en-US" altLang="zh-CN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context conditions.</a:t>
            </a:r>
            <a:endParaRPr lang="en-US" b="1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174171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Offline Model Construction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1) Context </a:t>
            </a:r>
            <a:r>
              <a:rPr lang="en-US" altLang="zh-CN" dirty="0" smtClean="0">
                <a:latin typeface="Calibri" panose="020F0502020204030204" pitchFamily="34" charset="0"/>
              </a:rPr>
              <a:t>Identification</a:t>
            </a:r>
          </a:p>
          <a:p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2) Context-Specific Data </a:t>
            </a:r>
            <a:r>
              <a:rPr lang="en-US" altLang="zh-CN" dirty="0" smtClean="0">
                <a:latin typeface="Calibri" panose="020F0502020204030204" pitchFamily="34" charset="0"/>
              </a:rPr>
              <a:t>Aggregation</a:t>
            </a:r>
          </a:p>
          <a:p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3) Context-Specific Matrix Factorization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905000"/>
            <a:ext cx="4657725" cy="68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3267076"/>
            <a:ext cx="6648451" cy="60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762448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9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 Reliability Prediction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Reliability </a:t>
            </a:r>
            <a:r>
              <a:rPr lang="en-US" altLang="zh-CN" dirty="0">
                <a:latin typeface="Calibri" panose="020F0502020204030204" pitchFamily="34" charset="0"/>
              </a:rPr>
              <a:t>prediction for invocations performed between </a:t>
            </a:r>
            <a:r>
              <a:rPr lang="en-US" altLang="zh-CN" dirty="0" smtClean="0">
                <a:latin typeface="Calibri" panose="020F0502020204030204" pitchFamily="34" charset="0"/>
              </a:rPr>
              <a:t>user u </a:t>
            </a:r>
            <a:r>
              <a:rPr lang="en-US" altLang="zh-CN" dirty="0">
                <a:latin typeface="Calibri" panose="020F0502020204030204" pitchFamily="34" charset="0"/>
              </a:rPr>
              <a:t>and service s in context c,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12080" y="3124200"/>
            <a:ext cx="5903120" cy="765277"/>
            <a:chOff x="947737" y="2133600"/>
            <a:chExt cx="4919663" cy="609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7" y="2209800"/>
              <a:ext cx="294132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912" y="2133600"/>
              <a:ext cx="1995488" cy="556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311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Calibri" panose="020F0502020204030204" pitchFamily="34" charset="0"/>
              </a:rPr>
              <a:t>Data collected from Amazon </a:t>
            </a:r>
            <a:r>
              <a:rPr lang="en-US" altLang="zh-CN" sz="2600" dirty="0">
                <a:latin typeface="Calibri" panose="020F0502020204030204" pitchFamily="34" charset="0"/>
              </a:rPr>
              <a:t>EC2 [</a:t>
            </a:r>
            <a:r>
              <a:rPr lang="en-US" altLang="zh-CN" sz="2600" dirty="0" err="1" smtClean="0">
                <a:latin typeface="Calibri" panose="020F0502020204030204" pitchFamily="34" charset="0"/>
              </a:rPr>
              <a:t>Silic</a:t>
            </a:r>
            <a:r>
              <a:rPr lang="en-US" altLang="zh-CN" sz="2600" dirty="0" smtClean="0">
                <a:latin typeface="Calibri" panose="020F0502020204030204" pitchFamily="34" charset="0"/>
              </a:rPr>
              <a:t> et al., FSE’2014]</a:t>
            </a:r>
          </a:p>
          <a:p>
            <a:r>
              <a:rPr lang="en-US" altLang="zh-CN" sz="2600" dirty="0" smtClean="0">
                <a:latin typeface="Calibri" panose="020F0502020204030204" pitchFamily="34" charset="0"/>
              </a:rPr>
              <a:t>The </a:t>
            </a:r>
            <a:r>
              <a:rPr lang="en-US" altLang="zh-CN" sz="2600" dirty="0">
                <a:latin typeface="Calibri" panose="020F0502020204030204" pitchFamily="34" charset="0"/>
              </a:rPr>
              <a:t>services are implemented as matrix </a:t>
            </a:r>
            <a:r>
              <a:rPr lang="en-US" altLang="zh-CN" sz="2600" dirty="0" smtClean="0">
                <a:latin typeface="Calibri" panose="020F0502020204030204" pitchFamily="34" charset="0"/>
              </a:rPr>
              <a:t>multiplication operations </a:t>
            </a:r>
            <a:r>
              <a:rPr lang="en-US" altLang="zh-CN" sz="2600" dirty="0">
                <a:latin typeface="Calibri" panose="020F0502020204030204" pitchFamily="34" charset="0"/>
              </a:rPr>
              <a:t>with different computational </a:t>
            </a:r>
            <a:r>
              <a:rPr lang="en-US" altLang="zh-CN" sz="2600" dirty="0" smtClean="0">
                <a:latin typeface="Calibri" panose="020F0502020204030204" pitchFamily="34" charset="0"/>
              </a:rPr>
              <a:t>complexities</a:t>
            </a:r>
            <a:endParaRPr lang="en-US" altLang="zh-CN" sz="2600" dirty="0">
              <a:latin typeface="Calibri" panose="020F0502020204030204" pitchFamily="34" charset="0"/>
            </a:endParaRPr>
          </a:p>
          <a:p>
            <a:r>
              <a:rPr lang="en-US" altLang="zh-CN" sz="2600" dirty="0" smtClean="0">
                <a:latin typeface="Calibri" panose="020F0502020204030204" pitchFamily="34" charset="0"/>
              </a:rPr>
              <a:t>The </a:t>
            </a:r>
            <a:r>
              <a:rPr lang="en-US" altLang="zh-CN" sz="2600" dirty="0">
                <a:latin typeface="Calibri" panose="020F0502020204030204" pitchFamily="34" charset="0"/>
              </a:rPr>
              <a:t>users are simulated by a “stress testing” </a:t>
            </a:r>
            <a:r>
              <a:rPr lang="en-US" altLang="zh-CN" sz="2600" dirty="0" smtClean="0">
                <a:latin typeface="Calibri" panose="020F0502020204030204" pitchFamily="34" charset="0"/>
              </a:rPr>
              <a:t>tool, </a:t>
            </a:r>
            <a:r>
              <a:rPr lang="en-US" altLang="zh-CN" sz="2600" dirty="0" err="1" smtClean="0">
                <a:latin typeface="Calibri" panose="020F0502020204030204" pitchFamily="34" charset="0"/>
              </a:rPr>
              <a:t>loadUI</a:t>
            </a:r>
            <a:endParaRPr lang="zh-CN" altLang="en-US" sz="2600" dirty="0">
              <a:latin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153400" cy="28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9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 Settings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endParaRPr lang="en-US" altLang="zh-CN" sz="2600" dirty="0" smtClean="0">
              <a:latin typeface="Calibri" panose="020F0502020204030204" pitchFamily="34" charset="0"/>
            </a:endParaRPr>
          </a:p>
          <a:p>
            <a:endParaRPr lang="en-US" altLang="zh-CN" sz="2600" dirty="0">
              <a:latin typeface="Calibri" panose="020F0502020204030204" pitchFamily="34" charset="0"/>
            </a:endParaRPr>
          </a:p>
          <a:p>
            <a:endParaRPr lang="en-US" altLang="zh-CN" sz="2600" dirty="0" smtClean="0">
              <a:latin typeface="Calibri" panose="020F0502020204030204" pitchFamily="34" charset="0"/>
            </a:endParaRPr>
          </a:p>
          <a:p>
            <a:endParaRPr lang="en-US" altLang="zh-CN" sz="2600" dirty="0">
              <a:latin typeface="Calibri" panose="020F0502020204030204" pitchFamily="34" charset="0"/>
            </a:endParaRPr>
          </a:p>
          <a:p>
            <a:endParaRPr lang="en-US" altLang="zh-CN" sz="2600" dirty="0" smtClean="0">
              <a:latin typeface="Calibri" panose="020F0502020204030204" pitchFamily="34" charset="0"/>
            </a:endParaRPr>
          </a:p>
          <a:p>
            <a:r>
              <a:rPr lang="en-US" altLang="zh-CN" sz="2600" dirty="0" smtClean="0">
                <a:latin typeface="Calibri" panose="020F0502020204030204" pitchFamily="34" charset="0"/>
              </a:rPr>
              <a:t>Approaches compared:</a:t>
            </a:r>
          </a:p>
          <a:p>
            <a:pPr lvl="1"/>
            <a:r>
              <a:rPr lang="en-US" altLang="zh-CN" sz="2200" b="1" dirty="0">
                <a:latin typeface="Calibri" panose="020F0502020204030204" pitchFamily="34" charset="0"/>
              </a:rPr>
              <a:t>Baseline</a:t>
            </a:r>
            <a:r>
              <a:rPr lang="en-US" altLang="zh-CN" sz="2200" dirty="0" smtClean="0">
                <a:latin typeface="Calibri" panose="020F0502020204030204" pitchFamily="34" charset="0"/>
              </a:rPr>
              <a:t>: Using average value as prediction</a:t>
            </a:r>
          </a:p>
          <a:p>
            <a:pPr lvl="1"/>
            <a:r>
              <a:rPr lang="en-US" altLang="zh-CN" sz="2200" b="1" dirty="0" smtClean="0">
                <a:latin typeface="Calibri" panose="020F0502020204030204" pitchFamily="34" charset="0"/>
              </a:rPr>
              <a:t>Hybrid </a:t>
            </a:r>
            <a:r>
              <a:rPr lang="en-US" altLang="zh-CN" sz="2200" dirty="0" smtClean="0">
                <a:latin typeface="Calibri" panose="020F0502020204030204" pitchFamily="34" charset="0"/>
              </a:rPr>
              <a:t>(UIPCC): Hybrid collaborative filtering approach [Zheng et al., ICSE’2010]</a:t>
            </a:r>
          </a:p>
          <a:p>
            <a:pPr lvl="1"/>
            <a:r>
              <a:rPr lang="en-US" altLang="zh-CN" sz="2200" b="1" dirty="0">
                <a:latin typeface="Calibri" panose="020F0502020204030204" pitchFamily="34" charset="0"/>
              </a:rPr>
              <a:t>CLUS</a:t>
            </a:r>
            <a:r>
              <a:rPr lang="en-US" altLang="zh-CN" sz="2200" dirty="0">
                <a:latin typeface="Calibri" panose="020F0502020204030204" pitchFamily="34" charset="0"/>
              </a:rPr>
              <a:t>: K-means </a:t>
            </a:r>
            <a:r>
              <a:rPr lang="en-US" altLang="zh-CN" sz="2200" dirty="0" smtClean="0">
                <a:latin typeface="Calibri" panose="020F0502020204030204" pitchFamily="34" charset="0"/>
              </a:rPr>
              <a:t>clustering based reliability </a:t>
            </a:r>
            <a:r>
              <a:rPr lang="en-US" altLang="zh-CN" sz="2200" dirty="0">
                <a:latin typeface="Calibri" panose="020F0502020204030204" pitchFamily="34" charset="0"/>
              </a:rPr>
              <a:t>prediction [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Silic</a:t>
            </a:r>
            <a:r>
              <a:rPr lang="en-US" altLang="zh-CN" sz="2200" dirty="0" smtClean="0">
                <a:latin typeface="Calibri" panose="020F0502020204030204" pitchFamily="34" charset="0"/>
              </a:rPr>
              <a:t> et al., FSE’2013]</a:t>
            </a:r>
          </a:p>
          <a:p>
            <a:pPr lvl="1"/>
            <a:r>
              <a:rPr lang="en-US" altLang="zh-CN" sz="2200" b="1" dirty="0" smtClean="0">
                <a:latin typeface="Calibri" panose="020F0502020204030204" pitchFamily="34" charset="0"/>
              </a:rPr>
              <a:t>PMF</a:t>
            </a:r>
            <a:r>
              <a:rPr lang="en-US" altLang="zh-CN" sz="2200" dirty="0" smtClean="0">
                <a:latin typeface="Calibri" panose="020F0502020204030204" pitchFamily="34" charset="0"/>
              </a:rPr>
              <a:t>: matrix factorization model [Zheng et al., TOSEM’2013]</a:t>
            </a:r>
          </a:p>
          <a:p>
            <a:pPr lvl="1"/>
            <a:endParaRPr lang="en-US" altLang="zh-CN" sz="2200" dirty="0" smtClean="0">
              <a:latin typeface="Calibri" panose="020F050202020403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447799"/>
            <a:ext cx="6486527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4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 Settings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endParaRPr lang="en-US" altLang="zh-CN" sz="2600" dirty="0" smtClean="0">
              <a:latin typeface="Calibri" panose="020F0502020204030204" pitchFamily="34" charset="0"/>
            </a:endParaRPr>
          </a:p>
          <a:p>
            <a:endParaRPr lang="en-US" altLang="zh-CN" sz="2600" dirty="0">
              <a:latin typeface="Calibri" panose="020F0502020204030204" pitchFamily="34" charset="0"/>
            </a:endParaRPr>
          </a:p>
          <a:p>
            <a:endParaRPr lang="en-US" altLang="zh-CN" sz="2600" dirty="0" smtClean="0">
              <a:latin typeface="Calibri" panose="020F0502020204030204" pitchFamily="34" charset="0"/>
            </a:endParaRPr>
          </a:p>
          <a:p>
            <a:endParaRPr lang="en-US" altLang="zh-CN" sz="2600" dirty="0">
              <a:latin typeface="Calibri" panose="020F0502020204030204" pitchFamily="34" charset="0"/>
            </a:endParaRPr>
          </a:p>
          <a:p>
            <a:endParaRPr lang="en-US" altLang="zh-CN" sz="2600" dirty="0" smtClean="0">
              <a:latin typeface="Calibri" panose="020F0502020204030204" pitchFamily="34" charset="0"/>
            </a:endParaRPr>
          </a:p>
          <a:p>
            <a:r>
              <a:rPr lang="en-US" altLang="zh-CN" sz="2600" dirty="0" smtClean="0">
                <a:latin typeface="Calibri" panose="020F0502020204030204" pitchFamily="34" charset="0"/>
              </a:rPr>
              <a:t>Approaches compared:</a:t>
            </a:r>
          </a:p>
          <a:p>
            <a:pPr lvl="1"/>
            <a:r>
              <a:rPr lang="en-US" altLang="zh-CN" sz="2200" b="1" dirty="0">
                <a:latin typeface="Calibri" panose="020F0502020204030204" pitchFamily="34" charset="0"/>
              </a:rPr>
              <a:t>Baseline</a:t>
            </a:r>
            <a:r>
              <a:rPr lang="en-US" altLang="zh-CN" sz="2200" dirty="0" smtClean="0">
                <a:latin typeface="Calibri" panose="020F0502020204030204" pitchFamily="34" charset="0"/>
              </a:rPr>
              <a:t>: Using average value as prediction</a:t>
            </a:r>
          </a:p>
          <a:p>
            <a:pPr lvl="1"/>
            <a:r>
              <a:rPr lang="en-US" altLang="zh-CN" sz="2200" b="1" dirty="0" smtClean="0">
                <a:latin typeface="Calibri" panose="020F0502020204030204" pitchFamily="34" charset="0"/>
              </a:rPr>
              <a:t>Hybrid </a:t>
            </a:r>
            <a:r>
              <a:rPr lang="en-US" altLang="zh-CN" sz="2200" dirty="0" smtClean="0">
                <a:latin typeface="Calibri" panose="020F0502020204030204" pitchFamily="34" charset="0"/>
              </a:rPr>
              <a:t>(UIPCC): Hybrid collaborative filtering approach [Zheng et al., ICSE’2010]</a:t>
            </a:r>
          </a:p>
          <a:p>
            <a:pPr lvl="1"/>
            <a:r>
              <a:rPr lang="en-US" altLang="zh-CN" sz="2200" b="1" dirty="0">
                <a:latin typeface="Calibri" panose="020F0502020204030204" pitchFamily="34" charset="0"/>
              </a:rPr>
              <a:t>CLUS</a:t>
            </a:r>
            <a:r>
              <a:rPr lang="en-US" altLang="zh-CN" sz="2200" dirty="0">
                <a:latin typeface="Calibri" panose="020F0502020204030204" pitchFamily="34" charset="0"/>
              </a:rPr>
              <a:t>: K-means </a:t>
            </a:r>
            <a:r>
              <a:rPr lang="en-US" altLang="zh-CN" sz="2200" dirty="0" smtClean="0">
                <a:latin typeface="Calibri" panose="020F0502020204030204" pitchFamily="34" charset="0"/>
              </a:rPr>
              <a:t>clustering based reliability </a:t>
            </a:r>
            <a:r>
              <a:rPr lang="en-US" altLang="zh-CN" sz="2200" dirty="0">
                <a:latin typeface="Calibri" panose="020F0502020204030204" pitchFamily="34" charset="0"/>
              </a:rPr>
              <a:t>prediction [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Silic</a:t>
            </a:r>
            <a:r>
              <a:rPr lang="en-US" altLang="zh-CN" sz="2200" dirty="0" smtClean="0">
                <a:latin typeface="Calibri" panose="020F0502020204030204" pitchFamily="34" charset="0"/>
              </a:rPr>
              <a:t> et al., FSE’2013]</a:t>
            </a:r>
          </a:p>
          <a:p>
            <a:pPr lvl="1"/>
            <a:r>
              <a:rPr lang="en-US" altLang="zh-CN" sz="2200" b="1" dirty="0" smtClean="0">
                <a:latin typeface="Calibri" panose="020F0502020204030204" pitchFamily="34" charset="0"/>
              </a:rPr>
              <a:t>PMF</a:t>
            </a:r>
            <a:r>
              <a:rPr lang="en-US" altLang="zh-CN" sz="2200" dirty="0" smtClean="0">
                <a:latin typeface="Calibri" panose="020F0502020204030204" pitchFamily="34" charset="0"/>
              </a:rPr>
              <a:t>: matrix factorization model [Zheng et al., TOSEM’2013]</a:t>
            </a:r>
          </a:p>
          <a:p>
            <a:pPr lvl="1"/>
            <a:endParaRPr lang="en-US" altLang="zh-CN" sz="2200" dirty="0" smtClean="0">
              <a:latin typeface="Calibri" panose="020F050202020403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447799"/>
            <a:ext cx="6486527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8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13%~41% </a:t>
            </a:r>
            <a:r>
              <a:rPr lang="en-US" altLang="zh-CN" dirty="0" smtClean="0">
                <a:latin typeface="Calibri" panose="020F0502020204030204" pitchFamily="34" charset="0"/>
              </a:rPr>
              <a:t>improvement in MAE and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6%~39% </a:t>
            </a:r>
            <a:r>
              <a:rPr lang="en-US" altLang="zh-CN" dirty="0" smtClean="0">
                <a:latin typeface="Calibri" panose="020F0502020204030204" pitchFamily="34" charset="0"/>
              </a:rPr>
              <a:t>improvement in RMSE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4925"/>
            <a:ext cx="7086600" cy="38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46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Conclusion</a:t>
            </a:r>
            <a:endParaRPr lang="en-US" sz="48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>
            <a:normAutofit/>
          </a:bodyPr>
          <a:lstStyle/>
          <a:p>
            <a:endParaRPr lang="en-US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Studied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 problem of predicting user-perceived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of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black-box Web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services</a:t>
            </a:r>
          </a:p>
          <a:p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Presented CARP for context-aware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prediction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, by leveraging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context-specific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matrix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factorization</a:t>
            </a: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Released the </a:t>
            </a:r>
            <a:r>
              <a:rPr lang="en-US" b="1" dirty="0">
                <a:latin typeface="Calibri" panose="020F0502020204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source code</a:t>
            </a:r>
            <a:r>
              <a:rPr lang="en-US" b="1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along with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WS-DREAM</a:t>
            </a:r>
            <a:r>
              <a:rPr lang="en-US" dirty="0" smtClean="0">
                <a:latin typeface="Calibri" panose="020F0502020204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datasets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  <a:hlinkClick r:id="rId3"/>
              </a:rPr>
              <a:t>http://wsdream.github.io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endParaRPr lang="en-US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Questions in Mind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Arial" panose="020B0604020202020204" pitchFamily="34" charset="0"/>
              </a:rPr>
              <a:t>What </a:t>
            </a: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are Web services?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Why is reliability prediction needed?</a:t>
            </a:r>
          </a:p>
          <a:p>
            <a:r>
              <a:rPr lang="en-US" altLang="zh-CN" dirty="0">
                <a:latin typeface="Calibri" panose="020F0502020204030204" pitchFamily="34" charset="0"/>
                <a:cs typeface="Arial" panose="020B0604020202020204" pitchFamily="34" charset="0"/>
              </a:rPr>
              <a:t>Why is </a:t>
            </a: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context information important in reliability prediction?</a:t>
            </a:r>
            <a:endParaRPr lang="zh-CN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Thank you!</a:t>
            </a:r>
            <a:endParaRPr lang="en-US" sz="5400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276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Q&amp;A</a:t>
            </a:r>
            <a:endParaRPr lang="en-US" sz="54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图片 4" descr="[ICWS'15][Slides] A Privacy-Preserving QoS Prediction Framework for Web Service Recommendation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2" t="24749" r="32656" b="16913"/>
          <a:stretch/>
        </p:blipFill>
        <p:spPr>
          <a:xfrm>
            <a:off x="457200" y="1219200"/>
            <a:ext cx="7339842" cy="54844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services are prevalent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[ICWS'15][Slides] A Privacy-Preserving QoS Prediction Framework for Web Service Recommendation by Jamie Zhu on Prezi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3539" r="28993" b="16292"/>
          <a:stretch/>
        </p:blipFill>
        <p:spPr>
          <a:xfrm>
            <a:off x="457200" y="304800"/>
            <a:ext cx="8033675" cy="6019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内容占位符 2" descr="[ICWS'15][Slides] A Privacy-Preserving QoS Prediction Framework for Web Service Recommendation by Jamie Zhu on Prezi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28550" r="30729" b="19060"/>
          <a:stretch/>
        </p:blipFill>
        <p:spPr>
          <a:xfrm>
            <a:off x="304800" y="304799"/>
            <a:ext cx="8458200" cy="6053435"/>
          </a:xfrm>
        </p:spPr>
      </p:pic>
    </p:spTree>
    <p:extLst>
      <p:ext uri="{BB962C8B-B14F-4D97-AF65-F5344CB8AC3E}">
        <p14:creationId xmlns:p14="http://schemas.microsoft.com/office/powerpoint/2010/main" val="38688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[ICWS'15][Slides] A Privacy-Preserving QoS Prediction Framework for Web Service Recommendation by Jamie Zhu on Prezi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9" t="29022" r="31424" b="19381"/>
          <a:stretch/>
        </p:blipFill>
        <p:spPr>
          <a:xfrm>
            <a:off x="533400" y="457200"/>
            <a:ext cx="8077200" cy="5847744"/>
          </a:xfrm>
        </p:spPr>
      </p:pic>
    </p:spTree>
    <p:extLst>
      <p:ext uri="{BB962C8B-B14F-4D97-AF65-F5344CB8AC3E}">
        <p14:creationId xmlns:p14="http://schemas.microsoft.com/office/powerpoint/2010/main" val="30113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More and more systems employ abundant 3</a:t>
            </a:r>
            <a:r>
              <a:rPr lang="en-US" sz="3600" baseline="300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rd</a:t>
            </a:r>
            <a:r>
              <a:rPr lang="en-US" sz="36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-party Web services</a:t>
            </a:r>
            <a:endParaRPr lang="en-US" sz="3600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10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It becomes </a:t>
            </a:r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 must for users to assess and predict reliability of Web services </a:t>
            </a:r>
            <a:r>
              <a:rPr lang="en-US" sz="36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 build reliable software systems</a:t>
            </a:r>
            <a:endParaRPr lang="en-US" sz="3600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857071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prediction</a:t>
            </a:r>
            <a:r>
              <a:rPr lang="en-US" altLang="zh-CN" sz="3600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is an important </a:t>
            </a:r>
            <a:r>
              <a:rPr lang="en-US" altLang="zh-CN" sz="36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task in </a:t>
            </a:r>
            <a:r>
              <a:rPr lang="en-US" altLang="zh-CN" sz="3600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software reliability </a:t>
            </a:r>
            <a:r>
              <a:rPr lang="en-US" altLang="zh-CN" sz="3600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engineering</a:t>
            </a:r>
            <a:endParaRPr lang="zh-CN" altLang="en-US" sz="3600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9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Context-Aware Reliability Prediction</a:t>
            </a:r>
            <a:endParaRPr lang="en-US" sz="49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8</a:t>
            </a:fld>
            <a:endParaRPr lang="en-US"/>
          </a:p>
        </p:txBody>
      </p:sp>
      <p:pic>
        <p:nvPicPr>
          <p:cNvPr id="9" name="内容占位符 8" descr="ICWS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4" t="32246" r="8159" b="29379"/>
          <a:stretch/>
        </p:blipFill>
        <p:spPr>
          <a:xfrm>
            <a:off x="0" y="3429000"/>
            <a:ext cx="9144000" cy="2743200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524000"/>
            <a:ext cx="8382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Usage data collection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Offline model construction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Online reliability prediction</a:t>
            </a: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9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Reliability Models (1)</a:t>
            </a:r>
            <a:endParaRPr lang="en-US" sz="49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9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524000"/>
            <a:ext cx="8382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System-side reliability model</a:t>
            </a:r>
          </a:p>
          <a:p>
            <a:pPr>
              <a:spcBef>
                <a:spcPts val="600"/>
              </a:spcBef>
            </a:pPr>
            <a:endParaRPr lang="en-US" dirty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denotes the specific software system or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component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depends on the software-specific parameters such as </a:t>
            </a:r>
            <a:r>
              <a:rPr lang="en-US" b="1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software architecture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system resources 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(e.g., CPU, memory, </a:t>
            </a:r>
            <a:r>
              <a:rPr lang="en-US" dirty="0" smtClean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and I/O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), and </a:t>
            </a:r>
            <a:r>
              <a:rPr lang="en-US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other software design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implementation factors</a:t>
            </a:r>
            <a:r>
              <a:rPr lang="en-US" dirty="0">
                <a:latin typeface="Calibri" panose="020F0502020204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85999"/>
            <a:ext cx="1219200" cy="7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fense">
      <a:dk1>
        <a:sysClr val="windowText" lastClr="000000"/>
      </a:dk1>
      <a:lt1>
        <a:sysClr val="window" lastClr="CCE8C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C8C8C8"/>
      </a:accent6>
      <a:hlink>
        <a:srgbClr val="6283C6"/>
      </a:hlink>
      <a:folHlink>
        <a:srgbClr val="7F7F7F"/>
      </a:folHlink>
    </a:clrScheme>
    <a:fontScheme name="Custom 3">
      <a:majorFont>
        <a:latin typeface="Yanone Kaffeesatz"/>
        <a:ea typeface=""/>
        <a:cs typeface=""/>
      </a:majorFont>
      <a:minorFont>
        <a:latin typeface="Yanone Kaffeesatz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30339</TotalTime>
  <Words>566</Words>
  <Application>Microsoft Office PowerPoint</Application>
  <PresentationFormat>全屏显示(4:3)</PresentationFormat>
  <Paragraphs>116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Calibri</vt:lpstr>
      <vt:lpstr>Yanone Kaffeesatz</vt:lpstr>
      <vt:lpstr>Yanone Kaffeesatz Light</vt:lpstr>
      <vt:lpstr>Arial Unicode MS</vt:lpstr>
      <vt:lpstr>Open Sans Condensed Light</vt:lpstr>
      <vt:lpstr>Meiryo</vt:lpstr>
      <vt:lpstr>Open Sans Condensed</vt:lpstr>
      <vt:lpstr>微软雅黑</vt:lpstr>
      <vt:lpstr>ＭＳ Ｐゴシック</vt:lpstr>
      <vt:lpstr>Office Theme</vt:lpstr>
      <vt:lpstr>CARP: Context-Aware Reliability Prediction of Black-Box Web Services</vt:lpstr>
      <vt:lpstr>Questions in Mind</vt:lpstr>
      <vt:lpstr>Web services are prevalent</vt:lpstr>
      <vt:lpstr>PowerPoint 演示文稿</vt:lpstr>
      <vt:lpstr>PowerPoint 演示文稿</vt:lpstr>
      <vt:lpstr>PowerPoint 演示文稿</vt:lpstr>
      <vt:lpstr>More and more systems employ abundant 3rd-party Web services</vt:lpstr>
      <vt:lpstr>Context-Aware Reliability Prediction</vt:lpstr>
      <vt:lpstr>Reliability Models (1)</vt:lpstr>
      <vt:lpstr>Reliability Models (2)</vt:lpstr>
      <vt:lpstr>Reliability Models (3)</vt:lpstr>
      <vt:lpstr>Reliability Models (4)</vt:lpstr>
      <vt:lpstr>Offline Model Construction</vt:lpstr>
      <vt:lpstr>Online Reliability Prediction</vt:lpstr>
      <vt:lpstr>Evaluation</vt:lpstr>
      <vt:lpstr>Evaluation Settings</vt:lpstr>
      <vt:lpstr>Evaluation Settings</vt:lpstr>
      <vt:lpstr>Experimental Results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shivaram</dc:creator>
  <cp:lastModifiedBy>rmb</cp:lastModifiedBy>
  <cp:revision>1527</cp:revision>
  <cp:lastPrinted>2015-12-16T03:54:35Z</cp:lastPrinted>
  <dcterms:created xsi:type="dcterms:W3CDTF">2012-10-04T23:09:40Z</dcterms:created>
  <dcterms:modified xsi:type="dcterms:W3CDTF">2017-07-29T12:49:51Z</dcterms:modified>
</cp:coreProperties>
</file>