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handoutMasterIdLst>
    <p:handoutMasterId r:id="rId27"/>
  </p:handoutMasterIdLst>
  <p:sldIdLst>
    <p:sldId id="401" r:id="rId2"/>
    <p:sldId id="542" r:id="rId3"/>
    <p:sldId id="541" r:id="rId4"/>
    <p:sldId id="554" r:id="rId5"/>
    <p:sldId id="870" r:id="rId6"/>
    <p:sldId id="871" r:id="rId7"/>
    <p:sldId id="861" r:id="rId8"/>
    <p:sldId id="862" r:id="rId9"/>
    <p:sldId id="868" r:id="rId10"/>
    <p:sldId id="869" r:id="rId11"/>
    <p:sldId id="873" r:id="rId12"/>
    <p:sldId id="874" r:id="rId13"/>
    <p:sldId id="875" r:id="rId14"/>
    <p:sldId id="876" r:id="rId15"/>
    <p:sldId id="839" r:id="rId16"/>
    <p:sldId id="840" r:id="rId17"/>
    <p:sldId id="877" r:id="rId18"/>
    <p:sldId id="878" r:id="rId19"/>
    <p:sldId id="742" r:id="rId20"/>
    <p:sldId id="564" r:id="rId21"/>
    <p:sldId id="881" r:id="rId22"/>
    <p:sldId id="879" r:id="rId23"/>
    <p:sldId id="880" r:id="rId24"/>
    <p:sldId id="872" r:id="rId25"/>
  </p:sldIdLst>
  <p:sldSz cx="9144000" cy="6858000" type="screen4x3"/>
  <p:notesSz cx="7315200" cy="9601200"/>
  <p:embeddedFontLst>
    <p:embeddedFont>
      <p:font typeface="微软雅黑" panose="020B0503020204020204" pitchFamily="34" charset="-122"/>
      <p:regular r:id="rId28"/>
      <p:bold r:id="rId29"/>
    </p:embeddedFont>
    <p:embeddedFont>
      <p:font typeface="Open Sans" panose="020B0604020202020204" charset="0"/>
      <p:regular r:id="rId30"/>
    </p:embeddedFont>
    <p:embeddedFont>
      <p:font typeface="Open Sans Condensed Light" panose="020B0306030504020204" charset="0"/>
      <p:regular r:id="rId31"/>
      <p:italic r:id="rId32"/>
    </p:embeddedFont>
    <p:embeddedFont>
      <p:font typeface="Cambria Math" panose="02040503050406030204" pitchFamily="18" charset="0"/>
      <p:regular r:id="rId33"/>
    </p:embeddedFont>
    <p:embeddedFont>
      <p:font typeface="Meiryo" panose="020B0604030504040204" pitchFamily="34" charset="-128"/>
      <p:regular r:id="rId34"/>
      <p:bold r:id="rId35"/>
      <p:italic r:id="rId36"/>
      <p:boldItalic r:id="rId37"/>
    </p:embeddedFont>
    <p:embeddedFont>
      <p:font typeface="Roboto" panose="020B0604020202020204" charset="0"/>
      <p:regular r:id="rId38"/>
    </p:embeddedFont>
    <p:embeddedFont>
      <p:font typeface="ＭＳ Ｐゴシック" panose="020B0600070205080204" pitchFamily="34" charset="-128"/>
      <p:regular r:id="rId39"/>
    </p:embeddedFont>
    <p:embeddedFont>
      <p:font typeface="Calibri" panose="020F0502020204030204" pitchFamily="34" charset="0"/>
      <p:regular r:id="rId40"/>
      <p:bold r:id="rId41"/>
      <p:italic r:id="rId42"/>
      <p:boldItalic r:id="rId43"/>
    </p:embeddedFont>
    <p:embeddedFont>
      <p:font typeface="Arabic Typesetting" panose="03020402040406030203" pitchFamily="66" charset="-78"/>
      <p:regular r:id="rId44"/>
    </p:embeddedFont>
    <p:embeddedFont>
      <p:font typeface="Yanone Kaffeesatz Bold" panose="020B0604020202020204" charset="0"/>
      <p:bold r:id="rId45"/>
    </p:embeddedFont>
    <p:embeddedFont>
      <p:font typeface="Yanone Kaffeesatz Light" panose="020B0604020202020204" charset="0"/>
      <p:regular r:id="rId46"/>
    </p:embeddedFont>
    <p:embeddedFont>
      <p:font typeface="Open Sans Condensed" panose="020B0604020202020204" charset="0"/>
      <p:bold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8">
          <p15:clr>
            <a:srgbClr val="A4A3A4"/>
          </p15:clr>
        </p15:guide>
        <p15:guide id="3" orient="horz" pos="3024">
          <p15:clr>
            <a:srgbClr val="A4A3A4"/>
          </p15:clr>
        </p15:guide>
        <p15:guide id="4"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3ED"/>
    <a:srgbClr val="00BA63"/>
    <a:srgbClr val="D6CDE1"/>
    <a:srgbClr val="FCCAA1"/>
    <a:srgbClr val="FFC900"/>
    <a:srgbClr val="FF8200"/>
    <a:srgbClr val="C0504D"/>
    <a:srgbClr val="981317"/>
    <a:srgbClr val="008040"/>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029" autoAdjust="0"/>
    <p:restoredTop sz="93923" autoAdjust="0"/>
  </p:normalViewPr>
  <p:slideViewPr>
    <p:cSldViewPr>
      <p:cViewPr>
        <p:scale>
          <a:sx n="60" d="100"/>
          <a:sy n="60" d="100"/>
        </p:scale>
        <p:origin x="-1422" y="-2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65" d="100"/>
          <a:sy n="165" d="100"/>
        </p:scale>
        <p:origin x="-2616" y="-104"/>
      </p:cViewPr>
      <p:guideLst>
        <p:guide orient="horz" pos="3224"/>
        <p:guide orient="horz" pos="3024"/>
        <p:guide pos="2238"/>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919" cy="480060"/>
          </a:xfrm>
          <a:prstGeom prst="rect">
            <a:avLst/>
          </a:prstGeom>
        </p:spPr>
        <p:txBody>
          <a:bodyPr vert="horz" lIns="94771" tIns="47385" rIns="94771" bIns="47385" rtlCol="0"/>
          <a:lstStyle>
            <a:lvl1pPr algn="l">
              <a:defRPr sz="1200"/>
            </a:lvl1pPr>
          </a:lstStyle>
          <a:p>
            <a:endParaRPr lang="en-US"/>
          </a:p>
        </p:txBody>
      </p:sp>
      <p:sp>
        <p:nvSpPr>
          <p:cNvPr id="3" name="Date Placeholder 2"/>
          <p:cNvSpPr>
            <a:spLocks noGrp="1"/>
          </p:cNvSpPr>
          <p:nvPr>
            <p:ph type="dt" sz="quarter" idx="1"/>
          </p:nvPr>
        </p:nvSpPr>
        <p:spPr>
          <a:xfrm>
            <a:off x="4143589" y="2"/>
            <a:ext cx="3169919" cy="480060"/>
          </a:xfrm>
          <a:prstGeom prst="rect">
            <a:avLst/>
          </a:prstGeom>
        </p:spPr>
        <p:txBody>
          <a:bodyPr vert="horz" lIns="94771" tIns="47385" rIns="94771" bIns="47385" rtlCol="0"/>
          <a:lstStyle>
            <a:lvl1pPr algn="r">
              <a:defRPr sz="1200"/>
            </a:lvl1pPr>
          </a:lstStyle>
          <a:p>
            <a:fld id="{9759FF37-ABA2-BE42-9998-EC9673F3D84A}" type="datetimeFigureOut">
              <a:rPr lang="en-US" smtClean="0"/>
              <a:t>6/27/2017</a:t>
            </a:fld>
            <a:endParaRPr lang="en-US"/>
          </a:p>
        </p:txBody>
      </p:sp>
      <p:sp>
        <p:nvSpPr>
          <p:cNvPr id="4" name="Footer Placeholder 3"/>
          <p:cNvSpPr>
            <a:spLocks noGrp="1"/>
          </p:cNvSpPr>
          <p:nvPr>
            <p:ph type="ftr" sz="quarter" idx="2"/>
          </p:nvPr>
        </p:nvSpPr>
        <p:spPr>
          <a:xfrm>
            <a:off x="1" y="9119475"/>
            <a:ext cx="3169919" cy="480060"/>
          </a:xfrm>
          <a:prstGeom prst="rect">
            <a:avLst/>
          </a:prstGeom>
        </p:spPr>
        <p:txBody>
          <a:bodyPr vert="horz" lIns="94771" tIns="47385" rIns="94771" bIns="47385"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5"/>
            <a:ext cx="3169919" cy="480060"/>
          </a:xfrm>
          <a:prstGeom prst="rect">
            <a:avLst/>
          </a:prstGeom>
        </p:spPr>
        <p:txBody>
          <a:bodyPr vert="horz" lIns="94771" tIns="47385" rIns="94771" bIns="47385" rtlCol="0" anchor="b"/>
          <a:lstStyle>
            <a:lvl1pPr algn="r">
              <a:defRPr sz="1200"/>
            </a:lvl1pPr>
          </a:lstStyle>
          <a:p>
            <a:fld id="{500339A4-1BC9-4D42-BA10-537D91127A12}" type="slidenum">
              <a:rPr lang="en-US" smtClean="0"/>
              <a:t>‹#›</a:t>
            </a:fld>
            <a:endParaRPr lang="en-US"/>
          </a:p>
        </p:txBody>
      </p:sp>
    </p:spTree>
    <p:extLst>
      <p:ext uri="{BB962C8B-B14F-4D97-AF65-F5344CB8AC3E}">
        <p14:creationId xmlns:p14="http://schemas.microsoft.com/office/powerpoint/2010/main" val="331462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19" cy="481728"/>
          </a:xfrm>
          <a:prstGeom prst="rect">
            <a:avLst/>
          </a:prstGeom>
        </p:spPr>
        <p:txBody>
          <a:bodyPr vert="horz" lIns="94771" tIns="47385" rIns="94771" bIns="47385" rtlCol="0"/>
          <a:lstStyle>
            <a:lvl1pPr algn="l">
              <a:defRPr sz="1200"/>
            </a:lvl1pPr>
          </a:lstStyle>
          <a:p>
            <a:endParaRPr lang="en-US"/>
          </a:p>
        </p:txBody>
      </p:sp>
      <p:sp>
        <p:nvSpPr>
          <p:cNvPr id="3" name="Date Placeholder 2"/>
          <p:cNvSpPr>
            <a:spLocks noGrp="1"/>
          </p:cNvSpPr>
          <p:nvPr>
            <p:ph type="dt" idx="1"/>
          </p:nvPr>
        </p:nvSpPr>
        <p:spPr>
          <a:xfrm>
            <a:off x="4143589" y="0"/>
            <a:ext cx="3169919" cy="481728"/>
          </a:xfrm>
          <a:prstGeom prst="rect">
            <a:avLst/>
          </a:prstGeom>
        </p:spPr>
        <p:txBody>
          <a:bodyPr vert="horz" lIns="94771" tIns="47385" rIns="94771" bIns="47385" rtlCol="0"/>
          <a:lstStyle>
            <a:lvl1pPr algn="r">
              <a:defRPr sz="1200"/>
            </a:lvl1pPr>
          </a:lstStyle>
          <a:p>
            <a:fld id="{AB1357AC-B911-41D5-B784-0AF0C2992991}" type="datetimeFigureOut">
              <a:rPr lang="en-US" smtClean="0"/>
              <a:t>6/27/2017</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4771" tIns="47385" rIns="94771" bIns="47385"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4771" tIns="47385" rIns="94771" bIns="4738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19477"/>
            <a:ext cx="3169919" cy="481727"/>
          </a:xfrm>
          <a:prstGeom prst="rect">
            <a:avLst/>
          </a:prstGeom>
        </p:spPr>
        <p:txBody>
          <a:bodyPr vert="horz" lIns="94771" tIns="47385" rIns="94771" bIns="47385"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7"/>
            <a:ext cx="3169919" cy="481727"/>
          </a:xfrm>
          <a:prstGeom prst="rect">
            <a:avLst/>
          </a:prstGeom>
        </p:spPr>
        <p:txBody>
          <a:bodyPr vert="horz" lIns="94771" tIns="47385" rIns="94771" bIns="47385" rtlCol="0" anchor="b"/>
          <a:lstStyle>
            <a:lvl1pPr algn="r">
              <a:defRPr sz="1200"/>
            </a:lvl1pPr>
          </a:lstStyle>
          <a:p>
            <a:fld id="{32B67D1D-873B-41B3-9738-AC192A692B0A}" type="slidenum">
              <a:rPr lang="en-US" smtClean="0"/>
              <a:t>‹#›</a:t>
            </a:fld>
            <a:endParaRPr lang="en-US"/>
          </a:p>
        </p:txBody>
      </p:sp>
    </p:spTree>
    <p:extLst>
      <p:ext uri="{BB962C8B-B14F-4D97-AF65-F5344CB8AC3E}">
        <p14:creationId xmlns:p14="http://schemas.microsoft.com/office/powerpoint/2010/main" val="187487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message/41926/"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theverge.com/2017/2/28/14765042/amazon-s3-outage-causing-troubl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Calibri" charset="0"/>
              <a:ea typeface="ＭＳ Ｐゴシック" charset="0"/>
              <a:cs typeface="ＭＳ Ｐゴシック"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70012" indent="-296159" eaLnBrk="0" hangingPunct="0">
              <a:defRPr sz="2500">
                <a:solidFill>
                  <a:schemeClr val="tx1"/>
                </a:solidFill>
                <a:latin typeface="Arial" charset="0"/>
                <a:ea typeface="ＭＳ Ｐゴシック" charset="0"/>
              </a:defRPr>
            </a:lvl2pPr>
            <a:lvl3pPr marL="1184636" indent="-236927" eaLnBrk="0" hangingPunct="0">
              <a:defRPr sz="2500">
                <a:solidFill>
                  <a:schemeClr val="tx1"/>
                </a:solidFill>
                <a:latin typeface="Arial" charset="0"/>
                <a:ea typeface="ＭＳ Ｐゴシック" charset="0"/>
              </a:defRPr>
            </a:lvl3pPr>
            <a:lvl4pPr marL="1658489" indent="-236927" eaLnBrk="0" hangingPunct="0">
              <a:defRPr sz="2500">
                <a:solidFill>
                  <a:schemeClr val="tx1"/>
                </a:solidFill>
                <a:latin typeface="Arial" charset="0"/>
                <a:ea typeface="ＭＳ Ｐゴシック" charset="0"/>
              </a:defRPr>
            </a:lvl4pPr>
            <a:lvl5pPr marL="2132343" indent="-236927" eaLnBrk="0" hangingPunct="0">
              <a:defRPr sz="2500">
                <a:solidFill>
                  <a:schemeClr val="tx1"/>
                </a:solidFill>
                <a:latin typeface="Arial" charset="0"/>
                <a:ea typeface="ＭＳ Ｐゴシック" charset="0"/>
              </a:defRPr>
            </a:lvl5pPr>
            <a:lvl6pPr marL="2606196" indent="-236927" eaLnBrk="0" fontAlgn="base" hangingPunct="0">
              <a:spcBef>
                <a:spcPct val="0"/>
              </a:spcBef>
              <a:spcAft>
                <a:spcPct val="0"/>
              </a:spcAft>
              <a:defRPr sz="2500">
                <a:solidFill>
                  <a:schemeClr val="tx1"/>
                </a:solidFill>
                <a:latin typeface="Arial" charset="0"/>
                <a:ea typeface="ＭＳ Ｐゴシック" charset="0"/>
              </a:defRPr>
            </a:lvl6pPr>
            <a:lvl7pPr marL="3080050" indent="-236927" eaLnBrk="0" fontAlgn="base" hangingPunct="0">
              <a:spcBef>
                <a:spcPct val="0"/>
              </a:spcBef>
              <a:spcAft>
                <a:spcPct val="0"/>
              </a:spcAft>
              <a:defRPr sz="2500">
                <a:solidFill>
                  <a:schemeClr val="tx1"/>
                </a:solidFill>
                <a:latin typeface="Arial" charset="0"/>
                <a:ea typeface="ＭＳ Ｐゴシック" charset="0"/>
              </a:defRPr>
            </a:lvl7pPr>
            <a:lvl8pPr marL="3553906" indent="-236927" eaLnBrk="0" fontAlgn="base" hangingPunct="0">
              <a:spcBef>
                <a:spcPct val="0"/>
              </a:spcBef>
              <a:spcAft>
                <a:spcPct val="0"/>
              </a:spcAft>
              <a:defRPr sz="2500">
                <a:solidFill>
                  <a:schemeClr val="tx1"/>
                </a:solidFill>
                <a:latin typeface="Arial" charset="0"/>
                <a:ea typeface="ＭＳ Ｐゴシック" charset="0"/>
              </a:defRPr>
            </a:lvl8pPr>
            <a:lvl9pPr marL="4027760" indent="-236927" eaLnBrk="0" fontAlgn="base" hangingPunct="0">
              <a:spcBef>
                <a:spcPct val="0"/>
              </a:spcBef>
              <a:spcAft>
                <a:spcPct val="0"/>
              </a:spcAft>
              <a:defRPr sz="2500">
                <a:solidFill>
                  <a:schemeClr val="tx1"/>
                </a:solidFill>
                <a:latin typeface="Arial" charset="0"/>
                <a:ea typeface="ＭＳ Ｐゴシック" charset="0"/>
              </a:defRPr>
            </a:lvl9pPr>
          </a:lstStyle>
          <a:p>
            <a:pPr eaLnBrk="1" hangingPunct="1"/>
            <a:fld id="{0950916E-BDB9-E443-9E54-60C2B4A1430F}" type="slidenum">
              <a:rPr lang="en-US" sz="1200"/>
              <a:pPr eaLnBrk="1" hangingPunct="1"/>
              <a:t>1</a:t>
            </a:fld>
            <a:endParaRPr lang="en-US" sz="1200"/>
          </a:p>
        </p:txBody>
      </p:sp>
    </p:spTree>
    <p:extLst>
      <p:ext uri="{BB962C8B-B14F-4D97-AF65-F5344CB8AC3E}">
        <p14:creationId xmlns:p14="http://schemas.microsoft.com/office/powerpoint/2010/main" val="2024234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need automated</a:t>
            </a:r>
            <a:r>
              <a:rPr lang="en-US" baseline="0" dirty="0" smtClean="0"/>
              <a:t> log parsers? (details also in backup slides)</a:t>
            </a:r>
          </a:p>
          <a:p>
            <a:endParaRPr lang="en-US" baseline="0" dirty="0" smtClean="0"/>
          </a:p>
          <a:p>
            <a:r>
              <a:rPr lang="en-US" baseline="0" dirty="0" smtClean="0"/>
              <a:t>Why we need online log parsers?</a:t>
            </a:r>
          </a:p>
          <a:p>
            <a:r>
              <a:rPr lang="en-US" baseline="0" dirty="0" smtClean="0"/>
              <a:t>For offline log parsers, we need to train the log parsers on a training log data set to find log events. The log events will be further used to parse to log messages in runtime. However, we often cannot train log data on all historical logs because of the large volume of production level log data. Thus, wee need an online log parser that can automatically update the log events in runtime.</a:t>
            </a:r>
          </a:p>
          <a:p>
            <a:endParaRPr lang="en-US" baseline="0" dirty="0" smtClean="0"/>
          </a:p>
          <a:p>
            <a:r>
              <a:rPr lang="en-US" baseline="0" dirty="0" smtClean="0"/>
              <a:t>Besides, if we use offline log parsers, we may need to consider the logging statements changes caused by software or hardware changes. This may cause some engineering issues. How often should we retain the system? Thus, an online log parser is needed to automatically retrain the model online.</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10</a:t>
            </a:fld>
            <a:endParaRPr lang="en-US"/>
          </a:p>
        </p:txBody>
      </p:sp>
    </p:spTree>
    <p:extLst>
      <p:ext uri="{BB962C8B-B14F-4D97-AF65-F5344CB8AC3E}">
        <p14:creationId xmlns:p14="http://schemas.microsoft.com/office/powerpoint/2010/main" val="920419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11</a:t>
            </a:fld>
            <a:endParaRPr lang="en-US"/>
          </a:p>
        </p:txBody>
      </p:sp>
    </p:spTree>
    <p:extLst>
      <p:ext uri="{BB962C8B-B14F-4D97-AF65-F5344CB8AC3E}">
        <p14:creationId xmlns:p14="http://schemas.microsoft.com/office/powerpoint/2010/main" val="3024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depth is a parameter</a:t>
            </a:r>
            <a:r>
              <a:rPr lang="en-US" baseline="0" dirty="0" smtClean="0"/>
              <a:t> that can be tuned by the developers. In this figure, the depth is 3, which is the distance from the root node to the leave nodes. The distance between the root to all the leave nodes are the same, therefore we call it fixed depth tree.</a:t>
            </a:r>
          </a:p>
          <a:p>
            <a:endParaRPr lang="en-US" baseline="0" dirty="0" smtClean="0"/>
          </a:p>
          <a:p>
            <a:r>
              <a:rPr lang="en-US" baseline="0" dirty="0" smtClean="0"/>
              <a:t>The depth can control the upper bound of the search depth in log parsing, which improves the efficiency of our log parsing method.</a:t>
            </a:r>
          </a:p>
          <a:p>
            <a:endParaRPr lang="en-US" baseline="0" dirty="0" smtClean="0"/>
          </a:p>
          <a:p>
            <a:r>
              <a:rPr lang="en-US" baseline="0" dirty="0" smtClean="0"/>
              <a:t>The first layer internal nodes are always encoding the length of the log messages.</a:t>
            </a:r>
          </a:p>
          <a:p>
            <a:endParaRPr lang="en-US" baseline="0" dirty="0" smtClean="0"/>
          </a:p>
          <a:p>
            <a:r>
              <a:rPr lang="en-US" baseline="0" dirty="0" smtClean="0"/>
              <a:t>The second layer and more are about the first token and more in the log messages. </a:t>
            </a:r>
          </a:p>
          <a:p>
            <a:endParaRPr lang="en-US" baseline="0" dirty="0" smtClean="0"/>
          </a:p>
          <a:p>
            <a:r>
              <a:rPr lang="en-US" baseline="0" dirty="0" smtClean="0"/>
              <a:t>When get to a leave node, Drain will find the most similar log group among the list log groups by comparing the similarity between the log message and the log events in different group. (also explained in the backup slides)</a:t>
            </a:r>
          </a:p>
          <a:p>
            <a:endParaRPr lang="en-US" baseline="0" dirty="0" smtClean="0"/>
          </a:p>
        </p:txBody>
      </p:sp>
      <p:sp>
        <p:nvSpPr>
          <p:cNvPr id="4" name="Slide Number Placeholder 3"/>
          <p:cNvSpPr>
            <a:spLocks noGrp="1"/>
          </p:cNvSpPr>
          <p:nvPr>
            <p:ph type="sldNum" sz="quarter" idx="10"/>
          </p:nvPr>
        </p:nvSpPr>
        <p:spPr/>
        <p:txBody>
          <a:bodyPr/>
          <a:lstStyle/>
          <a:p>
            <a:fld id="{32B67D1D-873B-41B3-9738-AC192A692B0A}" type="slidenum">
              <a:rPr lang="en-US" smtClean="0"/>
              <a:t>12</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about the</a:t>
            </a:r>
            <a:r>
              <a:rPr lang="en-US" baseline="0" dirty="0" smtClean="0"/>
              <a:t> update of the fixed depth tree. In this example, the depth is set to 4. Thus, we encode the length, the first token, and the second token of the log messages.</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13</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tokens contain digits will not be put into</a:t>
            </a:r>
            <a:r>
              <a:rPr lang="en-US" baseline="0" dirty="0" smtClean="0"/>
              <a:t> the tree as a search index, because tokens containing digits are more likely to be variables. If we put this kind of tokens into the internal nodes, the tree can easily explode.</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14</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15</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16</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Accuracy is important because parsing errors can degrade the performance of subsequent log mining task.</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 offline log parser could obtain higher accuracy compared with an online one, because an offline method enjoys all raw log messages at the beginning of parsing, while an online method adjusts its parsing model gradually in the parsing process.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Drain, obtains the best accuracy on four data sets, even compared with the offline log parsing methods. For data set </a:t>
            </a:r>
            <a:r>
              <a:rPr lang="en-US" sz="1200" b="0" i="0" u="none" strike="noStrike" kern="1200" baseline="0" dirty="0" err="1" smtClean="0">
                <a:solidFill>
                  <a:schemeClr val="tx1"/>
                </a:solidFill>
                <a:latin typeface="+mn-lt"/>
                <a:ea typeface="+mn-ea"/>
                <a:cs typeface="+mn-cs"/>
              </a:rPr>
              <a:t>Proxifier</a:t>
            </a:r>
            <a:r>
              <a:rPr lang="en-US" sz="1200" b="0" i="0" u="none" strike="noStrike" kern="1200" baseline="0" dirty="0" smtClean="0">
                <a:solidFill>
                  <a:schemeClr val="tx1"/>
                </a:solidFill>
                <a:latin typeface="+mn-lt"/>
                <a:ea typeface="+mn-ea"/>
                <a:cs typeface="+mn-cs"/>
              </a:rPr>
              <a:t>, Drain also has the second best accuracy (i.e., 0.86), and it is comparable to Spell, which obtains the highest accuracy (0.87) on this data set.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Drain has the overall best accuracy for three reasons. First, it compounds both the log message length and the first few tokens, which are effective and specially-designed rules, to construct the fixed depth tree. Second, Drain only uses tokens that do not contain digits to guide the searching process, which effectively avoids over-partitioning. Third, the tunable tree depth and similar threshold </a:t>
            </a:r>
            <a:r>
              <a:rPr lang="en-US" sz="1200" b="0" i="0" u="none" strike="noStrike" kern="1200" baseline="0" dirty="0" err="1" smtClean="0">
                <a:solidFill>
                  <a:schemeClr val="tx1"/>
                </a:solidFill>
                <a:latin typeface="+mn-lt"/>
                <a:ea typeface="+mn-ea"/>
                <a:cs typeface="+mn-cs"/>
              </a:rPr>
              <a:t>st</a:t>
            </a:r>
            <a:r>
              <a:rPr lang="en-US" sz="1200" b="0" i="0" u="none" strike="noStrike" kern="1200" baseline="0" dirty="0" smtClean="0">
                <a:solidFill>
                  <a:schemeClr val="tx1"/>
                </a:solidFill>
                <a:latin typeface="+mn-lt"/>
                <a:ea typeface="+mn-ea"/>
                <a:cs typeface="+mn-cs"/>
              </a:rPr>
              <a:t> allows users to conduct fine-grained tuning on different data sets.</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17</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Compared with the existing online parsing methods, our proposed Drain requires the least running time on all five data sets. Specifically, Drain only needs 2 min to parse 4m BGL log messages and 6 min to parse 10m HDFS log messages.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Drain greatly improves the running time of existing online parsing methods. The improvements on the five real-world data sets are at least 51.85%, and it reduce 81.47% running time on HPC. Drain also outperforms the existing offline log parsing methods.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requires less running time than </a:t>
            </a:r>
            <a:r>
              <a:rPr lang="en-US" sz="1200" b="0" i="0" u="none" strike="noStrike" kern="1200" baseline="0" dirty="0" err="1" smtClean="0">
                <a:solidFill>
                  <a:schemeClr val="tx1"/>
                </a:solidFill>
                <a:latin typeface="+mn-lt"/>
                <a:ea typeface="+mn-ea"/>
                <a:cs typeface="+mn-cs"/>
              </a:rPr>
              <a:t>IPLoM</a:t>
            </a:r>
            <a:r>
              <a:rPr lang="en-US" sz="1200" b="0" i="0" u="none" strike="noStrike" kern="1200" baseline="0" dirty="0" smtClean="0">
                <a:solidFill>
                  <a:schemeClr val="tx1"/>
                </a:solidFill>
                <a:latin typeface="+mn-lt"/>
                <a:ea typeface="+mn-ea"/>
                <a:cs typeface="+mn-cs"/>
              </a:rPr>
              <a:t> on all five data sets. Moreover, as an online log parsing method, Drain is not limited by the memory of a single computer, which is the bottleneck of most offline log parsing methods. For example, </a:t>
            </a:r>
            <a:r>
              <a:rPr lang="en-US" sz="1200" b="0" i="0" u="none" strike="noStrike" kern="1200" baseline="0" dirty="0" err="1" smtClean="0">
                <a:solidFill>
                  <a:schemeClr val="tx1"/>
                </a:solidFill>
                <a:latin typeface="+mn-lt"/>
                <a:ea typeface="+mn-ea"/>
                <a:cs typeface="+mn-cs"/>
              </a:rPr>
              <a:t>IPLoM</a:t>
            </a:r>
            <a:r>
              <a:rPr lang="en-US" sz="1200" b="0" i="0" u="none" strike="noStrike" kern="1200" baseline="0" dirty="0" smtClean="0">
                <a:solidFill>
                  <a:schemeClr val="tx1"/>
                </a:solidFill>
                <a:latin typeface="+mn-lt"/>
                <a:ea typeface="+mn-ea"/>
                <a:cs typeface="+mn-cs"/>
              </a:rPr>
              <a:t> needs to load all log messages into computer memory, and it will construct extra data structures of comparable size in runtime. Thus, although </a:t>
            </a:r>
            <a:r>
              <a:rPr lang="en-US" sz="1200" b="0" i="0" u="none" strike="noStrike" kern="1200" baseline="0" dirty="0" err="1" smtClean="0">
                <a:solidFill>
                  <a:schemeClr val="tx1"/>
                </a:solidFill>
                <a:latin typeface="+mn-lt"/>
                <a:ea typeface="+mn-ea"/>
                <a:cs typeface="+mn-cs"/>
              </a:rPr>
              <a:t>IPLoM</a:t>
            </a:r>
            <a:r>
              <a:rPr lang="en-US" sz="1200" b="0" i="0" u="none" strike="noStrike" kern="1200" baseline="0" dirty="0" smtClean="0">
                <a:solidFill>
                  <a:schemeClr val="tx1"/>
                </a:solidFill>
                <a:latin typeface="+mn-lt"/>
                <a:ea typeface="+mn-ea"/>
                <a:cs typeface="+mn-cs"/>
              </a:rPr>
              <a:t> is efficient too, it may fail to handle large-scale log data. Drain is not limited by the memory of single computer, because it processes the log messages one by one.</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18</a:t>
            </a:fld>
            <a:endParaRPr lang="en-US"/>
          </a:p>
        </p:txBody>
      </p:sp>
    </p:spTree>
    <p:extLst>
      <p:ext uri="{BB962C8B-B14F-4D97-AF65-F5344CB8AC3E}">
        <p14:creationId xmlns:p14="http://schemas.microsoft.com/office/powerpoint/2010/main" val="913972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19</a:t>
            </a:fld>
            <a:endParaRPr lang="en-US"/>
          </a:p>
        </p:txBody>
      </p:sp>
    </p:spTree>
    <p:extLst>
      <p:ext uri="{BB962C8B-B14F-4D97-AF65-F5344CB8AC3E}">
        <p14:creationId xmlns:p14="http://schemas.microsoft.com/office/powerpoint/2010/main" val="201031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Nowadays, more and more developers leverage existing Web services to build their own systems because of their rich functionality and “plug-and-play” property.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Such as amazon Web services; various services provided by google, and Windows Azure</a:t>
            </a:r>
          </a:p>
          <a:p>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2</a:t>
            </a:fld>
            <a:endParaRPr lang="en-US"/>
          </a:p>
        </p:txBody>
      </p:sp>
    </p:spTree>
    <p:extLst>
      <p:ext uri="{BB962C8B-B14F-4D97-AF65-F5344CB8AC3E}">
        <p14:creationId xmlns:p14="http://schemas.microsoft.com/office/powerpoint/2010/main" val="40772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20</a:t>
            </a:fld>
            <a:endParaRPr lang="en-US"/>
          </a:p>
        </p:txBody>
      </p:sp>
    </p:spTree>
    <p:extLst>
      <p:ext uri="{BB962C8B-B14F-4D97-AF65-F5344CB8AC3E}">
        <p14:creationId xmlns:p14="http://schemas.microsoft.com/office/powerpoint/2010/main" val="3079992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21</a:t>
            </a:fld>
            <a:endParaRPr lang="en-US"/>
          </a:p>
        </p:txBody>
      </p:sp>
    </p:spTree>
    <p:extLst>
      <p:ext uri="{BB962C8B-B14F-4D97-AF65-F5344CB8AC3E}">
        <p14:creationId xmlns:p14="http://schemas.microsoft.com/office/powerpoint/2010/main" val="186917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22</a:t>
            </a:fld>
            <a:endParaRPr lang="en-US"/>
          </a:p>
        </p:txBody>
      </p:sp>
    </p:spTree>
    <p:extLst>
      <p:ext uri="{BB962C8B-B14F-4D97-AF65-F5344CB8AC3E}">
        <p14:creationId xmlns:p14="http://schemas.microsoft.com/office/powerpoint/2010/main" val="186917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ASE</a:t>
            </a:r>
            <a:r>
              <a:rPr lang="zh-CN" altLang="en-US" dirty="0" smtClean="0"/>
              <a:t>里写的三点</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24</a:t>
            </a:fld>
            <a:endParaRPr lang="en-US"/>
          </a:p>
        </p:txBody>
      </p:sp>
    </p:spTree>
    <p:extLst>
      <p:ext uri="{BB962C8B-B14F-4D97-AF65-F5344CB8AC3E}">
        <p14:creationId xmlns:p14="http://schemas.microsoft.com/office/powerpoint/2010/main" val="92041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Amazon today </a:t>
            </a:r>
            <a:r>
              <a:rPr lang="en-US" sz="1200" b="0" i="0" kern="1200" dirty="0" smtClean="0">
                <a:solidFill>
                  <a:schemeClr val="tx1"/>
                </a:solidFill>
                <a:effectLst/>
                <a:latin typeface="+mn-lt"/>
                <a:ea typeface="+mn-ea"/>
                <a:cs typeface="+mn-cs"/>
                <a:hlinkClick r:id="rId3"/>
              </a:rPr>
              <a:t>blamed human error</a:t>
            </a:r>
            <a:r>
              <a:rPr lang="en-US" sz="1200" b="0" i="0" kern="1200" dirty="0" smtClean="0">
                <a:solidFill>
                  <a:schemeClr val="tx1"/>
                </a:solidFill>
                <a:effectLst/>
                <a:latin typeface="+mn-lt"/>
                <a:ea typeface="+mn-ea"/>
                <a:cs typeface="+mn-cs"/>
              </a:rPr>
              <a:t> for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big AWS outage that </a:t>
            </a:r>
            <a:r>
              <a:rPr lang="en-US" sz="1200" b="0" i="0" kern="1200" dirty="0" smtClean="0">
                <a:solidFill>
                  <a:schemeClr val="tx1"/>
                </a:solidFill>
                <a:effectLst/>
                <a:latin typeface="+mn-lt"/>
                <a:ea typeface="+mn-ea"/>
                <a:cs typeface="+mn-cs"/>
                <a:hlinkClick r:id="rId4"/>
              </a:rPr>
              <a:t>took down a bunch of large internet sites</a:t>
            </a:r>
            <a:r>
              <a:rPr lang="en-US" sz="1200" b="0" i="0" kern="1200" dirty="0" smtClean="0">
                <a:solidFill>
                  <a:schemeClr val="tx1"/>
                </a:solidFill>
                <a:effectLst/>
                <a:latin typeface="+mn-lt"/>
                <a:ea typeface="+mn-ea"/>
                <a:cs typeface="+mn-cs"/>
              </a:rPr>
              <a:t> for several hours on Tuesday afternoon. In a blog post, the company said that one of its employees was debugging an issue with the billing system and accidentally took more servers offline than intended. That error started a domino effect that took down two other server subsystems and so on and so on. [https://www.recode.net/2017/3/2/14792636/amazon-aws-internet-outage-cause-human-error-incorrect-command]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Trello, slack, </a:t>
            </a:r>
            <a:r>
              <a:rPr lang="en-US" sz="1200" b="0" i="0" kern="1200" dirty="0" err="1" smtClean="0">
                <a:solidFill>
                  <a:schemeClr val="tx1"/>
                </a:solidFill>
                <a:effectLst/>
                <a:latin typeface="+mn-lt"/>
                <a:ea typeface="+mn-ea"/>
                <a:cs typeface="+mn-cs"/>
              </a:rPr>
              <a:t>quora</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ifttt</a:t>
            </a:r>
            <a:r>
              <a:rPr lang="en-US" sz="1200" b="0" i="0" kern="1200" baseline="0" dirty="0" smtClean="0">
                <a:solidFill>
                  <a:schemeClr val="tx1"/>
                </a:solidFill>
                <a:effectLst/>
                <a:latin typeface="+mn-lt"/>
                <a:ea typeface="+mn-ea"/>
                <a:cs typeface="+mn-cs"/>
              </a:rPr>
              <a:t> are also built on Amazon Web services.</a:t>
            </a:r>
            <a:endParaRPr lang="en-US" sz="1200" b="0" i="0" kern="1200" dirty="0" smtClean="0">
              <a:solidFill>
                <a:schemeClr val="tx1"/>
              </a:solidFill>
              <a:effectLst/>
              <a:latin typeface="+mn-lt"/>
              <a:ea typeface="+mn-ea"/>
              <a:cs typeface="+mn-cs"/>
            </a:endParaRPr>
          </a:p>
          <a:p>
            <a:endParaRPr lang="en-US" dirty="0" smtClean="0"/>
          </a:p>
          <a:p>
            <a:r>
              <a:rPr lang="en-US" dirty="0" smtClean="0"/>
              <a:t>Service</a:t>
            </a:r>
            <a:r>
              <a:rPr lang="en-US" baseline="0" dirty="0" smtClean="0"/>
              <a:t> provider: management, anomaly detection.</a:t>
            </a:r>
          </a:p>
          <a:p>
            <a:r>
              <a:rPr lang="en-US" baseline="0" dirty="0" smtClean="0"/>
              <a:t>Service user: use logs for deployment, debugging, diagnosis.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Both service providers and service users need to manage</a:t>
            </a:r>
            <a:r>
              <a:rPr lang="en-US" sz="1200" b="0" i="0" kern="1200" baseline="0" dirty="0" smtClean="0">
                <a:solidFill>
                  <a:schemeClr val="tx1"/>
                </a:solidFill>
                <a:effectLst/>
                <a:latin typeface="+mn-lt"/>
                <a:ea typeface="+mn-ea"/>
                <a:cs typeface="+mn-cs"/>
              </a:rPr>
              <a:t> Web services, and logs are usually the only data available that records service runtime information. So logs are essential for both service providers and services users.</a:t>
            </a:r>
            <a:endParaRPr lang="en-US"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2B67D1D-873B-41B3-9738-AC192A692B0A}" type="slidenum">
              <a:rPr lang="en-US" smtClean="0"/>
              <a:t>3</a:t>
            </a:fld>
            <a:endParaRPr lang="en-US"/>
          </a:p>
        </p:txBody>
      </p:sp>
    </p:spTree>
    <p:extLst>
      <p:ext uri="{BB962C8B-B14F-4D97-AF65-F5344CB8AC3E}">
        <p14:creationId xmlns:p14="http://schemas.microsoft.com/office/powerpoint/2010/main" val="361885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4</a:t>
            </a:fld>
            <a:endParaRPr lang="en-US"/>
          </a:p>
        </p:txBody>
      </p:sp>
    </p:spTree>
    <p:extLst>
      <p:ext uri="{BB962C8B-B14F-4D97-AF65-F5344CB8AC3E}">
        <p14:creationId xmlns:p14="http://schemas.microsoft.com/office/powerpoint/2010/main" val="384574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Log Analysis</a:t>
            </a:r>
            <a:r>
              <a:rPr lang="en-US" baseline="0" dirty="0" smtClean="0"/>
              <a:t> models cannot directly use raw log messages as input, because they are usually unstructured, printed by human-written natural languages.</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5</a:t>
            </a:fld>
            <a:endParaRPr lang="en-US"/>
          </a:p>
        </p:txBody>
      </p:sp>
    </p:spTree>
    <p:extLst>
      <p:ext uri="{BB962C8B-B14F-4D97-AF65-F5344CB8AC3E}">
        <p14:creationId xmlns:p14="http://schemas.microsoft.com/office/powerpoint/2010/main" val="183404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But if we provide structured log</a:t>
            </a:r>
            <a:r>
              <a:rPr lang="en-US" baseline="0" dirty="0" smtClean="0"/>
              <a:t> messages, the log analysis model can easily understand them. The process to transform from unstructured log messages to structured events are log parsing.</a:t>
            </a: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6</a:t>
            </a:fld>
            <a:endParaRPr lang="en-US"/>
          </a:p>
        </p:txBody>
      </p:sp>
    </p:spTree>
    <p:extLst>
      <p:ext uri="{BB962C8B-B14F-4D97-AF65-F5344CB8AC3E}">
        <p14:creationId xmlns:p14="http://schemas.microsoft.com/office/powerpoint/2010/main" val="183404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smtClean="0"/>
              <a:t>Detailed explanation of the structured log</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7</a:t>
            </a:fld>
            <a:endParaRPr lang="en-US"/>
          </a:p>
        </p:txBody>
      </p:sp>
    </p:spTree>
    <p:extLst>
      <p:ext uri="{BB962C8B-B14F-4D97-AF65-F5344CB8AC3E}">
        <p14:creationId xmlns:p14="http://schemas.microsoft.com/office/powerpoint/2010/main" val="183404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2B67D1D-873B-41B3-9738-AC192A692B0A}" type="slidenum">
              <a:rPr lang="en-US" smtClean="0"/>
              <a:t>8</a:t>
            </a:fld>
            <a:endParaRPr lang="en-US"/>
          </a:p>
        </p:txBody>
      </p:sp>
    </p:spTree>
    <p:extLst>
      <p:ext uri="{BB962C8B-B14F-4D97-AF65-F5344CB8AC3E}">
        <p14:creationId xmlns:p14="http://schemas.microsoft.com/office/powerpoint/2010/main" val="1834040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B67D1D-873B-41B3-9738-AC192A692B0A}" type="slidenum">
              <a:rPr lang="en-US" smtClean="0"/>
              <a:t>9</a:t>
            </a:fld>
            <a:endParaRPr lang="en-US"/>
          </a:p>
        </p:txBody>
      </p:sp>
    </p:spTree>
    <p:extLst>
      <p:ext uri="{BB962C8B-B14F-4D97-AF65-F5344CB8AC3E}">
        <p14:creationId xmlns:p14="http://schemas.microsoft.com/office/powerpoint/2010/main" val="3024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84BBC-327D-4BD5-81E7-4684ABA29769}" type="datetime1">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0AAAA-3E06-44C7-9CF6-7642BC7F59BB}" type="slidenum">
              <a:rPr lang="en-US" smtClean="0"/>
              <a:t>‹#›</a:t>
            </a:fld>
            <a:endParaRPr lang="en-US" dirty="0"/>
          </a:p>
        </p:txBody>
      </p:sp>
    </p:spTree>
    <p:extLst>
      <p:ext uri="{BB962C8B-B14F-4D97-AF65-F5344CB8AC3E}">
        <p14:creationId xmlns:p14="http://schemas.microsoft.com/office/powerpoint/2010/main" val="150110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38E3F-C649-4FEF-8F83-60471101A99F}" type="datetime1">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4239235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8CDAB-E5A9-4794-8F52-ECB9F25956CB}" type="datetime1">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226969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62FF1-3A78-456F-A58D-8627944F9228}" type="datetime1">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b="1">
                <a:solidFill>
                  <a:schemeClr val="tx1">
                    <a:lumMod val="75000"/>
                    <a:lumOff val="25000"/>
                  </a:schemeClr>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stStyle>
          <a:p>
            <a:fld id="{2280AAAA-3E06-44C7-9CF6-7642BC7F59BB}" type="slidenum">
              <a:rPr lang="en-US" smtClean="0"/>
              <a:pPr/>
              <a:t>‹#›</a:t>
            </a:fld>
            <a:endParaRPr lang="en-US" dirty="0"/>
          </a:p>
        </p:txBody>
      </p:sp>
    </p:spTree>
    <p:extLst>
      <p:ext uri="{BB962C8B-B14F-4D97-AF65-F5344CB8AC3E}">
        <p14:creationId xmlns:p14="http://schemas.microsoft.com/office/powerpoint/2010/main" val="164689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759F6-16BF-433E-91DA-98EA4AE0290B}" type="datetime1">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320098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079ADB-C17F-4CC8-8417-2E19359692B8}" type="datetime1">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229813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04980-1020-4AB6-B845-9E4558C63826}" type="datetime1">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213599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0A18EB-0FB5-4BB5-939C-0C7FEB459617}" type="datetime1">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105541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E1DF0-5908-4446-BCD7-B9DC0A96E573}" type="datetime1">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187042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95D2B-E7A0-4D19-AB2D-F6282B95ECCB}" type="datetime1">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214105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F5162-879D-4C3F-A6EB-65315315BD9F}" type="datetime1">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0AAAA-3E06-44C7-9CF6-7642BC7F59BB}" type="slidenum">
              <a:rPr lang="en-US" smtClean="0"/>
              <a:t>‹#›</a:t>
            </a:fld>
            <a:endParaRPr lang="en-US"/>
          </a:p>
        </p:txBody>
      </p:sp>
    </p:spTree>
    <p:extLst>
      <p:ext uri="{BB962C8B-B14F-4D97-AF65-F5344CB8AC3E}">
        <p14:creationId xmlns:p14="http://schemas.microsoft.com/office/powerpoint/2010/main" val="366835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0207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447800"/>
            <a:ext cx="8229600" cy="4678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5137-E101-41E0-9799-33EC6FBB70F0}" type="datetime1">
              <a:rPr lang="en-US" smtClean="0"/>
              <a:t>6/27/2017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AAAA-3E06-44C7-9CF6-7642BC7F59BB}" type="slidenum">
              <a:rPr lang="en-US" smtClean="0"/>
              <a:t>‹#›</a:t>
            </a:fld>
            <a:endParaRPr lang="en-US"/>
          </a:p>
        </p:txBody>
      </p:sp>
    </p:spTree>
    <p:extLst>
      <p:ext uri="{BB962C8B-B14F-4D97-AF65-F5344CB8AC3E}">
        <p14:creationId xmlns:p14="http://schemas.microsoft.com/office/powerpoint/2010/main" val="249996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lifehack.org/articles/technology/you-may-never-know-these-google-search-tips-and-tricks-you-miss-this.html" TargetMode="External"/><Relationship Id="rId5" Type="http://schemas.openxmlformats.org/officeDocument/2006/relationships/hyperlink" Target="http://www.fruitionsystems.co.uk/cloud-services/azure/" TargetMode="External"/><Relationship Id="rId4" Type="http://schemas.openxmlformats.org/officeDocument/2006/relationships/hyperlink" Target="http://www.linuxnix.com/understanding-awsamazon-web-services-cloud-par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ctrTitle"/>
          </p:nvPr>
        </p:nvSpPr>
        <p:spPr>
          <a:xfrm>
            <a:off x="-76200" y="1201042"/>
            <a:ext cx="9220200" cy="2227958"/>
          </a:xfrm>
        </p:spPr>
        <p:txBody>
          <a:bodyPr>
            <a:noAutofit/>
          </a:bodyPr>
          <a:lstStyle/>
          <a:p>
            <a:r>
              <a:rPr lang="en-US" sz="4200" dirty="0" smtClean="0">
                <a:latin typeface="微软雅黑" panose="020B0503020204020204" pitchFamily="34" charset="-122"/>
                <a:ea typeface="微软雅黑" panose="020B0503020204020204" pitchFamily="34" charset="-122"/>
                <a:cs typeface="Arabic Typesetting" panose="03020402040406030203" pitchFamily="66" charset="-78"/>
              </a:rPr>
              <a:t>Drain: An Online </a:t>
            </a:r>
            <a:r>
              <a:rPr lang="en-US" sz="4200" b="1" dirty="0" smtClean="0">
                <a:latin typeface="微软雅黑" panose="020B0503020204020204" pitchFamily="34" charset="-122"/>
                <a:ea typeface="微软雅黑" panose="020B0503020204020204" pitchFamily="34" charset="-122"/>
                <a:cs typeface="Arabic Typesetting" panose="03020402040406030203" pitchFamily="66" charset="-78"/>
              </a:rPr>
              <a:t>Log Parsing</a:t>
            </a:r>
            <a:r>
              <a:rPr lang="en-US" sz="4200" dirty="0" smtClean="0">
                <a:latin typeface="微软雅黑" panose="020B0503020204020204" pitchFamily="34" charset="-122"/>
                <a:ea typeface="微软雅黑" panose="020B0503020204020204" pitchFamily="34" charset="-122"/>
                <a:cs typeface="Arabic Typesetting" panose="03020402040406030203" pitchFamily="66" charset="-78"/>
              </a:rPr>
              <a:t> Approach with Fixed Depth Tree</a:t>
            </a:r>
            <a:endParaRPr lang="en-US" sz="4200" dirty="0">
              <a:latin typeface="微软雅黑" panose="020B0503020204020204" pitchFamily="34" charset="-122"/>
              <a:ea typeface="微软雅黑" panose="020B0503020204020204" pitchFamily="34" charset="-122"/>
              <a:cs typeface="Arabic Typesetting" panose="03020402040406030203" pitchFamily="66" charset="-78"/>
            </a:endParaRPr>
          </a:p>
        </p:txBody>
      </p:sp>
      <p:sp>
        <p:nvSpPr>
          <p:cNvPr id="15363" name="Rectangle 30"/>
          <p:cNvSpPr>
            <a:spLocks noChangeArrowheads="1"/>
          </p:cNvSpPr>
          <p:nvPr/>
        </p:nvSpPr>
        <p:spPr bwMode="auto">
          <a:xfrm>
            <a:off x="914400" y="3599628"/>
            <a:ext cx="7133416" cy="155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10000"/>
              </a:lnSpc>
            </a:pPr>
            <a:r>
              <a:rPr lang="en-US" sz="3200" dirty="0" err="1" smtClean="0">
                <a:solidFill>
                  <a:srgbClr val="404040"/>
                </a:solidFill>
                <a:latin typeface="Meiryo" panose="020B0604030504040204" pitchFamily="34" charset="-128"/>
                <a:ea typeface="Meiryo" panose="020B0604030504040204" pitchFamily="34" charset="-128"/>
                <a:cs typeface="Meiryo" panose="020B0604030504040204" pitchFamily="34" charset="-128"/>
              </a:rPr>
              <a:t>P</a:t>
            </a:r>
            <a:r>
              <a:rPr lang="en-US" altLang="zh-CN" sz="3200" dirty="0" err="1" smtClean="0">
                <a:solidFill>
                  <a:srgbClr val="404040"/>
                </a:solidFill>
                <a:latin typeface="Meiryo" panose="020B0604030504040204" pitchFamily="34" charset="-128"/>
                <a:ea typeface="Meiryo" panose="020B0604030504040204" pitchFamily="34" charset="-128"/>
                <a:cs typeface="Meiryo" panose="020B0604030504040204" pitchFamily="34" charset="-128"/>
              </a:rPr>
              <a:t>injia</a:t>
            </a:r>
            <a:r>
              <a:rPr lang="en-US" altLang="zh-CN" sz="3200" dirty="0" smtClean="0">
                <a:solidFill>
                  <a:srgbClr val="404040"/>
                </a:solidFill>
                <a:latin typeface="Meiryo" panose="020B0604030504040204" pitchFamily="34" charset="-128"/>
                <a:ea typeface="Meiryo" panose="020B0604030504040204" pitchFamily="34" charset="-128"/>
                <a:cs typeface="Meiryo" panose="020B0604030504040204" pitchFamily="34" charset="-128"/>
              </a:rPr>
              <a:t> He</a:t>
            </a:r>
            <a:r>
              <a:rPr lang="en-US" altLang="zh-CN" sz="2800" b="1" dirty="0" smtClean="0">
                <a:solidFill>
                  <a:srgbClr val="404040"/>
                </a:solidFill>
                <a:latin typeface="Meiryo" panose="020B0604030504040204" pitchFamily="34" charset="-128"/>
                <a:ea typeface="Meiryo" panose="020B0604030504040204" pitchFamily="34" charset="-128"/>
                <a:cs typeface="Meiryo" panose="020B0604030504040204" pitchFamily="34" charset="-128"/>
              </a:rPr>
              <a:t>, </a:t>
            </a:r>
            <a:r>
              <a:rPr lang="en-US" altLang="zh-CN" sz="2800" dirty="0" err="1" smtClean="0">
                <a:solidFill>
                  <a:srgbClr val="404040"/>
                </a:solidFill>
                <a:latin typeface="Meiryo" panose="020B0604030504040204" pitchFamily="34" charset="-128"/>
                <a:ea typeface="Meiryo" panose="020B0604030504040204" pitchFamily="34" charset="-128"/>
                <a:cs typeface="Meiryo" panose="020B0604030504040204" pitchFamily="34" charset="-128"/>
              </a:rPr>
              <a:t>Jieming</a:t>
            </a:r>
            <a:r>
              <a:rPr lang="en-US" altLang="zh-CN" sz="2800" dirty="0" smtClean="0">
                <a:solidFill>
                  <a:srgbClr val="404040"/>
                </a:solidFill>
                <a:latin typeface="Meiryo" panose="020B0604030504040204" pitchFamily="34" charset="-128"/>
                <a:ea typeface="Meiryo" panose="020B0604030504040204" pitchFamily="34" charset="-128"/>
                <a:cs typeface="Meiryo" panose="020B0604030504040204" pitchFamily="34" charset="-128"/>
              </a:rPr>
              <a:t> Zhu, </a:t>
            </a:r>
            <a:r>
              <a:rPr lang="en-US" altLang="zh-CN" sz="2800" dirty="0" err="1" smtClean="0">
                <a:solidFill>
                  <a:srgbClr val="404040"/>
                </a:solidFill>
                <a:latin typeface="Meiryo" panose="020B0604030504040204" pitchFamily="34" charset="-128"/>
                <a:ea typeface="Meiryo" panose="020B0604030504040204" pitchFamily="34" charset="-128"/>
                <a:cs typeface="Meiryo" panose="020B0604030504040204" pitchFamily="34" charset="-128"/>
              </a:rPr>
              <a:t>Zibin</a:t>
            </a:r>
            <a:r>
              <a:rPr lang="en-US" altLang="zh-CN" sz="2800" dirty="0" smtClean="0">
                <a:solidFill>
                  <a:srgbClr val="404040"/>
                </a:solidFill>
                <a:latin typeface="Meiryo" panose="020B0604030504040204" pitchFamily="34" charset="-128"/>
                <a:ea typeface="Meiryo" panose="020B0604030504040204" pitchFamily="34" charset="-128"/>
                <a:cs typeface="Meiryo" panose="020B0604030504040204" pitchFamily="34" charset="-128"/>
              </a:rPr>
              <a:t> Zheng, Michael R. </a:t>
            </a:r>
            <a:r>
              <a:rPr lang="en-US" altLang="zh-CN" sz="2800" dirty="0" err="1" smtClean="0">
                <a:solidFill>
                  <a:srgbClr val="404040"/>
                </a:solidFill>
                <a:latin typeface="Meiryo" panose="020B0604030504040204" pitchFamily="34" charset="-128"/>
                <a:ea typeface="Meiryo" panose="020B0604030504040204" pitchFamily="34" charset="-128"/>
                <a:cs typeface="Meiryo" panose="020B0604030504040204" pitchFamily="34" charset="-128"/>
              </a:rPr>
              <a:t>Lyu</a:t>
            </a:r>
            <a:endParaRPr lang="en-US" sz="2800" dirty="0" smtClean="0">
              <a:solidFill>
                <a:srgbClr val="404040"/>
              </a:solidFill>
              <a:latin typeface="Meiryo" panose="020B0604030504040204" pitchFamily="34" charset="-128"/>
              <a:ea typeface="Meiryo" panose="020B0604030504040204" pitchFamily="34" charset="-128"/>
              <a:cs typeface="Meiryo" panose="020B0604030504040204" pitchFamily="34" charset="-128"/>
            </a:endParaRPr>
          </a:p>
          <a:p>
            <a:pPr algn="ctr">
              <a:lnSpc>
                <a:spcPct val="110000"/>
              </a:lnSpc>
            </a:pPr>
            <a:endParaRPr lang="en-US" sz="2800" dirty="0" smtClean="0">
              <a:solidFill>
                <a:srgbClr val="40404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1026" name="Picture 2" descr="D:\Photos\照片\CUHK图片\校徽\左右排列\hor_4c_jpg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5305657"/>
            <a:ext cx="3810000" cy="669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0" y="5162550"/>
            <a:ext cx="25717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67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80AAAA-3E06-44C7-9CF6-7642BC7F59BB}" type="slidenum">
              <a:rPr lang="en-US" smtClean="0"/>
              <a:t>10</a:t>
            </a:fld>
            <a:endParaRPr lang="en-US"/>
          </a:p>
        </p:txBody>
      </p:sp>
      <p:sp>
        <p:nvSpPr>
          <p:cNvPr id="2" name="Title 1"/>
          <p:cNvSpPr>
            <a:spLocks noGrp="1"/>
          </p:cNvSpPr>
          <p:nvPr>
            <p:ph type="title"/>
          </p:nvPr>
        </p:nvSpPr>
        <p:spPr>
          <a:xfrm>
            <a:off x="457200" y="274638"/>
            <a:ext cx="8229600" cy="1858962"/>
          </a:xfrm>
        </p:spPr>
        <p:txBody>
          <a:bodyPr>
            <a:noAutofit/>
          </a:bodyPr>
          <a:lstStyle/>
          <a:p>
            <a:pPr>
              <a:lnSpc>
                <a:spcPts val="4800"/>
              </a:lnSpc>
            </a:pPr>
            <a:r>
              <a:rPr lang="en-US" sz="40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Existing log parsing methods</a:t>
            </a:r>
            <a:endParaRPr lang="en-US" dirty="0">
              <a:latin typeface="Yanone Kaffeesatz Bold" panose="02000000000000000000" pitchFamily="2" charset="0"/>
              <a:ea typeface="Open Sans Condensed Light" panose="020B0306030504020204" pitchFamily="34" charset="0"/>
              <a:cs typeface="Open Sans Condensed Light" panose="020B0306030504020204" pitchFamily="34" charset="0"/>
            </a:endParaRPr>
          </a:p>
        </p:txBody>
      </p:sp>
      <p:sp>
        <p:nvSpPr>
          <p:cNvPr id="8" name="Content Placeholder 2"/>
          <p:cNvSpPr txBox="1">
            <a:spLocks/>
          </p:cNvSpPr>
          <p:nvPr/>
        </p:nvSpPr>
        <p:spPr>
          <a:xfrm>
            <a:off x="457200" y="2255837"/>
            <a:ext cx="83820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Manual maintenance of log events (i.e., regular expressions)</a:t>
            </a:r>
          </a:p>
          <a:p>
            <a:pPr lvl="1"/>
            <a:r>
              <a:rPr lang="en-US" sz="2200" dirty="0">
                <a:latin typeface="Open Sans" panose="020B0606030504020204" pitchFamily="34" charset="0"/>
                <a:ea typeface="Open Sans" panose="020B0606030504020204" pitchFamily="34" charset="0"/>
                <a:cs typeface="Open Sans" panose="020B0606030504020204" pitchFamily="34" charset="0"/>
              </a:rPr>
              <a:t>The volume of log</a:t>
            </a:r>
          </a:p>
          <a:p>
            <a:pPr lvl="1"/>
            <a:r>
              <a:rPr lang="en-US" sz="2200" dirty="0">
                <a:latin typeface="Open Sans" panose="020B0606030504020204" pitchFamily="34" charset="0"/>
                <a:ea typeface="Open Sans" panose="020B0606030504020204" pitchFamily="34" charset="0"/>
                <a:cs typeface="Open Sans" panose="020B0606030504020204" pitchFamily="34" charset="0"/>
              </a:rPr>
              <a:t>Developer may not understand the logging purpose </a:t>
            </a:r>
            <a:endParaRPr lang="en-US" sz="2200" dirty="0" smtClean="0">
              <a:latin typeface="Open Sans" panose="020B0606030504020204" pitchFamily="34" charset="0"/>
              <a:ea typeface="Open Sans" panose="020B0606030504020204" pitchFamily="34" charset="0"/>
              <a:cs typeface="Open Sans" panose="020B0606030504020204" pitchFamily="34" charset="0"/>
            </a:endParaRPr>
          </a:p>
          <a:p>
            <a:pPr lvl="1"/>
            <a:r>
              <a:rPr lang="en-US" sz="2200" dirty="0">
                <a:latin typeface="Open Sans" panose="020B0606030504020204" pitchFamily="34" charset="0"/>
                <a:ea typeface="Open Sans" panose="020B0606030504020204" pitchFamily="34" charset="0"/>
                <a:cs typeface="Open Sans" panose="020B0606030504020204" pitchFamily="34" charset="0"/>
              </a:rPr>
              <a:t>Logging statements update </a:t>
            </a:r>
            <a:r>
              <a:rPr lang="en-US" sz="2200" dirty="0" smtClean="0">
                <a:latin typeface="Open Sans" panose="020B0606030504020204" pitchFamily="34" charset="0"/>
                <a:ea typeface="Open Sans" panose="020B0606030504020204" pitchFamily="34" charset="0"/>
                <a:cs typeface="Open Sans" panose="020B0606030504020204" pitchFamily="34" charset="0"/>
              </a:rPr>
              <a:t>frequently</a:t>
            </a:r>
          </a:p>
          <a:p>
            <a:pPr lvl="1"/>
            <a:endParaRPr lang="en-US" sz="2200" dirty="0">
              <a:latin typeface="Open Sans" panose="020B0606030504020204" pitchFamily="34" charset="0"/>
              <a:ea typeface="Open Sans" panose="020B0606030504020204" pitchFamily="34" charset="0"/>
              <a:cs typeface="Open Sans" panose="020B06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Offline log parsers. </a:t>
            </a:r>
          </a:p>
          <a:p>
            <a:pPr lvl="1"/>
            <a:r>
              <a:rPr lang="en-US" sz="2200" dirty="0" smtClean="0">
                <a:latin typeface="Open Sans" panose="020B0606030504020204" pitchFamily="34" charset="0"/>
                <a:ea typeface="Open Sans" panose="020B0606030504020204" pitchFamily="34" charset="0"/>
                <a:cs typeface="Open Sans" panose="020B0606030504020204" pitchFamily="34" charset="0"/>
              </a:rPr>
              <a:t>Selection of training logs</a:t>
            </a:r>
            <a:endParaRPr lang="en-US" sz="2200" dirty="0">
              <a:latin typeface="Open Sans" panose="020B0606030504020204" pitchFamily="34" charset="0"/>
              <a:ea typeface="Open Sans" panose="020B0606030504020204" pitchFamily="34" charset="0"/>
              <a:cs typeface="Open Sans" panose="020B0606030504020204" pitchFamily="34" charset="0"/>
            </a:endParaRPr>
          </a:p>
          <a:p>
            <a:pPr lvl="1"/>
            <a:r>
              <a:rPr lang="en-US" sz="2200" dirty="0" smtClean="0">
                <a:latin typeface="Open Sans" panose="020B0606030504020204" pitchFamily="34" charset="0"/>
                <a:ea typeface="Open Sans" panose="020B0606030504020204" pitchFamily="34" charset="0"/>
                <a:cs typeface="Open Sans" panose="020B0606030504020204" pitchFamily="34" charset="0"/>
              </a:rPr>
              <a:t>Log event changes </a:t>
            </a:r>
            <a:endParaRPr lang="en-US" sz="2200" dirty="0">
              <a:latin typeface="Open Sans" panose="020B0606030504020204" pitchFamily="34" charset="0"/>
              <a:ea typeface="Open Sans" panose="020B0606030504020204" pitchFamily="34" charset="0"/>
              <a:cs typeface="Open Sans" panose="020B0606030504020204" pitchFamily="34" charset="0"/>
            </a:endParaRPr>
          </a:p>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68933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fade">
                                      <p:cBhvr>
                                        <p:cTn id="18" dur="500"/>
                                        <p:tgtEl>
                                          <p:spTgt spid="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fad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0"/>
            <a:ext cx="7848600" cy="1524000"/>
          </a:xfrm>
        </p:spPr>
        <p:txBody>
          <a:bodyPr>
            <a:noAutofit/>
          </a:bodyPr>
          <a:lstStyle/>
          <a:p>
            <a:pPr marL="0" indent="0" algn="ctr">
              <a:spcBef>
                <a:spcPts val="0"/>
              </a:spcBef>
              <a:spcAft>
                <a:spcPts val="600"/>
              </a:spcAft>
              <a:buNone/>
            </a:pP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An </a:t>
            </a:r>
            <a:r>
              <a:rPr lang="en-US" sz="48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online log parser</a:t>
            </a:r>
            <a:r>
              <a:rPr lang="en-US" sz="48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is </a:t>
            </a:r>
            <a:r>
              <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a:t>
            </a: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ighly </a:t>
            </a:r>
          </a:p>
          <a:p>
            <a:pPr marL="0" indent="0" algn="ctr">
              <a:spcBef>
                <a:spcPts val="0"/>
              </a:spcBef>
              <a:spcAft>
                <a:spcPts val="600"/>
              </a:spcAft>
              <a:buNone/>
            </a:pP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in demand</a:t>
            </a:r>
            <a:endParaRPr lang="en-US" sz="4800" b="1" dirty="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11</a:t>
            </a:fld>
            <a:endParaRPr lang="en-US" dirty="0"/>
          </a:p>
        </p:txBody>
      </p:sp>
    </p:spTree>
    <p:extLst>
      <p:ext uri="{BB962C8B-B14F-4D97-AF65-F5344CB8AC3E}">
        <p14:creationId xmlns:p14="http://schemas.microsoft.com/office/powerpoint/2010/main" val="1625777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Framework of Drain</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12</a:t>
            </a:fld>
            <a:endParaRPr lang="en-US" dirty="0"/>
          </a:p>
        </p:txBody>
      </p:sp>
      <p:grpSp>
        <p:nvGrpSpPr>
          <p:cNvPr id="64" name="Group 63"/>
          <p:cNvGrpSpPr/>
          <p:nvPr/>
        </p:nvGrpSpPr>
        <p:grpSpPr>
          <a:xfrm>
            <a:off x="932917" y="4232027"/>
            <a:ext cx="2298093" cy="1397678"/>
            <a:chOff x="932917" y="4232027"/>
            <a:chExt cx="2298093" cy="1397678"/>
          </a:xfrm>
        </p:grpSpPr>
        <p:sp>
          <p:nvSpPr>
            <p:cNvPr id="7" name="圆角矩形 64"/>
            <p:cNvSpPr/>
            <p:nvPr/>
          </p:nvSpPr>
          <p:spPr>
            <a:xfrm>
              <a:off x="932917" y="4232027"/>
              <a:ext cx="2298093" cy="1397678"/>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sp>
          <p:nvSpPr>
            <p:cNvPr id="8" name="Rectangle 7"/>
            <p:cNvSpPr/>
            <p:nvPr/>
          </p:nvSpPr>
          <p:spPr>
            <a:xfrm>
              <a:off x="1081958" y="4308230"/>
              <a:ext cx="1948574" cy="28301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altLang="zh-CN" sz="1400" dirty="0">
                  <a:solidFill>
                    <a:schemeClr val="tx1"/>
                  </a:solidFill>
                  <a:latin typeface="Times New Roman" panose="02020603050405020304" pitchFamily="18" charset="0"/>
                  <a:ea typeface="Roboto" pitchFamily="2" charset="0"/>
                  <a:cs typeface="Times New Roman" panose="02020603050405020304" pitchFamily="18" charset="0"/>
                </a:rPr>
                <a:t>A List of Log Groups</a:t>
              </a:r>
            </a:p>
          </p:txBody>
        </p:sp>
        <p:grpSp>
          <p:nvGrpSpPr>
            <p:cNvPr id="9" name="Group 8"/>
            <p:cNvGrpSpPr/>
            <p:nvPr/>
          </p:nvGrpSpPr>
          <p:grpSpPr>
            <a:xfrm>
              <a:off x="1042988" y="4708237"/>
              <a:ext cx="2113272" cy="659419"/>
              <a:chOff x="608828" y="3210258"/>
              <a:chExt cx="1997072" cy="624102"/>
            </a:xfrm>
          </p:grpSpPr>
          <p:grpSp>
            <p:nvGrpSpPr>
              <p:cNvPr id="33" name="Group 32"/>
              <p:cNvGrpSpPr/>
              <p:nvPr/>
            </p:nvGrpSpPr>
            <p:grpSpPr>
              <a:xfrm>
                <a:off x="1243799" y="3210264"/>
                <a:ext cx="523874" cy="616287"/>
                <a:chOff x="2629044" y="1888072"/>
                <a:chExt cx="905235" cy="1109136"/>
              </a:xfrm>
            </p:grpSpPr>
            <p:sp>
              <p:nvSpPr>
                <p:cNvPr id="47" name="Flowchart: Magnetic Disk 46"/>
                <p:cNvSpPr/>
                <p:nvPr/>
              </p:nvSpPr>
              <p:spPr>
                <a:xfrm>
                  <a:off x="2629044" y="1888072"/>
                  <a:ext cx="905235" cy="1109136"/>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2706048" y="2321986"/>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49" name="Rectangle 48"/>
                <p:cNvSpPr/>
                <p:nvPr/>
              </p:nvSpPr>
              <p:spPr>
                <a:xfrm>
                  <a:off x="2706048" y="247438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50" name="Rectangle 49"/>
                <p:cNvSpPr/>
                <p:nvPr/>
              </p:nvSpPr>
              <p:spPr>
                <a:xfrm>
                  <a:off x="2705956" y="273686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006419" y="2586567"/>
                  <a:ext cx="150300" cy="150300"/>
                </a:xfrm>
                <a:prstGeom prst="rect">
                  <a:avLst/>
                </a:prstGeom>
              </p:spPr>
            </p:pic>
          </p:grpSp>
          <p:grpSp>
            <p:nvGrpSpPr>
              <p:cNvPr id="34" name="Group 33"/>
              <p:cNvGrpSpPr/>
              <p:nvPr/>
            </p:nvGrpSpPr>
            <p:grpSpPr>
              <a:xfrm>
                <a:off x="608828" y="3218073"/>
                <a:ext cx="523874" cy="616287"/>
                <a:chOff x="2629044" y="1888072"/>
                <a:chExt cx="905235" cy="1109136"/>
              </a:xfrm>
            </p:grpSpPr>
            <p:sp>
              <p:nvSpPr>
                <p:cNvPr id="42" name="Flowchart: Magnetic Disk 41"/>
                <p:cNvSpPr/>
                <p:nvPr/>
              </p:nvSpPr>
              <p:spPr>
                <a:xfrm>
                  <a:off x="2629044" y="1888072"/>
                  <a:ext cx="905235" cy="1109136"/>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706048" y="2321986"/>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44" name="Rectangle 43"/>
                <p:cNvSpPr/>
                <p:nvPr/>
              </p:nvSpPr>
              <p:spPr>
                <a:xfrm>
                  <a:off x="2706048" y="247438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45" name="Rectangle 44"/>
                <p:cNvSpPr/>
                <p:nvPr/>
              </p:nvSpPr>
              <p:spPr>
                <a:xfrm>
                  <a:off x="2705956" y="273686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006419" y="2586567"/>
                  <a:ext cx="150300" cy="150300"/>
                </a:xfrm>
                <a:prstGeom prst="rect">
                  <a:avLst/>
                </a:prstGeom>
              </p:spPr>
            </p:pic>
          </p:grpSp>
          <p:grpSp>
            <p:nvGrpSpPr>
              <p:cNvPr id="35" name="Group 34"/>
              <p:cNvGrpSpPr/>
              <p:nvPr/>
            </p:nvGrpSpPr>
            <p:grpSpPr>
              <a:xfrm>
                <a:off x="2082026" y="3210258"/>
                <a:ext cx="523874" cy="616287"/>
                <a:chOff x="2629044" y="1888072"/>
                <a:chExt cx="905235" cy="1109136"/>
              </a:xfrm>
            </p:grpSpPr>
            <p:sp>
              <p:nvSpPr>
                <p:cNvPr id="37" name="Flowchart: Magnetic Disk 36"/>
                <p:cNvSpPr/>
                <p:nvPr/>
              </p:nvSpPr>
              <p:spPr>
                <a:xfrm>
                  <a:off x="2629044" y="1888072"/>
                  <a:ext cx="905235" cy="1109136"/>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706048" y="2321986"/>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39" name="Rectangle 38"/>
                <p:cNvSpPr/>
                <p:nvPr/>
              </p:nvSpPr>
              <p:spPr>
                <a:xfrm>
                  <a:off x="2706048" y="247438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sp>
              <p:nvSpPr>
                <p:cNvPr id="40" name="Rectangle 39"/>
                <p:cNvSpPr/>
                <p:nvPr/>
              </p:nvSpPr>
              <p:spPr>
                <a:xfrm>
                  <a:off x="2705956" y="2736865"/>
                  <a:ext cx="751226" cy="1121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00" b="1" dirty="0">
                    <a:solidFill>
                      <a:schemeClr val="tx1"/>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006419" y="2586567"/>
                  <a:ext cx="150300" cy="150300"/>
                </a:xfrm>
                <a:prstGeom prst="rect">
                  <a:avLst/>
                </a:prstGeom>
              </p:spPr>
            </p:pic>
          </p:grpSp>
          <p:sp>
            <p:nvSpPr>
              <p:cNvPr id="36" name="Rectangle 35"/>
              <p:cNvSpPr/>
              <p:nvPr/>
            </p:nvSpPr>
            <p:spPr>
              <a:xfrm>
                <a:off x="1651695" y="3400565"/>
                <a:ext cx="514999" cy="249316"/>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 . . . </a:t>
                </a:r>
                <a:endParaRPr lang="en-US" sz="1400" b="1" dirty="0">
                  <a:solidFill>
                    <a:schemeClr val="tx1"/>
                  </a:solidFill>
                </a:endParaRPr>
              </a:p>
            </p:txBody>
          </p:sp>
        </p:grpSp>
      </p:grpSp>
      <p:cxnSp>
        <p:nvCxnSpPr>
          <p:cNvPr id="11" name="直接箭头连接符 35"/>
          <p:cNvCxnSpPr>
            <a:stCxn id="16" idx="3"/>
            <a:endCxn id="12" idx="0"/>
          </p:cNvCxnSpPr>
          <p:nvPr/>
        </p:nvCxnSpPr>
        <p:spPr>
          <a:xfrm flipH="1">
            <a:off x="1655459" y="1995165"/>
            <a:ext cx="1207282" cy="422289"/>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045915" y="2417454"/>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4</a:t>
            </a:r>
            <a:endParaRPr lang="en-US" dirty="0">
              <a:solidFill>
                <a:schemeClr val="tx1"/>
              </a:solidFill>
              <a:latin typeface="Calibri" panose="020F0502020204030204" pitchFamily="34" charset="0"/>
            </a:endParaRPr>
          </a:p>
        </p:txBody>
      </p:sp>
      <p:cxnSp>
        <p:nvCxnSpPr>
          <p:cNvPr id="13" name="直接箭头连接符 35"/>
          <p:cNvCxnSpPr>
            <a:stCxn id="12" idx="2"/>
            <a:endCxn id="20" idx="0"/>
          </p:cNvCxnSpPr>
          <p:nvPr/>
        </p:nvCxnSpPr>
        <p:spPr>
          <a:xfrm flipH="1">
            <a:off x="1005702" y="2840787"/>
            <a:ext cx="649757" cy="479216"/>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直接箭头连接符 35"/>
          <p:cNvCxnSpPr>
            <a:stCxn id="16" idx="5"/>
            <a:endCxn id="19" idx="0"/>
          </p:cNvCxnSpPr>
          <p:nvPr/>
        </p:nvCxnSpPr>
        <p:spPr>
          <a:xfrm>
            <a:off x="3987224" y="1995165"/>
            <a:ext cx="1652372" cy="410435"/>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045139" y="2310350"/>
            <a:ext cx="900243" cy="501649"/>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Calibri" panose="020F0502020204030204" pitchFamily="34" charset="0"/>
              </a:rPr>
              <a:t> .  .  . </a:t>
            </a:r>
            <a:endParaRPr lang="en-US" sz="2400" b="1" dirty="0">
              <a:solidFill>
                <a:schemeClr val="tx1"/>
              </a:solidFill>
              <a:latin typeface="Calibri" panose="020F0502020204030204" pitchFamily="34" charset="0"/>
            </a:endParaRPr>
          </a:p>
        </p:txBody>
      </p:sp>
      <p:sp>
        <p:nvSpPr>
          <p:cNvPr id="16" name="Oval 15"/>
          <p:cNvSpPr/>
          <p:nvPr/>
        </p:nvSpPr>
        <p:spPr>
          <a:xfrm>
            <a:off x="2629853" y="1438705"/>
            <a:ext cx="1590259" cy="651934"/>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Root</a:t>
            </a:r>
            <a:endParaRPr lang="en-US" dirty="0">
              <a:solidFill>
                <a:schemeClr val="tx1"/>
              </a:solidFill>
              <a:latin typeface="Calibri" panose="020F0502020204030204" pitchFamily="34" charset="0"/>
            </a:endParaRPr>
          </a:p>
        </p:txBody>
      </p:sp>
      <p:sp>
        <p:nvSpPr>
          <p:cNvPr id="17" name="Rectangle 16"/>
          <p:cNvSpPr/>
          <p:nvPr/>
        </p:nvSpPr>
        <p:spPr>
          <a:xfrm>
            <a:off x="2758478" y="2417450"/>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5</a:t>
            </a:r>
            <a:endParaRPr lang="en-US" dirty="0">
              <a:solidFill>
                <a:schemeClr val="tx1"/>
              </a:solidFill>
              <a:latin typeface="Calibri" panose="020F0502020204030204" pitchFamily="34" charset="0"/>
            </a:endParaRPr>
          </a:p>
        </p:txBody>
      </p:sp>
      <p:cxnSp>
        <p:nvCxnSpPr>
          <p:cNvPr id="18" name="直接箭头连接符 35"/>
          <p:cNvCxnSpPr>
            <a:stCxn id="16" idx="4"/>
            <a:endCxn id="17" idx="0"/>
          </p:cNvCxnSpPr>
          <p:nvPr/>
        </p:nvCxnSpPr>
        <p:spPr>
          <a:xfrm flipH="1">
            <a:off x="3368022" y="2090639"/>
            <a:ext cx="56961" cy="326811"/>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5030052" y="2405600"/>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10</a:t>
            </a:r>
            <a:endParaRPr lang="en-US" dirty="0">
              <a:solidFill>
                <a:schemeClr val="tx1"/>
              </a:solidFill>
              <a:latin typeface="Calibri" panose="020F0502020204030204" pitchFamily="34" charset="0"/>
            </a:endParaRPr>
          </a:p>
        </p:txBody>
      </p:sp>
      <p:sp>
        <p:nvSpPr>
          <p:cNvPr id="20" name="Rectangle 19"/>
          <p:cNvSpPr/>
          <p:nvPr/>
        </p:nvSpPr>
        <p:spPr>
          <a:xfrm>
            <a:off x="396158" y="3320003"/>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Send</a:t>
            </a:r>
            <a:endParaRPr lang="en-US" dirty="0">
              <a:solidFill>
                <a:schemeClr val="tx1"/>
              </a:solidFill>
              <a:latin typeface="Calibri" panose="020F0502020204030204" pitchFamily="34" charset="0"/>
            </a:endParaRPr>
          </a:p>
        </p:txBody>
      </p:sp>
      <p:sp>
        <p:nvSpPr>
          <p:cNvPr id="21" name="Rectangle 20"/>
          <p:cNvSpPr/>
          <p:nvPr/>
        </p:nvSpPr>
        <p:spPr>
          <a:xfrm>
            <a:off x="2098963" y="3320004"/>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Receive</a:t>
            </a:r>
            <a:endParaRPr lang="en-US" dirty="0">
              <a:solidFill>
                <a:schemeClr val="tx1"/>
              </a:solidFill>
              <a:latin typeface="Calibri" panose="020F0502020204030204" pitchFamily="34" charset="0"/>
            </a:endParaRPr>
          </a:p>
        </p:txBody>
      </p:sp>
      <p:sp>
        <p:nvSpPr>
          <p:cNvPr id="22" name="Rectangle 21"/>
          <p:cNvSpPr/>
          <p:nvPr/>
        </p:nvSpPr>
        <p:spPr>
          <a:xfrm>
            <a:off x="3666950" y="3320004"/>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Starting</a:t>
            </a:r>
            <a:endParaRPr lang="en-US" dirty="0">
              <a:solidFill>
                <a:schemeClr val="tx1"/>
              </a:solidFill>
              <a:latin typeface="Calibri" panose="020F0502020204030204" pitchFamily="34" charset="0"/>
            </a:endParaRPr>
          </a:p>
        </p:txBody>
      </p:sp>
      <p:cxnSp>
        <p:nvCxnSpPr>
          <p:cNvPr id="24" name="直接箭头连接符 35"/>
          <p:cNvCxnSpPr>
            <a:stCxn id="12" idx="2"/>
            <a:endCxn id="21" idx="0"/>
          </p:cNvCxnSpPr>
          <p:nvPr/>
        </p:nvCxnSpPr>
        <p:spPr>
          <a:xfrm>
            <a:off x="1655459" y="2840787"/>
            <a:ext cx="1053048" cy="479217"/>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接箭头连接符 35"/>
          <p:cNvCxnSpPr>
            <a:stCxn id="17" idx="2"/>
            <a:endCxn id="22" idx="0"/>
          </p:cNvCxnSpPr>
          <p:nvPr/>
        </p:nvCxnSpPr>
        <p:spPr>
          <a:xfrm>
            <a:off x="3368022" y="2840783"/>
            <a:ext cx="908472" cy="479221"/>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接箭头连接符 35"/>
          <p:cNvCxnSpPr>
            <a:stCxn id="19" idx="2"/>
            <a:endCxn id="23" idx="0"/>
          </p:cNvCxnSpPr>
          <p:nvPr/>
        </p:nvCxnSpPr>
        <p:spPr>
          <a:xfrm>
            <a:off x="5639596" y="2828933"/>
            <a:ext cx="237198" cy="491069"/>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7" name="直接箭头连接符 35"/>
          <p:cNvCxnSpPr/>
          <p:nvPr/>
        </p:nvCxnSpPr>
        <p:spPr>
          <a:xfrm flipH="1">
            <a:off x="2557139" y="3743335"/>
            <a:ext cx="9515" cy="488691"/>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3754083" y="3961771"/>
            <a:ext cx="2875317" cy="1769533"/>
            <a:chOff x="3510325" y="3961771"/>
            <a:chExt cx="2875317" cy="1769533"/>
          </a:xfrm>
        </p:grpSpPr>
        <p:sp>
          <p:nvSpPr>
            <p:cNvPr id="10" name="Oval Callout 9"/>
            <p:cNvSpPr/>
            <p:nvPr/>
          </p:nvSpPr>
          <p:spPr>
            <a:xfrm>
              <a:off x="3510325" y="3961771"/>
              <a:ext cx="2875317" cy="1769533"/>
            </a:xfrm>
            <a:prstGeom prst="wedgeEllipseCallout">
              <a:avLst>
                <a:gd name="adj1" fmla="val -74315"/>
                <a:gd name="adj2" fmla="val 16885"/>
              </a:avLst>
            </a:prstGeom>
            <a:noFill/>
            <a:ln w="19050">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28" name="Group 27"/>
            <p:cNvGrpSpPr/>
            <p:nvPr/>
          </p:nvGrpSpPr>
          <p:grpSpPr>
            <a:xfrm>
              <a:off x="3836324" y="4184437"/>
              <a:ext cx="2335876" cy="1267470"/>
              <a:chOff x="3504321" y="2855797"/>
              <a:chExt cx="2335876" cy="1267470"/>
            </a:xfrm>
          </p:grpSpPr>
          <p:sp>
            <p:nvSpPr>
              <p:cNvPr id="30" name="Flowchart: Magnetic Disk 29"/>
              <p:cNvSpPr/>
              <p:nvPr/>
            </p:nvSpPr>
            <p:spPr>
              <a:xfrm>
                <a:off x="3568917" y="2855797"/>
                <a:ext cx="2158552" cy="1267470"/>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04321" y="3243360"/>
                <a:ext cx="2335876" cy="391357"/>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Log Event: </a:t>
                </a:r>
                <a:r>
                  <a:rPr kumimoji="1" lang="en-US" sz="1200" dirty="0" smtClean="0">
                    <a:solidFill>
                      <a:schemeClr val="tx1"/>
                    </a:solidFill>
                    <a:latin typeface="Times New Roman" panose="02020603050405020304" pitchFamily="18" charset="0"/>
                    <a:ea typeface="Roboto" pitchFamily="2" charset="0"/>
                    <a:cs typeface="Times New Roman" panose="02020603050405020304" pitchFamily="18" charset="0"/>
                  </a:rPr>
                  <a:t> Receive </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from node *</a:t>
                </a:r>
              </a:p>
            </p:txBody>
          </p:sp>
          <p:sp>
            <p:nvSpPr>
              <p:cNvPr id="32" name="Rectangle 31"/>
              <p:cNvSpPr/>
              <p:nvPr/>
            </p:nvSpPr>
            <p:spPr>
              <a:xfrm>
                <a:off x="3554197" y="3579924"/>
                <a:ext cx="2210418" cy="391357"/>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Log IDs:  [1, 23, 25, 46, 345, …]</a:t>
                </a:r>
              </a:p>
            </p:txBody>
          </p:sp>
        </p:grpSp>
        <p:sp>
          <p:nvSpPr>
            <p:cNvPr id="29" name="Rectangle 28"/>
            <p:cNvSpPr/>
            <p:nvPr/>
          </p:nvSpPr>
          <p:spPr>
            <a:xfrm>
              <a:off x="4357709" y="4267200"/>
              <a:ext cx="1204891" cy="28301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altLang="zh-CN" sz="1400" dirty="0">
                  <a:solidFill>
                    <a:schemeClr val="tx1"/>
                  </a:solidFill>
                  <a:latin typeface="Times New Roman" panose="02020603050405020304" pitchFamily="18" charset="0"/>
                  <a:ea typeface="Roboto" pitchFamily="2" charset="0"/>
                  <a:cs typeface="Times New Roman" panose="02020603050405020304" pitchFamily="18" charset="0"/>
                </a:rPr>
                <a:t>Log Group</a:t>
              </a:r>
            </a:p>
          </p:txBody>
        </p:sp>
      </p:grpSp>
      <p:sp>
        <p:nvSpPr>
          <p:cNvPr id="52" name="Rectangle 51"/>
          <p:cNvSpPr/>
          <p:nvPr/>
        </p:nvSpPr>
        <p:spPr>
          <a:xfrm>
            <a:off x="7646420" y="2209800"/>
            <a:ext cx="1209221" cy="33845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chemeClr val="tx1"/>
                </a:solidFill>
              </a:rPr>
              <a:t>R</a:t>
            </a:r>
            <a:r>
              <a:rPr lang="en-US" sz="1400" dirty="0" smtClean="0">
                <a:solidFill>
                  <a:schemeClr val="tx1"/>
                </a:solidFill>
              </a:rPr>
              <a:t>oot Node</a:t>
            </a:r>
            <a:endParaRPr lang="en-US" sz="1400" dirty="0">
              <a:solidFill>
                <a:schemeClr val="tx1"/>
              </a:solidFill>
            </a:endParaRPr>
          </a:p>
        </p:txBody>
      </p:sp>
      <p:sp>
        <p:nvSpPr>
          <p:cNvPr id="53" name="Oval 52"/>
          <p:cNvSpPr/>
          <p:nvPr/>
        </p:nvSpPr>
        <p:spPr>
          <a:xfrm>
            <a:off x="7010400" y="2260415"/>
            <a:ext cx="635432" cy="260498"/>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7107605" y="2718291"/>
            <a:ext cx="441021" cy="24498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5" name="圆角矩形 64"/>
          <p:cNvSpPr/>
          <p:nvPr/>
        </p:nvSpPr>
        <p:spPr>
          <a:xfrm>
            <a:off x="7100704" y="3158068"/>
            <a:ext cx="475105" cy="279260"/>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sp>
        <p:nvSpPr>
          <p:cNvPr id="56" name="Flowchart: Magnetic Disk 55"/>
          <p:cNvSpPr/>
          <p:nvPr/>
        </p:nvSpPr>
        <p:spPr>
          <a:xfrm>
            <a:off x="7146704" y="3639235"/>
            <a:ext cx="397096" cy="323165"/>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637512" y="2652161"/>
            <a:ext cx="1735088" cy="33845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Internal Node</a:t>
            </a:r>
            <a:endParaRPr lang="en-US" sz="1400" dirty="0">
              <a:solidFill>
                <a:schemeClr val="tx1"/>
              </a:solidFill>
            </a:endParaRPr>
          </a:p>
        </p:txBody>
      </p:sp>
      <p:sp>
        <p:nvSpPr>
          <p:cNvPr id="58" name="Rectangle 57"/>
          <p:cNvSpPr/>
          <p:nvPr/>
        </p:nvSpPr>
        <p:spPr>
          <a:xfrm>
            <a:off x="7646420" y="3104844"/>
            <a:ext cx="1209221" cy="33845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Leaf Node</a:t>
            </a:r>
            <a:endParaRPr lang="en-US" sz="1400" dirty="0">
              <a:solidFill>
                <a:schemeClr val="tx1"/>
              </a:solidFill>
            </a:endParaRPr>
          </a:p>
        </p:txBody>
      </p:sp>
      <p:sp>
        <p:nvSpPr>
          <p:cNvPr id="59" name="Rectangle 58"/>
          <p:cNvSpPr/>
          <p:nvPr/>
        </p:nvSpPr>
        <p:spPr>
          <a:xfrm>
            <a:off x="7637512" y="3581400"/>
            <a:ext cx="1209221" cy="33845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rPr>
              <a:t>Log Group</a:t>
            </a:r>
            <a:endParaRPr lang="en-US" sz="1400" dirty="0">
              <a:solidFill>
                <a:schemeClr val="tx1"/>
              </a:solidFill>
            </a:endParaRPr>
          </a:p>
        </p:txBody>
      </p:sp>
      <p:grpSp>
        <p:nvGrpSpPr>
          <p:cNvPr id="65" name="Group 64"/>
          <p:cNvGrpSpPr/>
          <p:nvPr/>
        </p:nvGrpSpPr>
        <p:grpSpPr>
          <a:xfrm>
            <a:off x="5267250" y="3320002"/>
            <a:ext cx="1219088" cy="508002"/>
            <a:chOff x="5267250" y="3320002"/>
            <a:chExt cx="1219088" cy="508002"/>
          </a:xfrm>
        </p:grpSpPr>
        <p:sp>
          <p:nvSpPr>
            <p:cNvPr id="23" name="Rectangle 22"/>
            <p:cNvSpPr/>
            <p:nvPr/>
          </p:nvSpPr>
          <p:spPr>
            <a:xfrm>
              <a:off x="5267250" y="3320002"/>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60" name="Rectangle 59"/>
            <p:cNvSpPr/>
            <p:nvPr/>
          </p:nvSpPr>
          <p:spPr>
            <a:xfrm>
              <a:off x="5631129" y="3370804"/>
              <a:ext cx="490288" cy="457200"/>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p:txBody>
        </p:sp>
      </p:grpSp>
      <p:sp>
        <p:nvSpPr>
          <p:cNvPr id="66" name="TextBox 65"/>
          <p:cNvSpPr txBox="1"/>
          <p:nvPr/>
        </p:nvSpPr>
        <p:spPr>
          <a:xfrm>
            <a:off x="2819400" y="6031468"/>
            <a:ext cx="3616149" cy="369332"/>
          </a:xfrm>
          <a:prstGeom prst="rect">
            <a:avLst/>
          </a:prstGeom>
          <a:noFill/>
        </p:spPr>
        <p:txBody>
          <a:bodyPr wrap="square" rtlCol="0">
            <a:spAutoFit/>
          </a:bodyPr>
          <a:lstStyle/>
          <a:p>
            <a:pPr algn="ctr"/>
            <a:r>
              <a:rPr lang="en-US" dirty="0" smtClean="0">
                <a:solidFill>
                  <a:srgbClr val="0070C0"/>
                </a:solidFill>
                <a:latin typeface="Calibri" panose="020F0502020204030204" pitchFamily="34" charset="0"/>
              </a:rPr>
              <a:t>Fixed depth tree (depth=3)</a:t>
            </a:r>
            <a:endParaRPr lang="en-US"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57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6" grpId="0" animBg="1"/>
      <p:bldP spid="17" grpId="0" animBg="1"/>
      <p:bldP spid="19" grpId="0" animBg="1"/>
      <p:bldP spid="20" grpId="0" animBg="1"/>
      <p:bldP spid="21" grpId="0" animBg="1"/>
      <p:bldP spid="22" grpId="0" animBg="1"/>
      <p:bldP spid="52" grpId="0"/>
      <p:bldP spid="53" grpId="0" animBg="1"/>
      <p:bldP spid="54" grpId="0" animBg="1"/>
      <p:bldP spid="55" grpId="0" animBg="1"/>
      <p:bldP spid="56" grpId="0" animBg="1"/>
      <p:bldP spid="57" grpId="0"/>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Update of Drain</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13</a:t>
            </a:fld>
            <a:endParaRPr lang="en-US" dirty="0"/>
          </a:p>
        </p:txBody>
      </p:sp>
      <p:sp>
        <p:nvSpPr>
          <p:cNvPr id="66" name="TextBox 65"/>
          <p:cNvSpPr txBox="1"/>
          <p:nvPr/>
        </p:nvSpPr>
        <p:spPr>
          <a:xfrm>
            <a:off x="117651" y="6216134"/>
            <a:ext cx="3616149" cy="369332"/>
          </a:xfrm>
          <a:prstGeom prst="rect">
            <a:avLst/>
          </a:prstGeom>
          <a:noFill/>
        </p:spPr>
        <p:txBody>
          <a:bodyPr wrap="square" rtlCol="0">
            <a:spAutoFit/>
          </a:bodyPr>
          <a:lstStyle/>
          <a:p>
            <a:pPr algn="ctr"/>
            <a:r>
              <a:rPr lang="en-US" dirty="0" smtClean="0">
                <a:solidFill>
                  <a:srgbClr val="0070C0"/>
                </a:solidFill>
                <a:latin typeface="Calibri" panose="020F0502020204030204" pitchFamily="34" charset="0"/>
              </a:rPr>
              <a:t>Fixed depth tree (depth=4)</a:t>
            </a:r>
            <a:endParaRPr lang="en-US" dirty="0">
              <a:solidFill>
                <a:srgbClr val="0070C0"/>
              </a:solidFill>
              <a:latin typeface="Calibri" panose="020F0502020204030204" pitchFamily="34" charset="0"/>
            </a:endParaRPr>
          </a:p>
        </p:txBody>
      </p:sp>
      <p:cxnSp>
        <p:nvCxnSpPr>
          <p:cNvPr id="62" name="直接箭头连接符 35"/>
          <p:cNvCxnSpPr>
            <a:stCxn id="67" idx="4"/>
            <a:endCxn id="68" idx="0"/>
          </p:cNvCxnSpPr>
          <p:nvPr/>
        </p:nvCxnSpPr>
        <p:spPr>
          <a:xfrm>
            <a:off x="1804880" y="2869113"/>
            <a:ext cx="631" cy="16594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009750" y="2217179"/>
            <a:ext cx="1590259" cy="651934"/>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Root</a:t>
            </a:r>
            <a:endParaRPr lang="en-US" dirty="0">
              <a:solidFill>
                <a:schemeClr val="tx1"/>
              </a:solidFill>
              <a:latin typeface="Calibri" panose="020F0502020204030204" pitchFamily="34" charset="0"/>
            </a:endParaRPr>
          </a:p>
        </p:txBody>
      </p:sp>
      <p:sp>
        <p:nvSpPr>
          <p:cNvPr id="68" name="Rectangle 67"/>
          <p:cNvSpPr/>
          <p:nvPr/>
        </p:nvSpPr>
        <p:spPr>
          <a:xfrm>
            <a:off x="1195967" y="3035055"/>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3</a:t>
            </a:r>
            <a:endParaRPr lang="en-US" dirty="0">
              <a:solidFill>
                <a:schemeClr val="tx1"/>
              </a:solidFill>
              <a:latin typeface="Calibri" panose="020F0502020204030204" pitchFamily="34" charset="0"/>
            </a:endParaRPr>
          </a:p>
        </p:txBody>
      </p:sp>
      <p:sp>
        <p:nvSpPr>
          <p:cNvPr id="69" name="Rectangle 68"/>
          <p:cNvSpPr/>
          <p:nvPr/>
        </p:nvSpPr>
        <p:spPr>
          <a:xfrm>
            <a:off x="1195967" y="3651440"/>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Send</a:t>
            </a:r>
            <a:endParaRPr lang="en-US" dirty="0">
              <a:solidFill>
                <a:schemeClr val="tx1"/>
              </a:solidFill>
              <a:latin typeface="Calibri" panose="020F0502020204030204" pitchFamily="34" charset="0"/>
            </a:endParaRPr>
          </a:p>
        </p:txBody>
      </p:sp>
      <p:cxnSp>
        <p:nvCxnSpPr>
          <p:cNvPr id="70" name="直接箭头连接符 35"/>
          <p:cNvCxnSpPr>
            <a:stCxn id="68" idx="2"/>
            <a:endCxn id="69" idx="0"/>
          </p:cNvCxnSpPr>
          <p:nvPr/>
        </p:nvCxnSpPr>
        <p:spPr>
          <a:xfrm>
            <a:off x="1805511" y="3458388"/>
            <a:ext cx="0" cy="19305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1" name="直接箭头连接符 35"/>
          <p:cNvCxnSpPr>
            <a:stCxn id="69" idx="2"/>
            <a:endCxn id="94" idx="0"/>
          </p:cNvCxnSpPr>
          <p:nvPr/>
        </p:nvCxnSpPr>
        <p:spPr>
          <a:xfrm>
            <a:off x="1805511" y="4074773"/>
            <a:ext cx="4283" cy="181194"/>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2" name="直接箭头连接符 35"/>
          <p:cNvCxnSpPr>
            <a:stCxn id="94" idx="2"/>
            <a:endCxn id="74" idx="0"/>
          </p:cNvCxnSpPr>
          <p:nvPr/>
        </p:nvCxnSpPr>
        <p:spPr>
          <a:xfrm>
            <a:off x="1809794" y="4679300"/>
            <a:ext cx="8467" cy="232075"/>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990600" y="4911375"/>
            <a:ext cx="1655322" cy="1108425"/>
            <a:chOff x="2983203" y="2848969"/>
            <a:chExt cx="1655322" cy="1108425"/>
          </a:xfrm>
        </p:grpSpPr>
        <p:sp>
          <p:nvSpPr>
            <p:cNvPr id="74" name="圆角矩形 64"/>
            <p:cNvSpPr/>
            <p:nvPr/>
          </p:nvSpPr>
          <p:spPr>
            <a:xfrm>
              <a:off x="2983203" y="2848969"/>
              <a:ext cx="1655322" cy="1108425"/>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sp>
          <p:nvSpPr>
            <p:cNvPr id="76" name="Flowchart: Magnetic Disk 75"/>
            <p:cNvSpPr/>
            <p:nvPr/>
          </p:nvSpPr>
          <p:spPr>
            <a:xfrm>
              <a:off x="3060649" y="2887127"/>
              <a:ext cx="1502949" cy="1005164"/>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Rectangle 93"/>
          <p:cNvSpPr/>
          <p:nvPr/>
        </p:nvSpPr>
        <p:spPr>
          <a:xfrm>
            <a:off x="1200250" y="4255967"/>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b</a:t>
            </a:r>
            <a:r>
              <a:rPr lang="en-US" dirty="0" smtClean="0">
                <a:solidFill>
                  <a:schemeClr val="tx1"/>
                </a:solidFill>
                <a:latin typeface="Calibri" panose="020F0502020204030204" pitchFamily="34" charset="0"/>
              </a:rPr>
              <a:t>lock</a:t>
            </a:r>
            <a:endParaRPr lang="en-US" dirty="0">
              <a:solidFill>
                <a:schemeClr val="tx1"/>
              </a:solidFill>
              <a:latin typeface="Calibri" panose="020F0502020204030204" pitchFamily="34" charset="0"/>
            </a:endParaRPr>
          </a:p>
        </p:txBody>
      </p:sp>
      <p:sp>
        <p:nvSpPr>
          <p:cNvPr id="108" name="Rectangle 107"/>
          <p:cNvSpPr/>
          <p:nvPr/>
        </p:nvSpPr>
        <p:spPr>
          <a:xfrm>
            <a:off x="1007437" y="53340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Event</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a:t>
            </a:r>
            <a:r>
              <a:rPr kumimoji="1" lang="en-US" sz="1200" dirty="0" smtClean="0">
                <a:solidFill>
                  <a:schemeClr val="tx1"/>
                </a:solidFill>
                <a:latin typeface="Times New Roman" panose="02020603050405020304" pitchFamily="18" charset="0"/>
                <a:ea typeface="Roboto" pitchFamily="2" charset="0"/>
                <a:cs typeface="Times New Roman" panose="02020603050405020304" pitchFamily="18" charset="0"/>
              </a:rPr>
              <a:t>Send </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block 44</a:t>
            </a:r>
          </a:p>
        </p:txBody>
      </p:sp>
      <p:sp>
        <p:nvSpPr>
          <p:cNvPr id="109" name="Rectangle 108"/>
          <p:cNvSpPr/>
          <p:nvPr/>
        </p:nvSpPr>
        <p:spPr>
          <a:xfrm>
            <a:off x="1016606" y="56388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IDs</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[1]</a:t>
            </a:r>
          </a:p>
        </p:txBody>
      </p:sp>
      <p:sp>
        <p:nvSpPr>
          <p:cNvPr id="3" name="TextBox 2"/>
          <p:cNvSpPr txBox="1"/>
          <p:nvPr/>
        </p:nvSpPr>
        <p:spPr>
          <a:xfrm>
            <a:off x="3721231" y="1751814"/>
            <a:ext cx="3124200" cy="646331"/>
          </a:xfrm>
          <a:prstGeom prst="rect">
            <a:avLst/>
          </a:prstGeom>
          <a:noFill/>
        </p:spPr>
        <p:txBody>
          <a:bodyPr wrap="square" rtlCol="0">
            <a:spAutoFit/>
          </a:bodyPr>
          <a:lstStyle/>
          <a:p>
            <a:pPr algn="ctr"/>
            <a:r>
              <a:rPr lang="en-US" dirty="0" smtClean="0">
                <a:latin typeface="Calibri" panose="020F0502020204030204" pitchFamily="34" charset="0"/>
              </a:rPr>
              <a:t>The coming log message: </a:t>
            </a:r>
          </a:p>
          <a:p>
            <a:pPr algn="ctr"/>
            <a:r>
              <a:rPr lang="en-US" dirty="0" smtClean="0">
                <a:solidFill>
                  <a:srgbClr val="0070C0"/>
                </a:solidFill>
                <a:latin typeface="Calibri" panose="020F0502020204030204" pitchFamily="34" charset="0"/>
              </a:rPr>
              <a:t>Receive </a:t>
            </a:r>
            <a:r>
              <a:rPr lang="en-US" dirty="0">
                <a:solidFill>
                  <a:srgbClr val="0070C0"/>
                </a:solidFill>
                <a:latin typeface="Calibri" panose="020F0502020204030204" pitchFamily="34" charset="0"/>
              </a:rPr>
              <a:t>120 bytes</a:t>
            </a:r>
          </a:p>
        </p:txBody>
      </p:sp>
      <p:sp>
        <p:nvSpPr>
          <p:cNvPr id="5" name="Left Arrow 4"/>
          <p:cNvSpPr/>
          <p:nvPr/>
        </p:nvSpPr>
        <p:spPr>
          <a:xfrm rot="20945210">
            <a:off x="2786185" y="2071993"/>
            <a:ext cx="1143000" cy="563279"/>
          </a:xfrm>
          <a:prstGeom prst="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3733800" y="3059668"/>
            <a:ext cx="3124200" cy="369332"/>
          </a:xfrm>
          <a:prstGeom prst="rect">
            <a:avLst/>
          </a:prstGeom>
          <a:noFill/>
        </p:spPr>
        <p:txBody>
          <a:bodyPr wrap="square" rtlCol="0">
            <a:spAutoFit/>
          </a:bodyPr>
          <a:lstStyle/>
          <a:p>
            <a:pPr algn="ctr"/>
            <a:r>
              <a:rPr lang="en-US" dirty="0" smtClean="0">
                <a:latin typeface="Calibri" panose="020F0502020204030204" pitchFamily="34" charset="0"/>
              </a:rPr>
              <a:t>Length is </a:t>
            </a:r>
            <a:r>
              <a:rPr lang="en-US" dirty="0" smtClean="0">
                <a:solidFill>
                  <a:srgbClr val="0070C0"/>
                </a:solidFill>
                <a:latin typeface="Calibri" panose="020F0502020204030204" pitchFamily="34" charset="0"/>
              </a:rPr>
              <a:t>3</a:t>
            </a:r>
            <a:endParaRPr lang="en-US" dirty="0">
              <a:solidFill>
                <a:srgbClr val="0070C0"/>
              </a:solidFill>
              <a:latin typeface="Calibri" panose="020F0502020204030204" pitchFamily="34" charset="0"/>
            </a:endParaRPr>
          </a:p>
        </p:txBody>
      </p:sp>
      <p:sp>
        <p:nvSpPr>
          <p:cNvPr id="111" name="TextBox 110"/>
          <p:cNvSpPr txBox="1"/>
          <p:nvPr/>
        </p:nvSpPr>
        <p:spPr>
          <a:xfrm>
            <a:off x="3733800" y="3733800"/>
            <a:ext cx="3124200" cy="369332"/>
          </a:xfrm>
          <a:prstGeom prst="rect">
            <a:avLst/>
          </a:prstGeom>
          <a:noFill/>
        </p:spPr>
        <p:txBody>
          <a:bodyPr wrap="square" rtlCol="0">
            <a:spAutoFit/>
          </a:bodyPr>
          <a:lstStyle/>
          <a:p>
            <a:pPr algn="ctr"/>
            <a:r>
              <a:rPr lang="en-US" dirty="0" smtClean="0">
                <a:latin typeface="Calibri" panose="020F0502020204030204" pitchFamily="34" charset="0"/>
              </a:rPr>
              <a:t>First token is </a:t>
            </a:r>
            <a:r>
              <a:rPr lang="en-US" dirty="0" smtClean="0">
                <a:solidFill>
                  <a:srgbClr val="0070C0"/>
                </a:solidFill>
                <a:latin typeface="Calibri" panose="020F0502020204030204" pitchFamily="34" charset="0"/>
              </a:rPr>
              <a:t>Receive</a:t>
            </a:r>
            <a:endParaRPr lang="en-US" dirty="0">
              <a:solidFill>
                <a:srgbClr val="0070C0"/>
              </a:solidFill>
              <a:latin typeface="Calibri" panose="020F0502020204030204" pitchFamily="34" charset="0"/>
            </a:endParaRPr>
          </a:p>
        </p:txBody>
      </p:sp>
      <p:sp>
        <p:nvSpPr>
          <p:cNvPr id="112" name="TextBox 111"/>
          <p:cNvSpPr txBox="1"/>
          <p:nvPr/>
        </p:nvSpPr>
        <p:spPr>
          <a:xfrm>
            <a:off x="3766008" y="4497991"/>
            <a:ext cx="3124200" cy="707886"/>
          </a:xfrm>
          <a:prstGeom prst="rect">
            <a:avLst/>
          </a:prstGeom>
          <a:noFill/>
        </p:spPr>
        <p:txBody>
          <a:bodyPr wrap="square" rtlCol="0">
            <a:spAutoFit/>
          </a:bodyPr>
          <a:lstStyle/>
          <a:p>
            <a:pPr algn="ctr"/>
            <a:r>
              <a:rPr lang="en-US" sz="2000" b="1" dirty="0" smtClean="0">
                <a:solidFill>
                  <a:srgbClr val="FF0000"/>
                </a:solidFill>
                <a:latin typeface="Calibri" panose="020F0502020204030204" pitchFamily="34" charset="0"/>
              </a:rPr>
              <a:t>NOT match! </a:t>
            </a:r>
          </a:p>
          <a:p>
            <a:pPr algn="ctr"/>
            <a:r>
              <a:rPr lang="en-US" sz="2000" b="1" dirty="0" smtClean="0">
                <a:latin typeface="Calibri" panose="020F0502020204030204" pitchFamily="34" charset="0"/>
              </a:rPr>
              <a:t>Need to update the tree.</a:t>
            </a:r>
            <a:endParaRPr lang="en-US" sz="2000" b="1" dirty="0">
              <a:latin typeface="Calibri" panose="020F0502020204030204" pitchFamily="34" charset="0"/>
            </a:endParaRPr>
          </a:p>
        </p:txBody>
      </p:sp>
    </p:spTree>
    <p:extLst>
      <p:ext uri="{BB962C8B-B14F-4D97-AF65-F5344CB8AC3E}">
        <p14:creationId xmlns:p14="http://schemas.microsoft.com/office/powerpoint/2010/main" val="808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500"/>
                                        <p:tgtEl>
                                          <p:spTgt spid="110"/>
                                        </p:tgtEl>
                                      </p:cBhvr>
                                    </p:animEffect>
                                  </p:childTnLst>
                                </p:cTn>
                              </p:par>
                              <p:par>
                                <p:cTn id="18" presetID="32" presetClass="emph" presetSubtype="0" fill="hold" grpId="0" nodeType="withEffect">
                                  <p:stCondLst>
                                    <p:cond delay="0"/>
                                  </p:stCondLst>
                                  <p:childTnLst>
                                    <p:animRot by="120000">
                                      <p:cBhvr>
                                        <p:cTn id="19" dur="100" fill="hold">
                                          <p:stCondLst>
                                            <p:cond delay="0"/>
                                          </p:stCondLst>
                                        </p:cTn>
                                        <p:tgtEl>
                                          <p:spTgt spid="68"/>
                                        </p:tgtEl>
                                        <p:attrNameLst>
                                          <p:attrName>r</p:attrName>
                                        </p:attrNameLst>
                                      </p:cBhvr>
                                    </p:animRot>
                                    <p:animRot by="-240000">
                                      <p:cBhvr>
                                        <p:cTn id="20" dur="200" fill="hold">
                                          <p:stCondLst>
                                            <p:cond delay="200"/>
                                          </p:stCondLst>
                                        </p:cTn>
                                        <p:tgtEl>
                                          <p:spTgt spid="68"/>
                                        </p:tgtEl>
                                        <p:attrNameLst>
                                          <p:attrName>r</p:attrName>
                                        </p:attrNameLst>
                                      </p:cBhvr>
                                    </p:animRot>
                                    <p:animRot by="240000">
                                      <p:cBhvr>
                                        <p:cTn id="21" dur="200" fill="hold">
                                          <p:stCondLst>
                                            <p:cond delay="400"/>
                                          </p:stCondLst>
                                        </p:cTn>
                                        <p:tgtEl>
                                          <p:spTgt spid="68"/>
                                        </p:tgtEl>
                                        <p:attrNameLst>
                                          <p:attrName>r</p:attrName>
                                        </p:attrNameLst>
                                      </p:cBhvr>
                                    </p:animRot>
                                    <p:animRot by="-240000">
                                      <p:cBhvr>
                                        <p:cTn id="22" dur="200" fill="hold">
                                          <p:stCondLst>
                                            <p:cond delay="600"/>
                                          </p:stCondLst>
                                        </p:cTn>
                                        <p:tgtEl>
                                          <p:spTgt spid="68"/>
                                        </p:tgtEl>
                                        <p:attrNameLst>
                                          <p:attrName>r</p:attrName>
                                        </p:attrNameLst>
                                      </p:cBhvr>
                                    </p:animRot>
                                    <p:animRot by="120000">
                                      <p:cBhvr>
                                        <p:cTn id="23" dur="200" fill="hold">
                                          <p:stCondLst>
                                            <p:cond delay="800"/>
                                          </p:stCondLst>
                                        </p:cTn>
                                        <p:tgtEl>
                                          <p:spTgt spid="68"/>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500"/>
                                        <p:tgtEl>
                                          <p:spTgt spid="111"/>
                                        </p:tgtEl>
                                      </p:cBhvr>
                                    </p:animEffect>
                                  </p:childTnLst>
                                </p:cTn>
                              </p:par>
                              <p:par>
                                <p:cTn id="29" presetID="32" presetClass="emph" presetSubtype="0" fill="hold" grpId="0" nodeType="withEffect">
                                  <p:stCondLst>
                                    <p:cond delay="0"/>
                                  </p:stCondLst>
                                  <p:childTnLst>
                                    <p:animRot by="120000">
                                      <p:cBhvr>
                                        <p:cTn id="30" dur="100" fill="hold">
                                          <p:stCondLst>
                                            <p:cond delay="0"/>
                                          </p:stCondLst>
                                        </p:cTn>
                                        <p:tgtEl>
                                          <p:spTgt spid="69"/>
                                        </p:tgtEl>
                                        <p:attrNameLst>
                                          <p:attrName>r</p:attrName>
                                        </p:attrNameLst>
                                      </p:cBhvr>
                                    </p:animRot>
                                    <p:animRot by="-240000">
                                      <p:cBhvr>
                                        <p:cTn id="31" dur="200" fill="hold">
                                          <p:stCondLst>
                                            <p:cond delay="200"/>
                                          </p:stCondLst>
                                        </p:cTn>
                                        <p:tgtEl>
                                          <p:spTgt spid="69"/>
                                        </p:tgtEl>
                                        <p:attrNameLst>
                                          <p:attrName>r</p:attrName>
                                        </p:attrNameLst>
                                      </p:cBhvr>
                                    </p:animRot>
                                    <p:animRot by="240000">
                                      <p:cBhvr>
                                        <p:cTn id="32" dur="200" fill="hold">
                                          <p:stCondLst>
                                            <p:cond delay="400"/>
                                          </p:stCondLst>
                                        </p:cTn>
                                        <p:tgtEl>
                                          <p:spTgt spid="69"/>
                                        </p:tgtEl>
                                        <p:attrNameLst>
                                          <p:attrName>r</p:attrName>
                                        </p:attrNameLst>
                                      </p:cBhvr>
                                    </p:animRot>
                                    <p:animRot by="-240000">
                                      <p:cBhvr>
                                        <p:cTn id="33" dur="200" fill="hold">
                                          <p:stCondLst>
                                            <p:cond delay="600"/>
                                          </p:stCondLst>
                                        </p:cTn>
                                        <p:tgtEl>
                                          <p:spTgt spid="69"/>
                                        </p:tgtEl>
                                        <p:attrNameLst>
                                          <p:attrName>r</p:attrName>
                                        </p:attrNameLst>
                                      </p:cBhvr>
                                    </p:animRot>
                                    <p:animRot by="120000">
                                      <p:cBhvr>
                                        <p:cTn id="34" dur="200" fill="hold">
                                          <p:stCondLst>
                                            <p:cond delay="800"/>
                                          </p:stCondLst>
                                        </p:cTn>
                                        <p:tgtEl>
                                          <p:spTgt spid="69"/>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fade">
                                      <p:cBhvr>
                                        <p:cTn id="39"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3" grpId="0"/>
      <p:bldP spid="5" grpId="0" animBg="1"/>
      <p:bldP spid="110" grpId="0"/>
      <p:bldP spid="111" grpId="0"/>
      <p:bldP spid="1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Update of Drain</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14</a:t>
            </a:fld>
            <a:endParaRPr lang="en-US" dirty="0"/>
          </a:p>
        </p:txBody>
      </p:sp>
      <p:sp>
        <p:nvSpPr>
          <p:cNvPr id="66" name="TextBox 65"/>
          <p:cNvSpPr txBox="1"/>
          <p:nvPr/>
        </p:nvSpPr>
        <p:spPr>
          <a:xfrm>
            <a:off x="2362200" y="6248400"/>
            <a:ext cx="3616149" cy="369332"/>
          </a:xfrm>
          <a:prstGeom prst="rect">
            <a:avLst/>
          </a:prstGeom>
          <a:noFill/>
        </p:spPr>
        <p:txBody>
          <a:bodyPr wrap="square" rtlCol="0">
            <a:spAutoFit/>
          </a:bodyPr>
          <a:lstStyle/>
          <a:p>
            <a:pPr algn="ctr"/>
            <a:r>
              <a:rPr lang="en-US" dirty="0" smtClean="0">
                <a:solidFill>
                  <a:srgbClr val="0070C0"/>
                </a:solidFill>
                <a:latin typeface="Calibri" panose="020F0502020204030204" pitchFamily="34" charset="0"/>
              </a:rPr>
              <a:t>Fixed depth tree (depth=4)</a:t>
            </a:r>
            <a:endParaRPr lang="en-US" dirty="0">
              <a:solidFill>
                <a:srgbClr val="0070C0"/>
              </a:solidFill>
              <a:latin typeface="Calibri" panose="020F0502020204030204" pitchFamily="34" charset="0"/>
            </a:endParaRPr>
          </a:p>
        </p:txBody>
      </p:sp>
      <p:cxnSp>
        <p:nvCxnSpPr>
          <p:cNvPr id="62" name="直接箭头连接符 35"/>
          <p:cNvCxnSpPr>
            <a:stCxn id="67" idx="4"/>
            <a:endCxn id="68" idx="0"/>
          </p:cNvCxnSpPr>
          <p:nvPr/>
        </p:nvCxnSpPr>
        <p:spPr>
          <a:xfrm>
            <a:off x="2130758" y="2869113"/>
            <a:ext cx="631" cy="16594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335628" y="2217179"/>
            <a:ext cx="1590259" cy="651934"/>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Root</a:t>
            </a:r>
            <a:endParaRPr lang="en-US" dirty="0">
              <a:solidFill>
                <a:schemeClr val="tx1"/>
              </a:solidFill>
              <a:latin typeface="Calibri" panose="020F0502020204030204" pitchFamily="34" charset="0"/>
            </a:endParaRPr>
          </a:p>
        </p:txBody>
      </p:sp>
      <p:sp>
        <p:nvSpPr>
          <p:cNvPr id="68" name="Rectangle 67"/>
          <p:cNvSpPr/>
          <p:nvPr/>
        </p:nvSpPr>
        <p:spPr>
          <a:xfrm>
            <a:off x="1521845" y="3035055"/>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3</a:t>
            </a:r>
            <a:endParaRPr lang="en-US" dirty="0">
              <a:solidFill>
                <a:schemeClr val="tx1"/>
              </a:solidFill>
              <a:latin typeface="Calibri" panose="020F0502020204030204" pitchFamily="34" charset="0"/>
            </a:endParaRPr>
          </a:p>
        </p:txBody>
      </p:sp>
      <p:sp>
        <p:nvSpPr>
          <p:cNvPr id="69" name="Rectangle 68"/>
          <p:cNvSpPr/>
          <p:nvPr/>
        </p:nvSpPr>
        <p:spPr>
          <a:xfrm>
            <a:off x="1521845" y="3651440"/>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Send</a:t>
            </a:r>
            <a:endParaRPr lang="en-US" dirty="0">
              <a:solidFill>
                <a:schemeClr val="tx1"/>
              </a:solidFill>
              <a:latin typeface="Calibri" panose="020F0502020204030204" pitchFamily="34" charset="0"/>
            </a:endParaRPr>
          </a:p>
        </p:txBody>
      </p:sp>
      <p:cxnSp>
        <p:nvCxnSpPr>
          <p:cNvPr id="70" name="直接箭头连接符 35"/>
          <p:cNvCxnSpPr>
            <a:stCxn id="68" idx="2"/>
            <a:endCxn id="69" idx="0"/>
          </p:cNvCxnSpPr>
          <p:nvPr/>
        </p:nvCxnSpPr>
        <p:spPr>
          <a:xfrm>
            <a:off x="2131389" y="3458388"/>
            <a:ext cx="0" cy="19305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1" name="直接箭头连接符 35"/>
          <p:cNvCxnSpPr>
            <a:stCxn id="69" idx="2"/>
            <a:endCxn id="94" idx="0"/>
          </p:cNvCxnSpPr>
          <p:nvPr/>
        </p:nvCxnSpPr>
        <p:spPr>
          <a:xfrm>
            <a:off x="2131389" y="4074773"/>
            <a:ext cx="4283" cy="181194"/>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2" name="直接箭头连接符 35"/>
          <p:cNvCxnSpPr>
            <a:stCxn id="94" idx="2"/>
            <a:endCxn id="74" idx="0"/>
          </p:cNvCxnSpPr>
          <p:nvPr/>
        </p:nvCxnSpPr>
        <p:spPr>
          <a:xfrm>
            <a:off x="2135672" y="4679300"/>
            <a:ext cx="8467" cy="232075"/>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1316478" y="4911375"/>
            <a:ext cx="1655322" cy="1108425"/>
            <a:chOff x="2983203" y="2848969"/>
            <a:chExt cx="1655322" cy="1108425"/>
          </a:xfrm>
        </p:grpSpPr>
        <p:sp>
          <p:nvSpPr>
            <p:cNvPr id="74" name="圆角矩形 64"/>
            <p:cNvSpPr/>
            <p:nvPr/>
          </p:nvSpPr>
          <p:spPr>
            <a:xfrm>
              <a:off x="2983203" y="2848969"/>
              <a:ext cx="1655322" cy="1108425"/>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sp>
          <p:nvSpPr>
            <p:cNvPr id="76" name="Flowchart: Magnetic Disk 75"/>
            <p:cNvSpPr/>
            <p:nvPr/>
          </p:nvSpPr>
          <p:spPr>
            <a:xfrm>
              <a:off x="3060649" y="2887127"/>
              <a:ext cx="1502949" cy="1005164"/>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9" name="Right Arrow 78"/>
          <p:cNvSpPr/>
          <p:nvPr/>
        </p:nvSpPr>
        <p:spPr>
          <a:xfrm>
            <a:off x="2896872" y="3827720"/>
            <a:ext cx="2284728" cy="538473"/>
          </a:xfrm>
          <a:prstGeom prst="rightArrow">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0" name="直接箭头连接符 35"/>
          <p:cNvCxnSpPr>
            <a:stCxn id="81" idx="4"/>
            <a:endCxn id="82" idx="0"/>
          </p:cNvCxnSpPr>
          <p:nvPr/>
        </p:nvCxnSpPr>
        <p:spPr>
          <a:xfrm flipH="1">
            <a:off x="6687666" y="2869107"/>
            <a:ext cx="1060" cy="17102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5893596" y="2217173"/>
            <a:ext cx="1590259" cy="651934"/>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Root</a:t>
            </a:r>
            <a:endParaRPr lang="en-US" dirty="0">
              <a:solidFill>
                <a:schemeClr val="tx1"/>
              </a:solidFill>
              <a:latin typeface="Calibri" panose="020F0502020204030204" pitchFamily="34" charset="0"/>
            </a:endParaRPr>
          </a:p>
        </p:txBody>
      </p:sp>
      <p:sp>
        <p:nvSpPr>
          <p:cNvPr id="82" name="Rectangle 81"/>
          <p:cNvSpPr/>
          <p:nvPr/>
        </p:nvSpPr>
        <p:spPr>
          <a:xfrm>
            <a:off x="6078122" y="3040129"/>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Length: 3</a:t>
            </a:r>
            <a:endParaRPr lang="en-US" dirty="0">
              <a:solidFill>
                <a:schemeClr val="tx1"/>
              </a:solidFill>
              <a:latin typeface="Calibri" panose="020F0502020204030204" pitchFamily="34" charset="0"/>
            </a:endParaRPr>
          </a:p>
        </p:txBody>
      </p:sp>
      <p:cxnSp>
        <p:nvCxnSpPr>
          <p:cNvPr id="83" name="直接箭头连接符 35"/>
          <p:cNvCxnSpPr>
            <a:stCxn id="82" idx="2"/>
            <a:endCxn id="85" idx="0"/>
          </p:cNvCxnSpPr>
          <p:nvPr/>
        </p:nvCxnSpPr>
        <p:spPr>
          <a:xfrm>
            <a:off x="6687666" y="3463462"/>
            <a:ext cx="719722" cy="191367"/>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6797844" y="3654829"/>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Receive</a:t>
            </a:r>
            <a:endParaRPr lang="en-US" dirty="0">
              <a:solidFill>
                <a:schemeClr val="tx1"/>
              </a:solidFill>
              <a:latin typeface="Calibri" panose="020F0502020204030204" pitchFamily="34" charset="0"/>
            </a:endParaRPr>
          </a:p>
        </p:txBody>
      </p:sp>
      <p:sp>
        <p:nvSpPr>
          <p:cNvPr id="86" name="Rectangle 85"/>
          <p:cNvSpPr/>
          <p:nvPr/>
        </p:nvSpPr>
        <p:spPr>
          <a:xfrm>
            <a:off x="6797525" y="4239032"/>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cxnSp>
        <p:nvCxnSpPr>
          <p:cNvPr id="87" name="直接箭头连接符 35"/>
          <p:cNvCxnSpPr>
            <a:stCxn id="85" idx="2"/>
            <a:endCxn id="86" idx="0"/>
          </p:cNvCxnSpPr>
          <p:nvPr/>
        </p:nvCxnSpPr>
        <p:spPr>
          <a:xfrm flipH="1">
            <a:off x="7407069" y="4078162"/>
            <a:ext cx="319" cy="160870"/>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7165695" y="4293229"/>
            <a:ext cx="490288" cy="457200"/>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libri" panose="020F0502020204030204" pitchFamily="34" charset="0"/>
              </a:rPr>
              <a:t>*</a:t>
            </a:r>
            <a:endParaRPr lang="en-US" sz="2800" dirty="0">
              <a:solidFill>
                <a:schemeClr val="tx1"/>
              </a:solidFill>
              <a:latin typeface="Calibri" panose="020F0502020204030204" pitchFamily="34" charset="0"/>
            </a:endParaRPr>
          </a:p>
        </p:txBody>
      </p:sp>
      <p:cxnSp>
        <p:nvCxnSpPr>
          <p:cNvPr id="89" name="直接箭头连接符 35"/>
          <p:cNvCxnSpPr>
            <a:stCxn id="82" idx="2"/>
            <a:endCxn id="91" idx="0"/>
          </p:cNvCxnSpPr>
          <p:nvPr/>
        </p:nvCxnSpPr>
        <p:spPr>
          <a:xfrm flipH="1">
            <a:off x="6012651" y="3463462"/>
            <a:ext cx="675015" cy="183772"/>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5402948" y="3647234"/>
            <a:ext cx="1219247" cy="1018526"/>
            <a:chOff x="7325390" y="1516390"/>
            <a:chExt cx="1219247" cy="1018526"/>
          </a:xfrm>
        </p:grpSpPr>
        <p:sp>
          <p:nvSpPr>
            <p:cNvPr id="91" name="Rectangle 90"/>
            <p:cNvSpPr/>
            <p:nvPr/>
          </p:nvSpPr>
          <p:spPr>
            <a:xfrm>
              <a:off x="7325549" y="1516390"/>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Calibri" panose="020F0502020204030204" pitchFamily="34" charset="0"/>
                </a:rPr>
                <a:t>Send</a:t>
              </a:r>
              <a:endParaRPr lang="en-US" dirty="0">
                <a:solidFill>
                  <a:schemeClr val="tx1"/>
                </a:solidFill>
                <a:latin typeface="Calibri" panose="020F0502020204030204" pitchFamily="34" charset="0"/>
              </a:endParaRPr>
            </a:p>
          </p:txBody>
        </p:sp>
        <p:sp>
          <p:nvSpPr>
            <p:cNvPr id="92" name="Rectangle 91"/>
            <p:cNvSpPr/>
            <p:nvPr/>
          </p:nvSpPr>
          <p:spPr>
            <a:xfrm>
              <a:off x="7325390" y="2111583"/>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b</a:t>
              </a:r>
              <a:r>
                <a:rPr lang="en-US" dirty="0" smtClean="0">
                  <a:solidFill>
                    <a:schemeClr val="tx1"/>
                  </a:solidFill>
                  <a:latin typeface="Calibri" panose="020F0502020204030204" pitchFamily="34" charset="0"/>
                </a:rPr>
                <a:t>lock</a:t>
              </a:r>
              <a:endParaRPr lang="en-US" dirty="0">
                <a:solidFill>
                  <a:schemeClr val="tx1"/>
                </a:solidFill>
                <a:latin typeface="Calibri" panose="020F0502020204030204" pitchFamily="34" charset="0"/>
              </a:endParaRPr>
            </a:p>
          </p:txBody>
        </p:sp>
        <p:cxnSp>
          <p:nvCxnSpPr>
            <p:cNvPr id="93" name="直接箭头连接符 35"/>
            <p:cNvCxnSpPr>
              <a:stCxn id="91" idx="2"/>
              <a:endCxn id="92" idx="0"/>
            </p:cNvCxnSpPr>
            <p:nvPr/>
          </p:nvCxnSpPr>
          <p:spPr>
            <a:xfrm flipH="1">
              <a:off x="7934934" y="1939723"/>
              <a:ext cx="159" cy="171860"/>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94" name="Rectangle 93"/>
          <p:cNvSpPr/>
          <p:nvPr/>
        </p:nvSpPr>
        <p:spPr>
          <a:xfrm>
            <a:off x="1526128" y="4255967"/>
            <a:ext cx="1219088" cy="423333"/>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b</a:t>
            </a:r>
            <a:r>
              <a:rPr lang="en-US" dirty="0" smtClean="0">
                <a:solidFill>
                  <a:schemeClr val="tx1"/>
                </a:solidFill>
                <a:latin typeface="Calibri" panose="020F0502020204030204" pitchFamily="34" charset="0"/>
              </a:rPr>
              <a:t>lock</a:t>
            </a:r>
            <a:endParaRPr lang="en-US" dirty="0">
              <a:solidFill>
                <a:schemeClr val="tx1"/>
              </a:solidFill>
              <a:latin typeface="Calibri" panose="020F0502020204030204" pitchFamily="34" charset="0"/>
            </a:endParaRPr>
          </a:p>
        </p:txBody>
      </p:sp>
      <p:sp>
        <p:nvSpPr>
          <p:cNvPr id="96" name="圆角矩形 64"/>
          <p:cNvSpPr/>
          <p:nvPr/>
        </p:nvSpPr>
        <p:spPr>
          <a:xfrm>
            <a:off x="4999117" y="4911375"/>
            <a:ext cx="1655322" cy="1108425"/>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sp>
        <p:nvSpPr>
          <p:cNvPr id="98" name="Flowchart: Magnetic Disk 97"/>
          <p:cNvSpPr/>
          <p:nvPr/>
        </p:nvSpPr>
        <p:spPr>
          <a:xfrm>
            <a:off x="5076563" y="4949533"/>
            <a:ext cx="1502949" cy="1005164"/>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5030034" y="53340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Event</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a:t>
            </a:r>
            <a:r>
              <a:rPr kumimoji="1" lang="en-US" sz="1200" dirty="0" smtClean="0">
                <a:solidFill>
                  <a:schemeClr val="tx1"/>
                </a:solidFill>
                <a:latin typeface="Times New Roman" panose="02020603050405020304" pitchFamily="18" charset="0"/>
                <a:ea typeface="Roboto" pitchFamily="2" charset="0"/>
                <a:cs typeface="Times New Roman" panose="02020603050405020304" pitchFamily="18" charset="0"/>
              </a:rPr>
              <a:t>Send </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block 44</a:t>
            </a:r>
          </a:p>
        </p:txBody>
      </p:sp>
      <p:sp>
        <p:nvSpPr>
          <p:cNvPr id="100" name="Rectangle 99"/>
          <p:cNvSpPr/>
          <p:nvPr/>
        </p:nvSpPr>
        <p:spPr>
          <a:xfrm>
            <a:off x="5039203" y="56388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IDs</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[1]</a:t>
            </a:r>
          </a:p>
        </p:txBody>
      </p:sp>
      <p:sp>
        <p:nvSpPr>
          <p:cNvPr id="101" name="圆角矩形 64"/>
          <p:cNvSpPr/>
          <p:nvPr/>
        </p:nvSpPr>
        <p:spPr>
          <a:xfrm>
            <a:off x="6802878" y="4911375"/>
            <a:ext cx="1655322" cy="1108425"/>
          </a:xfrm>
          <a:prstGeom prst="round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tx1"/>
              </a:solidFill>
            </a:endParaRPr>
          </a:p>
        </p:txBody>
      </p:sp>
      <p:grpSp>
        <p:nvGrpSpPr>
          <p:cNvPr id="102" name="Group 101"/>
          <p:cNvGrpSpPr/>
          <p:nvPr/>
        </p:nvGrpSpPr>
        <p:grpSpPr>
          <a:xfrm>
            <a:off x="6833795" y="4949533"/>
            <a:ext cx="1601339" cy="1005164"/>
            <a:chOff x="3504321" y="2855797"/>
            <a:chExt cx="2223148" cy="1267470"/>
          </a:xfrm>
        </p:grpSpPr>
        <p:sp>
          <p:nvSpPr>
            <p:cNvPr id="103" name="Flowchart: Magnetic Disk 102"/>
            <p:cNvSpPr/>
            <p:nvPr/>
          </p:nvSpPr>
          <p:spPr>
            <a:xfrm>
              <a:off x="3568917" y="2855797"/>
              <a:ext cx="2086552" cy="1267470"/>
            </a:xfrm>
            <a:prstGeom prst="flowChartMagneticDisk">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3504321" y="3302846"/>
              <a:ext cx="2210418" cy="391357"/>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Event</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Receive 120 bytes</a:t>
              </a:r>
            </a:p>
          </p:txBody>
        </p:sp>
        <p:sp>
          <p:nvSpPr>
            <p:cNvPr id="105" name="Rectangle 104"/>
            <p:cNvSpPr/>
            <p:nvPr/>
          </p:nvSpPr>
          <p:spPr>
            <a:xfrm>
              <a:off x="3517050" y="3717917"/>
              <a:ext cx="2210419" cy="391357"/>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IDs</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[2]</a:t>
              </a:r>
            </a:p>
          </p:txBody>
        </p:sp>
      </p:grpSp>
      <p:cxnSp>
        <p:nvCxnSpPr>
          <p:cNvPr id="106" name="直接箭头连接符 35"/>
          <p:cNvCxnSpPr>
            <a:stCxn id="92" idx="2"/>
            <a:endCxn id="96" idx="0"/>
          </p:cNvCxnSpPr>
          <p:nvPr/>
        </p:nvCxnSpPr>
        <p:spPr>
          <a:xfrm flipH="1">
            <a:off x="5826778" y="4665760"/>
            <a:ext cx="185714" cy="245615"/>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7" name="直接箭头连接符 35"/>
          <p:cNvCxnSpPr>
            <a:stCxn id="86" idx="2"/>
            <a:endCxn id="101" idx="0"/>
          </p:cNvCxnSpPr>
          <p:nvPr/>
        </p:nvCxnSpPr>
        <p:spPr>
          <a:xfrm>
            <a:off x="7407069" y="4662365"/>
            <a:ext cx="223470" cy="249010"/>
          </a:xfrm>
          <a:prstGeom prst="straightConnector1">
            <a:avLst/>
          </a:prstGeom>
          <a:ln w="19050">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1333315" y="53340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Event</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a:t>
            </a:r>
            <a:r>
              <a:rPr kumimoji="1" lang="en-US" sz="1200" dirty="0" smtClean="0">
                <a:solidFill>
                  <a:schemeClr val="tx1"/>
                </a:solidFill>
                <a:latin typeface="Times New Roman" panose="02020603050405020304" pitchFamily="18" charset="0"/>
                <a:ea typeface="Roboto" pitchFamily="2" charset="0"/>
                <a:cs typeface="Times New Roman" panose="02020603050405020304" pitchFamily="18" charset="0"/>
              </a:rPr>
              <a:t>Send </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block 44</a:t>
            </a:r>
          </a:p>
        </p:txBody>
      </p:sp>
      <p:sp>
        <p:nvSpPr>
          <p:cNvPr id="109" name="Rectangle 108"/>
          <p:cNvSpPr/>
          <p:nvPr/>
        </p:nvSpPr>
        <p:spPr>
          <a:xfrm>
            <a:off x="1342484" y="5638800"/>
            <a:ext cx="1592170" cy="310365"/>
          </a:xfrm>
          <a:prstGeom prst="rect">
            <a:avLst/>
          </a:prstGeom>
          <a:no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400"/>
              </a:lnSpc>
            </a:pPr>
            <a:r>
              <a:rPr kumimoji="1" lang="en-US" sz="1200" b="1" dirty="0">
                <a:solidFill>
                  <a:schemeClr val="tx1"/>
                </a:solidFill>
                <a:latin typeface="Times New Roman" panose="02020603050405020304" pitchFamily="18" charset="0"/>
                <a:ea typeface="Roboto" pitchFamily="2" charset="0"/>
                <a:cs typeface="Times New Roman" panose="02020603050405020304" pitchFamily="18" charset="0"/>
              </a:rPr>
              <a:t>Log IDs</a:t>
            </a:r>
            <a:r>
              <a:rPr kumimoji="1" lang="en-US" sz="1200" dirty="0">
                <a:solidFill>
                  <a:schemeClr val="tx1"/>
                </a:solidFill>
                <a:latin typeface="Times New Roman" panose="02020603050405020304" pitchFamily="18" charset="0"/>
                <a:ea typeface="Roboto" pitchFamily="2" charset="0"/>
                <a:cs typeface="Times New Roman" panose="02020603050405020304" pitchFamily="18" charset="0"/>
              </a:rPr>
              <a:t>:  [1]</a:t>
            </a:r>
          </a:p>
        </p:txBody>
      </p:sp>
      <p:sp>
        <p:nvSpPr>
          <p:cNvPr id="3" name="TextBox 2"/>
          <p:cNvSpPr txBox="1"/>
          <p:nvPr/>
        </p:nvSpPr>
        <p:spPr>
          <a:xfrm>
            <a:off x="8191500" y="4267200"/>
            <a:ext cx="533400" cy="369332"/>
          </a:xfrm>
          <a:prstGeom prst="rect">
            <a:avLst/>
          </a:prstGeom>
          <a:noFill/>
        </p:spPr>
        <p:txBody>
          <a:bodyPr wrap="square" rtlCol="0">
            <a:spAutoFit/>
          </a:bodyPr>
          <a:lstStyle/>
          <a:p>
            <a:r>
              <a:rPr lang="en-US" dirty="0" smtClean="0">
                <a:solidFill>
                  <a:srgbClr val="0070C0"/>
                </a:solidFill>
                <a:latin typeface="Calibri" panose="020F0502020204030204" pitchFamily="34" charset="0"/>
              </a:rPr>
              <a:t>120</a:t>
            </a:r>
            <a:endParaRPr lang="en-US" dirty="0">
              <a:solidFill>
                <a:srgbClr val="0070C0"/>
              </a:solidFill>
              <a:latin typeface="Calibri" panose="020F0502020204030204" pitchFamily="34" charset="0"/>
            </a:endParaRPr>
          </a:p>
        </p:txBody>
      </p:sp>
      <p:sp>
        <p:nvSpPr>
          <p:cNvPr id="45" name="TextBox 44"/>
          <p:cNvSpPr txBox="1"/>
          <p:nvPr/>
        </p:nvSpPr>
        <p:spPr>
          <a:xfrm>
            <a:off x="8001000" y="3669268"/>
            <a:ext cx="914400" cy="369332"/>
          </a:xfrm>
          <a:prstGeom prst="rect">
            <a:avLst/>
          </a:prstGeom>
          <a:noFill/>
        </p:spPr>
        <p:txBody>
          <a:bodyPr wrap="square" rtlCol="0">
            <a:spAutoFit/>
          </a:bodyPr>
          <a:lstStyle/>
          <a:p>
            <a:r>
              <a:rPr lang="en-US" dirty="0" smtClean="0">
                <a:solidFill>
                  <a:srgbClr val="0070C0"/>
                </a:solidFill>
                <a:latin typeface="Calibri" panose="020F0502020204030204" pitchFamily="34" charset="0"/>
              </a:rPr>
              <a:t>Receive</a:t>
            </a:r>
            <a:endParaRPr lang="en-US" dirty="0">
              <a:solidFill>
                <a:srgbClr val="0070C0"/>
              </a:solidFill>
              <a:latin typeface="Calibri" panose="020F0502020204030204" pitchFamily="34" charset="0"/>
            </a:endParaRPr>
          </a:p>
        </p:txBody>
      </p:sp>
      <p:sp>
        <p:nvSpPr>
          <p:cNvPr id="46" name="TextBox 45"/>
          <p:cNvSpPr txBox="1"/>
          <p:nvPr/>
        </p:nvSpPr>
        <p:spPr>
          <a:xfrm>
            <a:off x="3042200" y="3886200"/>
            <a:ext cx="1981200" cy="369332"/>
          </a:xfrm>
          <a:prstGeom prst="rect">
            <a:avLst/>
          </a:prstGeom>
          <a:noFill/>
        </p:spPr>
        <p:txBody>
          <a:bodyPr wrap="square" rtlCol="0">
            <a:spAutoFit/>
          </a:bodyPr>
          <a:lstStyle/>
          <a:p>
            <a:r>
              <a:rPr lang="en-US" dirty="0" smtClean="0">
                <a:solidFill>
                  <a:srgbClr val="0070C0"/>
                </a:solidFill>
                <a:latin typeface="Calibri" panose="020F0502020204030204" pitchFamily="34" charset="0"/>
              </a:rPr>
              <a:t>Receive </a:t>
            </a:r>
            <a:r>
              <a:rPr lang="en-US" dirty="0">
                <a:solidFill>
                  <a:srgbClr val="0070C0"/>
                </a:solidFill>
                <a:latin typeface="Calibri" panose="020F0502020204030204" pitchFamily="34" charset="0"/>
              </a:rPr>
              <a:t>120 bytes</a:t>
            </a:r>
          </a:p>
        </p:txBody>
      </p:sp>
    </p:spTree>
    <p:extLst>
      <p:ext uri="{BB962C8B-B14F-4D97-AF65-F5344CB8AC3E}">
        <p14:creationId xmlns:p14="http://schemas.microsoft.com/office/powerpoint/2010/main" val="56840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fade">
                                      <p:cBhvr>
                                        <p:cTn id="31" dur="500"/>
                                        <p:tgtEl>
                                          <p:spTgt spid="8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fade">
                                      <p:cBhvr>
                                        <p:cTn id="36" dur="500"/>
                                        <p:tgtEl>
                                          <p:spTgt spid="101"/>
                                        </p:tgtEl>
                                      </p:cBhvr>
                                    </p:animEffect>
                                  </p:childTnLst>
                                </p:cTn>
                              </p:par>
                              <p:par>
                                <p:cTn id="37" presetID="10"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par>
                                <p:cTn id="40" presetID="10" presetClass="entr" presetSubtype="0" fill="hold"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8" grpId="0"/>
      <p:bldP spid="101" grpId="0" animBg="1"/>
      <p:bldP spid="3"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Evaluation</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3" name="Content Placeholder 2"/>
          <p:cNvSpPr>
            <a:spLocks noGrp="1"/>
          </p:cNvSpPr>
          <p:nvPr>
            <p:ph idx="1"/>
          </p:nvPr>
        </p:nvSpPr>
        <p:spPr>
          <a:xfrm>
            <a:off x="152400" y="1447799"/>
            <a:ext cx="5715000" cy="4678363"/>
          </a:xfrm>
        </p:spPr>
        <p:txBody>
          <a:bodyPr>
            <a:normAutofit/>
          </a:bodyPr>
          <a:lstStyle/>
          <a:p>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Accuracy and Efficiency of Drain</a:t>
            </a:r>
            <a:endParaRPr lang="en-US" altLang="zh-CN"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endPar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Comparison</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LKE [ICDM09]</a:t>
            </a:r>
          </a:p>
          <a:p>
            <a:pPr lvl="1"/>
            <a:r>
              <a:rPr lang="en-US" sz="2000" dirty="0" err="1" smtClean="0">
                <a:latin typeface="Open Sans" panose="020B0606030504020204" pitchFamily="34" charset="0"/>
                <a:ea typeface="Open Sans" panose="020B0606030504020204" pitchFamily="34" charset="0"/>
                <a:cs typeface="Open Sans" panose="020B0606030504020204" pitchFamily="34" charset="0"/>
              </a:rPr>
              <a:t>IPLoM</a:t>
            </a:r>
            <a:r>
              <a:rPr lang="en-US" sz="2000" dirty="0" smtClean="0">
                <a:latin typeface="Open Sans" panose="020B0606030504020204" pitchFamily="34" charset="0"/>
                <a:ea typeface="Open Sans" panose="020B0606030504020204" pitchFamily="34" charset="0"/>
                <a:cs typeface="Open Sans" panose="020B0606030504020204" pitchFamily="34" charset="0"/>
              </a:rPr>
              <a:t> [TKDE12]</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SHISO [SCC13]</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Spell [ICDM16]</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15</a:t>
            </a:fld>
            <a:endParaRPr lang="en-US" dirty="0"/>
          </a:p>
        </p:txBody>
      </p:sp>
      <p:cxnSp>
        <p:nvCxnSpPr>
          <p:cNvPr id="7" name="Straight Connector 6"/>
          <p:cNvCxnSpPr/>
          <p:nvPr/>
        </p:nvCxnSpPr>
        <p:spPr>
          <a:xfrm>
            <a:off x="533400" y="4495800"/>
            <a:ext cx="3563332"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895600" y="3886200"/>
            <a:ext cx="1143000" cy="457200"/>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Offline</a:t>
            </a:r>
            <a:endParaRPr lang="en-US" dirty="0">
              <a:latin typeface="Calibri" panose="020F0502020204030204" pitchFamily="34" charset="0"/>
            </a:endParaRPr>
          </a:p>
        </p:txBody>
      </p:sp>
      <p:sp>
        <p:nvSpPr>
          <p:cNvPr id="9" name="Rounded Rectangle 8"/>
          <p:cNvSpPr/>
          <p:nvPr/>
        </p:nvSpPr>
        <p:spPr>
          <a:xfrm>
            <a:off x="2895600" y="4648200"/>
            <a:ext cx="1143000" cy="457200"/>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Online</a:t>
            </a:r>
            <a:endParaRPr lang="en-US" dirty="0">
              <a:latin typeface="Calibri" panose="020F0502020204030204" pitchFamily="34" charset="0"/>
            </a:endParaRPr>
          </a:p>
        </p:txBody>
      </p:sp>
      <p:sp>
        <p:nvSpPr>
          <p:cNvPr id="10" name="Content Placeholder 2"/>
          <p:cNvSpPr txBox="1">
            <a:spLocks/>
          </p:cNvSpPr>
          <p:nvPr/>
        </p:nvSpPr>
        <p:spPr>
          <a:xfrm>
            <a:off x="4724400" y="1447800"/>
            <a:ext cx="57150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endPar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endParaRPr>
          </a:p>
          <a:p>
            <a:endPar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Data sets</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BGL</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HPC</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HDFS</a:t>
            </a:r>
          </a:p>
          <a:p>
            <a:pPr lvl="1"/>
            <a:r>
              <a:rPr lang="en-US" sz="2000" dirty="0" smtClean="0">
                <a:latin typeface="Open Sans" panose="020B0606030504020204" pitchFamily="34" charset="0"/>
                <a:ea typeface="Open Sans" panose="020B0606030504020204" pitchFamily="34" charset="0"/>
                <a:cs typeface="Open Sans" panose="020B0606030504020204" pitchFamily="34" charset="0"/>
              </a:rPr>
              <a:t>Zookeeper</a:t>
            </a:r>
          </a:p>
          <a:p>
            <a:pPr lvl="1"/>
            <a:r>
              <a:rPr lang="en-US" sz="2000" dirty="0" err="1" smtClean="0">
                <a:latin typeface="Open Sans" panose="020B0606030504020204" pitchFamily="34" charset="0"/>
                <a:ea typeface="Open Sans" panose="020B0606030504020204" pitchFamily="34" charset="0"/>
                <a:cs typeface="Open Sans" panose="020B0606030504020204" pitchFamily="34" charset="0"/>
              </a:rPr>
              <a:t>Proxifier</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2" name="Straight Connector 11"/>
          <p:cNvCxnSpPr/>
          <p:nvPr/>
        </p:nvCxnSpPr>
        <p:spPr>
          <a:xfrm>
            <a:off x="5029200" y="4495800"/>
            <a:ext cx="36576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29200" y="5257800"/>
            <a:ext cx="3657600" cy="0"/>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876068" y="3886200"/>
            <a:ext cx="1734532" cy="457200"/>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Supercomputer</a:t>
            </a:r>
            <a:endParaRPr lang="en-US" dirty="0">
              <a:latin typeface="Calibri" panose="020F0502020204030204" pitchFamily="34" charset="0"/>
            </a:endParaRPr>
          </a:p>
        </p:txBody>
      </p:sp>
      <p:sp>
        <p:nvSpPr>
          <p:cNvPr id="21" name="Rounded Rectangle 20"/>
          <p:cNvSpPr/>
          <p:nvPr/>
        </p:nvSpPr>
        <p:spPr>
          <a:xfrm>
            <a:off x="6876068" y="4572000"/>
            <a:ext cx="1734532" cy="582328"/>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Distributed</a:t>
            </a:r>
          </a:p>
          <a:p>
            <a:pPr algn="ctr"/>
            <a:r>
              <a:rPr lang="en-US" dirty="0" smtClean="0">
                <a:latin typeface="Calibri" panose="020F0502020204030204" pitchFamily="34" charset="0"/>
              </a:rPr>
              <a:t>System</a:t>
            </a:r>
            <a:endParaRPr lang="en-US" dirty="0">
              <a:latin typeface="Calibri" panose="020F0502020204030204" pitchFamily="34" charset="0"/>
            </a:endParaRPr>
          </a:p>
        </p:txBody>
      </p:sp>
      <p:sp>
        <p:nvSpPr>
          <p:cNvPr id="24" name="Rounded Rectangle 23"/>
          <p:cNvSpPr/>
          <p:nvPr/>
        </p:nvSpPr>
        <p:spPr>
          <a:xfrm>
            <a:off x="6876068" y="5334000"/>
            <a:ext cx="1734532" cy="533400"/>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anose="020F0502020204030204" pitchFamily="34" charset="0"/>
              </a:rPr>
              <a:t>Standalone</a:t>
            </a:r>
          </a:p>
          <a:p>
            <a:pPr algn="ctr"/>
            <a:r>
              <a:rPr lang="en-US" dirty="0" smtClean="0">
                <a:latin typeface="Calibri" panose="020F0502020204030204" pitchFamily="34" charset="0"/>
              </a:rPr>
              <a:t>Software</a:t>
            </a:r>
            <a:endParaRPr lang="en-US" dirty="0">
              <a:latin typeface="Calibri" panose="020F0502020204030204" pitchFamily="34" charset="0"/>
            </a:endParaRPr>
          </a:p>
        </p:txBody>
      </p:sp>
    </p:spTree>
    <p:extLst>
      <p:ext uri="{BB962C8B-B14F-4D97-AF65-F5344CB8AC3E}">
        <p14:creationId xmlns:p14="http://schemas.microsoft.com/office/powerpoint/2010/main" val="204391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fade">
                                      <p:cBhvr>
                                        <p:cTn id="41" dur="500"/>
                                        <p:tgtEl>
                                          <p:spTgt spid="1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xEl>
                                              <p:pRg st="4" end="4"/>
                                            </p:txEl>
                                          </p:spTgt>
                                        </p:tgtEl>
                                        <p:attrNameLst>
                                          <p:attrName>style.visibility</p:attrName>
                                        </p:attrNameLst>
                                      </p:cBhvr>
                                      <p:to>
                                        <p:strVal val="visible"/>
                                      </p:to>
                                    </p:set>
                                    <p:animEffect transition="in" filter="fade">
                                      <p:cBhvr>
                                        <p:cTn id="46" dur="500"/>
                                        <p:tgtEl>
                                          <p:spTgt spid="10">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500"/>
                                        <p:tgtEl>
                                          <p:spTgt spid="10">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xEl>
                                              <p:pRg st="6" end="6"/>
                                            </p:txEl>
                                          </p:spTgt>
                                        </p:tgtEl>
                                        <p:attrNameLst>
                                          <p:attrName>style.visibility</p:attrName>
                                        </p:attrNameLst>
                                      </p:cBhvr>
                                      <p:to>
                                        <p:strVal val="visible"/>
                                      </p:to>
                                    </p:set>
                                    <p:animEffect transition="in" filter="fade">
                                      <p:cBhvr>
                                        <p:cTn id="52" dur="500"/>
                                        <p:tgtEl>
                                          <p:spTgt spid="10">
                                            <p:txEl>
                                              <p:pRg st="6" end="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animEffect transition="in" filter="fade">
                                      <p:cBhvr>
                                        <p:cTn id="55" dur="500"/>
                                        <p:tgtEl>
                                          <p:spTgt spid="10">
                                            <p:txEl>
                                              <p:pRg st="7" end="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xEl>
                                              <p:pRg st="8" end="8"/>
                                            </p:txEl>
                                          </p:spTgt>
                                        </p:tgtEl>
                                        <p:attrNameLst>
                                          <p:attrName>style.visibility</p:attrName>
                                        </p:attrNameLst>
                                      </p:cBhvr>
                                      <p:to>
                                        <p:strVal val="visible"/>
                                      </p:to>
                                    </p:set>
                                    <p:animEffect transition="in" filter="fade">
                                      <p:cBhvr>
                                        <p:cTn id="58" dur="500"/>
                                        <p:tgtEl>
                                          <p:spTgt spid="10">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21"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382000" cy="4800599"/>
              </a:xfrm>
            </p:spPr>
            <p:txBody>
              <a:bodyPr>
                <a:normAutofit/>
              </a:bodyPr>
              <a:lstStyle/>
              <a:p>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Accuracy evaluation metric:</a:t>
                </a:r>
              </a:p>
              <a:p>
                <a14:m>
                  <m:oMath xmlns:m="http://schemas.openxmlformats.org/officeDocument/2006/math">
                    <m:r>
                      <a:rPr lang="en-US" i="1" dirty="0" smtClean="0">
                        <a:latin typeface="Cambria Math"/>
                        <a:ea typeface="Open Sans Condensed" panose="020B0806030504020204" pitchFamily="34" charset="0"/>
                        <a:cs typeface="Open Sans Condensed" panose="020B0806030504020204" pitchFamily="34" charset="0"/>
                      </a:rPr>
                      <m:t>𝐴𝑐𝑐𝑢𝑟𝑎𝑐𝑦</m:t>
                    </m:r>
                    <m:r>
                      <a:rPr lang="en-US" i="1" dirty="0" smtClean="0">
                        <a:latin typeface="Cambria Math"/>
                        <a:ea typeface="Open Sans Condensed" panose="020B0806030504020204" pitchFamily="34" charset="0"/>
                        <a:cs typeface="Open Sans Condensed" panose="020B0806030504020204" pitchFamily="34" charset="0"/>
                      </a:rPr>
                      <m:t>= </m:t>
                    </m:r>
                    <m:f>
                      <m:fPr>
                        <m:ctrlPr>
                          <a:rPr lang="en-US" i="1" dirty="0">
                            <a:latin typeface="Cambria Math"/>
                            <a:ea typeface="Open Sans Condensed" panose="020B0806030504020204" pitchFamily="34" charset="0"/>
                            <a:cs typeface="Open Sans Condensed" panose="020B0806030504020204" pitchFamily="34" charset="0"/>
                          </a:rPr>
                        </m:ctrlPr>
                      </m:fPr>
                      <m:num>
                        <m:r>
                          <a:rPr lang="en-US" i="1" dirty="0">
                            <a:latin typeface="Cambria Math"/>
                            <a:ea typeface="Open Sans Condensed" panose="020B0806030504020204" pitchFamily="34" charset="0"/>
                            <a:cs typeface="Open Sans Condensed" panose="020B0806030504020204" pitchFamily="34" charset="0"/>
                          </a:rPr>
                          <m:t>2</m:t>
                        </m:r>
                        <m:r>
                          <a:rPr lang="en-US" i="1" dirty="0">
                            <a:latin typeface="Cambria Math"/>
                            <a:ea typeface="Cambria Math"/>
                            <a:cs typeface="Open Sans Condensed" panose="020B0806030504020204" pitchFamily="34" charset="0"/>
                          </a:rPr>
                          <m:t>×</m:t>
                        </m:r>
                        <m:r>
                          <a:rPr lang="en-US" i="1" dirty="0">
                            <a:latin typeface="Cambria Math"/>
                            <a:ea typeface="Cambria Math"/>
                            <a:cs typeface="Open Sans Condensed" panose="020B0806030504020204" pitchFamily="34" charset="0"/>
                          </a:rPr>
                          <m:t>𝑃𝑟𝑒𝑐𝑖𝑠𝑖𝑜𝑛</m:t>
                        </m:r>
                        <m:r>
                          <a:rPr lang="en-US" i="1" dirty="0">
                            <a:latin typeface="Cambria Math"/>
                            <a:ea typeface="Cambria Math"/>
                            <a:cs typeface="Open Sans Condensed" panose="020B0806030504020204" pitchFamily="34" charset="0"/>
                          </a:rPr>
                          <m:t>×</m:t>
                        </m:r>
                        <m:r>
                          <a:rPr lang="en-US" i="1" dirty="0">
                            <a:latin typeface="Cambria Math"/>
                            <a:ea typeface="Cambria Math"/>
                            <a:cs typeface="Open Sans Condensed" panose="020B0806030504020204" pitchFamily="34" charset="0"/>
                          </a:rPr>
                          <m:t>𝑅𝑒𝑐𝑎𝑙𝑙</m:t>
                        </m:r>
                      </m:num>
                      <m:den>
                        <m:r>
                          <a:rPr lang="en-US" b="0" i="1" dirty="0" smtClean="0">
                            <a:latin typeface="Cambria Math"/>
                            <a:ea typeface="Cambria Math"/>
                            <a:cs typeface="Open Sans Condensed" panose="020B0806030504020204" pitchFamily="34" charset="0"/>
                          </a:rPr>
                          <m:t>𝑃𝑟𝑒𝑐𝑖𝑠𝑖𝑜𝑛</m:t>
                        </m:r>
                        <m:r>
                          <a:rPr lang="en-US" b="0" i="1" dirty="0" smtClean="0">
                            <a:latin typeface="Cambria Math"/>
                            <a:ea typeface="Cambria Math"/>
                            <a:cs typeface="Open Sans Condensed" panose="020B0806030504020204" pitchFamily="34" charset="0"/>
                          </a:rPr>
                          <m:t>+</m:t>
                        </m:r>
                        <m:r>
                          <a:rPr lang="en-US" b="0" i="1" dirty="0" smtClean="0">
                            <a:latin typeface="Cambria Math"/>
                            <a:ea typeface="Cambria Math"/>
                            <a:cs typeface="Open Sans Condensed" panose="020B0806030504020204" pitchFamily="34" charset="0"/>
                          </a:rPr>
                          <m:t>𝑅𝑒𝑐𝑎𝑙𝑙</m:t>
                        </m:r>
                      </m:den>
                    </m:f>
                  </m:oMath>
                </a14:m>
                <a:endParaRPr lang="en-US" dirty="0">
                  <a:solidFill>
                    <a:schemeClr val="bg1">
                      <a:lumMod val="85000"/>
                    </a:schemeClr>
                  </a:solidFill>
                  <a:latin typeface="Open Sans Condensed" panose="020B0806030504020204" pitchFamily="34" charset="0"/>
                  <a:ea typeface="Open Sans Condensed" panose="020B0806030504020204" pitchFamily="34" charset="0"/>
                  <a:cs typeface="Open Sans Condensed" panose="020B0806030504020204" pitchFamily="34" charset="0"/>
                </a:endParaRPr>
              </a:p>
              <a:p>
                <a14:m>
                  <m:oMath xmlns:m="http://schemas.openxmlformats.org/officeDocument/2006/math">
                    <m:r>
                      <a:rPr lang="en-US" b="0" i="1" dirty="0" smtClean="0">
                        <a:latin typeface="Cambria Math"/>
                        <a:ea typeface="Open Sans Condensed" panose="020B0806030504020204" pitchFamily="34" charset="0"/>
                        <a:cs typeface="Open Sans Condensed" panose="020B0806030504020204" pitchFamily="34" charset="0"/>
                      </a:rPr>
                      <m:t>𝑃𝑟𝑒𝑐𝑖𝑠𝑖𝑜𝑛</m:t>
                    </m:r>
                    <m:r>
                      <a:rPr lang="en-US" i="1" dirty="0">
                        <a:latin typeface="Cambria Math"/>
                        <a:ea typeface="Open Sans Condensed" panose="020B0806030504020204" pitchFamily="34" charset="0"/>
                        <a:cs typeface="Open Sans Condensed" panose="020B0806030504020204" pitchFamily="34" charset="0"/>
                      </a:rPr>
                      <m:t>= </m:t>
                    </m:r>
                    <m:f>
                      <m:fPr>
                        <m:ctrlPr>
                          <a:rPr lang="en-US" i="1" dirty="0">
                            <a:latin typeface="Cambria Math"/>
                            <a:ea typeface="Open Sans Condensed" panose="020B0806030504020204" pitchFamily="34" charset="0"/>
                            <a:cs typeface="Open Sans Condensed" panose="020B0806030504020204" pitchFamily="34" charset="0"/>
                          </a:rPr>
                        </m:ctrlPr>
                      </m:fPr>
                      <m:num>
                        <m:r>
                          <a:rPr lang="en-US" b="0" i="1" dirty="0" smtClean="0">
                            <a:latin typeface="Cambria Math"/>
                            <a:ea typeface="Open Sans Condensed" panose="020B0806030504020204" pitchFamily="34" charset="0"/>
                            <a:cs typeface="Open Sans Condensed" panose="020B0806030504020204" pitchFamily="34" charset="0"/>
                          </a:rPr>
                          <m:t>𝑇𝑃</m:t>
                        </m:r>
                      </m:num>
                      <m:den>
                        <m:r>
                          <a:rPr lang="en-US" b="0" i="1" dirty="0" smtClean="0">
                            <a:latin typeface="Cambria Math"/>
                            <a:ea typeface="Cambria Math"/>
                            <a:cs typeface="Open Sans Condensed" panose="020B0806030504020204" pitchFamily="34" charset="0"/>
                          </a:rPr>
                          <m:t>𝑇𝑃</m:t>
                        </m:r>
                        <m:r>
                          <a:rPr lang="en-US" b="0" i="1" dirty="0" smtClean="0">
                            <a:latin typeface="Cambria Math"/>
                            <a:ea typeface="Cambria Math"/>
                            <a:cs typeface="Open Sans Condensed" panose="020B0806030504020204" pitchFamily="34" charset="0"/>
                          </a:rPr>
                          <m:t>+</m:t>
                        </m:r>
                        <m:r>
                          <a:rPr lang="en-US" b="0" i="1" dirty="0" smtClean="0">
                            <a:latin typeface="Cambria Math"/>
                            <a:ea typeface="Cambria Math"/>
                            <a:cs typeface="Open Sans Condensed" panose="020B0806030504020204" pitchFamily="34" charset="0"/>
                          </a:rPr>
                          <m:t>𝐹𝑃</m:t>
                        </m:r>
                      </m:den>
                    </m:f>
                    <m:r>
                      <a:rPr lang="en-US" b="0" i="1" dirty="0" smtClean="0">
                        <a:latin typeface="Cambria Math"/>
                        <a:ea typeface="Cambria Math"/>
                        <a:cs typeface="Open Sans Condensed" panose="020B0806030504020204" pitchFamily="34" charset="0"/>
                      </a:rPr>
                      <m:t>, </m:t>
                    </m:r>
                    <m:r>
                      <a:rPr lang="en-US" b="0" i="1" dirty="0" smtClean="0">
                        <a:latin typeface="Cambria Math"/>
                        <a:ea typeface="Cambria Math"/>
                        <a:cs typeface="Open Sans Condensed" panose="020B0806030504020204" pitchFamily="34" charset="0"/>
                      </a:rPr>
                      <m:t>𝑅𝑒𝑐𝑎𝑙𝑙</m:t>
                    </m:r>
                    <m:r>
                      <a:rPr lang="en-US" b="0" i="1" dirty="0" smtClean="0">
                        <a:latin typeface="Cambria Math"/>
                        <a:ea typeface="Cambria Math"/>
                        <a:cs typeface="Open Sans Condensed" panose="020B0806030504020204" pitchFamily="34" charset="0"/>
                      </a:rPr>
                      <m:t>=</m:t>
                    </m:r>
                    <m:f>
                      <m:fPr>
                        <m:ctrlPr>
                          <a:rPr lang="en-US" i="1" dirty="0">
                            <a:latin typeface="Cambria Math"/>
                            <a:ea typeface="Open Sans Condensed" panose="020B0806030504020204" pitchFamily="34" charset="0"/>
                            <a:cs typeface="Open Sans Condensed" panose="020B0806030504020204" pitchFamily="34" charset="0"/>
                          </a:rPr>
                        </m:ctrlPr>
                      </m:fPr>
                      <m:num>
                        <m:r>
                          <a:rPr lang="en-US" i="1" dirty="0">
                            <a:latin typeface="Cambria Math"/>
                            <a:ea typeface="Open Sans Condensed" panose="020B0806030504020204" pitchFamily="34" charset="0"/>
                            <a:cs typeface="Open Sans Condensed" panose="020B0806030504020204" pitchFamily="34" charset="0"/>
                          </a:rPr>
                          <m:t>𝑇𝑃</m:t>
                        </m:r>
                      </m:num>
                      <m:den>
                        <m:r>
                          <a:rPr lang="en-US" i="1" dirty="0">
                            <a:latin typeface="Cambria Math"/>
                            <a:ea typeface="Cambria Math"/>
                            <a:cs typeface="Open Sans Condensed" panose="020B0806030504020204" pitchFamily="34" charset="0"/>
                          </a:rPr>
                          <m:t>𝑇𝑃</m:t>
                        </m:r>
                        <m:r>
                          <a:rPr lang="en-US" i="1" dirty="0">
                            <a:latin typeface="Cambria Math"/>
                            <a:ea typeface="Cambria Math"/>
                            <a:cs typeface="Open Sans Condensed" panose="020B0806030504020204" pitchFamily="34" charset="0"/>
                          </a:rPr>
                          <m:t>+</m:t>
                        </m:r>
                        <m:r>
                          <a:rPr lang="en-US" i="1" dirty="0">
                            <a:latin typeface="Cambria Math"/>
                            <a:ea typeface="Cambria Math"/>
                            <a:cs typeface="Open Sans Condensed" panose="020B0806030504020204" pitchFamily="34" charset="0"/>
                          </a:rPr>
                          <m:t>𝐹𝑁</m:t>
                        </m:r>
                      </m:den>
                    </m:f>
                  </m:oMath>
                </a14:m>
                <a:endParaRPr lang="en-US"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endParaRPr lang="en-US" b="1"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marL="0" indent="0">
                  <a:buNone/>
                </a:pP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TP</a:t>
                </a:r>
                <a:r>
                  <a:rPr lang="en-US" sz="26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assigns two log messages with </a:t>
                </a: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the same log event </a:t>
                </a:r>
                <a:r>
                  <a:rPr lang="en-US" sz="26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to the </a:t>
                </a: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same log group</a:t>
                </a:r>
              </a:p>
              <a:p>
                <a:pPr marL="0" indent="0">
                  <a:buNone/>
                </a:pP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FP</a:t>
                </a:r>
                <a:r>
                  <a:rPr lang="en-US" sz="26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assigns two log messages with </a:t>
                </a: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different log events </a:t>
                </a:r>
                <a:r>
                  <a:rPr lang="en-US" sz="26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to the </a:t>
                </a:r>
                <a:r>
                  <a:rPr lang="en-US" sz="26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same log group</a:t>
                </a:r>
                <a:endParaRPr lang="en-US" sz="2600" b="1" dirty="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382000" cy="4800599"/>
              </a:xfrm>
              <a:blipFill rotWithShape="1">
                <a:blip r:embed="rId3"/>
                <a:stretch>
                  <a:fillRect l="-16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280AAAA-3E06-44C7-9CF6-7642BC7F59BB}" type="slidenum">
              <a:rPr lang="en-US" smtClean="0"/>
              <a:t>16</a:t>
            </a:fld>
            <a:endParaRPr lang="en-US"/>
          </a:p>
        </p:txBody>
      </p:sp>
      <p:sp>
        <p:nvSpPr>
          <p:cNvPr id="8" name="Rectangle 7"/>
          <p:cNvSpPr/>
          <p:nvPr/>
        </p:nvSpPr>
        <p:spPr>
          <a:xfrm>
            <a:off x="1219200" y="0"/>
            <a:ext cx="6553200" cy="609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panose="020F0502020204030204" pitchFamily="34" charset="0"/>
              </a:rPr>
              <a:t>RQ1: Accuracy    RQ2: Efficiency</a:t>
            </a:r>
            <a:endParaRPr lang="en-US" sz="2000" dirty="0">
              <a:solidFill>
                <a:schemeClr val="tx1"/>
              </a:solidFill>
              <a:latin typeface="Calibri" panose="020F0502020204030204" pitchFamily="34" charset="0"/>
            </a:endParaRPr>
          </a:p>
        </p:txBody>
      </p:sp>
      <p:sp>
        <p:nvSpPr>
          <p:cNvPr id="6" name="Rectangle 5"/>
          <p:cNvSpPr/>
          <p:nvPr/>
        </p:nvSpPr>
        <p:spPr>
          <a:xfrm>
            <a:off x="4419600" y="152400"/>
            <a:ext cx="2514600" cy="304800"/>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00599"/>
          </a:xfrm>
        </p:spPr>
        <p:txBody>
          <a:bodyPr>
            <a:normAutofit/>
          </a:bodyPr>
          <a:lstStyle/>
          <a:p>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Accuracy results:</a:t>
            </a:r>
          </a:p>
        </p:txBody>
      </p:sp>
      <p:sp>
        <p:nvSpPr>
          <p:cNvPr id="4" name="Slide Number Placeholder 3"/>
          <p:cNvSpPr>
            <a:spLocks noGrp="1"/>
          </p:cNvSpPr>
          <p:nvPr>
            <p:ph type="sldNum" sz="quarter" idx="12"/>
          </p:nvPr>
        </p:nvSpPr>
        <p:spPr/>
        <p:txBody>
          <a:bodyPr/>
          <a:lstStyle/>
          <a:p>
            <a:fld id="{2280AAAA-3E06-44C7-9CF6-7642BC7F59BB}" type="slidenum">
              <a:rPr lang="en-US" smtClean="0"/>
              <a:t>17</a:t>
            </a:fld>
            <a:endParaRPr lang="en-US"/>
          </a:p>
        </p:txBody>
      </p:sp>
      <p:sp>
        <p:nvSpPr>
          <p:cNvPr id="8" name="Rectangle 7"/>
          <p:cNvSpPr/>
          <p:nvPr/>
        </p:nvSpPr>
        <p:spPr>
          <a:xfrm>
            <a:off x="1219200" y="0"/>
            <a:ext cx="6553200" cy="609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panose="020F0502020204030204" pitchFamily="34" charset="0"/>
              </a:rPr>
              <a:t>RQ1: Accuracy    RQ2: Efficiency</a:t>
            </a:r>
            <a:endParaRPr lang="en-US" sz="2000" dirty="0">
              <a:solidFill>
                <a:schemeClr val="tx1"/>
              </a:solidFill>
              <a:latin typeface="Calibri" panose="020F0502020204030204" pitchFamily="34" charset="0"/>
            </a:endParaRPr>
          </a:p>
        </p:txBody>
      </p:sp>
      <p:sp>
        <p:nvSpPr>
          <p:cNvPr id="6" name="Rectangle 5"/>
          <p:cNvSpPr/>
          <p:nvPr/>
        </p:nvSpPr>
        <p:spPr>
          <a:xfrm>
            <a:off x="4419600" y="152400"/>
            <a:ext cx="2514600" cy="304800"/>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2819400"/>
            <a:ext cx="8743950" cy="248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23825" y="4876800"/>
            <a:ext cx="8743950" cy="42574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025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00599"/>
          </a:xfrm>
        </p:spPr>
        <p:txBody>
          <a:bodyPr>
            <a:normAutofit/>
          </a:bodyPr>
          <a:lstStyle/>
          <a:p>
            <a:endPar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Efficiency experiments:</a:t>
            </a:r>
          </a:p>
        </p:txBody>
      </p:sp>
      <p:sp>
        <p:nvSpPr>
          <p:cNvPr id="8" name="Rectangle 7"/>
          <p:cNvSpPr/>
          <p:nvPr/>
        </p:nvSpPr>
        <p:spPr>
          <a:xfrm>
            <a:off x="1219200" y="0"/>
            <a:ext cx="6553200" cy="609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libri" panose="020F0502020204030204" pitchFamily="34" charset="0"/>
              </a:rPr>
              <a:t>RQ1: Accuracy    RQ2: Efficiency</a:t>
            </a:r>
            <a:endParaRPr lang="en-US" sz="2000" dirty="0">
              <a:solidFill>
                <a:schemeClr val="tx1"/>
              </a:solidFill>
              <a:latin typeface="Calibri" panose="020F0502020204030204" pitchFamily="34" charset="0"/>
            </a:endParaRPr>
          </a:p>
        </p:txBody>
      </p:sp>
      <p:sp>
        <p:nvSpPr>
          <p:cNvPr id="6" name="Rectangle 5"/>
          <p:cNvSpPr/>
          <p:nvPr/>
        </p:nvSpPr>
        <p:spPr>
          <a:xfrm>
            <a:off x="2057400" y="152400"/>
            <a:ext cx="2514600" cy="304800"/>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00724747"/>
              </p:ext>
            </p:extLst>
          </p:nvPr>
        </p:nvGraphicFramePr>
        <p:xfrm>
          <a:off x="914400" y="2743200"/>
          <a:ext cx="7391400" cy="1371600"/>
        </p:xfrm>
        <a:graphic>
          <a:graphicData uri="http://schemas.openxmlformats.org/drawingml/2006/table">
            <a:tbl>
              <a:tblPr firstRow="1" bandRow="1">
                <a:tableStyleId>{5C22544A-7EE6-4342-B048-85BDC9FD1C3A}</a:tableStyleId>
              </a:tblPr>
              <a:tblGrid>
                <a:gridCol w="1231900"/>
                <a:gridCol w="1231900"/>
                <a:gridCol w="1231900"/>
                <a:gridCol w="1231900"/>
                <a:gridCol w="1231900"/>
                <a:gridCol w="1231900"/>
              </a:tblGrid>
              <a:tr h="457200">
                <a:tc>
                  <a:txBody>
                    <a:bodyPr/>
                    <a:lstStyle/>
                    <a:p>
                      <a:pPr algn="ctr"/>
                      <a:endParaRPr lang="en-US" dirty="0"/>
                    </a:p>
                  </a:txBody>
                  <a:tcPr/>
                </a:tc>
                <a:tc>
                  <a:txBody>
                    <a:bodyPr/>
                    <a:lstStyle/>
                    <a:p>
                      <a:pPr algn="ctr"/>
                      <a:r>
                        <a:rPr lang="en-US" dirty="0" smtClean="0"/>
                        <a:t>BGL</a:t>
                      </a:r>
                      <a:endParaRPr lang="en-US" dirty="0"/>
                    </a:p>
                  </a:txBody>
                  <a:tcPr/>
                </a:tc>
                <a:tc>
                  <a:txBody>
                    <a:bodyPr/>
                    <a:lstStyle/>
                    <a:p>
                      <a:pPr algn="ctr"/>
                      <a:r>
                        <a:rPr lang="en-US" dirty="0" smtClean="0"/>
                        <a:t>HPC</a:t>
                      </a:r>
                      <a:endParaRPr lang="en-US" dirty="0"/>
                    </a:p>
                  </a:txBody>
                  <a:tcPr/>
                </a:tc>
                <a:tc>
                  <a:txBody>
                    <a:bodyPr/>
                    <a:lstStyle/>
                    <a:p>
                      <a:pPr algn="ctr"/>
                      <a:r>
                        <a:rPr lang="en-US" dirty="0" smtClean="0"/>
                        <a:t>HDFS</a:t>
                      </a:r>
                      <a:endParaRPr lang="en-US" dirty="0"/>
                    </a:p>
                  </a:txBody>
                  <a:tcPr/>
                </a:tc>
                <a:tc>
                  <a:txBody>
                    <a:bodyPr/>
                    <a:lstStyle/>
                    <a:p>
                      <a:pPr algn="ctr"/>
                      <a:r>
                        <a:rPr lang="en-US" dirty="0" smtClean="0"/>
                        <a:t>Zookeeper</a:t>
                      </a:r>
                      <a:endParaRPr lang="en-US" dirty="0"/>
                    </a:p>
                  </a:txBody>
                  <a:tcPr/>
                </a:tc>
                <a:tc>
                  <a:txBody>
                    <a:bodyPr/>
                    <a:lstStyle/>
                    <a:p>
                      <a:pPr algn="ctr"/>
                      <a:r>
                        <a:rPr lang="en-US" dirty="0" err="1" smtClean="0"/>
                        <a:t>Proxifier</a:t>
                      </a:r>
                      <a:endParaRPr lang="en-US" dirty="0"/>
                    </a:p>
                  </a:txBody>
                  <a:tcPr/>
                </a:tc>
              </a:tr>
              <a:tr h="346474">
                <a:tc>
                  <a:txBody>
                    <a:bodyPr/>
                    <a:lstStyle/>
                    <a:p>
                      <a:pPr algn="ctr"/>
                      <a:r>
                        <a:rPr lang="en-US" sz="1200" b="1" dirty="0" smtClean="0">
                          <a:latin typeface="Calibri" panose="020F0502020204030204" pitchFamily="34" charset="0"/>
                        </a:rPr>
                        <a:t>#Log </a:t>
                      </a:r>
                    </a:p>
                    <a:p>
                      <a:pPr algn="ctr"/>
                      <a:r>
                        <a:rPr lang="en-US" sz="1200" b="1" dirty="0" smtClean="0">
                          <a:latin typeface="Calibri" panose="020F0502020204030204" pitchFamily="34" charset="0"/>
                        </a:rPr>
                        <a:t>Messages</a:t>
                      </a:r>
                      <a:endParaRPr lang="en-US" sz="1200" b="1"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4,747,963</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433,490</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11,175,629</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74,380</a:t>
                      </a:r>
                      <a:endParaRPr lang="en-US" sz="1400" dirty="0">
                        <a:latin typeface="Calibri" panose="020F0502020204030204" pitchFamily="34" charset="0"/>
                      </a:endParaRPr>
                    </a:p>
                  </a:txBody>
                  <a:tcPr/>
                </a:tc>
                <a:tc>
                  <a:txBody>
                    <a:bodyPr/>
                    <a:lstStyle/>
                    <a:p>
                      <a:pPr algn="ctr"/>
                      <a:r>
                        <a:rPr lang="en-US" sz="1400" dirty="0" smtClean="0">
                          <a:latin typeface="Calibri" panose="020F0502020204030204" pitchFamily="34" charset="0"/>
                        </a:rPr>
                        <a:t>10,108</a:t>
                      </a:r>
                      <a:endParaRPr lang="en-US" sz="1400" dirty="0">
                        <a:latin typeface="Calibri" panose="020F0502020204030204" pitchFamily="34" charset="0"/>
                      </a:endParaRPr>
                    </a:p>
                  </a:txBody>
                  <a:tcPr/>
                </a:tc>
              </a:tr>
              <a:tr h="346474">
                <a:tc>
                  <a:txBody>
                    <a:bodyPr/>
                    <a:lstStyle/>
                    <a:p>
                      <a:pPr algn="ctr"/>
                      <a:r>
                        <a:rPr lang="en-US" sz="1200" b="1" dirty="0" smtClean="0">
                          <a:latin typeface="Calibri" panose="020F0502020204030204" pitchFamily="34" charset="0"/>
                        </a:rPr>
                        <a:t>#Log Event</a:t>
                      </a:r>
                      <a:r>
                        <a:rPr lang="en-US" sz="1200" b="1" baseline="0" dirty="0" smtClean="0">
                          <a:latin typeface="Calibri" panose="020F0502020204030204" pitchFamily="34" charset="0"/>
                        </a:rPr>
                        <a:t> Types</a:t>
                      </a:r>
                      <a:endParaRPr lang="en-US" sz="1200" b="1" dirty="0">
                        <a:latin typeface="Calibri" panose="020F0502020204030204" pitchFamily="34" charset="0"/>
                      </a:endParaRPr>
                    </a:p>
                  </a:txBody>
                  <a:tcPr/>
                </a:tc>
                <a:tc>
                  <a:txBody>
                    <a:bodyPr/>
                    <a:lstStyle/>
                    <a:p>
                      <a:pPr algn="ctr"/>
                      <a:r>
                        <a:rPr lang="en-US" sz="1400" kern="1200" dirty="0" smtClean="0">
                          <a:solidFill>
                            <a:schemeClr val="dk1"/>
                          </a:solidFill>
                          <a:latin typeface="Calibri" panose="020F0502020204030204" pitchFamily="34" charset="0"/>
                          <a:ea typeface="+mn-ea"/>
                          <a:cs typeface="+mn-cs"/>
                        </a:rPr>
                        <a:t>376</a:t>
                      </a:r>
                      <a:endParaRPr lang="en-US" sz="1400" kern="1200" dirty="0">
                        <a:solidFill>
                          <a:schemeClr val="dk1"/>
                        </a:solidFill>
                        <a:latin typeface="Calibri" panose="020F0502020204030204" pitchFamily="34" charset="0"/>
                        <a:ea typeface="+mn-ea"/>
                        <a:cs typeface="+mn-cs"/>
                      </a:endParaRPr>
                    </a:p>
                  </a:txBody>
                  <a:tcPr/>
                </a:tc>
                <a:tc>
                  <a:txBody>
                    <a:bodyPr/>
                    <a:lstStyle/>
                    <a:p>
                      <a:pPr algn="ctr"/>
                      <a:r>
                        <a:rPr lang="en-US" sz="1400" kern="1200" dirty="0" smtClean="0">
                          <a:solidFill>
                            <a:schemeClr val="dk1"/>
                          </a:solidFill>
                          <a:latin typeface="Calibri" panose="020F0502020204030204" pitchFamily="34" charset="0"/>
                          <a:ea typeface="+mn-ea"/>
                          <a:cs typeface="+mn-cs"/>
                        </a:rPr>
                        <a:t>105</a:t>
                      </a:r>
                      <a:endParaRPr lang="en-US" sz="1400" kern="1200" dirty="0">
                        <a:solidFill>
                          <a:schemeClr val="dk1"/>
                        </a:solidFill>
                        <a:latin typeface="Calibri" panose="020F0502020204030204" pitchFamily="34" charset="0"/>
                        <a:ea typeface="+mn-ea"/>
                        <a:cs typeface="+mn-cs"/>
                      </a:endParaRPr>
                    </a:p>
                  </a:txBody>
                  <a:tcPr/>
                </a:tc>
                <a:tc>
                  <a:txBody>
                    <a:bodyPr/>
                    <a:lstStyle/>
                    <a:p>
                      <a:pPr algn="ctr"/>
                      <a:r>
                        <a:rPr lang="en-US" sz="1400" kern="1200" dirty="0" smtClean="0">
                          <a:solidFill>
                            <a:schemeClr val="dk1"/>
                          </a:solidFill>
                          <a:latin typeface="Calibri" panose="020F0502020204030204" pitchFamily="34" charset="0"/>
                          <a:ea typeface="+mn-ea"/>
                          <a:cs typeface="+mn-cs"/>
                        </a:rPr>
                        <a:t>29</a:t>
                      </a:r>
                      <a:endParaRPr lang="en-US" sz="1400" kern="1200" dirty="0">
                        <a:solidFill>
                          <a:schemeClr val="dk1"/>
                        </a:solidFill>
                        <a:latin typeface="Calibri" panose="020F0502020204030204" pitchFamily="34" charset="0"/>
                        <a:ea typeface="+mn-ea"/>
                        <a:cs typeface="+mn-cs"/>
                      </a:endParaRPr>
                    </a:p>
                  </a:txBody>
                  <a:tcPr/>
                </a:tc>
                <a:tc>
                  <a:txBody>
                    <a:bodyPr/>
                    <a:lstStyle/>
                    <a:p>
                      <a:pPr algn="ctr"/>
                      <a:r>
                        <a:rPr lang="en-US" sz="1400" kern="1200" dirty="0" smtClean="0">
                          <a:solidFill>
                            <a:schemeClr val="dk1"/>
                          </a:solidFill>
                          <a:latin typeface="Calibri" panose="020F0502020204030204" pitchFamily="34" charset="0"/>
                          <a:ea typeface="+mn-ea"/>
                          <a:cs typeface="+mn-cs"/>
                        </a:rPr>
                        <a:t>80</a:t>
                      </a:r>
                      <a:endParaRPr lang="en-US" sz="1400" kern="1200" dirty="0">
                        <a:solidFill>
                          <a:schemeClr val="dk1"/>
                        </a:solidFill>
                        <a:latin typeface="Calibri" panose="020F0502020204030204" pitchFamily="34" charset="0"/>
                        <a:ea typeface="+mn-ea"/>
                        <a:cs typeface="+mn-cs"/>
                      </a:endParaRPr>
                    </a:p>
                  </a:txBody>
                  <a:tcPr/>
                </a:tc>
                <a:tc>
                  <a:txBody>
                    <a:bodyPr/>
                    <a:lstStyle/>
                    <a:p>
                      <a:pPr algn="ctr"/>
                      <a:r>
                        <a:rPr lang="en-US" sz="1400" kern="1200" dirty="0" smtClean="0">
                          <a:solidFill>
                            <a:schemeClr val="dk1"/>
                          </a:solidFill>
                          <a:latin typeface="Calibri" panose="020F0502020204030204" pitchFamily="34" charset="0"/>
                          <a:ea typeface="+mn-ea"/>
                          <a:cs typeface="+mn-cs"/>
                        </a:rPr>
                        <a:t>8</a:t>
                      </a:r>
                      <a:endParaRPr lang="en-US" sz="1400" kern="1200" dirty="0">
                        <a:solidFill>
                          <a:schemeClr val="dk1"/>
                        </a:solidFill>
                        <a:latin typeface="Calibri" panose="020F0502020204030204" pitchFamily="34" charset="0"/>
                        <a:ea typeface="+mn-ea"/>
                        <a:cs typeface="+mn-cs"/>
                      </a:endParaRPr>
                    </a:p>
                  </a:txBody>
                  <a:tcPr/>
                </a:tc>
              </a:tr>
            </a:tbl>
          </a:graphicData>
        </a:graphic>
      </p:graphicFrame>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69" y="4267200"/>
            <a:ext cx="7575331"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123825" y="6019800"/>
            <a:ext cx="8743950" cy="6096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446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Conclusion</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19</a:t>
            </a:fld>
            <a:endParaRPr lang="en-US"/>
          </a:p>
        </p:txBody>
      </p:sp>
      <p:sp>
        <p:nvSpPr>
          <p:cNvPr id="8" name="Content Placeholder 2"/>
          <p:cNvSpPr>
            <a:spLocks noGrp="1"/>
          </p:cNvSpPr>
          <p:nvPr>
            <p:ph idx="1"/>
          </p:nvPr>
        </p:nvSpPr>
        <p:spPr>
          <a:xfrm>
            <a:off x="457200" y="1447800"/>
            <a:ext cx="8382000" cy="4678363"/>
          </a:xfrm>
        </p:spPr>
        <p:txBody>
          <a:bodyPr>
            <a:normAutofit lnSpcReduction="10000"/>
          </a:bodyPr>
          <a:lstStyle/>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Presents the design of an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online log </a:t>
            </a:r>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parser</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namely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Drain</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which encodes specially designed parsing rules in a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fixed depth tree</a:t>
            </a:r>
          </a:p>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Extensive experiments on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five real-world</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log data sets</a:t>
            </a:r>
            <a:endParaRPr lang="en-US" dirty="0">
              <a:latin typeface="Open Sans Condensed" panose="020B0806030504020204" pitchFamily="34" charset="0"/>
              <a:ea typeface="Open Sans Condensed" panose="020B0806030504020204" pitchFamily="34" charset="0"/>
              <a:cs typeface="Open Sans Condensed" panose="020B0806030504020204" pitchFamily="34" charset="0"/>
            </a:endParaRPr>
          </a:p>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Release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the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source code</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of </a:t>
            </a:r>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Drain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(www.cse.cuhk.edu.hk</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/~pjhe/Drain.py)</a:t>
            </a:r>
          </a:p>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6961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fade">
                                      <p:cBhvr>
                                        <p:cTn id="1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280AAAA-3E06-44C7-9CF6-7642BC7F59BB}" type="slidenum">
              <a:rPr lang="en-US" smtClean="0"/>
              <a:t>2</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365" y="2339788"/>
            <a:ext cx="3200400" cy="2825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a:spLocks noGrp="1"/>
          </p:cNvSpPr>
          <p:nvPr>
            <p:ph type="title"/>
          </p:nvPr>
        </p:nvSpPr>
        <p:spPr>
          <a:xfrm>
            <a:off x="457200" y="0"/>
            <a:ext cx="8229600" cy="2438400"/>
          </a:xfrm>
        </p:spPr>
        <p:txBody>
          <a:bodyPr>
            <a:normAutofit/>
          </a:body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More and more developers leverage Web services to build their own systems</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1" name="Rectangle 10"/>
          <p:cNvSpPr/>
          <p:nvPr/>
        </p:nvSpPr>
        <p:spPr>
          <a:xfrm>
            <a:off x="1066800" y="6400800"/>
            <a:ext cx="7458636" cy="584775"/>
          </a:xfrm>
          <a:prstGeom prst="rect">
            <a:avLst/>
          </a:prstGeom>
        </p:spPr>
        <p:txBody>
          <a:bodyPr wrap="square">
            <a:spAutoFit/>
          </a:bodyPr>
          <a:lstStyle/>
          <a:p>
            <a:pPr algn="ctr"/>
            <a:r>
              <a:rPr lang="en-US" sz="800" dirty="0" smtClean="0">
                <a:latin typeface="Calibri" panose="020F0502020204030204" pitchFamily="34" charset="0"/>
              </a:rPr>
              <a:t>[</a:t>
            </a:r>
            <a:r>
              <a:rPr lang="en-US" sz="800" dirty="0">
                <a:latin typeface="Calibri" panose="020F0502020204030204" pitchFamily="34" charset="0"/>
              </a:rPr>
              <a:t>Image from: </a:t>
            </a:r>
            <a:r>
              <a:rPr lang="en-US" sz="800" dirty="0">
                <a:latin typeface="Calibri" panose="020F0502020204030204" pitchFamily="34" charset="0"/>
                <a:hlinkClick r:id="rId4"/>
              </a:rPr>
              <a:t>http://www.linuxnix.com/understanding-awsamazon-web-services-cloud-part</a:t>
            </a:r>
            <a:r>
              <a:rPr lang="en-US" sz="800" dirty="0" smtClean="0">
                <a:latin typeface="Calibri" panose="020F0502020204030204" pitchFamily="34" charset="0"/>
                <a:hlinkClick r:id="rId4"/>
              </a:rPr>
              <a:t>/</a:t>
            </a:r>
            <a:r>
              <a:rPr lang="en-US" sz="800" dirty="0" smtClean="0">
                <a:latin typeface="Calibri" panose="020F0502020204030204" pitchFamily="34" charset="0"/>
              </a:rPr>
              <a:t>]</a:t>
            </a:r>
          </a:p>
          <a:p>
            <a:pPr algn="ctr"/>
            <a:r>
              <a:rPr lang="en-US" sz="800" dirty="0" smtClean="0">
                <a:latin typeface="Calibri" panose="020F0502020204030204" pitchFamily="34" charset="0"/>
              </a:rPr>
              <a:t>[</a:t>
            </a:r>
            <a:r>
              <a:rPr lang="en-US" sz="800" dirty="0">
                <a:latin typeface="Calibri" panose="020F0502020204030204" pitchFamily="34" charset="0"/>
              </a:rPr>
              <a:t>Image from: </a:t>
            </a:r>
            <a:r>
              <a:rPr lang="en-US" sz="800" dirty="0">
                <a:latin typeface="Calibri" panose="020F0502020204030204" pitchFamily="34" charset="0"/>
                <a:hlinkClick r:id="rId5"/>
              </a:rPr>
              <a:t>http://www.fruitionsystems.co.uk/cloud-services/azure</a:t>
            </a:r>
            <a:r>
              <a:rPr lang="en-US" sz="800" dirty="0" smtClean="0">
                <a:latin typeface="Calibri" panose="020F0502020204030204" pitchFamily="34" charset="0"/>
                <a:hlinkClick r:id="rId5"/>
              </a:rPr>
              <a:t>/</a:t>
            </a:r>
            <a:r>
              <a:rPr lang="en-US" sz="800" dirty="0" smtClean="0">
                <a:latin typeface="Calibri" panose="020F0502020204030204" pitchFamily="34" charset="0"/>
              </a:rPr>
              <a:t>]</a:t>
            </a:r>
          </a:p>
          <a:p>
            <a:pPr algn="ctr"/>
            <a:r>
              <a:rPr lang="en-US" sz="800" dirty="0" smtClean="0">
                <a:latin typeface="Calibri" panose="020F0502020204030204" pitchFamily="34" charset="0"/>
              </a:rPr>
              <a:t>[Image from: </a:t>
            </a:r>
            <a:r>
              <a:rPr lang="en-US" sz="800" dirty="0">
                <a:latin typeface="Calibri" panose="020F0502020204030204" pitchFamily="34" charset="0"/>
                <a:hlinkClick r:id="rId6"/>
              </a:rPr>
              <a:t>http://www.lifehack.org/articles/technology/you-may-never-know-these-google-search-tips-and-tricks-you-miss-this.html</a:t>
            </a:r>
            <a:r>
              <a:rPr lang="en-US" sz="800" dirty="0" smtClean="0">
                <a:latin typeface="Calibri" panose="020F0502020204030204" pitchFamily="34" charset="0"/>
              </a:rPr>
              <a:t>]</a:t>
            </a:r>
          </a:p>
          <a:p>
            <a:pPr algn="ctr"/>
            <a:endParaRPr lang="en-US" sz="800" dirty="0">
              <a:latin typeface="Calibri" panose="020F0502020204030204" pitchFamily="34" charset="0"/>
            </a:endParaRPr>
          </a:p>
        </p:txBody>
      </p:sp>
      <p:pic>
        <p:nvPicPr>
          <p:cNvPr id="2054" name="Picture 6" descr="Image result for azu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045474"/>
            <a:ext cx="2705100" cy="1707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web servic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965" y="36576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Open Sans Condensed" panose="020B0806030504020204" pitchFamily="34" charset="0"/>
                <a:ea typeface="Open Sans Condensed" panose="020B0806030504020204" pitchFamily="34" charset="0"/>
                <a:cs typeface="Open Sans Condensed" panose="020B0806030504020204" pitchFamily="34" charset="0"/>
              </a:rPr>
              <a:t>Thank you!</a:t>
            </a:r>
            <a:endParaRPr lang="en-US" sz="5400" dirty="0">
              <a:latin typeface="Open Sans Condensed" panose="020B0806030504020204" pitchFamily="34" charset="0"/>
              <a:ea typeface="Open Sans Condensed" panose="020B0806030504020204" pitchFamily="34" charset="0"/>
              <a:cs typeface="Open Sans Condensed" panose="020B0806030504020204" pitchFamily="34" charset="0"/>
            </a:endParaRPr>
          </a:p>
        </p:txBody>
      </p:sp>
      <p:sp>
        <p:nvSpPr>
          <p:cNvPr id="5" name="Title 1"/>
          <p:cNvSpPr txBox="1">
            <a:spLocks/>
          </p:cNvSpPr>
          <p:nvPr/>
        </p:nvSpPr>
        <p:spPr>
          <a:xfrm>
            <a:off x="685800" y="3276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Q&amp;A</a:t>
            </a:r>
            <a:endParaRPr lang="en-US" sz="54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440550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a:bodyPr>
          <a:lstStyle/>
          <a:p>
            <a:r>
              <a:rPr lang="en-US" dirty="0" smtClean="0"/>
              <a:t>Calculate </a:t>
            </a:r>
            <a:r>
              <a:rPr lang="en-US" dirty="0"/>
              <a:t>the similarity </a:t>
            </a:r>
            <a:r>
              <a:rPr lang="en-US" b="1" dirty="0" err="1">
                <a:solidFill>
                  <a:srgbClr val="FF0000"/>
                </a:solidFill>
              </a:rPr>
              <a:t>simSeq</a:t>
            </a:r>
            <a:r>
              <a:rPr lang="en-US" dirty="0">
                <a:solidFill>
                  <a:srgbClr val="FF0000"/>
                </a:solidFill>
              </a:rPr>
              <a:t> </a:t>
            </a:r>
            <a:r>
              <a:rPr lang="en-US" dirty="0" smtClean="0"/>
              <a:t>between the </a:t>
            </a:r>
            <a:r>
              <a:rPr lang="en-US" dirty="0"/>
              <a:t>log message and the log event of </a:t>
            </a:r>
            <a:r>
              <a:rPr lang="en-US" dirty="0" smtClean="0"/>
              <a:t>each </a:t>
            </a:r>
            <a:r>
              <a:rPr lang="en-US" dirty="0"/>
              <a:t>log </a:t>
            </a:r>
            <a:r>
              <a:rPr lang="en-US" dirty="0" smtClean="0"/>
              <a:t>group</a:t>
            </a:r>
          </a:p>
          <a:p>
            <a:endParaRPr lang="en-US" dirty="0"/>
          </a:p>
          <a:p>
            <a:endParaRPr lang="en-US" dirty="0" smtClean="0"/>
          </a:p>
          <a:p>
            <a:endParaRPr lang="en-US" dirty="0"/>
          </a:p>
          <a:p>
            <a:endParaRPr lang="en-US" dirty="0" smtClean="0"/>
          </a:p>
          <a:p>
            <a:endParaRPr lang="en-US" dirty="0"/>
          </a:p>
          <a:p>
            <a:r>
              <a:rPr lang="en-US" dirty="0" smtClean="0"/>
              <a:t>If </a:t>
            </a:r>
            <a:r>
              <a:rPr lang="en-US" b="1" dirty="0" err="1" smtClean="0"/>
              <a:t>simSeq</a:t>
            </a:r>
            <a:r>
              <a:rPr lang="en-US" b="1" dirty="0" smtClean="0"/>
              <a:t>&gt;</a:t>
            </a:r>
            <a:r>
              <a:rPr lang="en-US" b="1" dirty="0" err="1" smtClean="0"/>
              <a:t>st</a:t>
            </a:r>
            <a:r>
              <a:rPr lang="en-US" dirty="0"/>
              <a:t>, Drain returns </a:t>
            </a:r>
            <a:r>
              <a:rPr lang="en-US" dirty="0" smtClean="0"/>
              <a:t>the group as the most suitable log group, where </a:t>
            </a:r>
            <a:r>
              <a:rPr lang="en-US" dirty="0" err="1" smtClean="0"/>
              <a:t>st</a:t>
            </a:r>
            <a:r>
              <a:rPr lang="en-US" dirty="0" smtClean="0"/>
              <a:t> is a parameter.</a:t>
            </a:r>
          </a:p>
          <a:p>
            <a:endParaRPr lang="en-US" dirty="0"/>
          </a:p>
          <a:p>
            <a:endParaRPr lang="en-US" dirty="0"/>
          </a:p>
        </p:txBody>
      </p:sp>
      <p:sp>
        <p:nvSpPr>
          <p:cNvPr id="4" name="Slide Number Placeholder 3"/>
          <p:cNvSpPr>
            <a:spLocks noGrp="1"/>
          </p:cNvSpPr>
          <p:nvPr>
            <p:ph type="sldNum" sz="quarter" idx="12"/>
          </p:nvPr>
        </p:nvSpPr>
        <p:spPr/>
        <p:txBody>
          <a:bodyPr/>
          <a:lstStyle/>
          <a:p>
            <a:fld id="{2280AAAA-3E06-44C7-9CF6-7642BC7F59BB}" type="slidenum">
              <a:rPr lang="en-US" smtClean="0"/>
              <a:pPr/>
              <a:t>21</a:t>
            </a:fld>
            <a:endParaRPr lang="en-US" dirty="0"/>
          </a:p>
        </p:txBody>
      </p:sp>
      <p:sp>
        <p:nvSpPr>
          <p:cNvPr id="6" name="Title 1"/>
          <p:cNvSpPr txBox="1">
            <a:spLocks/>
          </p:cNvSpPr>
          <p:nvPr/>
        </p:nvSpPr>
        <p:spPr>
          <a:xfrm>
            <a:off x="609600" y="427038"/>
            <a:ext cx="8229600"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Step 4: Search by token similarity</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434012" cy="1078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4191000"/>
            <a:ext cx="3986212" cy="1052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596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2280AAAA-3E06-44C7-9CF6-7642BC7F59BB}" type="slidenum">
              <a:rPr lang="en-US" smtClean="0"/>
              <a:pPr/>
              <a:t>22</a:t>
            </a:fld>
            <a:endParaRPr lang="en-US" dirty="0"/>
          </a:p>
        </p:txBody>
      </p:sp>
      <p:sp>
        <p:nvSpPr>
          <p:cNvPr id="6" name="Title 1"/>
          <p:cNvSpPr txBox="1">
            <a:spLocks/>
          </p:cNvSpPr>
          <p:nvPr/>
        </p:nvSpPr>
        <p:spPr>
          <a:xfrm>
            <a:off x="609600" y="427038"/>
            <a:ext cx="8229600"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Parameter setting</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29478430"/>
              </p:ext>
            </p:extLst>
          </p:nvPr>
        </p:nvGraphicFramePr>
        <p:xfrm>
          <a:off x="838200" y="2362200"/>
          <a:ext cx="7620000" cy="1435100"/>
        </p:xfrm>
        <a:graphic>
          <a:graphicData uri="http://schemas.openxmlformats.org/drawingml/2006/table">
            <a:tbl>
              <a:tblPr firstRow="1" bandRow="1">
                <a:tableStyleId>{5C22544A-7EE6-4342-B048-85BDC9FD1C3A}</a:tableStyleId>
              </a:tblPr>
              <a:tblGrid>
                <a:gridCol w="1270000"/>
                <a:gridCol w="1270000"/>
                <a:gridCol w="1270000"/>
                <a:gridCol w="1270000"/>
                <a:gridCol w="1270000"/>
                <a:gridCol w="1270000"/>
              </a:tblGrid>
              <a:tr h="508000">
                <a:tc>
                  <a:txBody>
                    <a:bodyPr/>
                    <a:lstStyle/>
                    <a:p>
                      <a:pPr algn="ctr"/>
                      <a:endParaRPr lang="en-US" dirty="0"/>
                    </a:p>
                  </a:txBody>
                  <a:tcPr/>
                </a:tc>
                <a:tc>
                  <a:txBody>
                    <a:bodyPr/>
                    <a:lstStyle/>
                    <a:p>
                      <a:pPr algn="ctr"/>
                      <a:r>
                        <a:rPr lang="en-US" dirty="0" smtClean="0"/>
                        <a:t>BGL</a:t>
                      </a:r>
                      <a:endParaRPr lang="en-US" dirty="0"/>
                    </a:p>
                  </a:txBody>
                  <a:tcPr/>
                </a:tc>
                <a:tc>
                  <a:txBody>
                    <a:bodyPr/>
                    <a:lstStyle/>
                    <a:p>
                      <a:pPr algn="ctr"/>
                      <a:r>
                        <a:rPr lang="en-US" dirty="0" smtClean="0"/>
                        <a:t>HPC</a:t>
                      </a:r>
                      <a:endParaRPr lang="en-US" dirty="0"/>
                    </a:p>
                  </a:txBody>
                  <a:tcPr/>
                </a:tc>
                <a:tc>
                  <a:txBody>
                    <a:bodyPr/>
                    <a:lstStyle/>
                    <a:p>
                      <a:pPr algn="ctr"/>
                      <a:r>
                        <a:rPr lang="en-US" dirty="0" smtClean="0"/>
                        <a:t>HDFS</a:t>
                      </a:r>
                      <a:endParaRPr lang="en-US" dirty="0"/>
                    </a:p>
                  </a:txBody>
                  <a:tcPr/>
                </a:tc>
                <a:tc>
                  <a:txBody>
                    <a:bodyPr/>
                    <a:lstStyle/>
                    <a:p>
                      <a:pPr algn="ctr"/>
                      <a:r>
                        <a:rPr lang="en-US" dirty="0" smtClean="0"/>
                        <a:t>Zookeeper</a:t>
                      </a:r>
                      <a:endParaRPr lang="en-US" dirty="0"/>
                    </a:p>
                  </a:txBody>
                  <a:tcPr/>
                </a:tc>
                <a:tc>
                  <a:txBody>
                    <a:bodyPr/>
                    <a:lstStyle/>
                    <a:p>
                      <a:pPr algn="ctr"/>
                      <a:r>
                        <a:rPr lang="en-US" dirty="0" err="1" smtClean="0"/>
                        <a:t>Proxifier</a:t>
                      </a:r>
                      <a:endParaRPr lang="en-US" dirty="0"/>
                    </a:p>
                  </a:txBody>
                  <a:tcPr/>
                </a:tc>
              </a:tr>
              <a:tr h="463550">
                <a:tc>
                  <a:txBody>
                    <a:bodyPr/>
                    <a:lstStyle/>
                    <a:p>
                      <a:pPr algn="ctr"/>
                      <a:r>
                        <a:rPr lang="en-US" dirty="0" smtClean="0">
                          <a:latin typeface="Calibri" panose="020F0502020204030204" pitchFamily="34" charset="0"/>
                        </a:rPr>
                        <a:t>depth</a:t>
                      </a:r>
                      <a:endParaRPr lang="en-US" dirty="0">
                        <a:latin typeface="Calibri" panose="020F0502020204030204" pitchFamily="34" charset="0"/>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3</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4</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3</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3</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4</a:t>
                      </a:r>
                      <a:endParaRPr lang="en-US" sz="1800" kern="1200" dirty="0">
                        <a:solidFill>
                          <a:schemeClr val="dk1"/>
                        </a:solidFill>
                        <a:latin typeface="Calibri" panose="020F0502020204030204" pitchFamily="34" charset="0"/>
                        <a:ea typeface="+mn-ea"/>
                        <a:cs typeface="+mn-cs"/>
                      </a:endParaRPr>
                    </a:p>
                  </a:txBody>
                  <a:tcPr/>
                </a:tc>
              </a:tr>
              <a:tr h="463550">
                <a:tc>
                  <a:txBody>
                    <a:bodyPr/>
                    <a:lstStyle/>
                    <a:p>
                      <a:pPr algn="ctr"/>
                      <a:r>
                        <a:rPr lang="en-US" dirty="0" err="1" smtClean="0">
                          <a:latin typeface="Calibri" panose="020F0502020204030204" pitchFamily="34" charset="0"/>
                        </a:rPr>
                        <a:t>st</a:t>
                      </a:r>
                      <a:endParaRPr lang="en-US" dirty="0">
                        <a:latin typeface="Calibri" panose="020F0502020204030204" pitchFamily="34" charset="0"/>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0.3</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0.4</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0.5</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0.3</a:t>
                      </a:r>
                      <a:endParaRPr lang="en-US" sz="1800" kern="1200" dirty="0">
                        <a:solidFill>
                          <a:schemeClr val="dk1"/>
                        </a:solidFill>
                        <a:latin typeface="Calibri" panose="020F0502020204030204" pitchFamily="34" charset="0"/>
                        <a:ea typeface="+mn-ea"/>
                        <a:cs typeface="+mn-cs"/>
                      </a:endParaRPr>
                    </a:p>
                  </a:txBody>
                  <a:tcPr/>
                </a:tc>
                <a:tc>
                  <a:txBody>
                    <a:bodyPr/>
                    <a:lstStyle/>
                    <a:p>
                      <a:pPr algn="ctr"/>
                      <a:r>
                        <a:rPr lang="en-US" sz="1800" kern="1200" dirty="0" smtClean="0">
                          <a:solidFill>
                            <a:schemeClr val="dk1"/>
                          </a:solidFill>
                          <a:latin typeface="Calibri" panose="020F0502020204030204" pitchFamily="34" charset="0"/>
                          <a:ea typeface="+mn-ea"/>
                          <a:cs typeface="+mn-cs"/>
                        </a:rPr>
                        <a:t>0.3</a:t>
                      </a:r>
                      <a:endParaRPr lang="en-US" sz="1800" kern="1200" dirty="0">
                        <a:solidFill>
                          <a:schemeClr val="dk1"/>
                        </a:solidFill>
                        <a:latin typeface="Calibri" panose="020F0502020204030204" pitchFamily="34" charset="0"/>
                        <a:ea typeface="+mn-ea"/>
                        <a:cs typeface="+mn-cs"/>
                      </a:endParaRPr>
                    </a:p>
                  </a:txBody>
                  <a:tcPr/>
                </a:tc>
              </a:tr>
            </a:tbl>
          </a:graphicData>
        </a:graphic>
      </p:graphicFrame>
    </p:spTree>
    <p:extLst>
      <p:ext uri="{BB962C8B-B14F-4D97-AF65-F5344CB8AC3E}">
        <p14:creationId xmlns:p14="http://schemas.microsoft.com/office/powerpoint/2010/main" val="2360813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run all experiments on a </a:t>
            </a:r>
            <a:r>
              <a:rPr lang="en-US" dirty="0">
                <a:solidFill>
                  <a:srgbClr val="FF0000"/>
                </a:solidFill>
              </a:rPr>
              <a:t>Linux server </a:t>
            </a:r>
            <a:endParaRPr lang="en-US" dirty="0" smtClean="0"/>
          </a:p>
          <a:p>
            <a:pPr lvl="1"/>
            <a:r>
              <a:rPr lang="en-US" dirty="0" smtClean="0"/>
              <a:t>Intel </a:t>
            </a:r>
            <a:r>
              <a:rPr lang="en-US" dirty="0"/>
              <a:t>Xeon E5-2670v2 </a:t>
            </a:r>
            <a:r>
              <a:rPr lang="en-US" dirty="0">
                <a:solidFill>
                  <a:srgbClr val="FF0000"/>
                </a:solidFill>
              </a:rPr>
              <a:t>CPU</a:t>
            </a:r>
            <a:r>
              <a:rPr lang="en-US" dirty="0"/>
              <a:t> </a:t>
            </a:r>
            <a:endParaRPr lang="en-US" dirty="0" smtClean="0"/>
          </a:p>
          <a:p>
            <a:pPr lvl="1"/>
            <a:r>
              <a:rPr lang="en-US" dirty="0" smtClean="0"/>
              <a:t>128GB </a:t>
            </a:r>
            <a:r>
              <a:rPr lang="en-US" dirty="0"/>
              <a:t>DDR3 1600 </a:t>
            </a:r>
            <a:r>
              <a:rPr lang="en-US" dirty="0" smtClean="0">
                <a:solidFill>
                  <a:srgbClr val="FF0000"/>
                </a:solidFill>
              </a:rPr>
              <a:t>RAM</a:t>
            </a:r>
          </a:p>
          <a:p>
            <a:pPr lvl="1"/>
            <a:r>
              <a:rPr lang="en-US" dirty="0" smtClean="0"/>
              <a:t>64- </a:t>
            </a:r>
            <a:r>
              <a:rPr lang="en-US" dirty="0"/>
              <a:t>bit </a:t>
            </a:r>
            <a:r>
              <a:rPr lang="en-US" dirty="0">
                <a:solidFill>
                  <a:srgbClr val="FF0000"/>
                </a:solidFill>
              </a:rPr>
              <a:t>Ubuntu</a:t>
            </a:r>
            <a:r>
              <a:rPr lang="en-US" dirty="0"/>
              <a:t> 14.04.2 </a:t>
            </a:r>
            <a:endParaRPr lang="en-US" dirty="0" smtClean="0"/>
          </a:p>
          <a:p>
            <a:pPr lvl="1"/>
            <a:r>
              <a:rPr lang="en-US" dirty="0" smtClean="0"/>
              <a:t>Linux </a:t>
            </a:r>
            <a:r>
              <a:rPr lang="en-US" dirty="0">
                <a:solidFill>
                  <a:srgbClr val="FF0000"/>
                </a:solidFill>
              </a:rPr>
              <a:t>kernel</a:t>
            </a:r>
            <a:r>
              <a:rPr lang="en-US" dirty="0"/>
              <a:t> 3.16.0.</a:t>
            </a:r>
          </a:p>
        </p:txBody>
      </p:sp>
      <p:sp>
        <p:nvSpPr>
          <p:cNvPr id="4" name="Slide Number Placeholder 3"/>
          <p:cNvSpPr>
            <a:spLocks noGrp="1"/>
          </p:cNvSpPr>
          <p:nvPr>
            <p:ph type="sldNum" sz="quarter" idx="12"/>
          </p:nvPr>
        </p:nvSpPr>
        <p:spPr/>
        <p:txBody>
          <a:bodyPr/>
          <a:lstStyle/>
          <a:p>
            <a:fld id="{2280AAAA-3E06-44C7-9CF6-7642BC7F59BB}" type="slidenum">
              <a:rPr lang="en-US" smtClean="0"/>
              <a:pPr/>
              <a:t>23</a:t>
            </a:fld>
            <a:endParaRPr lang="en-US" dirty="0"/>
          </a:p>
        </p:txBody>
      </p:sp>
      <p:sp>
        <p:nvSpPr>
          <p:cNvPr id="6" name="Title 1"/>
          <p:cNvSpPr txBox="1">
            <a:spLocks/>
          </p:cNvSpPr>
          <p:nvPr/>
        </p:nvSpPr>
        <p:spPr>
          <a:xfrm>
            <a:off x="609600" y="427038"/>
            <a:ext cx="8229600"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Experimental Environment</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1204376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280AAAA-3E06-44C7-9CF6-7642BC7F59BB}" type="slidenum">
              <a:rPr lang="en-US" smtClean="0"/>
              <a:t>24</a:t>
            </a:fld>
            <a:endParaRPr lang="en-US"/>
          </a:p>
        </p:txBody>
      </p:sp>
      <p:sp>
        <p:nvSpPr>
          <p:cNvPr id="2" name="Title 1"/>
          <p:cNvSpPr>
            <a:spLocks noGrp="1"/>
          </p:cNvSpPr>
          <p:nvPr>
            <p:ph type="title"/>
          </p:nvPr>
        </p:nvSpPr>
        <p:spPr>
          <a:xfrm>
            <a:off x="457200" y="274638"/>
            <a:ext cx="8229600" cy="1858962"/>
          </a:xfrm>
        </p:spPr>
        <p:txBody>
          <a:bodyPr>
            <a:noAutofit/>
          </a:bodyPr>
          <a:lstStyle/>
          <a:p>
            <a:pPr>
              <a:lnSpc>
                <a:spcPts val="4800"/>
              </a:lnSpc>
            </a:pPr>
            <a:r>
              <a:rPr lang="en-US" sz="40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Manual maintenance of log event is difficult, even with the help of regular expression</a:t>
            </a:r>
            <a:endParaRPr lang="en-US" dirty="0">
              <a:latin typeface="Yanone Kaffeesatz Bold" panose="02000000000000000000" pitchFamily="2" charset="0"/>
              <a:ea typeface="Open Sans Condensed Light" panose="020B0306030504020204" pitchFamily="34" charset="0"/>
              <a:cs typeface="Open Sans Condensed Light" panose="020B0306030504020204" pitchFamily="34" charset="0"/>
            </a:endParaRPr>
          </a:p>
        </p:txBody>
      </p:sp>
      <p:sp>
        <p:nvSpPr>
          <p:cNvPr id="8" name="Content Placeholder 2"/>
          <p:cNvSpPr txBox="1">
            <a:spLocks/>
          </p:cNvSpPr>
          <p:nvPr/>
        </p:nvSpPr>
        <p:spPr>
          <a:xfrm>
            <a:off x="457200" y="2255837"/>
            <a:ext cx="8382000" cy="46783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The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volume of log is growing </a:t>
            </a:r>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rapidly.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For example, at a rate of around 50 gigabytes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120~200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million lines) per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hour [</a:t>
            </a:r>
            <a:r>
              <a:rPr lang="en-US" dirty="0" err="1"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Mi</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TPDS’13]</a:t>
            </a:r>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 </a:t>
            </a:r>
          </a:p>
          <a:p>
            <a:endPar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Developer may not understand the logging purpose.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Modern systems often integrate open source software components written by hundreds of developers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[Xu SOSP’09]</a:t>
            </a:r>
          </a:p>
          <a:p>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Log </a:t>
            </a:r>
            <a:r>
              <a:rPr lang="en-US" dirty="0">
                <a:latin typeface="Open Sans Condensed" panose="020B0806030504020204" pitchFamily="34" charset="0"/>
                <a:ea typeface="Open Sans Condensed" panose="020B0806030504020204" pitchFamily="34" charset="0"/>
                <a:cs typeface="Open Sans Condensed" panose="020B0806030504020204" pitchFamily="34" charset="0"/>
              </a:rPr>
              <a:t>printing statements in modern systems </a:t>
            </a:r>
            <a:r>
              <a:rPr lang="en-US" dirty="0" smtClean="0">
                <a:latin typeface="Open Sans Condensed" panose="020B0806030504020204" pitchFamily="34" charset="0"/>
                <a:ea typeface="Open Sans Condensed" panose="020B0806030504020204" pitchFamily="34" charset="0"/>
                <a:cs typeface="Open Sans Condensed" panose="020B0806030504020204" pitchFamily="34" charset="0"/>
              </a:rPr>
              <a:t>update frequently.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For example, a system in Google encounters tens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or even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hundreds of new log printing statements every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month independent </a:t>
            </a:r>
            <a:r>
              <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rPr>
              <a:t>of the development </a:t>
            </a:r>
            <a:r>
              <a:rPr lang="en-US"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stage [Xu PhD Thesis’10]</a:t>
            </a:r>
            <a:endParaRPr lang="en-US"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22363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280AAAA-3E06-44C7-9CF6-7642BC7F59BB}" type="slidenum">
              <a:rPr lang="en-US" smtClean="0"/>
              <a:t>3</a:t>
            </a:fld>
            <a:endParaRPr lang="en-US"/>
          </a:p>
        </p:txBody>
      </p:sp>
      <p:sp>
        <p:nvSpPr>
          <p:cNvPr id="14" name="Title 1"/>
          <p:cNvSpPr txBox="1">
            <a:spLocks/>
          </p:cNvSpPr>
          <p:nvPr/>
        </p:nvSpPr>
        <p:spPr>
          <a:xfrm>
            <a:off x="457200" y="0"/>
            <a:ext cx="8229600" cy="2438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Web services management is</a:t>
            </a:r>
          </a:p>
          <a:p>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 big challenge, due to increasing scale and complexity </a:t>
            </a:r>
            <a:endParaRPr lang="en-US" sz="48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78784"/>
            <a:ext cx="4126174" cy="300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5726668"/>
            <a:ext cx="3286125" cy="369332"/>
          </a:xfrm>
          <a:prstGeom prst="rect">
            <a:avLst/>
          </a:prstGeom>
          <a:noFill/>
        </p:spPr>
        <p:txBody>
          <a:bodyPr wrap="square" rtlCol="0">
            <a:spAutoFit/>
          </a:bodyPr>
          <a:lstStyle/>
          <a:p>
            <a:pPr algn="ctr"/>
            <a:r>
              <a:rPr lang="en-US" b="1" dirty="0" smtClean="0">
                <a:latin typeface="Calibri" panose="020F0502020204030204" pitchFamily="34" charset="0"/>
              </a:rPr>
              <a:t>Service Providers</a:t>
            </a:r>
            <a:endParaRPr lang="en-US" b="1" dirty="0">
              <a:latin typeface="Calibri" panose="020F0502020204030204" pitchFamily="34" charset="0"/>
            </a:endParaRPr>
          </a:p>
        </p:txBody>
      </p:sp>
      <p:grpSp>
        <p:nvGrpSpPr>
          <p:cNvPr id="7" name="Group 6"/>
          <p:cNvGrpSpPr/>
          <p:nvPr/>
        </p:nvGrpSpPr>
        <p:grpSpPr>
          <a:xfrm>
            <a:off x="3745684" y="2362200"/>
            <a:ext cx="5519103" cy="3722132"/>
            <a:chOff x="3745684" y="2133600"/>
            <a:chExt cx="5519103" cy="3722132"/>
          </a:xfrm>
        </p:grpSpPr>
        <p:pic>
          <p:nvPicPr>
            <p:cNvPr id="3083" name="Picture 11" descr="Image result for 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133600"/>
              <a:ext cx="5149987" cy="36873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slacks softw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2114" y="3355819"/>
              <a:ext cx="2554271" cy="1431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45684" y="2986487"/>
              <a:ext cx="300082" cy="369332"/>
            </a:xfrm>
            <a:prstGeom prst="rect">
              <a:avLst/>
            </a:prstGeom>
          </p:spPr>
          <p:txBody>
            <a:bodyPr wrap="none">
              <a:spAutoFit/>
            </a:bodyPr>
            <a:lstStyle/>
            <a:p>
              <a:r>
                <a:rPr lang="en-US" dirty="0"/>
                <a:t> </a:t>
              </a:r>
            </a:p>
          </p:txBody>
        </p:sp>
        <p:pic>
          <p:nvPicPr>
            <p:cNvPr id="3077" name="Picture 5" descr="Image result for quor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4257" y="3972938"/>
              <a:ext cx="1447800" cy="9652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mage result for trell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7148" y="3174081"/>
              <a:ext cx="1676400" cy="464234"/>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Image result for iftt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95316" y="4075822"/>
              <a:ext cx="1914132" cy="8623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34000" y="5486400"/>
              <a:ext cx="3286125" cy="369332"/>
            </a:xfrm>
            <a:prstGeom prst="rect">
              <a:avLst/>
            </a:prstGeom>
            <a:noFill/>
          </p:spPr>
          <p:txBody>
            <a:bodyPr wrap="square" rtlCol="0">
              <a:spAutoFit/>
            </a:bodyPr>
            <a:lstStyle/>
            <a:p>
              <a:pPr algn="ctr"/>
              <a:r>
                <a:rPr lang="en-US" b="1" dirty="0" smtClean="0">
                  <a:latin typeface="Calibri" panose="020F0502020204030204" pitchFamily="34" charset="0"/>
                </a:rPr>
                <a:t>Service Users</a:t>
              </a:r>
              <a:endParaRPr lang="en-US" b="1" dirty="0">
                <a:latin typeface="Calibri" panose="020F0502020204030204" pitchFamily="34" charset="0"/>
              </a:endParaRPr>
            </a:p>
          </p:txBody>
        </p:sp>
      </p:grpSp>
    </p:spTree>
    <p:extLst>
      <p:ext uri="{BB962C8B-B14F-4D97-AF65-F5344CB8AC3E}">
        <p14:creationId xmlns:p14="http://schemas.microsoft.com/office/powerpoint/2010/main" val="5803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3505200"/>
          </a:xfrm>
        </p:spPr>
        <p:txBody>
          <a:bodyPr>
            <a:normAutofit fontScale="92500"/>
          </a:bodyPr>
          <a:lstStyle/>
          <a:p>
            <a:pPr marL="0" indent="0" algn="ctr">
              <a:spcBef>
                <a:spcPts val="1200"/>
              </a:spcBef>
              <a:buNone/>
            </a:pPr>
            <a:r>
              <a:rPr lang="en-US" sz="54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Logs</a:t>
            </a:r>
            <a:r>
              <a:rPr lang="en-US" sz="5400"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t>
            </a:r>
            <a:r>
              <a:rPr lang="en-US" sz="54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are a pervasive data source produced by Web services;</a:t>
            </a:r>
          </a:p>
          <a:p>
            <a:pPr marL="0" indent="0" algn="ctr">
              <a:spcBef>
                <a:spcPts val="1200"/>
              </a:spcBef>
              <a:buNone/>
            </a:pPr>
            <a:r>
              <a:rPr lang="en-US" sz="54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Log analysis</a:t>
            </a:r>
            <a:r>
              <a:rPr lang="en-US" sz="54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 is widely-employed for quality management of Web services</a:t>
            </a:r>
            <a:endParaRPr lang="en-US" sz="54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2" name="Slide Number Placeholder 1"/>
          <p:cNvSpPr>
            <a:spLocks noGrp="1"/>
          </p:cNvSpPr>
          <p:nvPr>
            <p:ph type="sldNum" sz="quarter" idx="12"/>
          </p:nvPr>
        </p:nvSpPr>
        <p:spPr/>
        <p:txBody>
          <a:bodyPr/>
          <a:lstStyle/>
          <a:p>
            <a:fld id="{2280AAAA-3E06-44C7-9CF6-7642BC7F59BB}" type="slidenum">
              <a:rPr lang="en-US" smtClean="0"/>
              <a:t>4</a:t>
            </a:fld>
            <a:endParaRPr lang="en-US"/>
          </a:p>
        </p:txBody>
      </p:sp>
    </p:spTree>
    <p:extLst>
      <p:ext uri="{BB962C8B-B14F-4D97-AF65-F5344CB8AC3E}">
        <p14:creationId xmlns:p14="http://schemas.microsoft.com/office/powerpoint/2010/main" val="197548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Logs are unstructured</a:t>
            </a:r>
            <a:endParaRPr lang="en-US" sz="49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5</a:t>
            </a:fld>
            <a:endParaRPr lang="en-US"/>
          </a:p>
        </p:txBody>
      </p:sp>
      <p:sp>
        <p:nvSpPr>
          <p:cNvPr id="32" name="Content Placeholder 2"/>
          <p:cNvSpPr>
            <a:spLocks noGrp="1"/>
          </p:cNvSpPr>
          <p:nvPr>
            <p:ph idx="1"/>
          </p:nvPr>
        </p:nvSpPr>
        <p:spPr>
          <a:xfrm>
            <a:off x="1219200" y="2057401"/>
            <a:ext cx="8153400" cy="914399"/>
          </a:xfrm>
        </p:spPr>
        <p:txBody>
          <a:bodyPr>
            <a:noAutofit/>
          </a:bodyPr>
          <a:lstStyle/>
          <a:p>
            <a:pPr marL="0" indent="0">
              <a:buNone/>
            </a:pPr>
            <a:r>
              <a:rPr lang="en-US" sz="2400" dirty="0">
                <a:latin typeface="Calibri" panose="020F0502020204030204" pitchFamily="34" charset="0"/>
              </a:rPr>
              <a:t>2008-11-11 </a:t>
            </a:r>
            <a:r>
              <a:rPr lang="en-US" sz="2400" dirty="0" smtClean="0">
                <a:latin typeface="Calibri" panose="020F0502020204030204" pitchFamily="34" charset="0"/>
              </a:rPr>
              <a:t> 03:41:48  Received  block  blk_90  of  size  67108864  </a:t>
            </a:r>
            <a:r>
              <a:rPr lang="en-US" sz="2400" dirty="0">
                <a:latin typeface="Calibri" panose="020F0502020204030204" pitchFamily="34" charset="0"/>
              </a:rPr>
              <a:t>from </a:t>
            </a:r>
            <a:r>
              <a:rPr lang="en-US" sz="2400" dirty="0" smtClean="0">
                <a:latin typeface="Calibri" panose="020F0502020204030204" pitchFamily="34" charset="0"/>
              </a:rPr>
              <a:t> /</a:t>
            </a:r>
            <a:r>
              <a:rPr lang="en-US" sz="2400" dirty="0">
                <a:latin typeface="Calibri" panose="020F0502020204030204" pitchFamily="34" charset="0"/>
              </a:rPr>
              <a:t>10.250.18.114</a:t>
            </a:r>
            <a:endParaRPr lang="en-US" sz="2400" dirty="0">
              <a:latin typeface="Calibri" panose="020F0502020204030204" pitchFamily="34" charset="0"/>
              <a:ea typeface="Open Sans Condensed Light" panose="020B0306030504020204" pitchFamily="34" charset="0"/>
              <a:cs typeface="Open Sans Condensed Light" panose="020B0306030504020204" pitchFamily="34" charset="0"/>
            </a:endParaRPr>
          </a:p>
        </p:txBody>
      </p:sp>
      <p:sp>
        <p:nvSpPr>
          <p:cNvPr id="35" name="Rectangle 34"/>
          <p:cNvSpPr/>
          <p:nvPr/>
        </p:nvSpPr>
        <p:spPr>
          <a:xfrm>
            <a:off x="-76200" y="22860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Raw Log</a:t>
            </a:r>
            <a:endParaRPr lang="en-US" b="1" dirty="0">
              <a:solidFill>
                <a:srgbClr val="00B0F0"/>
              </a:solidFill>
              <a:latin typeface="Calibri" panose="020F0502020204030204" pitchFamily="34" charset="0"/>
            </a:endParaRPr>
          </a:p>
        </p:txBody>
      </p:sp>
      <p:sp>
        <p:nvSpPr>
          <p:cNvPr id="3" name="Rounded Rectangular Callout 2"/>
          <p:cNvSpPr/>
          <p:nvPr/>
        </p:nvSpPr>
        <p:spPr>
          <a:xfrm>
            <a:off x="990600" y="3715558"/>
            <a:ext cx="2038143" cy="1195090"/>
          </a:xfrm>
          <a:prstGeom prst="wedgeRoundRectCallout">
            <a:avLst>
              <a:gd name="adj1" fmla="val 73276"/>
              <a:gd name="adj2" fmla="val -33972"/>
              <a:gd name="adj3" fmla="val 16667"/>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libri" panose="020F0502020204030204" pitchFamily="34" charset="0"/>
              </a:rPr>
              <a:t>What’s this? </a:t>
            </a:r>
          </a:p>
          <a:p>
            <a:pPr algn="ctr"/>
            <a:r>
              <a:rPr lang="en-US" dirty="0" smtClean="0">
                <a:latin typeface="Calibri" panose="020F0502020204030204" pitchFamily="34" charset="0"/>
              </a:rPr>
              <a:t>I only understand  </a:t>
            </a:r>
            <a:r>
              <a:rPr lang="en-US" dirty="0" smtClean="0">
                <a:solidFill>
                  <a:srgbClr val="FF0000"/>
                </a:solidFill>
                <a:latin typeface="Calibri" panose="020F0502020204030204" pitchFamily="34" charset="0"/>
              </a:rPr>
              <a:t>structured</a:t>
            </a:r>
            <a:r>
              <a:rPr lang="en-US" dirty="0" smtClean="0">
                <a:latin typeface="Calibri" panose="020F0502020204030204" pitchFamily="34" charset="0"/>
              </a:rPr>
              <a:t> data</a:t>
            </a:r>
            <a:endParaRPr lang="en-US" dirty="0">
              <a:latin typeface="Calibri" panose="020F0502020204030204" pitchFamily="34" charset="0"/>
            </a:endParaRPr>
          </a:p>
        </p:txBody>
      </p:sp>
      <p:grpSp>
        <p:nvGrpSpPr>
          <p:cNvPr id="8" name="Group 7"/>
          <p:cNvGrpSpPr/>
          <p:nvPr/>
        </p:nvGrpSpPr>
        <p:grpSpPr>
          <a:xfrm>
            <a:off x="3614394" y="2895600"/>
            <a:ext cx="2467610" cy="2209800"/>
            <a:chOff x="3408597" y="3029932"/>
            <a:chExt cx="2467610" cy="2209800"/>
          </a:xfrm>
        </p:grpSpPr>
        <p:pic>
          <p:nvPicPr>
            <p:cNvPr id="4098" name="Picture 2" descr="Image result for artificial intellig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597" y="3029932"/>
              <a:ext cx="246761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33800" y="4800600"/>
              <a:ext cx="1371600" cy="307777"/>
            </a:xfrm>
            <a:prstGeom prst="rect">
              <a:avLst/>
            </a:prstGeom>
            <a:noFill/>
          </p:spPr>
          <p:txBody>
            <a:bodyPr wrap="square" rtlCol="0">
              <a:spAutoFit/>
            </a:bodyPr>
            <a:lstStyle/>
            <a:p>
              <a:r>
                <a:rPr lang="en-US" sz="1400" b="1" dirty="0" smtClean="0">
                  <a:latin typeface="Calibri" panose="020F0502020204030204" pitchFamily="34" charset="0"/>
                </a:rPr>
                <a:t>Log Analysis AI</a:t>
              </a:r>
              <a:endParaRPr lang="en-US" sz="1400" b="1" dirty="0">
                <a:latin typeface="Calibri" panose="020F0502020204030204" pitchFamily="34" charset="0"/>
              </a:endParaRPr>
            </a:p>
          </p:txBody>
        </p:sp>
      </p:grpSp>
      <p:sp>
        <p:nvSpPr>
          <p:cNvPr id="7" name="Curved Left Arrow 6"/>
          <p:cNvSpPr/>
          <p:nvPr/>
        </p:nvSpPr>
        <p:spPr>
          <a:xfrm>
            <a:off x="5739104" y="2710944"/>
            <a:ext cx="685800" cy="1006971"/>
          </a:xfrm>
          <a:prstGeom prst="curved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292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020762"/>
          </a:xfrm>
        </p:spPr>
        <p:txBody>
          <a:bodyPr>
            <a:normAutofit fontScale="90000"/>
          </a:bodyPr>
          <a:lstStyle/>
          <a:p>
            <a: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Log analysis models require </a:t>
            </a:r>
            <a:b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br>
            <a: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structured input</a:t>
            </a:r>
            <a:endParaRPr lang="en-US" sz="49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6</a:t>
            </a:fld>
            <a:endParaRPr lang="en-US"/>
          </a:p>
        </p:txBody>
      </p:sp>
      <p:sp>
        <p:nvSpPr>
          <p:cNvPr id="32" name="Content Placeholder 2"/>
          <p:cNvSpPr>
            <a:spLocks noGrp="1"/>
          </p:cNvSpPr>
          <p:nvPr>
            <p:ph idx="1"/>
          </p:nvPr>
        </p:nvSpPr>
        <p:spPr>
          <a:xfrm>
            <a:off x="1143000" y="2057401"/>
            <a:ext cx="8153400" cy="914399"/>
          </a:xfrm>
        </p:spPr>
        <p:txBody>
          <a:bodyPr>
            <a:noAutofit/>
          </a:bodyPr>
          <a:lstStyle/>
          <a:p>
            <a:pPr marL="0" indent="0">
              <a:buNone/>
            </a:pPr>
            <a:r>
              <a:rPr lang="en-US" sz="2400" dirty="0">
                <a:latin typeface="Calibri" panose="020F0502020204030204" pitchFamily="34" charset="0"/>
              </a:rPr>
              <a:t>2008-11-11 </a:t>
            </a:r>
            <a:r>
              <a:rPr lang="en-US" sz="2400" dirty="0" smtClean="0">
                <a:latin typeface="Calibri" panose="020F0502020204030204" pitchFamily="34" charset="0"/>
              </a:rPr>
              <a:t> 03:41:48  Received  block  blk_90  of  size  67108864  </a:t>
            </a:r>
            <a:r>
              <a:rPr lang="en-US" sz="2400" dirty="0">
                <a:latin typeface="Calibri" panose="020F0502020204030204" pitchFamily="34" charset="0"/>
              </a:rPr>
              <a:t>from </a:t>
            </a:r>
            <a:r>
              <a:rPr lang="en-US" sz="2400" dirty="0" smtClean="0">
                <a:latin typeface="Calibri" panose="020F0502020204030204" pitchFamily="34" charset="0"/>
              </a:rPr>
              <a:t> /</a:t>
            </a:r>
            <a:r>
              <a:rPr lang="en-US" sz="2400" dirty="0">
                <a:latin typeface="Calibri" panose="020F0502020204030204" pitchFamily="34" charset="0"/>
              </a:rPr>
              <a:t>10.250.18.114</a:t>
            </a:r>
            <a:endParaRPr lang="en-US" sz="2400" dirty="0">
              <a:latin typeface="Calibri" panose="020F0502020204030204" pitchFamily="34" charset="0"/>
              <a:ea typeface="Open Sans Condensed Light" panose="020B0306030504020204" pitchFamily="34" charset="0"/>
              <a:cs typeface="Open Sans Condensed Light" panose="020B0306030504020204" pitchFamily="34" charset="0"/>
            </a:endParaRPr>
          </a:p>
        </p:txBody>
      </p:sp>
      <p:sp>
        <p:nvSpPr>
          <p:cNvPr id="35" name="Rectangle 34"/>
          <p:cNvSpPr/>
          <p:nvPr/>
        </p:nvSpPr>
        <p:spPr>
          <a:xfrm>
            <a:off x="-152400" y="22860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Raw Log</a:t>
            </a:r>
            <a:endParaRPr lang="en-US" b="1" dirty="0">
              <a:solidFill>
                <a:srgbClr val="00B0F0"/>
              </a:solidFill>
              <a:latin typeface="Calibri" panose="020F0502020204030204" pitchFamily="34" charset="0"/>
            </a:endParaRPr>
          </a:p>
        </p:txBody>
      </p:sp>
      <p:sp>
        <p:nvSpPr>
          <p:cNvPr id="3" name="Rounded Rectangular Callout 2"/>
          <p:cNvSpPr/>
          <p:nvPr/>
        </p:nvSpPr>
        <p:spPr>
          <a:xfrm>
            <a:off x="5638800" y="4114800"/>
            <a:ext cx="2038143" cy="1195090"/>
          </a:xfrm>
          <a:prstGeom prst="wedgeRoundRectCallout">
            <a:avLst>
              <a:gd name="adj1" fmla="val -71955"/>
              <a:gd name="adj2" fmla="val 24398"/>
              <a:gd name="adj3" fmla="val 16667"/>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libri" panose="020F0502020204030204" pitchFamily="34" charset="0"/>
              </a:rPr>
              <a:t>Oh! This is </a:t>
            </a:r>
            <a:r>
              <a:rPr lang="en-US" dirty="0" smtClean="0">
                <a:solidFill>
                  <a:srgbClr val="FF0000"/>
                </a:solidFill>
                <a:latin typeface="Calibri" panose="020F0502020204030204" pitchFamily="34" charset="0"/>
              </a:rPr>
              <a:t>Event 1</a:t>
            </a:r>
            <a:r>
              <a:rPr lang="en-US" dirty="0" smtClean="0">
                <a:latin typeface="Calibri" panose="020F0502020204030204" pitchFamily="34" charset="0"/>
              </a:rPr>
              <a:t> happened on block </a:t>
            </a:r>
            <a:r>
              <a:rPr lang="en-US" dirty="0" smtClean="0">
                <a:solidFill>
                  <a:srgbClr val="FF0000"/>
                </a:solidFill>
                <a:latin typeface="Calibri" panose="020F0502020204030204" pitchFamily="34" charset="0"/>
              </a:rPr>
              <a:t>blk_90</a:t>
            </a:r>
            <a:endParaRPr lang="en-US" dirty="0">
              <a:solidFill>
                <a:srgbClr val="FF0000"/>
              </a:solidFill>
              <a:latin typeface="Calibri" panose="020F0502020204030204" pitchFamily="34" charset="0"/>
            </a:endParaRPr>
          </a:p>
        </p:txBody>
      </p:sp>
      <p:grpSp>
        <p:nvGrpSpPr>
          <p:cNvPr id="8" name="Group 7"/>
          <p:cNvGrpSpPr/>
          <p:nvPr/>
        </p:nvGrpSpPr>
        <p:grpSpPr>
          <a:xfrm>
            <a:off x="3528695" y="4114800"/>
            <a:ext cx="2467610" cy="2209800"/>
            <a:chOff x="3408597" y="3029932"/>
            <a:chExt cx="2467610" cy="2209800"/>
          </a:xfrm>
        </p:grpSpPr>
        <p:pic>
          <p:nvPicPr>
            <p:cNvPr id="4098" name="Picture 2" descr="Image result for artificial intellig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597" y="3029932"/>
              <a:ext cx="246761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33800" y="4800600"/>
              <a:ext cx="1371600" cy="307777"/>
            </a:xfrm>
            <a:prstGeom prst="rect">
              <a:avLst/>
            </a:prstGeom>
            <a:noFill/>
          </p:spPr>
          <p:txBody>
            <a:bodyPr wrap="square" rtlCol="0">
              <a:spAutoFit/>
            </a:bodyPr>
            <a:lstStyle/>
            <a:p>
              <a:r>
                <a:rPr lang="en-US" sz="1400" b="1" dirty="0" smtClean="0">
                  <a:latin typeface="Calibri" panose="020F0502020204030204" pitchFamily="34" charset="0"/>
                </a:rPr>
                <a:t>Log Analysis AI</a:t>
              </a:r>
              <a:endParaRPr lang="en-US" sz="1400" b="1" dirty="0">
                <a:latin typeface="Calibri" panose="020F0502020204030204" pitchFamily="34" charset="0"/>
              </a:endParaRPr>
            </a:p>
          </p:txBody>
        </p:sp>
      </p:grpSp>
      <p:sp>
        <p:nvSpPr>
          <p:cNvPr id="11" name="Content Placeholder 2"/>
          <p:cNvSpPr txBox="1">
            <a:spLocks/>
          </p:cNvSpPr>
          <p:nvPr/>
        </p:nvSpPr>
        <p:spPr>
          <a:xfrm>
            <a:off x="1066800" y="3352800"/>
            <a:ext cx="72390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latin typeface="Calibri" panose="020F0502020204030204" pitchFamily="34" charset="0"/>
              </a:rPr>
              <a:t> blk_90  -&gt;  </a:t>
            </a:r>
            <a:r>
              <a:rPr lang="en-US" sz="2400" b="1" dirty="0" smtClean="0">
                <a:latin typeface="Calibri" panose="020F0502020204030204" pitchFamily="34" charset="0"/>
              </a:rPr>
              <a:t>Event 1</a:t>
            </a:r>
            <a:r>
              <a:rPr lang="en-US" sz="2400" dirty="0" smtClean="0">
                <a:latin typeface="Calibri" panose="020F0502020204030204" pitchFamily="34" charset="0"/>
              </a:rPr>
              <a:t>: Received  </a:t>
            </a:r>
            <a:r>
              <a:rPr lang="en-US" sz="2400" dirty="0">
                <a:latin typeface="Calibri" panose="020F0502020204030204" pitchFamily="34" charset="0"/>
              </a:rPr>
              <a:t>block </a:t>
            </a:r>
            <a:r>
              <a:rPr lang="en-US" sz="2400" dirty="0" smtClean="0">
                <a:latin typeface="Calibri" panose="020F0502020204030204" pitchFamily="34" charset="0"/>
              </a:rPr>
              <a:t> *  of  </a:t>
            </a:r>
            <a:r>
              <a:rPr lang="en-US" sz="2400" dirty="0">
                <a:latin typeface="Calibri" panose="020F0502020204030204" pitchFamily="34" charset="0"/>
              </a:rPr>
              <a:t>size </a:t>
            </a:r>
            <a:r>
              <a:rPr lang="en-US" sz="2400" dirty="0" smtClean="0">
                <a:latin typeface="Calibri" panose="020F0502020204030204" pitchFamily="34" charset="0"/>
              </a:rPr>
              <a:t> *  </a:t>
            </a:r>
            <a:r>
              <a:rPr lang="en-US" sz="2400" dirty="0">
                <a:latin typeface="Calibri" panose="020F0502020204030204" pitchFamily="34" charset="0"/>
              </a:rPr>
              <a:t>from </a:t>
            </a:r>
            <a:r>
              <a:rPr lang="en-US" sz="2400" dirty="0" smtClean="0">
                <a:latin typeface="Calibri" panose="020F0502020204030204" pitchFamily="34" charset="0"/>
              </a:rPr>
              <a:t> *</a:t>
            </a:r>
            <a:endParaRPr lang="en-US" sz="2400" dirty="0">
              <a:latin typeface="Calibri" panose="020F0502020204030204" pitchFamily="34" charset="0"/>
            </a:endParaRPr>
          </a:p>
        </p:txBody>
      </p:sp>
      <p:sp>
        <p:nvSpPr>
          <p:cNvPr id="12" name="Rectangle 11"/>
          <p:cNvSpPr/>
          <p:nvPr/>
        </p:nvSpPr>
        <p:spPr>
          <a:xfrm>
            <a:off x="-152400" y="3428999"/>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Structured </a:t>
            </a:r>
          </a:p>
          <a:p>
            <a:pPr algn="ctr"/>
            <a:r>
              <a:rPr lang="en-US" b="1" dirty="0" smtClean="0">
                <a:solidFill>
                  <a:srgbClr val="00B0F0"/>
                </a:solidFill>
                <a:latin typeface="Calibri" panose="020F0502020204030204" pitchFamily="34" charset="0"/>
              </a:rPr>
              <a:t>Log</a:t>
            </a:r>
            <a:endParaRPr lang="en-US" b="1" dirty="0">
              <a:solidFill>
                <a:srgbClr val="00B0F0"/>
              </a:solidFill>
              <a:latin typeface="Calibri" panose="020F0502020204030204" pitchFamily="34" charset="0"/>
            </a:endParaRPr>
          </a:p>
        </p:txBody>
      </p:sp>
      <p:sp>
        <p:nvSpPr>
          <p:cNvPr id="9" name="Left Arrow 8"/>
          <p:cNvSpPr/>
          <p:nvPr/>
        </p:nvSpPr>
        <p:spPr>
          <a:xfrm rot="12850163">
            <a:off x="2720076" y="4008072"/>
            <a:ext cx="1140621" cy="533400"/>
          </a:xfrm>
          <a:prstGeom prst="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391400" y="2514601"/>
            <a:ext cx="1752600" cy="872298"/>
            <a:chOff x="7391400" y="2514601"/>
            <a:chExt cx="1752600" cy="872298"/>
          </a:xfrm>
        </p:grpSpPr>
        <p:sp>
          <p:nvSpPr>
            <p:cNvPr id="16" name="Left Arrow 15"/>
            <p:cNvSpPr/>
            <p:nvPr/>
          </p:nvSpPr>
          <p:spPr>
            <a:xfrm rot="16200000">
              <a:off x="7221951" y="2684050"/>
              <a:ext cx="872298" cy="533399"/>
            </a:xfrm>
            <a:prstGeom prst="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7770021" y="2662239"/>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Log Parsing</a:t>
              </a:r>
              <a:endParaRPr lang="en-US" b="1" dirty="0">
                <a:solidFill>
                  <a:srgbClr val="00B0F0"/>
                </a:solidFill>
                <a:latin typeface="Calibri" panose="020F0502020204030204" pitchFamily="34" charset="0"/>
              </a:endParaRPr>
            </a:p>
          </p:txBody>
        </p:sp>
      </p:grpSp>
    </p:spTree>
    <p:extLst>
      <p:ext uri="{BB962C8B-B14F-4D97-AF65-F5344CB8AC3E}">
        <p14:creationId xmlns:p14="http://schemas.microsoft.com/office/powerpoint/2010/main" val="42554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5" grpId="0"/>
      <p:bldP spid="3"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Log Parsing Example</a:t>
            </a:r>
            <a:endParaRPr lang="en-US" sz="49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7</a:t>
            </a:fld>
            <a:endParaRPr lang="en-US"/>
          </a:p>
        </p:txBody>
      </p:sp>
      <p:sp>
        <p:nvSpPr>
          <p:cNvPr id="32" name="Content Placeholder 2"/>
          <p:cNvSpPr>
            <a:spLocks noGrp="1"/>
          </p:cNvSpPr>
          <p:nvPr>
            <p:ph idx="1"/>
          </p:nvPr>
        </p:nvSpPr>
        <p:spPr>
          <a:xfrm>
            <a:off x="1219200" y="2057401"/>
            <a:ext cx="8153400" cy="914399"/>
          </a:xfrm>
        </p:spPr>
        <p:txBody>
          <a:bodyPr>
            <a:noAutofit/>
          </a:bodyPr>
          <a:lstStyle/>
          <a:p>
            <a:pPr marL="0" indent="0">
              <a:buNone/>
            </a:pPr>
            <a:r>
              <a:rPr lang="en-US" sz="2400" dirty="0">
                <a:latin typeface="Calibri" panose="020F0502020204030204" pitchFamily="34" charset="0"/>
              </a:rPr>
              <a:t>2008-11-11 </a:t>
            </a:r>
            <a:r>
              <a:rPr lang="en-US" sz="2400" dirty="0" smtClean="0">
                <a:latin typeface="Calibri" panose="020F0502020204030204" pitchFamily="34" charset="0"/>
              </a:rPr>
              <a:t> 03:41:48  Received  block  blk_90  of  size  67108864  </a:t>
            </a:r>
            <a:r>
              <a:rPr lang="en-US" sz="2400" dirty="0">
                <a:latin typeface="Calibri" panose="020F0502020204030204" pitchFamily="34" charset="0"/>
              </a:rPr>
              <a:t>from </a:t>
            </a:r>
            <a:r>
              <a:rPr lang="en-US" sz="2400" dirty="0" smtClean="0">
                <a:latin typeface="Calibri" panose="020F0502020204030204" pitchFamily="34" charset="0"/>
              </a:rPr>
              <a:t> /</a:t>
            </a:r>
            <a:r>
              <a:rPr lang="en-US" sz="2400" dirty="0">
                <a:latin typeface="Calibri" panose="020F0502020204030204" pitchFamily="34" charset="0"/>
              </a:rPr>
              <a:t>10.250.18.114</a:t>
            </a:r>
            <a:endParaRPr lang="en-US" sz="2400" dirty="0">
              <a:latin typeface="Calibri" panose="020F0502020204030204" pitchFamily="34" charset="0"/>
              <a:ea typeface="Open Sans Condensed Light" panose="020B0306030504020204" pitchFamily="34" charset="0"/>
              <a:cs typeface="Open Sans Condensed Light" panose="020B0306030504020204" pitchFamily="34" charset="0"/>
            </a:endParaRPr>
          </a:p>
        </p:txBody>
      </p:sp>
      <p:sp>
        <p:nvSpPr>
          <p:cNvPr id="33" name="Content Placeholder 2"/>
          <p:cNvSpPr txBox="1">
            <a:spLocks/>
          </p:cNvSpPr>
          <p:nvPr/>
        </p:nvSpPr>
        <p:spPr>
          <a:xfrm>
            <a:off x="1752600" y="4038601"/>
            <a:ext cx="72390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latin typeface="Calibri" panose="020F0502020204030204" pitchFamily="34" charset="0"/>
              </a:rPr>
              <a:t> blk_90  -&gt; </a:t>
            </a:r>
            <a:r>
              <a:rPr lang="en-US" sz="2400" b="1" dirty="0">
                <a:latin typeface="Calibri" panose="020F0502020204030204" pitchFamily="34" charset="0"/>
              </a:rPr>
              <a:t>Event 1</a:t>
            </a:r>
            <a:r>
              <a:rPr lang="en-US" sz="2400" dirty="0">
                <a:latin typeface="Calibri" panose="020F0502020204030204" pitchFamily="34" charset="0"/>
              </a:rPr>
              <a:t>: </a:t>
            </a:r>
            <a:r>
              <a:rPr lang="en-US" sz="2400" dirty="0" smtClean="0">
                <a:latin typeface="Calibri" panose="020F0502020204030204" pitchFamily="34" charset="0"/>
              </a:rPr>
              <a:t>Received  </a:t>
            </a:r>
            <a:r>
              <a:rPr lang="en-US" sz="2400" dirty="0">
                <a:latin typeface="Calibri" panose="020F0502020204030204" pitchFamily="34" charset="0"/>
              </a:rPr>
              <a:t>block </a:t>
            </a:r>
            <a:r>
              <a:rPr lang="en-US" sz="2400" dirty="0" smtClean="0">
                <a:latin typeface="Calibri" panose="020F0502020204030204" pitchFamily="34" charset="0"/>
              </a:rPr>
              <a:t> *  of  </a:t>
            </a:r>
            <a:r>
              <a:rPr lang="en-US" sz="2400" dirty="0">
                <a:latin typeface="Calibri" panose="020F0502020204030204" pitchFamily="34" charset="0"/>
              </a:rPr>
              <a:t>size </a:t>
            </a:r>
            <a:r>
              <a:rPr lang="en-US" sz="2400" dirty="0" smtClean="0">
                <a:latin typeface="Calibri" panose="020F0502020204030204" pitchFamily="34" charset="0"/>
              </a:rPr>
              <a:t> *  </a:t>
            </a:r>
            <a:r>
              <a:rPr lang="en-US" sz="2400" dirty="0">
                <a:latin typeface="Calibri" panose="020F0502020204030204" pitchFamily="34" charset="0"/>
              </a:rPr>
              <a:t>from </a:t>
            </a:r>
            <a:r>
              <a:rPr lang="en-US" sz="2400" dirty="0" smtClean="0">
                <a:latin typeface="Calibri" panose="020F0502020204030204" pitchFamily="34" charset="0"/>
              </a:rPr>
              <a:t> *</a:t>
            </a:r>
            <a:endParaRPr lang="en-US" sz="2400" dirty="0">
              <a:latin typeface="Calibri" panose="020F0502020204030204" pitchFamily="34" charset="0"/>
            </a:endParaRPr>
          </a:p>
        </p:txBody>
      </p:sp>
      <p:sp>
        <p:nvSpPr>
          <p:cNvPr id="35" name="Rectangle 34"/>
          <p:cNvSpPr/>
          <p:nvPr/>
        </p:nvSpPr>
        <p:spPr>
          <a:xfrm>
            <a:off x="-76200" y="22860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Raw Log</a:t>
            </a:r>
            <a:endParaRPr lang="en-US" b="1" dirty="0">
              <a:solidFill>
                <a:srgbClr val="00B0F0"/>
              </a:solidFill>
              <a:latin typeface="Calibri" panose="020F0502020204030204" pitchFamily="34" charset="0"/>
            </a:endParaRPr>
          </a:p>
        </p:txBody>
      </p:sp>
      <p:sp>
        <p:nvSpPr>
          <p:cNvPr id="36" name="Rectangle 35"/>
          <p:cNvSpPr/>
          <p:nvPr/>
        </p:nvSpPr>
        <p:spPr>
          <a:xfrm>
            <a:off x="152400" y="41148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Structured </a:t>
            </a:r>
          </a:p>
          <a:p>
            <a:pPr algn="ctr"/>
            <a:r>
              <a:rPr lang="en-US" b="1" dirty="0" smtClean="0">
                <a:solidFill>
                  <a:srgbClr val="00B0F0"/>
                </a:solidFill>
                <a:latin typeface="Calibri" panose="020F0502020204030204" pitchFamily="34" charset="0"/>
              </a:rPr>
              <a:t>Log</a:t>
            </a:r>
            <a:endParaRPr lang="en-US" b="1" dirty="0">
              <a:solidFill>
                <a:srgbClr val="00B0F0"/>
              </a:solidFill>
              <a:latin typeface="Calibri" panose="020F0502020204030204" pitchFamily="34" charset="0"/>
            </a:endParaRPr>
          </a:p>
        </p:txBody>
      </p:sp>
      <p:grpSp>
        <p:nvGrpSpPr>
          <p:cNvPr id="37" name="Group 36"/>
          <p:cNvGrpSpPr/>
          <p:nvPr/>
        </p:nvGrpSpPr>
        <p:grpSpPr>
          <a:xfrm rot="5400000">
            <a:off x="4584619" y="2501981"/>
            <a:ext cx="891539" cy="1831177"/>
            <a:chOff x="4267201" y="1383509"/>
            <a:chExt cx="1371599" cy="1831177"/>
          </a:xfrm>
        </p:grpSpPr>
        <p:sp>
          <p:nvSpPr>
            <p:cNvPr id="38" name="Right Arrow 37"/>
            <p:cNvSpPr/>
            <p:nvPr/>
          </p:nvSpPr>
          <p:spPr>
            <a:xfrm>
              <a:off x="4267201" y="2514600"/>
              <a:ext cx="1371599" cy="7000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16200000">
              <a:off x="4076242" y="1781084"/>
              <a:ext cx="1373979" cy="57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latin typeface="Calibri" panose="020F0502020204030204" pitchFamily="34" charset="0"/>
                </a:rPr>
                <a:t>Log P</a:t>
              </a:r>
              <a:r>
                <a:rPr lang="en-US" altLang="zh-CN" b="1" dirty="0">
                  <a:solidFill>
                    <a:srgbClr val="00B0F0"/>
                  </a:solidFill>
                  <a:latin typeface="Calibri" panose="020F0502020204030204" pitchFamily="34" charset="0"/>
                </a:rPr>
                <a:t>arsing</a:t>
              </a:r>
              <a:endParaRPr lang="en-US" b="1" dirty="0">
                <a:solidFill>
                  <a:srgbClr val="00B0F0"/>
                </a:solidFill>
                <a:latin typeface="Calibri" panose="020F0502020204030204" pitchFamily="34" charset="0"/>
              </a:endParaRPr>
            </a:p>
          </p:txBody>
        </p:sp>
      </p:grpSp>
      <p:sp>
        <p:nvSpPr>
          <p:cNvPr id="43" name="Rounded Rectangular Callout 42"/>
          <p:cNvSpPr/>
          <p:nvPr/>
        </p:nvSpPr>
        <p:spPr>
          <a:xfrm>
            <a:off x="1526379" y="3205160"/>
            <a:ext cx="1445421" cy="757240"/>
          </a:xfrm>
          <a:prstGeom prst="wedgeRoundRectCallout">
            <a:avLst>
              <a:gd name="adj1" fmla="val 29361"/>
              <a:gd name="adj2" fmla="val 69028"/>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Calibri" panose="020F0502020204030204" pitchFamily="34" charset="0"/>
              </a:rPr>
              <a:t>Field of Interest</a:t>
            </a:r>
            <a:endParaRPr lang="en-US" sz="2000" b="1" dirty="0">
              <a:latin typeface="Calibri" panose="020F0502020204030204" pitchFamily="34" charset="0"/>
            </a:endParaRPr>
          </a:p>
        </p:txBody>
      </p:sp>
      <p:sp>
        <p:nvSpPr>
          <p:cNvPr id="44" name="Rounded Rectangular Callout 43"/>
          <p:cNvSpPr/>
          <p:nvPr/>
        </p:nvSpPr>
        <p:spPr>
          <a:xfrm>
            <a:off x="4495800" y="4650580"/>
            <a:ext cx="1445421" cy="757240"/>
          </a:xfrm>
          <a:prstGeom prst="wedgeRoundRectCallout">
            <a:avLst>
              <a:gd name="adj1" fmla="val -24497"/>
              <a:gd name="adj2" fmla="val -79467"/>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Calibri" panose="020F0502020204030204" pitchFamily="34" charset="0"/>
              </a:rPr>
              <a:t>Log Event</a:t>
            </a:r>
            <a:endParaRPr lang="en-US" sz="2000" b="1" dirty="0">
              <a:latin typeface="Calibri" panose="020F0502020204030204" pitchFamily="34" charset="0"/>
            </a:endParaRPr>
          </a:p>
        </p:txBody>
      </p:sp>
    </p:spTree>
    <p:extLst>
      <p:ext uri="{BB962C8B-B14F-4D97-AF65-F5344CB8AC3E}">
        <p14:creationId xmlns:p14="http://schemas.microsoft.com/office/powerpoint/2010/main" val="164775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arn(inVertical)">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p:bldP spid="35" grpId="0"/>
      <p:bldP spid="36" grpId="0"/>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Log Parsing Example</a:t>
            </a:r>
            <a:endParaRPr lang="en-US" sz="4900" dirty="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8</a:t>
            </a:fld>
            <a:endParaRPr lang="en-US"/>
          </a:p>
        </p:txBody>
      </p:sp>
      <p:sp>
        <p:nvSpPr>
          <p:cNvPr id="35" name="Rectangle 34"/>
          <p:cNvSpPr/>
          <p:nvPr/>
        </p:nvSpPr>
        <p:spPr>
          <a:xfrm>
            <a:off x="-76200" y="22860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Raw Log</a:t>
            </a:r>
            <a:endParaRPr lang="en-US" b="1" dirty="0">
              <a:solidFill>
                <a:srgbClr val="00B0F0"/>
              </a:solidFill>
              <a:latin typeface="Calibri" panose="020F0502020204030204" pitchFamily="34" charset="0"/>
            </a:endParaRPr>
          </a:p>
        </p:txBody>
      </p:sp>
      <p:grpSp>
        <p:nvGrpSpPr>
          <p:cNvPr id="37" name="Group 36"/>
          <p:cNvGrpSpPr/>
          <p:nvPr/>
        </p:nvGrpSpPr>
        <p:grpSpPr>
          <a:xfrm rot="5400000">
            <a:off x="4584619" y="2501981"/>
            <a:ext cx="891539" cy="1831177"/>
            <a:chOff x="4267201" y="1383509"/>
            <a:chExt cx="1371599" cy="1831177"/>
          </a:xfrm>
        </p:grpSpPr>
        <p:sp>
          <p:nvSpPr>
            <p:cNvPr id="38" name="Right Arrow 37"/>
            <p:cNvSpPr/>
            <p:nvPr/>
          </p:nvSpPr>
          <p:spPr>
            <a:xfrm>
              <a:off x="4267201" y="2514600"/>
              <a:ext cx="1371599" cy="7000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16200000">
              <a:off x="4076242" y="1781084"/>
              <a:ext cx="1373979" cy="57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latin typeface="Calibri" panose="020F0502020204030204" pitchFamily="34" charset="0"/>
                </a:rPr>
                <a:t>Log P</a:t>
              </a:r>
              <a:r>
                <a:rPr lang="en-US" altLang="zh-CN" b="1" dirty="0">
                  <a:solidFill>
                    <a:srgbClr val="00B0F0"/>
                  </a:solidFill>
                  <a:latin typeface="Calibri" panose="020F0502020204030204" pitchFamily="34" charset="0"/>
                </a:rPr>
                <a:t>arsing</a:t>
              </a:r>
              <a:endParaRPr lang="en-US" b="1" dirty="0">
                <a:solidFill>
                  <a:srgbClr val="00B0F0"/>
                </a:solidFill>
                <a:latin typeface="Calibri" panose="020F0502020204030204" pitchFamily="34" charset="0"/>
              </a:endParaRPr>
            </a:p>
          </p:txBody>
        </p:sp>
      </p:grpSp>
      <p:sp>
        <p:nvSpPr>
          <p:cNvPr id="11" name="TextBox 10"/>
          <p:cNvSpPr txBox="1"/>
          <p:nvPr/>
        </p:nvSpPr>
        <p:spPr>
          <a:xfrm>
            <a:off x="1264442" y="4953000"/>
            <a:ext cx="7346157" cy="830997"/>
          </a:xfrm>
          <a:prstGeom prst="rect">
            <a:avLst/>
          </a:prstGeom>
          <a:noFill/>
          <a:ln w="28575">
            <a:solidFill>
              <a:schemeClr val="tx1"/>
            </a:solidFill>
          </a:ln>
        </p:spPr>
        <p:txBody>
          <a:bodyPr wrap="square" rtlCol="0">
            <a:spAutoFit/>
          </a:bodyPr>
          <a:lstStyle/>
          <a:p>
            <a:r>
              <a:rPr lang="en-US" sz="2400" dirty="0">
                <a:latin typeface="Calibri" panose="020F0502020204030204" pitchFamily="34" charset="0"/>
              </a:rPr>
              <a:t>The goal of log parsing is to distinguish between </a:t>
            </a:r>
            <a:r>
              <a:rPr lang="en-US" sz="2400" dirty="0">
                <a:solidFill>
                  <a:srgbClr val="FF0000"/>
                </a:solidFill>
                <a:latin typeface="Calibri" panose="020F0502020204030204" pitchFamily="34" charset="0"/>
              </a:rPr>
              <a:t>constant part </a:t>
            </a:r>
            <a:r>
              <a:rPr lang="en-US" sz="2400" dirty="0" smtClean="0">
                <a:latin typeface="Calibri" panose="020F0502020204030204" pitchFamily="34" charset="0"/>
              </a:rPr>
              <a:t>and </a:t>
            </a:r>
            <a:r>
              <a:rPr lang="en-US" sz="2400" dirty="0">
                <a:solidFill>
                  <a:schemeClr val="bg1">
                    <a:lumMod val="65000"/>
                  </a:schemeClr>
                </a:solidFill>
                <a:latin typeface="Calibri" panose="020F0502020204030204" pitchFamily="34" charset="0"/>
              </a:rPr>
              <a:t>variable part</a:t>
            </a:r>
            <a:r>
              <a:rPr lang="en-US" sz="2400" dirty="0">
                <a:latin typeface="Calibri" panose="020F0502020204030204" pitchFamily="34" charset="0"/>
              </a:rPr>
              <a:t> </a:t>
            </a:r>
            <a:r>
              <a:rPr lang="en-US" sz="2400" dirty="0" smtClean="0">
                <a:latin typeface="Calibri" panose="020F0502020204030204" pitchFamily="34" charset="0"/>
              </a:rPr>
              <a:t>from </a:t>
            </a:r>
            <a:r>
              <a:rPr lang="en-US" sz="2400" dirty="0">
                <a:latin typeface="Calibri" panose="020F0502020204030204" pitchFamily="34" charset="0"/>
              </a:rPr>
              <a:t>the log </a:t>
            </a:r>
            <a:r>
              <a:rPr lang="en-US" sz="2400" dirty="0" smtClean="0">
                <a:latin typeface="Calibri" panose="020F0502020204030204" pitchFamily="34" charset="0"/>
              </a:rPr>
              <a:t>contents.</a:t>
            </a:r>
            <a:endParaRPr lang="en-US" sz="2400" dirty="0">
              <a:latin typeface="Calibri" panose="020F0502020204030204" pitchFamily="34" charset="0"/>
            </a:endParaRPr>
          </a:p>
        </p:txBody>
      </p:sp>
      <p:sp>
        <p:nvSpPr>
          <p:cNvPr id="13" name="Rectangle 12"/>
          <p:cNvSpPr/>
          <p:nvPr/>
        </p:nvSpPr>
        <p:spPr>
          <a:xfrm>
            <a:off x="152400" y="4114800"/>
            <a:ext cx="1373979" cy="376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latin typeface="Calibri" panose="020F0502020204030204" pitchFamily="34" charset="0"/>
              </a:rPr>
              <a:t>Structured </a:t>
            </a:r>
          </a:p>
          <a:p>
            <a:pPr algn="ctr"/>
            <a:r>
              <a:rPr lang="en-US" b="1" dirty="0" smtClean="0">
                <a:solidFill>
                  <a:srgbClr val="00B0F0"/>
                </a:solidFill>
                <a:latin typeface="Calibri" panose="020F0502020204030204" pitchFamily="34" charset="0"/>
              </a:rPr>
              <a:t>Log</a:t>
            </a:r>
            <a:endParaRPr lang="en-US" b="1" dirty="0">
              <a:solidFill>
                <a:srgbClr val="00B0F0"/>
              </a:solidFill>
              <a:latin typeface="Calibri" panose="020F0502020204030204" pitchFamily="34" charset="0"/>
            </a:endParaRPr>
          </a:p>
        </p:txBody>
      </p:sp>
      <p:sp>
        <p:nvSpPr>
          <p:cNvPr id="14" name="Content Placeholder 2"/>
          <p:cNvSpPr>
            <a:spLocks noGrp="1"/>
          </p:cNvSpPr>
          <p:nvPr>
            <p:ph idx="1"/>
          </p:nvPr>
        </p:nvSpPr>
        <p:spPr>
          <a:xfrm>
            <a:off x="1219200" y="2057401"/>
            <a:ext cx="8153400" cy="914399"/>
          </a:xfrm>
        </p:spPr>
        <p:txBody>
          <a:bodyPr>
            <a:noAutofit/>
          </a:bodyPr>
          <a:lstStyle/>
          <a:p>
            <a:pPr marL="0" indent="0">
              <a:buNone/>
            </a:pPr>
            <a:r>
              <a:rPr lang="en-US" sz="2400" dirty="0">
                <a:solidFill>
                  <a:schemeClr val="bg1">
                    <a:lumMod val="65000"/>
                  </a:schemeClr>
                </a:solidFill>
                <a:latin typeface="Calibri" panose="020F0502020204030204" pitchFamily="34" charset="0"/>
                <a:cs typeface="+mn-cs"/>
              </a:rPr>
              <a:t>2008-11-11  03:41:48  </a:t>
            </a:r>
            <a:r>
              <a:rPr lang="en-US" sz="2400" dirty="0" smtClean="0">
                <a:solidFill>
                  <a:srgbClr val="FF0000"/>
                </a:solidFill>
                <a:latin typeface="Calibri" panose="020F0502020204030204" pitchFamily="34" charset="0"/>
              </a:rPr>
              <a:t>Received  block  </a:t>
            </a:r>
            <a:r>
              <a:rPr lang="en-US" sz="2400" dirty="0">
                <a:solidFill>
                  <a:schemeClr val="bg1">
                    <a:lumMod val="65000"/>
                  </a:schemeClr>
                </a:solidFill>
                <a:latin typeface="Calibri" panose="020F0502020204030204" pitchFamily="34" charset="0"/>
                <a:cs typeface="+mn-cs"/>
              </a:rPr>
              <a:t>blk_90 </a:t>
            </a:r>
            <a:r>
              <a:rPr lang="en-US" sz="2400" dirty="0" smtClean="0">
                <a:latin typeface="Calibri" panose="020F0502020204030204" pitchFamily="34" charset="0"/>
              </a:rPr>
              <a:t> </a:t>
            </a:r>
            <a:r>
              <a:rPr lang="en-US" sz="2400" dirty="0" smtClean="0">
                <a:solidFill>
                  <a:srgbClr val="FF0000"/>
                </a:solidFill>
                <a:latin typeface="Calibri" panose="020F0502020204030204" pitchFamily="34" charset="0"/>
              </a:rPr>
              <a:t>of  size  </a:t>
            </a:r>
            <a:r>
              <a:rPr lang="en-US" sz="2400" dirty="0">
                <a:solidFill>
                  <a:schemeClr val="bg1">
                    <a:lumMod val="65000"/>
                  </a:schemeClr>
                </a:solidFill>
                <a:latin typeface="Calibri" panose="020F0502020204030204" pitchFamily="34" charset="0"/>
                <a:cs typeface="+mn-cs"/>
              </a:rPr>
              <a:t>67108864 </a:t>
            </a:r>
            <a:r>
              <a:rPr lang="en-US" sz="2400" dirty="0" smtClean="0">
                <a:latin typeface="Calibri" panose="020F0502020204030204" pitchFamily="34" charset="0"/>
              </a:rPr>
              <a:t> </a:t>
            </a:r>
            <a:r>
              <a:rPr lang="en-US" sz="2400" dirty="0">
                <a:solidFill>
                  <a:srgbClr val="FF0000"/>
                </a:solidFill>
                <a:latin typeface="Calibri" panose="020F0502020204030204" pitchFamily="34" charset="0"/>
              </a:rPr>
              <a:t>from</a:t>
            </a:r>
            <a:r>
              <a:rPr lang="en-US" sz="2400" dirty="0">
                <a:latin typeface="Calibri" panose="020F0502020204030204" pitchFamily="34" charset="0"/>
              </a:rPr>
              <a:t> </a:t>
            </a:r>
            <a:r>
              <a:rPr lang="en-US" sz="2400" dirty="0" smtClean="0">
                <a:solidFill>
                  <a:srgbClr val="FF0000"/>
                </a:solidFill>
                <a:latin typeface="Calibri" panose="020F0502020204030204" pitchFamily="34" charset="0"/>
              </a:rPr>
              <a:t> </a:t>
            </a:r>
            <a:r>
              <a:rPr lang="en-US" sz="2400" dirty="0">
                <a:solidFill>
                  <a:schemeClr val="bg1">
                    <a:lumMod val="65000"/>
                  </a:schemeClr>
                </a:solidFill>
                <a:latin typeface="Calibri" panose="020F0502020204030204" pitchFamily="34" charset="0"/>
                <a:cs typeface="+mn-cs"/>
              </a:rPr>
              <a:t>/10.250.18.114</a:t>
            </a:r>
          </a:p>
        </p:txBody>
      </p:sp>
      <p:sp>
        <p:nvSpPr>
          <p:cNvPr id="15" name="Content Placeholder 2"/>
          <p:cNvSpPr txBox="1">
            <a:spLocks/>
          </p:cNvSpPr>
          <p:nvPr/>
        </p:nvSpPr>
        <p:spPr>
          <a:xfrm>
            <a:off x="1752600" y="4038601"/>
            <a:ext cx="72390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Yanone Kaffeesatz Light"/>
                <a:ea typeface="+mn-ea"/>
                <a:cs typeface="Yanone Kaffeesatz Light"/>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Yanone Kaffeesatz Light"/>
                <a:ea typeface="+mn-ea"/>
                <a:cs typeface="Yanone Kaffeesatz Light"/>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Yanone Kaffeesatz Light"/>
                <a:ea typeface="+mn-ea"/>
                <a:cs typeface="Yanone Kaffeesatz Light"/>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Yanone Kaffeesatz Light"/>
                <a:ea typeface="+mn-ea"/>
                <a:cs typeface="Yanone Kaffeesatz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latin typeface="Calibri" panose="020F0502020204030204" pitchFamily="34" charset="0"/>
              </a:rPr>
              <a:t> blk_90  -&gt; </a:t>
            </a:r>
            <a:r>
              <a:rPr lang="en-US" sz="2400" b="1" dirty="0">
                <a:latin typeface="Calibri" panose="020F0502020204030204" pitchFamily="34" charset="0"/>
              </a:rPr>
              <a:t>Event 1</a:t>
            </a:r>
            <a:r>
              <a:rPr lang="en-US" sz="2400" dirty="0">
                <a:latin typeface="Calibri" panose="020F0502020204030204" pitchFamily="34" charset="0"/>
              </a:rPr>
              <a:t>: Received  block </a:t>
            </a:r>
            <a:r>
              <a:rPr lang="en-US" sz="2400" dirty="0" smtClean="0">
                <a:latin typeface="Calibri" panose="020F0502020204030204" pitchFamily="34" charset="0"/>
              </a:rPr>
              <a:t> *  of  </a:t>
            </a:r>
            <a:r>
              <a:rPr lang="en-US" sz="2400" dirty="0">
                <a:latin typeface="Calibri" panose="020F0502020204030204" pitchFamily="34" charset="0"/>
              </a:rPr>
              <a:t>size </a:t>
            </a:r>
            <a:r>
              <a:rPr lang="en-US" sz="2400" dirty="0" smtClean="0">
                <a:latin typeface="Calibri" panose="020F0502020204030204" pitchFamily="34" charset="0"/>
              </a:rPr>
              <a:t> *  </a:t>
            </a:r>
            <a:r>
              <a:rPr lang="en-US" sz="2400" dirty="0">
                <a:latin typeface="Calibri" panose="020F0502020204030204" pitchFamily="34" charset="0"/>
              </a:rPr>
              <a:t>from </a:t>
            </a:r>
            <a:r>
              <a:rPr lang="en-US" sz="2400" dirty="0" smtClean="0">
                <a:latin typeface="Calibri" panose="020F0502020204030204" pitchFamily="34" charset="0"/>
              </a:rPr>
              <a:t> *</a:t>
            </a:r>
            <a:endParaRPr lang="en-US" sz="2400" dirty="0">
              <a:latin typeface="Calibri" panose="020F0502020204030204" pitchFamily="34" charset="0"/>
            </a:endParaRPr>
          </a:p>
        </p:txBody>
      </p:sp>
    </p:spTree>
    <p:extLst>
      <p:ext uri="{BB962C8B-B14F-4D97-AF65-F5344CB8AC3E}">
        <p14:creationId xmlns:p14="http://schemas.microsoft.com/office/powerpoint/2010/main" val="276372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848600" cy="3962400"/>
          </a:xfrm>
        </p:spPr>
        <p:txBody>
          <a:bodyPr>
            <a:noAutofit/>
          </a:bodyPr>
          <a:lstStyle/>
          <a:p>
            <a:pPr marL="0" indent="0" algn="ctr">
              <a:spcBef>
                <a:spcPts val="0"/>
              </a:spcBef>
              <a:spcAft>
                <a:spcPts val="600"/>
              </a:spcAft>
              <a:buNone/>
            </a:pP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Log parsing is </a:t>
            </a: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 small step in the whole process of log analysis for anomaly detection, but </a:t>
            </a:r>
            <a:r>
              <a:rPr lang="en-US" sz="48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it is a significant step</a:t>
            </a:r>
            <a:r>
              <a:rPr lang="en-US" sz="4800"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endParaRPr lang="en-US" sz="4800" b="1" dirty="0" smtClean="0">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a:p>
            <a:pPr marL="0" indent="0" algn="ctr">
              <a:spcBef>
                <a:spcPts val="0"/>
              </a:spcBef>
              <a:spcAft>
                <a:spcPts val="600"/>
              </a:spcAft>
              <a:buNone/>
            </a:pPr>
            <a:r>
              <a:rPr lang="en-US" sz="48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And it is </a:t>
            </a:r>
            <a:r>
              <a:rPr lang="en-US" sz="4800" b="1" dirty="0" smtClean="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non-trivial to do so!</a:t>
            </a:r>
            <a:endParaRPr lang="en-US" sz="4800" b="1" dirty="0">
              <a:solidFill>
                <a:srgbClr val="FF000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4" name="Slide Number Placeholder 3"/>
          <p:cNvSpPr>
            <a:spLocks noGrp="1"/>
          </p:cNvSpPr>
          <p:nvPr>
            <p:ph type="sldNum" sz="quarter" idx="12"/>
          </p:nvPr>
        </p:nvSpPr>
        <p:spPr/>
        <p:txBody>
          <a:bodyPr/>
          <a:lstStyle/>
          <a:p>
            <a:fld id="{2280AAAA-3E06-44C7-9CF6-7642BC7F59BB}" type="slidenum">
              <a:rPr lang="en-US" smtClean="0"/>
              <a:t>9</a:t>
            </a:fld>
            <a:endParaRPr lang="en-US" dirty="0"/>
          </a:p>
        </p:txBody>
      </p:sp>
    </p:spTree>
    <p:extLst>
      <p:ext uri="{BB962C8B-B14F-4D97-AF65-F5344CB8AC3E}">
        <p14:creationId xmlns:p14="http://schemas.microsoft.com/office/powerpoint/2010/main" val="2596165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efense">
      <a:dk1>
        <a:sysClr val="windowText" lastClr="000000"/>
      </a:dk1>
      <a:lt1>
        <a:sysClr val="window" lastClr="CCE8CF"/>
      </a:lt1>
      <a:dk2>
        <a:srgbClr val="2D2F2B"/>
      </a:dk2>
      <a:lt2>
        <a:srgbClr val="DEDED7"/>
      </a:lt2>
      <a:accent1>
        <a:srgbClr val="294171"/>
      </a:accent1>
      <a:accent2>
        <a:srgbClr val="748CBC"/>
      </a:accent2>
      <a:accent3>
        <a:srgbClr val="8E887C"/>
      </a:accent3>
      <a:accent4>
        <a:srgbClr val="834736"/>
      </a:accent4>
      <a:accent5>
        <a:srgbClr val="5A1705"/>
      </a:accent5>
      <a:accent6>
        <a:srgbClr val="C8C8C8"/>
      </a:accent6>
      <a:hlink>
        <a:srgbClr val="6283C6"/>
      </a:hlink>
      <a:folHlink>
        <a:srgbClr val="7F7F7F"/>
      </a:folHlink>
    </a:clrScheme>
    <a:fontScheme name="Custom 3">
      <a:majorFont>
        <a:latin typeface="Yanone Kaffeesatz"/>
        <a:ea typeface=""/>
        <a:cs typeface=""/>
      </a:majorFont>
      <a:minorFont>
        <a:latin typeface="Yanone Kaffeesatz"/>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29595</TotalTime>
  <Words>1874</Words>
  <Application>Microsoft Office PowerPoint</Application>
  <PresentationFormat>全屏显示(4:3)</PresentationFormat>
  <Paragraphs>305</Paragraphs>
  <Slides>24</Slides>
  <Notes>23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微软雅黑</vt:lpstr>
      <vt:lpstr>Open Sans</vt:lpstr>
      <vt:lpstr>Open Sans Condensed Light</vt:lpstr>
      <vt:lpstr>Yanone Kaffeesatz</vt:lpstr>
      <vt:lpstr>Cambria Math</vt:lpstr>
      <vt:lpstr>Meiryo</vt:lpstr>
      <vt:lpstr>Roboto</vt:lpstr>
      <vt:lpstr>ＭＳ Ｐゴシック</vt:lpstr>
      <vt:lpstr>Calibri</vt:lpstr>
      <vt:lpstr>Arabic Typesetting</vt:lpstr>
      <vt:lpstr>Yanone Kaffeesatz Bold</vt:lpstr>
      <vt:lpstr>Yanone Kaffeesatz Light</vt:lpstr>
      <vt:lpstr>Times New Roman</vt:lpstr>
      <vt:lpstr>Open Sans Condensed</vt:lpstr>
      <vt:lpstr>Office Theme</vt:lpstr>
      <vt:lpstr>Drain: An Online Log Parsing Approach with Fixed Depth Tree</vt:lpstr>
      <vt:lpstr>More and more developers leverage Web services to build their own systems</vt:lpstr>
      <vt:lpstr>PowerPoint 演示文稿</vt:lpstr>
      <vt:lpstr>PowerPoint 演示文稿</vt:lpstr>
      <vt:lpstr>Logs are unstructured</vt:lpstr>
      <vt:lpstr>Log analysis models require  structured input</vt:lpstr>
      <vt:lpstr>Log Parsing Example</vt:lpstr>
      <vt:lpstr>Log Parsing Example</vt:lpstr>
      <vt:lpstr>PowerPoint 演示文稿</vt:lpstr>
      <vt:lpstr>Existing log parsing methods</vt:lpstr>
      <vt:lpstr>PowerPoint 演示文稿</vt:lpstr>
      <vt:lpstr>Framework of Drain</vt:lpstr>
      <vt:lpstr>Update of Drain</vt:lpstr>
      <vt:lpstr>Update of Drain</vt:lpstr>
      <vt:lpstr>Evaluation</vt:lpstr>
      <vt:lpstr>PowerPoint 演示文稿</vt:lpstr>
      <vt:lpstr>PowerPoint 演示文稿</vt:lpstr>
      <vt:lpstr>PowerPoint 演示文稿</vt:lpstr>
      <vt:lpstr>Conclusion</vt:lpstr>
      <vt:lpstr>Thank you!</vt:lpstr>
      <vt:lpstr>PowerPoint 演示文稿</vt:lpstr>
      <vt:lpstr>PowerPoint 演示文稿</vt:lpstr>
      <vt:lpstr>PowerPoint 演示文稿</vt:lpstr>
      <vt:lpstr>Manual maintenance of log event is difficult, even with the help of regular expression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shivaram</dc:creator>
  <cp:lastModifiedBy>rmb</cp:lastModifiedBy>
  <cp:revision>1479</cp:revision>
  <cp:lastPrinted>2015-12-16T03:54:35Z</cp:lastPrinted>
  <dcterms:created xsi:type="dcterms:W3CDTF">2012-10-04T23:09:40Z</dcterms:created>
  <dcterms:modified xsi:type="dcterms:W3CDTF">2017-06-26T21:43:55Z</dcterms:modified>
</cp:coreProperties>
</file>