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33"/>
  </p:notesMasterIdLst>
  <p:handoutMasterIdLst>
    <p:handoutMasterId r:id="rId34"/>
  </p:handoutMasterIdLst>
  <p:sldIdLst>
    <p:sldId id="473" r:id="rId3"/>
    <p:sldId id="257" r:id="rId4"/>
    <p:sldId id="302" r:id="rId5"/>
    <p:sldId id="428" r:id="rId6"/>
    <p:sldId id="475" r:id="rId7"/>
    <p:sldId id="478" r:id="rId8"/>
    <p:sldId id="479" r:id="rId9"/>
    <p:sldId id="476" r:id="rId10"/>
    <p:sldId id="480" r:id="rId11"/>
    <p:sldId id="431" r:id="rId12"/>
    <p:sldId id="477" r:id="rId13"/>
    <p:sldId id="481" r:id="rId14"/>
    <p:sldId id="482" r:id="rId15"/>
    <p:sldId id="467" r:id="rId16"/>
    <p:sldId id="483" r:id="rId17"/>
    <p:sldId id="484" r:id="rId18"/>
    <p:sldId id="459" r:id="rId19"/>
    <p:sldId id="444" r:id="rId20"/>
    <p:sldId id="445" r:id="rId21"/>
    <p:sldId id="412" r:id="rId22"/>
    <p:sldId id="486" r:id="rId23"/>
    <p:sldId id="416" r:id="rId24"/>
    <p:sldId id="471" r:id="rId25"/>
    <p:sldId id="417" r:id="rId26"/>
    <p:sldId id="418" r:id="rId27"/>
    <p:sldId id="466" r:id="rId28"/>
    <p:sldId id="450" r:id="rId29"/>
    <p:sldId id="487" r:id="rId30"/>
    <p:sldId id="423" r:id="rId31"/>
    <p:sldId id="34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A79D"/>
    <a:srgbClr val="FF0066"/>
    <a:srgbClr val="006600"/>
    <a:srgbClr val="94B6D2"/>
    <a:srgbClr val="B95B22"/>
    <a:srgbClr val="7B3D17"/>
    <a:srgbClr val="0099FF"/>
    <a:srgbClr val="E46C0A"/>
    <a:srgbClr val="3760AA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7" autoAdjust="0"/>
    <p:restoredTop sz="97576" autoAdjust="0"/>
  </p:normalViewPr>
  <p:slideViewPr>
    <p:cSldViewPr>
      <p:cViewPr varScale="1">
        <p:scale>
          <a:sx n="107" d="100"/>
          <a:sy n="107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F3F09-CFA8-4B02-9B33-6D5B1936203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F8BC52-9A59-4D88-8498-3B7C1D54D000}">
      <dgm:prSet phldrT="[文本]" custT="1"/>
      <dgm:spPr>
        <a:xfrm>
          <a:off x="0" y="0"/>
          <a:ext cx="4811268" cy="528866"/>
        </a:xfrm>
        <a:solidFill>
          <a:srgbClr val="37609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altLang="zh-CN" sz="2400" dirty="0" smtClean="0">
              <a:solidFill>
                <a:sysClr val="window" lastClr="FFFFFF"/>
              </a:solidFill>
              <a:latin typeface="Corbel" pitchFamily="34" charset="0"/>
              <a:ea typeface="宋体"/>
              <a:cs typeface="+mn-cs"/>
            </a:rPr>
            <a:t>  </a:t>
          </a:r>
          <a:r>
            <a:rPr lang="en-US" altLang="zh-CN" sz="2400" dirty="0" err="1" smtClean="0">
              <a:solidFill>
                <a:sysClr val="window" lastClr="FFFFFF"/>
              </a:solidFill>
              <a:latin typeface="Corbel" pitchFamily="34" charset="0"/>
              <a:ea typeface="宋体"/>
              <a:cs typeface="+mn-cs"/>
            </a:rPr>
            <a:t>QoS</a:t>
          </a:r>
          <a:r>
            <a:rPr lang="en-US" altLang="zh-CN" sz="2400" dirty="0" smtClean="0">
              <a:solidFill>
                <a:sysClr val="window" lastClr="FFFFFF"/>
              </a:solidFill>
              <a:latin typeface="Corbel" pitchFamily="34" charset="0"/>
              <a:ea typeface="宋体"/>
              <a:cs typeface="+mn-cs"/>
            </a:rPr>
            <a:t> data stream collection</a:t>
          </a:r>
          <a:endParaRPr lang="zh-CN" altLang="en-US" sz="2400" dirty="0">
            <a:solidFill>
              <a:sysClr val="window" lastClr="FFFFFF"/>
            </a:solidFill>
            <a:latin typeface="Corbel" pitchFamily="34" charset="0"/>
            <a:ea typeface="宋体"/>
            <a:cs typeface="+mn-cs"/>
          </a:endParaRPr>
        </a:p>
      </dgm:t>
    </dgm:pt>
    <dgm:pt modelId="{F1875751-5383-4594-B5A7-97B4825DC24D}" type="parTrans" cxnId="{CEF115F1-9948-4F40-ABEC-4C62FD9F5C4B}">
      <dgm:prSet/>
      <dgm:spPr/>
      <dgm:t>
        <a:bodyPr/>
        <a:lstStyle/>
        <a:p>
          <a:endParaRPr lang="zh-CN" altLang="en-US"/>
        </a:p>
      </dgm:t>
    </dgm:pt>
    <dgm:pt modelId="{EFA3FEC8-BA82-4C52-92E6-8D403F697866}" type="sibTrans" cxnId="{CEF115F1-9948-4F40-ABEC-4C62FD9F5C4B}">
      <dgm:prSet/>
      <dgm:spPr>
        <a:xfrm>
          <a:off x="4343399" y="386366"/>
          <a:ext cx="343763" cy="343763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宋体"/>
            <a:cs typeface="+mn-cs"/>
          </a:endParaRPr>
        </a:p>
      </dgm:t>
    </dgm:pt>
    <dgm:pt modelId="{A9D109F8-05E5-4ED2-B68F-9007EF7E31C5}">
      <dgm:prSet phldrT="[文本]" custT="1"/>
      <dgm:spPr>
        <a:xfrm>
          <a:off x="0" y="602319"/>
          <a:ext cx="4811268" cy="528866"/>
        </a:xfrm>
        <a:solidFill>
          <a:srgbClr val="37609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altLang="zh-CN" sz="2400" b="0" dirty="0" smtClean="0">
              <a:solidFill>
                <a:sysClr val="window" lastClr="FFFFFF"/>
              </a:solidFill>
              <a:latin typeface="Corbel" pitchFamily="34" charset="0"/>
              <a:ea typeface="宋体"/>
              <a:cs typeface="+mn-cs"/>
            </a:rPr>
            <a:t> Data transformation</a:t>
          </a:r>
          <a:endParaRPr lang="zh-CN" altLang="en-US" sz="2400" b="0" dirty="0">
            <a:solidFill>
              <a:sysClr val="window" lastClr="FFFFFF"/>
            </a:solidFill>
            <a:latin typeface="Corbel" pitchFamily="34" charset="0"/>
            <a:ea typeface="宋体"/>
            <a:cs typeface="+mn-cs"/>
          </a:endParaRPr>
        </a:p>
      </dgm:t>
    </dgm:pt>
    <dgm:pt modelId="{C89CEBD5-F97D-49CC-B3B8-9880C3BBCA3F}" type="parTrans" cxnId="{0C87A566-B4D4-4D68-B642-CD91D3F85719}">
      <dgm:prSet/>
      <dgm:spPr/>
      <dgm:t>
        <a:bodyPr/>
        <a:lstStyle/>
        <a:p>
          <a:endParaRPr lang="zh-CN" altLang="en-US"/>
        </a:p>
      </dgm:t>
    </dgm:pt>
    <dgm:pt modelId="{624D1F42-F153-447F-8B0C-7D302F34BA7F}" type="sibTrans" cxnId="{0C87A566-B4D4-4D68-B642-CD91D3F85719}">
      <dgm:prSet/>
      <dgm:spPr>
        <a:xfrm>
          <a:off x="4343402" y="988686"/>
          <a:ext cx="343763" cy="343763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宋体"/>
            <a:cs typeface="+mn-cs"/>
          </a:endParaRPr>
        </a:p>
      </dgm:t>
    </dgm:pt>
    <dgm:pt modelId="{92ECDDB1-6316-4EB9-A9BE-EB46941BACF6}">
      <dgm:prSet phldrT="[文本]" custT="1"/>
      <dgm:spPr>
        <a:xfrm>
          <a:off x="3" y="1204639"/>
          <a:ext cx="4811268" cy="528866"/>
        </a:xfrm>
        <a:solidFill>
          <a:srgbClr val="37609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altLang="zh-CN" sz="24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 Online learning and updating</a:t>
          </a:r>
          <a:endParaRPr lang="zh-CN" altLang="en-US" sz="24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2D6D7C99-2B47-45F5-A44D-F2B959465913}" type="parTrans" cxnId="{AB0DEA15-4925-48D9-9F08-12535FA1FB0F}">
      <dgm:prSet/>
      <dgm:spPr/>
      <dgm:t>
        <a:bodyPr/>
        <a:lstStyle/>
        <a:p>
          <a:endParaRPr lang="zh-CN" altLang="en-US"/>
        </a:p>
      </dgm:t>
    </dgm:pt>
    <dgm:pt modelId="{AAF5658F-D26F-4A63-B0B8-006B08CC744F}" type="sibTrans" cxnId="{AB0DEA15-4925-48D9-9F08-12535FA1FB0F}">
      <dgm:prSet/>
      <dgm:spPr>
        <a:xfrm>
          <a:off x="4343401" y="1582191"/>
          <a:ext cx="343763" cy="343763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宋体"/>
            <a:cs typeface="+mn-cs"/>
          </a:endParaRPr>
        </a:p>
      </dgm:t>
    </dgm:pt>
    <dgm:pt modelId="{3EFDF872-6E9F-477F-BB6D-D17638F7FCE8}">
      <dgm:prSet phldrT="[文本]" custT="1"/>
      <dgm:spPr>
        <a:xfrm>
          <a:off x="0" y="1806959"/>
          <a:ext cx="4811268" cy="528866"/>
        </a:xfrm>
        <a:solidFill>
          <a:srgbClr val="37609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altLang="zh-CN" sz="24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 Return predicted </a:t>
          </a:r>
          <a:r>
            <a:rPr lang="en-US" altLang="zh-CN" sz="2400" dirty="0" err="1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QoS</a:t>
          </a:r>
          <a:r>
            <a:rPr lang="en-US" altLang="zh-CN" sz="24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 values</a:t>
          </a:r>
          <a:endParaRPr lang="zh-CN" altLang="en-US" sz="24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72C8ECA3-C2C3-40A8-BAA0-11605F3F7B63}" type="parTrans" cxnId="{83D2398A-DF4D-400D-A330-53D6856EF497}">
      <dgm:prSet/>
      <dgm:spPr/>
      <dgm:t>
        <a:bodyPr/>
        <a:lstStyle/>
        <a:p>
          <a:endParaRPr lang="zh-CN" altLang="en-US"/>
        </a:p>
      </dgm:t>
    </dgm:pt>
    <dgm:pt modelId="{1C50D4AD-91BB-4CDD-A8C3-006AFE76CE0D}" type="sibTrans" cxnId="{83D2398A-DF4D-400D-A330-53D6856EF497}">
      <dgm:prSet/>
      <dgm:spPr>
        <a:xfrm>
          <a:off x="4343400" y="2190387"/>
          <a:ext cx="343763" cy="343763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宋体"/>
            <a:cs typeface="+mn-cs"/>
          </a:endParaRPr>
        </a:p>
      </dgm:t>
    </dgm:pt>
    <dgm:pt modelId="{86777937-1676-46F4-8C32-32D3E0682B82}" type="pres">
      <dgm:prSet presAssocID="{D3AF3F09-CFA8-4B02-9B33-6D5B1936203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5BB6E5F-0D5F-4064-A36B-8562DBD912B5}" type="pres">
      <dgm:prSet presAssocID="{D3AF3F09-CFA8-4B02-9B33-6D5B19362030}" presName="dummyMaxCanvas" presStyleCnt="0">
        <dgm:presLayoutVars/>
      </dgm:prSet>
      <dgm:spPr/>
    </dgm:pt>
    <dgm:pt modelId="{814CD5D6-3C20-44CD-8C7E-178D9BCD005D}" type="pres">
      <dgm:prSet presAssocID="{D3AF3F09-CFA8-4B02-9B33-6D5B19362030}" presName="FourNodes_1" presStyleLbl="node1" presStyleIdx="0" presStyleCnt="4" custLinFactNeighborX="-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A48C82-74F6-4EDB-894D-D3D0D59B4609}" type="pres">
      <dgm:prSet presAssocID="{D3AF3F09-CFA8-4B02-9B33-6D5B19362030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43C40-6CA3-4429-811D-F0DF54EE84D2}" type="pres">
      <dgm:prSet presAssocID="{D3AF3F09-CFA8-4B02-9B33-6D5B19362030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776A3C-FCE6-4919-92B7-FD51E3D0A1B1}" type="pres">
      <dgm:prSet presAssocID="{D3AF3F09-CFA8-4B02-9B33-6D5B19362030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01529-1383-49DB-967F-5D810D7AB788}" type="pres">
      <dgm:prSet presAssocID="{D3AF3F09-CFA8-4B02-9B33-6D5B19362030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7B220-0289-4986-8B77-B00537725812}" type="pres">
      <dgm:prSet presAssocID="{D3AF3F09-CFA8-4B02-9B33-6D5B19362030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A4B5F8-CDB3-4164-A694-3736C094FD19}" type="pres">
      <dgm:prSet presAssocID="{D3AF3F09-CFA8-4B02-9B33-6D5B19362030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CBC4D-55A3-4174-A6D8-A4D8341BC815}" type="pres">
      <dgm:prSet presAssocID="{D3AF3F09-CFA8-4B02-9B33-6D5B19362030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9BF84-1407-4DBE-8E84-B7518ED8E1B1}" type="pres">
      <dgm:prSet presAssocID="{D3AF3F09-CFA8-4B02-9B33-6D5B19362030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03B2F5-1EB2-4E45-829E-365DD9E06F7C}" type="pres">
      <dgm:prSet presAssocID="{D3AF3F09-CFA8-4B02-9B33-6D5B19362030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5B45F-50A4-49C8-8DA3-F369AB0F03EE}" type="pres">
      <dgm:prSet presAssocID="{D3AF3F09-CFA8-4B02-9B33-6D5B19362030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B250C0-1D17-49EC-B6C0-95EF0D7730D3}" type="presOf" srcId="{EFA3FEC8-BA82-4C52-92E6-8D403F697866}" destId="{89401529-1383-49DB-967F-5D810D7AB788}" srcOrd="0" destOrd="0" presId="urn:microsoft.com/office/officeart/2005/8/layout/vProcess5"/>
    <dgm:cxn modelId="{AB0DEA15-4925-48D9-9F08-12535FA1FB0F}" srcId="{D3AF3F09-CFA8-4B02-9B33-6D5B19362030}" destId="{92ECDDB1-6316-4EB9-A9BE-EB46941BACF6}" srcOrd="2" destOrd="0" parTransId="{2D6D7C99-2B47-45F5-A44D-F2B959465913}" sibTransId="{AAF5658F-D26F-4A63-B0B8-006B08CC744F}"/>
    <dgm:cxn modelId="{0C87A566-B4D4-4D68-B642-CD91D3F85719}" srcId="{D3AF3F09-CFA8-4B02-9B33-6D5B19362030}" destId="{A9D109F8-05E5-4ED2-B68F-9007EF7E31C5}" srcOrd="1" destOrd="0" parTransId="{C89CEBD5-F97D-49CC-B3B8-9880C3BBCA3F}" sibTransId="{624D1F42-F153-447F-8B0C-7D302F34BA7F}"/>
    <dgm:cxn modelId="{7103A393-4701-49DA-8DA5-1E6E23AF47F3}" type="presOf" srcId="{3EFDF872-6E9F-477F-BB6D-D17638F7FCE8}" destId="{E815B45F-50A4-49C8-8DA3-F369AB0F03EE}" srcOrd="1" destOrd="0" presId="urn:microsoft.com/office/officeart/2005/8/layout/vProcess5"/>
    <dgm:cxn modelId="{DEF881EC-2A25-43FB-8B6D-4254D7AEEFD2}" type="presOf" srcId="{A9D109F8-05E5-4ED2-B68F-9007EF7E31C5}" destId="{EEA48C82-74F6-4EDB-894D-D3D0D59B4609}" srcOrd="0" destOrd="0" presId="urn:microsoft.com/office/officeart/2005/8/layout/vProcess5"/>
    <dgm:cxn modelId="{7C5CBEA0-1071-4B94-A9C8-8AC47762CBF6}" type="presOf" srcId="{92ECDDB1-6316-4EB9-A9BE-EB46941BACF6}" destId="{7A03B2F5-1EB2-4E45-829E-365DD9E06F7C}" srcOrd="1" destOrd="0" presId="urn:microsoft.com/office/officeart/2005/8/layout/vProcess5"/>
    <dgm:cxn modelId="{1FC5A1BE-55F1-40B6-A371-219CC22C2DD1}" type="presOf" srcId="{3EFDF872-6E9F-477F-BB6D-D17638F7FCE8}" destId="{01776A3C-FCE6-4919-92B7-FD51E3D0A1B1}" srcOrd="0" destOrd="0" presId="urn:microsoft.com/office/officeart/2005/8/layout/vProcess5"/>
    <dgm:cxn modelId="{214BCF8D-A69F-4AAE-9CEC-A0A617BC68E6}" type="presOf" srcId="{6FF8BC52-9A59-4D88-8498-3B7C1D54D000}" destId="{814CD5D6-3C20-44CD-8C7E-178D9BCD005D}" srcOrd="0" destOrd="0" presId="urn:microsoft.com/office/officeart/2005/8/layout/vProcess5"/>
    <dgm:cxn modelId="{E848DE68-FD98-4065-8A29-C772C54AA7B0}" type="presOf" srcId="{AAF5658F-D26F-4A63-B0B8-006B08CC744F}" destId="{ACA4B5F8-CDB3-4164-A694-3736C094FD19}" srcOrd="0" destOrd="0" presId="urn:microsoft.com/office/officeart/2005/8/layout/vProcess5"/>
    <dgm:cxn modelId="{3112AD34-FBA1-4B17-8115-08B49ED8D4BA}" type="presOf" srcId="{624D1F42-F153-447F-8B0C-7D302F34BA7F}" destId="{0477B220-0289-4986-8B77-B00537725812}" srcOrd="0" destOrd="0" presId="urn:microsoft.com/office/officeart/2005/8/layout/vProcess5"/>
    <dgm:cxn modelId="{CEF115F1-9948-4F40-ABEC-4C62FD9F5C4B}" srcId="{D3AF3F09-CFA8-4B02-9B33-6D5B19362030}" destId="{6FF8BC52-9A59-4D88-8498-3B7C1D54D000}" srcOrd="0" destOrd="0" parTransId="{F1875751-5383-4594-B5A7-97B4825DC24D}" sibTransId="{EFA3FEC8-BA82-4C52-92E6-8D403F697866}"/>
    <dgm:cxn modelId="{83D2398A-DF4D-400D-A330-53D6856EF497}" srcId="{D3AF3F09-CFA8-4B02-9B33-6D5B19362030}" destId="{3EFDF872-6E9F-477F-BB6D-D17638F7FCE8}" srcOrd="3" destOrd="0" parTransId="{72C8ECA3-C2C3-40A8-BAA0-11605F3F7B63}" sibTransId="{1C50D4AD-91BB-4CDD-A8C3-006AFE76CE0D}"/>
    <dgm:cxn modelId="{554C4E05-9C00-4BB4-86CE-34562C2B3CB0}" type="presOf" srcId="{92ECDDB1-6316-4EB9-A9BE-EB46941BACF6}" destId="{80D43C40-6CA3-4429-811D-F0DF54EE84D2}" srcOrd="0" destOrd="0" presId="urn:microsoft.com/office/officeart/2005/8/layout/vProcess5"/>
    <dgm:cxn modelId="{31E7041B-BD82-485A-BD12-F41FEE39C29B}" type="presOf" srcId="{A9D109F8-05E5-4ED2-B68F-9007EF7E31C5}" destId="{AD49BF84-1407-4DBE-8E84-B7518ED8E1B1}" srcOrd="1" destOrd="0" presId="urn:microsoft.com/office/officeart/2005/8/layout/vProcess5"/>
    <dgm:cxn modelId="{DBC8E3ED-A812-40BC-A8F5-A442D288D748}" type="presOf" srcId="{D3AF3F09-CFA8-4B02-9B33-6D5B19362030}" destId="{86777937-1676-46F4-8C32-32D3E0682B82}" srcOrd="0" destOrd="0" presId="urn:microsoft.com/office/officeart/2005/8/layout/vProcess5"/>
    <dgm:cxn modelId="{0FFE35C3-8C03-43B0-B828-ADE6C57C30C1}" type="presOf" srcId="{6FF8BC52-9A59-4D88-8498-3B7C1D54D000}" destId="{A59CBC4D-55A3-4174-A6D8-A4D8341BC815}" srcOrd="1" destOrd="0" presId="urn:microsoft.com/office/officeart/2005/8/layout/vProcess5"/>
    <dgm:cxn modelId="{4AC2971F-895D-433C-A701-CA1E9125CC65}" type="presParOf" srcId="{86777937-1676-46F4-8C32-32D3E0682B82}" destId="{05BB6E5F-0D5F-4064-A36B-8562DBD912B5}" srcOrd="0" destOrd="0" presId="urn:microsoft.com/office/officeart/2005/8/layout/vProcess5"/>
    <dgm:cxn modelId="{EBCE236D-3D3F-4B25-B611-623CD7DC56AE}" type="presParOf" srcId="{86777937-1676-46F4-8C32-32D3E0682B82}" destId="{814CD5D6-3C20-44CD-8C7E-178D9BCD005D}" srcOrd="1" destOrd="0" presId="urn:microsoft.com/office/officeart/2005/8/layout/vProcess5"/>
    <dgm:cxn modelId="{3247CBD8-CD12-407E-B2A7-CBF613AA603C}" type="presParOf" srcId="{86777937-1676-46F4-8C32-32D3E0682B82}" destId="{EEA48C82-74F6-4EDB-894D-D3D0D59B4609}" srcOrd="2" destOrd="0" presId="urn:microsoft.com/office/officeart/2005/8/layout/vProcess5"/>
    <dgm:cxn modelId="{13F12427-D4C4-4099-988C-AF262CC9B415}" type="presParOf" srcId="{86777937-1676-46F4-8C32-32D3E0682B82}" destId="{80D43C40-6CA3-4429-811D-F0DF54EE84D2}" srcOrd="3" destOrd="0" presId="urn:microsoft.com/office/officeart/2005/8/layout/vProcess5"/>
    <dgm:cxn modelId="{FBF26A80-6B5B-4B7A-9FEA-D8F0FE0D6C56}" type="presParOf" srcId="{86777937-1676-46F4-8C32-32D3E0682B82}" destId="{01776A3C-FCE6-4919-92B7-FD51E3D0A1B1}" srcOrd="4" destOrd="0" presId="urn:microsoft.com/office/officeart/2005/8/layout/vProcess5"/>
    <dgm:cxn modelId="{20C3A94F-5F73-40D7-AA76-B3302040D355}" type="presParOf" srcId="{86777937-1676-46F4-8C32-32D3E0682B82}" destId="{89401529-1383-49DB-967F-5D810D7AB788}" srcOrd="5" destOrd="0" presId="urn:microsoft.com/office/officeart/2005/8/layout/vProcess5"/>
    <dgm:cxn modelId="{94F886ED-65D3-483D-9069-326F1DEF5F09}" type="presParOf" srcId="{86777937-1676-46F4-8C32-32D3E0682B82}" destId="{0477B220-0289-4986-8B77-B00537725812}" srcOrd="6" destOrd="0" presId="urn:microsoft.com/office/officeart/2005/8/layout/vProcess5"/>
    <dgm:cxn modelId="{4022C7F6-2FC3-4CCC-AB5A-DB6AFD22D9B2}" type="presParOf" srcId="{86777937-1676-46F4-8C32-32D3E0682B82}" destId="{ACA4B5F8-CDB3-4164-A694-3736C094FD19}" srcOrd="7" destOrd="0" presId="urn:microsoft.com/office/officeart/2005/8/layout/vProcess5"/>
    <dgm:cxn modelId="{F089E2C8-1CD5-4412-9EB4-247263F9D494}" type="presParOf" srcId="{86777937-1676-46F4-8C32-32D3E0682B82}" destId="{A59CBC4D-55A3-4174-A6D8-A4D8341BC815}" srcOrd="8" destOrd="0" presId="urn:microsoft.com/office/officeart/2005/8/layout/vProcess5"/>
    <dgm:cxn modelId="{9A7C1EDE-B717-49E9-9205-4C28F2460DCA}" type="presParOf" srcId="{86777937-1676-46F4-8C32-32D3E0682B82}" destId="{AD49BF84-1407-4DBE-8E84-B7518ED8E1B1}" srcOrd="9" destOrd="0" presId="urn:microsoft.com/office/officeart/2005/8/layout/vProcess5"/>
    <dgm:cxn modelId="{77D5AA15-5465-4D60-88C2-C9D9F306137E}" type="presParOf" srcId="{86777937-1676-46F4-8C32-32D3E0682B82}" destId="{7A03B2F5-1EB2-4E45-829E-365DD9E06F7C}" srcOrd="10" destOrd="0" presId="urn:microsoft.com/office/officeart/2005/8/layout/vProcess5"/>
    <dgm:cxn modelId="{0EED55C6-9711-4DDB-A418-3F64F646A197}" type="presParOf" srcId="{86777937-1676-46F4-8C32-32D3E0682B82}" destId="{E815B45F-50A4-49C8-8DA3-F369AB0F03E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CD5D6-3C20-44CD-8C7E-178D9BCD005D}">
      <dsp:nvSpPr>
        <dsp:cNvPr id="0" name=""/>
        <dsp:cNvSpPr/>
      </dsp:nvSpPr>
      <dsp:spPr>
        <a:xfrm>
          <a:off x="0" y="0"/>
          <a:ext cx="4998720" cy="646392"/>
        </a:xfrm>
        <a:prstGeom prst="roundRect">
          <a:avLst>
            <a:gd name="adj" fmla="val 10000"/>
          </a:avLst>
        </a:prstGeom>
        <a:solidFill>
          <a:srgbClr val="37609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ysClr val="window" lastClr="FFFFFF"/>
              </a:solidFill>
              <a:latin typeface="Corbel" pitchFamily="34" charset="0"/>
              <a:ea typeface="宋体"/>
              <a:cs typeface="+mn-cs"/>
            </a:rPr>
            <a:t>  </a:t>
          </a:r>
          <a:r>
            <a:rPr lang="en-US" altLang="zh-CN" sz="2400" kern="1200" dirty="0" err="1" smtClean="0">
              <a:solidFill>
                <a:sysClr val="window" lastClr="FFFFFF"/>
              </a:solidFill>
              <a:latin typeface="Corbel" pitchFamily="34" charset="0"/>
              <a:ea typeface="宋体"/>
              <a:cs typeface="+mn-cs"/>
            </a:rPr>
            <a:t>QoS</a:t>
          </a:r>
          <a:r>
            <a:rPr lang="en-US" altLang="zh-CN" sz="2400" kern="1200" dirty="0" smtClean="0">
              <a:solidFill>
                <a:sysClr val="window" lastClr="FFFFFF"/>
              </a:solidFill>
              <a:latin typeface="Corbel" pitchFamily="34" charset="0"/>
              <a:ea typeface="宋体"/>
              <a:cs typeface="+mn-cs"/>
            </a:rPr>
            <a:t> data stream collection</a:t>
          </a:r>
          <a:endParaRPr lang="zh-CN" altLang="en-US" sz="2400" kern="1200" dirty="0">
            <a:solidFill>
              <a:sysClr val="window" lastClr="FFFFFF"/>
            </a:solidFill>
            <a:latin typeface="Corbel" pitchFamily="34" charset="0"/>
            <a:ea typeface="宋体"/>
            <a:cs typeface="+mn-cs"/>
          </a:endParaRPr>
        </a:p>
      </dsp:txBody>
      <dsp:txXfrm>
        <a:off x="18932" y="18932"/>
        <a:ext cx="4246592" cy="608528"/>
      </dsp:txXfrm>
    </dsp:sp>
    <dsp:sp modelId="{EEA48C82-74F6-4EDB-894D-D3D0D59B4609}">
      <dsp:nvSpPr>
        <dsp:cNvPr id="0" name=""/>
        <dsp:cNvSpPr/>
      </dsp:nvSpPr>
      <dsp:spPr>
        <a:xfrm>
          <a:off x="418642" y="763917"/>
          <a:ext cx="4998720" cy="646392"/>
        </a:xfrm>
        <a:prstGeom prst="roundRect">
          <a:avLst>
            <a:gd name="adj" fmla="val 10000"/>
          </a:avLst>
        </a:prstGeom>
        <a:solidFill>
          <a:srgbClr val="37609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0" kern="1200" dirty="0" smtClean="0">
              <a:solidFill>
                <a:sysClr val="window" lastClr="FFFFFF"/>
              </a:solidFill>
              <a:latin typeface="Corbel" pitchFamily="34" charset="0"/>
              <a:ea typeface="宋体"/>
              <a:cs typeface="+mn-cs"/>
            </a:rPr>
            <a:t> Data transformation</a:t>
          </a:r>
          <a:endParaRPr lang="zh-CN" altLang="en-US" sz="2400" b="0" kern="1200" dirty="0">
            <a:solidFill>
              <a:sysClr val="window" lastClr="FFFFFF"/>
            </a:solidFill>
            <a:latin typeface="Corbel" pitchFamily="34" charset="0"/>
            <a:ea typeface="宋体"/>
            <a:cs typeface="+mn-cs"/>
          </a:endParaRPr>
        </a:p>
      </dsp:txBody>
      <dsp:txXfrm>
        <a:off x="437574" y="782849"/>
        <a:ext cx="4122058" cy="608528"/>
      </dsp:txXfrm>
    </dsp:sp>
    <dsp:sp modelId="{80D43C40-6CA3-4429-811D-F0DF54EE84D2}">
      <dsp:nvSpPr>
        <dsp:cNvPr id="0" name=""/>
        <dsp:cNvSpPr/>
      </dsp:nvSpPr>
      <dsp:spPr>
        <a:xfrm>
          <a:off x="831037" y="1527835"/>
          <a:ext cx="4998720" cy="646392"/>
        </a:xfrm>
        <a:prstGeom prst="roundRect">
          <a:avLst>
            <a:gd name="adj" fmla="val 10000"/>
          </a:avLst>
        </a:prstGeom>
        <a:solidFill>
          <a:srgbClr val="37609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 Online learning and updating</a:t>
          </a:r>
          <a:endParaRPr lang="zh-CN" altLang="en-US" sz="2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849969" y="1546767"/>
        <a:ext cx="4128306" cy="608528"/>
      </dsp:txXfrm>
    </dsp:sp>
    <dsp:sp modelId="{01776A3C-FCE6-4919-92B7-FD51E3D0A1B1}">
      <dsp:nvSpPr>
        <dsp:cNvPr id="0" name=""/>
        <dsp:cNvSpPr/>
      </dsp:nvSpPr>
      <dsp:spPr>
        <a:xfrm>
          <a:off x="1249680" y="2291753"/>
          <a:ext cx="4998720" cy="646392"/>
        </a:xfrm>
        <a:prstGeom prst="roundRect">
          <a:avLst>
            <a:gd name="adj" fmla="val 10000"/>
          </a:avLst>
        </a:prstGeom>
        <a:solidFill>
          <a:srgbClr val="37609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 Return predicted </a:t>
          </a:r>
          <a:r>
            <a:rPr lang="en-US" altLang="zh-CN" sz="2400" kern="1200" dirty="0" err="1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QoS</a:t>
          </a:r>
          <a:r>
            <a:rPr lang="en-US" altLang="zh-CN" sz="2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 values</a:t>
          </a:r>
          <a:endParaRPr lang="zh-CN" altLang="en-US" sz="2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268612" y="2310685"/>
        <a:ext cx="4122058" cy="608528"/>
      </dsp:txXfrm>
    </dsp:sp>
    <dsp:sp modelId="{89401529-1383-49DB-967F-5D810D7AB788}">
      <dsp:nvSpPr>
        <dsp:cNvPr id="0" name=""/>
        <dsp:cNvSpPr/>
      </dsp:nvSpPr>
      <dsp:spPr>
        <a:xfrm>
          <a:off x="4578565" y="495077"/>
          <a:ext cx="420154" cy="420154"/>
        </a:xfrm>
        <a:prstGeom prst="downArrow">
          <a:avLst>
            <a:gd name="adj1" fmla="val 55000"/>
            <a:gd name="adj2" fmla="val 45000"/>
          </a:avLst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宋体"/>
            <a:cs typeface="+mn-cs"/>
          </a:endParaRPr>
        </a:p>
      </dsp:txBody>
      <dsp:txXfrm>
        <a:off x="4673100" y="495077"/>
        <a:ext cx="231084" cy="316166"/>
      </dsp:txXfrm>
    </dsp:sp>
    <dsp:sp modelId="{0477B220-0289-4986-8B77-B00537725812}">
      <dsp:nvSpPr>
        <dsp:cNvPr id="0" name=""/>
        <dsp:cNvSpPr/>
      </dsp:nvSpPr>
      <dsp:spPr>
        <a:xfrm>
          <a:off x="4997207" y="1258995"/>
          <a:ext cx="420154" cy="420154"/>
        </a:xfrm>
        <a:prstGeom prst="downArrow">
          <a:avLst>
            <a:gd name="adj1" fmla="val 55000"/>
            <a:gd name="adj2" fmla="val 45000"/>
          </a:avLst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宋体"/>
            <a:cs typeface="+mn-cs"/>
          </a:endParaRPr>
        </a:p>
      </dsp:txBody>
      <dsp:txXfrm>
        <a:off x="5091742" y="1258995"/>
        <a:ext cx="231084" cy="316166"/>
      </dsp:txXfrm>
    </dsp:sp>
    <dsp:sp modelId="{ACA4B5F8-CDB3-4164-A694-3736C094FD19}">
      <dsp:nvSpPr>
        <dsp:cNvPr id="0" name=""/>
        <dsp:cNvSpPr/>
      </dsp:nvSpPr>
      <dsp:spPr>
        <a:xfrm>
          <a:off x="5409602" y="2022913"/>
          <a:ext cx="420154" cy="420154"/>
        </a:xfrm>
        <a:prstGeom prst="downArrow">
          <a:avLst>
            <a:gd name="adj1" fmla="val 55000"/>
            <a:gd name="adj2" fmla="val 45000"/>
          </a:avLst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宋体"/>
            <a:cs typeface="+mn-cs"/>
          </a:endParaRPr>
        </a:p>
      </dsp:txBody>
      <dsp:txXfrm>
        <a:off x="5504137" y="2022913"/>
        <a:ext cx="231084" cy="316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D530A-975A-4D0A-A896-432595028DA7}" type="datetimeFigureOut">
              <a:rPr lang="zh-CN" altLang="en-US" smtClean="0"/>
              <a:t>2014/7/9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534EA-C8C9-46F5-9EC7-3BB367E7B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82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2E65D-E5B2-40FC-B3E7-038F6D39ED78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C5ECF-DA7A-4C4E-89CE-A0D48ECF5C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0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5ECF-DA7A-4C4E-89CE-A0D48ECF5C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5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5ECF-DA7A-4C4E-89CE-A0D48ECF5C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5ECF-DA7A-4C4E-89CE-A0D48ECF5CD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5ECF-DA7A-4C4E-89CE-A0D48ECF5CD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6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5ECF-DA7A-4C4E-89CE-A0D48ECF5CD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3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5ECF-DA7A-4C4E-89CE-A0D48ECF5CD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5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5ECF-DA7A-4C4E-89CE-A0D48ECF5CD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769905" y="1662370"/>
            <a:ext cx="7543800" cy="1828800"/>
          </a:xfrm>
        </p:spPr>
        <p:txBody>
          <a:bodyPr anchor="b">
            <a:normAutofit/>
          </a:bodyPr>
          <a:lstStyle>
            <a:lvl1pPr algn="ctr">
              <a:defRPr sz="4800" cap="none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43000" y="4038600"/>
            <a:ext cx="67056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fld id="{50A81A6B-D75F-4CC2-8193-C9F00FF420FC}" type="datetime1">
              <a:rPr lang="zh-TW" altLang="en-US" smtClean="0"/>
              <a:t>2014/7/9</a:t>
            </a:fld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10" name="Text Placeholder 12"/>
          <p:cNvSpPr>
            <a:spLocks noGrp="1"/>
          </p:cNvSpPr>
          <p:nvPr>
            <p:ph idx="10"/>
          </p:nvPr>
        </p:nvSpPr>
        <p:spPr>
          <a:xfrm>
            <a:off x="385855" y="1124700"/>
            <a:ext cx="8385048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769905" y="1662370"/>
            <a:ext cx="7543800" cy="1828800"/>
          </a:xfrm>
        </p:spPr>
        <p:txBody>
          <a:bodyPr anchor="b">
            <a:normAutofit/>
          </a:bodyPr>
          <a:lstStyle>
            <a:lvl1pPr algn="ctr">
              <a:defRPr sz="4800" cap="none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43000" y="4038600"/>
            <a:ext cx="67056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805" y="3621026"/>
            <a:ext cx="9144000" cy="1536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45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>
            <a:lvl1pPr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1pPr>
            <a:lvl2pPr marL="738188" indent="-276225">
              <a:buClr>
                <a:schemeClr val="accent2">
                  <a:lumMod val="75000"/>
                </a:schemeClr>
              </a:buClr>
              <a:buSzPct val="86000"/>
              <a:buFont typeface="Wingdings" pitchFamily="2" charset="2"/>
              <a:buChar char="Ø"/>
              <a:defRPr sz="2400">
                <a:latin typeface="Times New Roman" pitchFamily="18" charset="0"/>
                <a:cs typeface="Times New Roman" pitchFamily="18" charset="0"/>
              </a:defRPr>
            </a:lvl2pPr>
            <a:lvl3pPr marL="1090613" indent="-231775">
              <a:buClr>
                <a:srgbClr val="9F2209"/>
              </a:buClr>
              <a:buSzPct val="80000"/>
              <a:buFont typeface="Wingdings" pitchFamily="2" charset="2"/>
              <a:buChar char="Ø"/>
              <a:defRPr sz="2000">
                <a:latin typeface="Times New Roman" pitchFamily="18" charset="0"/>
                <a:cs typeface="Times New Roman" pitchFamily="18" charset="0"/>
              </a:defRPr>
            </a:lvl3pPr>
            <a:lvl4pPr marL="1487488" indent="-231775">
              <a:buClr>
                <a:schemeClr val="accent4">
                  <a:lumMod val="75000"/>
                </a:schemeClr>
              </a:buClr>
              <a:buSzPct val="80000"/>
              <a:buFont typeface="Wingdings" pitchFamily="2" charset="2"/>
              <a:buChar char="Ø"/>
              <a:defRPr sz="1800">
                <a:latin typeface="Times New Roman" pitchFamily="18" charset="0"/>
                <a:cs typeface="Times New Roman" pitchFamily="18" charset="0"/>
              </a:defRPr>
            </a:lvl4pPr>
            <a:lvl5pPr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Ø"/>
              <a:defRPr sz="18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7811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385048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6656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895490"/>
            <a:ext cx="9144000" cy="7559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fld id="{29485427-FB63-493D-9303-E1964BD7A6F0}" type="datetime1">
              <a:rPr lang="zh-TW" altLang="en-US" smtClean="0"/>
              <a:t>2014/7/9</a:t>
            </a:fld>
            <a:endParaRPr lang="zh-TW" altLang="en-US" dirty="0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6656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385048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95490"/>
            <a:ext cx="9144000" cy="7559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5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284" y="1508750"/>
            <a:ext cx="7988241" cy="18288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Towards Online, Accurate, and Scalable </a:t>
            </a:r>
            <a:r>
              <a:rPr lang="en-US" sz="4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QoS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Prediction for Runtime Service Adaptation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25780"/>
            <a:ext cx="6705600" cy="1991570"/>
          </a:xfrm>
        </p:spPr>
        <p:txBody>
          <a:bodyPr>
            <a:noAutofit/>
          </a:bodyPr>
          <a:lstStyle/>
          <a:p>
            <a:r>
              <a:rPr lang="en-US" altLang="zh-CN" dirty="0" err="1" smtClean="0">
                <a:latin typeface="Segoe UI Light" panose="020B0502040204020203" pitchFamily="34" charset="0"/>
              </a:rPr>
              <a:t>Jieming</a:t>
            </a:r>
            <a:r>
              <a:rPr lang="en-US" altLang="zh-CN" dirty="0" smtClean="0">
                <a:latin typeface="Segoe UI Light" panose="020B0502040204020203" pitchFamily="34" charset="0"/>
              </a:rPr>
              <a:t> Zhu, </a:t>
            </a:r>
            <a:r>
              <a:rPr lang="en-US" altLang="zh-CN" dirty="0" err="1" smtClean="0">
                <a:latin typeface="Segoe UI Light" panose="020B0502040204020203" pitchFamily="34" charset="0"/>
              </a:rPr>
              <a:t>Pinjia</a:t>
            </a:r>
            <a:r>
              <a:rPr lang="en-US" altLang="zh-CN" dirty="0" smtClean="0">
                <a:latin typeface="Segoe UI Light" panose="020B0502040204020203" pitchFamily="34" charset="0"/>
              </a:rPr>
              <a:t> He, </a:t>
            </a:r>
            <a:r>
              <a:rPr lang="en-US" altLang="zh-CN" dirty="0" err="1" smtClean="0">
                <a:latin typeface="Segoe UI Light" panose="020B0502040204020203" pitchFamily="34" charset="0"/>
              </a:rPr>
              <a:t>Zibin</a:t>
            </a:r>
            <a:r>
              <a:rPr lang="en-US" altLang="zh-CN" dirty="0" smtClean="0">
                <a:latin typeface="Segoe UI Light" panose="020B0502040204020203" pitchFamily="34" charset="0"/>
              </a:rPr>
              <a:t> Zheng, </a:t>
            </a:r>
          </a:p>
          <a:p>
            <a:r>
              <a:rPr lang="en-US" altLang="zh-CN" dirty="0" smtClean="0">
                <a:latin typeface="Segoe UI Light" panose="020B0502040204020203" pitchFamily="34" charset="0"/>
              </a:rPr>
              <a:t>and Michael R. </a:t>
            </a:r>
            <a:r>
              <a:rPr lang="en-US" altLang="zh-CN" dirty="0" err="1" smtClean="0">
                <a:latin typeface="Segoe UI Light" panose="020B0502040204020203" pitchFamily="34" charset="0"/>
              </a:rPr>
              <a:t>Lyu</a:t>
            </a:r>
            <a:endParaRPr lang="en-US" altLang="zh-CN" dirty="0" smtClean="0">
              <a:latin typeface="Segoe UI Light" panose="020B0502040204020203" pitchFamily="34" charset="0"/>
            </a:endParaRPr>
          </a:p>
          <a:p>
            <a:r>
              <a:rPr lang="en-US" altLang="zh-CN" dirty="0" smtClean="0">
                <a:latin typeface="Segoe UI Light" panose="020B0502040204020203" pitchFamily="34" charset="0"/>
              </a:rPr>
              <a:t>The Chinese University of Hong Kong</a:t>
            </a:r>
          </a:p>
        </p:txBody>
      </p:sp>
      <p:pic>
        <p:nvPicPr>
          <p:cNvPr id="4" name="Picture 5" descr="F:\个人\照片\CUHK图片\校徽\左右排列\hor_4c_jpg_RGB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5" y="202980"/>
            <a:ext cx="4109335" cy="722193"/>
          </a:xfrm>
          <a:prstGeom prst="rect">
            <a:avLst/>
          </a:prstGeom>
          <a:solidFill>
            <a:schemeClr val="tx1">
              <a:alpha val="66000"/>
            </a:schemeClr>
          </a:solidFill>
          <a:effectLst>
            <a:reflection stA="0" endPos="65000" dist="50800" dir="5400000" sy="-100000" algn="bl" rotWithShape="0"/>
          </a:effectLst>
        </p:spPr>
      </p:pic>
      <p:sp>
        <p:nvSpPr>
          <p:cNvPr id="6" name="矩形 5"/>
          <p:cNvSpPr/>
          <p:nvPr/>
        </p:nvSpPr>
        <p:spPr>
          <a:xfrm>
            <a:off x="6031390" y="94051"/>
            <a:ext cx="295718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94B6D2"/>
                </a:solidFill>
                <a:latin typeface="Arial Black" panose="020B0A04020102020204" pitchFamily="34" charset="0"/>
              </a:rPr>
              <a:t>ICDCS </a:t>
            </a:r>
            <a:r>
              <a:rPr lang="en-US" altLang="zh-CN" sz="3200" dirty="0" smtClean="0">
                <a:solidFill>
                  <a:srgbClr val="94B6D2"/>
                </a:solidFill>
                <a:latin typeface="Arial Black" panose="020B0A04020102020204" pitchFamily="34" charset="0"/>
              </a:rPr>
              <a:t>2014</a:t>
            </a:r>
          </a:p>
          <a:p>
            <a:r>
              <a:rPr lang="en-US" altLang="zh-CN" sz="1400" dirty="0" smtClean="0">
                <a:solidFill>
                  <a:srgbClr val="94B6D2"/>
                </a:solidFill>
                <a:latin typeface="Segoe UI Semibold" panose="020B0702040204020203" pitchFamily="34" charset="0"/>
              </a:rPr>
              <a:t>Madrid, Spain 30 June-3 July 2014</a:t>
            </a:r>
            <a:endParaRPr lang="en-US" altLang="zh-CN" sz="1400" dirty="0">
              <a:solidFill>
                <a:srgbClr val="94B6D2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55425" y="94051"/>
            <a:ext cx="4378170" cy="915434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3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Challenges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24700"/>
            <a:ext cx="849236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 err="1" smtClean="0">
                <a:solidFill>
                  <a:srgbClr val="00B0F0"/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QoS</a:t>
            </a:r>
            <a:r>
              <a:rPr lang="en-US" altLang="zh-CN" sz="2800" b="1" dirty="0" smtClean="0">
                <a:solidFill>
                  <a:srgbClr val="00B0F0"/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 </a:t>
            </a:r>
            <a:r>
              <a:rPr lang="en-US" altLang="zh-CN" sz="2800" b="1" dirty="0">
                <a:solidFill>
                  <a:srgbClr val="00B0F0"/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prediction: </a:t>
            </a:r>
            <a:r>
              <a:rPr lang="en-US" altLang="zh-CN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a promising approach</a:t>
            </a:r>
            <a:endParaRPr lang="en-US" altLang="zh-CN" sz="2800" b="1" dirty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 smtClean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 smtClean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 smtClean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700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sp>
        <p:nvSpPr>
          <p:cNvPr id="7" name="雲朵形圖說文字 45"/>
          <p:cNvSpPr/>
          <p:nvPr/>
        </p:nvSpPr>
        <p:spPr>
          <a:xfrm>
            <a:off x="5455315" y="2046420"/>
            <a:ext cx="2457920" cy="1565760"/>
          </a:xfrm>
          <a:prstGeom prst="cloudCallout">
            <a:avLst>
              <a:gd name="adj1" fmla="val -62311"/>
              <a:gd name="adj2" fmla="val 3706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b="1" dirty="0">
                <a:solidFill>
                  <a:schemeClr val="lt1"/>
                </a:solidFill>
                <a:latin typeface="Calibri" panose="020F0502020204030204" pitchFamily="34" charset="0"/>
              </a:rPr>
              <a:t>Predict the </a:t>
            </a:r>
            <a:r>
              <a:rPr lang="en-US" altLang="zh-TW" b="1" dirty="0" smtClean="0">
                <a:solidFill>
                  <a:schemeClr val="lt1"/>
                </a:solidFill>
                <a:latin typeface="Calibri" panose="020F0502020204030204" pitchFamily="34" charset="0"/>
              </a:rPr>
              <a:t>missing values</a:t>
            </a:r>
            <a:endParaRPr lang="zh-TW" altLang="en-US" b="1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20" y="1619078"/>
            <a:ext cx="3332210" cy="253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1922054" y="2211093"/>
            <a:ext cx="576075" cy="19476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rot="5400000">
            <a:off x="3148540" y="1011766"/>
            <a:ext cx="473412" cy="28720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5400000">
            <a:off x="3696239" y="2639897"/>
            <a:ext cx="498703" cy="5912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228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340"/>
    </mc:Choice>
    <mc:Fallback xmlns="">
      <p:transition spd="slow" advTm="1133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Outline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Introduction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QoS</a:t>
            </a: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 Prediction Problem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Collaborative Filtering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Adaptive Matrix Factorization</a:t>
            </a:r>
          </a:p>
          <a:p>
            <a:pPr>
              <a:lnSpc>
                <a:spcPct val="125000"/>
              </a:lnSpc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Experiments</a:t>
            </a:r>
          </a:p>
          <a:p>
            <a:pPr>
              <a:lnSpc>
                <a:spcPct val="125000"/>
              </a:lnSpc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Conclusion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&amp; Future Work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524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43"/>
    </mc:Choice>
    <mc:Fallback xmlns="">
      <p:transition spd="slow" advTm="3464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Collaborative </a:t>
            </a:r>
            <a:r>
              <a:rPr lang="en-US" altLang="zh-CN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Filtering (CF)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24700"/>
            <a:ext cx="849236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>
                <a:latin typeface="Arial" pitchFamily="34" charset="0"/>
                <a:ea typeface="Microsoft JhengHei" pitchFamily="34" charset="-120"/>
                <a:cs typeface="Arial" pitchFamily="34" charset="0"/>
              </a:rPr>
              <a:t>Collaborative </a:t>
            </a:r>
            <a:r>
              <a:rPr lang="en-US" altLang="zh-CN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filtering problem</a:t>
            </a:r>
          </a:p>
          <a:p>
            <a:pPr lvl="1">
              <a:lnSpc>
                <a:spcPct val="110000"/>
              </a:lnSpc>
            </a:pPr>
            <a:r>
              <a:rPr lang="en-US" altLang="zh-CN" sz="2500" dirty="0" smtClean="0">
                <a:latin typeface="Corbel" panose="020B0503020204020204" pitchFamily="34" charset="0"/>
                <a:ea typeface="Microsoft JhengHei" pitchFamily="34" charset="-120"/>
                <a:cs typeface="Arial" pitchFamily="34" charset="0"/>
              </a:rPr>
              <a:t>User-movie rating prediction (Netflix challenge)</a:t>
            </a:r>
          </a:p>
          <a:p>
            <a:pPr lvl="1">
              <a:lnSpc>
                <a:spcPct val="110000"/>
              </a:lnSpc>
            </a:pPr>
            <a:r>
              <a:rPr lang="en-US" altLang="zh-CN" sz="2500" dirty="0" smtClean="0">
                <a:latin typeface="Corbel" panose="020B0503020204020204" pitchFamily="34" charset="0"/>
                <a:ea typeface="Microsoft JhengHei" pitchFamily="34" charset="-120"/>
                <a:cs typeface="Arial" pitchFamily="34" charset="0"/>
              </a:rPr>
              <a:t>Similar users (e.g., similar preferences)</a:t>
            </a:r>
          </a:p>
          <a:p>
            <a:pPr lvl="1">
              <a:lnSpc>
                <a:spcPct val="110000"/>
              </a:lnSpc>
            </a:pPr>
            <a:r>
              <a:rPr lang="en-US" altLang="zh-CN" sz="2500" dirty="0" smtClean="0">
                <a:latin typeface="Corbel" panose="020B0503020204020204" pitchFamily="34" charset="0"/>
                <a:ea typeface="Microsoft JhengHei" pitchFamily="34" charset="-120"/>
                <a:cs typeface="Arial" pitchFamily="34" charset="0"/>
              </a:rPr>
              <a:t>Similar movies (e.g., similar themes)</a:t>
            </a:r>
            <a:endParaRPr lang="en-US" altLang="zh-CN" sz="2500" dirty="0">
              <a:latin typeface="Corbel" panose="020B0503020204020204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 smtClean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 smtClean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 smtClean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 smtClean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700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05" y="3497068"/>
            <a:ext cx="3523544" cy="2712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9" y="3544214"/>
            <a:ext cx="2010505" cy="252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右箭头 13"/>
          <p:cNvSpPr/>
          <p:nvPr/>
        </p:nvSpPr>
        <p:spPr>
          <a:xfrm>
            <a:off x="3110825" y="4676466"/>
            <a:ext cx="616265" cy="250329"/>
          </a:xfrm>
          <a:prstGeom prst="rightArrow">
            <a:avLst/>
          </a:prstGeom>
          <a:solidFill>
            <a:srgbClr val="F0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00960" y="3390595"/>
            <a:ext cx="1036935" cy="30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6600"/>
                </a:solidFill>
                <a:latin typeface="Corbel" panose="020B0503020204020204" pitchFamily="34" charset="0"/>
              </a:rPr>
              <a:t>movies</a:t>
            </a:r>
            <a:endParaRPr lang="zh-CN" altLang="en-US" dirty="0">
              <a:solidFill>
                <a:srgbClr val="006600"/>
              </a:solidFill>
              <a:latin typeface="Corbel" panose="020B0503020204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18380" y="4619555"/>
            <a:ext cx="729695" cy="30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6600"/>
                </a:solidFill>
                <a:latin typeface="Corbel" panose="020B0503020204020204" pitchFamily="34" charset="0"/>
              </a:rPr>
              <a:t>users</a:t>
            </a:r>
            <a:endParaRPr lang="zh-CN" altLang="en-US" dirty="0">
              <a:solidFill>
                <a:srgbClr val="006600"/>
              </a:solidFill>
              <a:latin typeface="Corbel" panose="020B0503020204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80709" y="3497068"/>
            <a:ext cx="1267365" cy="506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66"/>
                </a:solidFill>
                <a:latin typeface="Corbel" panose="020B0503020204020204" pitchFamily="34" charset="0"/>
              </a:rPr>
              <a:t>Rating matrix</a:t>
            </a:r>
            <a:endParaRPr lang="zh-CN" altLang="en-US" sz="2000" b="1" dirty="0">
              <a:solidFill>
                <a:srgbClr val="FF0066"/>
              </a:solidFill>
              <a:latin typeface="Corbel" panose="020B0503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119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340"/>
    </mc:Choice>
    <mc:Fallback xmlns="">
      <p:transition spd="slow" advTm="1133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CF vs </a:t>
            </a:r>
            <a:r>
              <a:rPr lang="en-US" altLang="zh-CN" sz="4000" dirty="0" err="1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QoS</a:t>
            </a:r>
            <a:r>
              <a:rPr lang="en-US" altLang="zh-CN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 Prediction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24700"/>
            <a:ext cx="849236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User-perceived </a:t>
            </a:r>
            <a:r>
              <a:rPr lang="en-US" altLang="zh-CN" sz="2800" b="1" dirty="0" err="1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QoS</a:t>
            </a:r>
            <a:r>
              <a:rPr lang="en-US" altLang="zh-CN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 prediction</a:t>
            </a:r>
          </a:p>
          <a:p>
            <a:pPr>
              <a:lnSpc>
                <a:spcPct val="110000"/>
              </a:lnSpc>
            </a:pPr>
            <a:endParaRPr lang="en-US" altLang="zh-CN" sz="2800" b="1" dirty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 smtClean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 smtClean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Arial" pitchFamily="34" charset="0"/>
                <a:ea typeface="Microsoft JhengHei" pitchFamily="34" charset="-120"/>
                <a:cs typeface="Arial" pitchFamily="34" charset="0"/>
              </a:rPr>
              <a:t>C</a:t>
            </a:r>
            <a:r>
              <a:rPr lang="en-US" altLang="zh-CN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ollaborative filtering for </a:t>
            </a:r>
            <a:r>
              <a:rPr lang="en-US" altLang="zh-CN" sz="2800" b="1" dirty="0" err="1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QoS</a:t>
            </a:r>
            <a:r>
              <a:rPr lang="en-US" altLang="zh-CN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 prediction?</a:t>
            </a:r>
            <a:endParaRPr lang="en-US" altLang="zh-CN" sz="2800" b="1" dirty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 smtClean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 smtClean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700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599" y="1779319"/>
            <a:ext cx="5186791" cy="1956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03519"/>
              </p:ext>
            </p:extLst>
          </p:nvPr>
        </p:nvGraphicFramePr>
        <p:xfrm>
          <a:off x="769905" y="4581150"/>
          <a:ext cx="7296950" cy="1879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10070"/>
                <a:gridCol w="3686880"/>
              </a:tblGrid>
              <a:tr h="242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orbel" panose="020B0503020204020204" pitchFamily="34" charset="0"/>
                        </a:rPr>
                        <a:t>Collaborative filtering</a:t>
                      </a:r>
                      <a:endParaRPr lang="zh-CN" altLang="en-US" sz="20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Corbel" panose="020B0503020204020204" pitchFamily="34" charset="0"/>
                        </a:rPr>
                        <a:t>QoS</a:t>
                      </a:r>
                      <a:r>
                        <a:rPr lang="en-US" altLang="zh-CN" sz="2000" dirty="0" smtClean="0">
                          <a:latin typeface="Corbel" panose="020B0503020204020204" pitchFamily="34" charset="0"/>
                        </a:rPr>
                        <a:t> Prediction</a:t>
                      </a:r>
                      <a:endParaRPr lang="zh-CN" altLang="en-US" sz="20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rbel" panose="020B0503020204020204" pitchFamily="34" charset="0"/>
                        </a:rPr>
                        <a:t>User- movie rating matrix</a:t>
                      </a:r>
                      <a:endParaRPr lang="zh-CN" altLang="en-US" sz="18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rbel" panose="020B0503020204020204" pitchFamily="34" charset="0"/>
                        </a:rPr>
                        <a:t>User-service </a:t>
                      </a:r>
                      <a:r>
                        <a:rPr lang="en-US" altLang="zh-CN" sz="1800" dirty="0" err="1" smtClean="0">
                          <a:latin typeface="Corbel" panose="020B0503020204020204" pitchFamily="34" charset="0"/>
                        </a:rPr>
                        <a:t>QoS</a:t>
                      </a:r>
                      <a:r>
                        <a:rPr lang="en-US" altLang="zh-CN" sz="1800" dirty="0" smtClean="0">
                          <a:latin typeface="Corbel" panose="020B0503020204020204" pitchFamily="34" charset="0"/>
                        </a:rPr>
                        <a:t> matrix</a:t>
                      </a:r>
                      <a:endParaRPr lang="zh-CN" altLang="en-US" sz="18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rbel" panose="020B0503020204020204" pitchFamily="34" charset="0"/>
                        </a:rPr>
                        <a:t>Rows</a:t>
                      </a:r>
                      <a:r>
                        <a:rPr lang="en-US" altLang="zh-CN" sz="1800" baseline="0" dirty="0" smtClean="0"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Corbel" panose="020B0503020204020204" pitchFamily="34" charset="0"/>
                          <a:sym typeface="Wingdings" panose="05000000000000000000" pitchFamily="2" charset="2"/>
                        </a:rPr>
                        <a:t> users</a:t>
                      </a:r>
                      <a:endParaRPr lang="zh-CN" altLang="en-US" sz="18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Corbel" panose="020B0503020204020204" pitchFamily="34" charset="0"/>
                        </a:rPr>
                        <a:t>Rows</a:t>
                      </a:r>
                      <a:r>
                        <a:rPr lang="en-US" altLang="zh-CN" sz="1800" baseline="0" dirty="0" smtClean="0"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Corbel" panose="020B0503020204020204" pitchFamily="34" charset="0"/>
                          <a:sym typeface="Wingdings" panose="05000000000000000000" pitchFamily="2" charset="2"/>
                        </a:rPr>
                        <a:t> users</a:t>
                      </a:r>
                      <a:endParaRPr lang="zh-CN" altLang="en-US" sz="1800" dirty="0" smtClean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Corbel" panose="020B0503020204020204" pitchFamily="34" charset="0"/>
                        </a:rPr>
                        <a:t>Columns </a:t>
                      </a:r>
                      <a:r>
                        <a:rPr lang="en-US" altLang="zh-CN" sz="1800" baseline="0" dirty="0" smtClean="0">
                          <a:latin typeface="Corbel" panose="020B0503020204020204" pitchFamily="34" charset="0"/>
                          <a:sym typeface="Wingdings" panose="05000000000000000000" pitchFamily="2" charset="2"/>
                        </a:rPr>
                        <a:t> movies</a:t>
                      </a:r>
                      <a:endParaRPr lang="zh-CN" altLang="en-US" sz="1800" dirty="0" smtClean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Corbel" panose="020B0503020204020204" pitchFamily="34" charset="0"/>
                        </a:rPr>
                        <a:t>Columns </a:t>
                      </a:r>
                      <a:r>
                        <a:rPr lang="en-US" altLang="zh-CN" sz="1800" baseline="0" dirty="0" smtClean="0">
                          <a:latin typeface="Corbel" panose="020B0503020204020204" pitchFamily="34" charset="0"/>
                          <a:sym typeface="Wingdings" panose="05000000000000000000" pitchFamily="2" charset="2"/>
                        </a:rPr>
                        <a:t> services</a:t>
                      </a:r>
                      <a:endParaRPr lang="zh-CN" altLang="en-US" sz="1800" dirty="0" smtClean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rbel" panose="020B0503020204020204" pitchFamily="34" charset="0"/>
                        </a:rPr>
                        <a:t>Latent factors: preferences,</a:t>
                      </a:r>
                      <a:r>
                        <a:rPr lang="en-US" altLang="zh-CN" sz="1800" baseline="0" dirty="0" smtClean="0">
                          <a:latin typeface="Corbel" panose="020B0503020204020204" pitchFamily="34" charset="0"/>
                        </a:rPr>
                        <a:t> topics</a:t>
                      </a:r>
                      <a:endParaRPr lang="zh-CN" altLang="en-US" sz="18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rbel" panose="020B0503020204020204" pitchFamily="34" charset="0"/>
                        </a:rPr>
                        <a:t>Latent factors: network, workload</a:t>
                      </a:r>
                      <a:endParaRPr lang="zh-CN" altLang="en-US" sz="18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044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340"/>
    </mc:Choice>
    <mc:Fallback xmlns="">
      <p:transition xmlns:p14="http://schemas.microsoft.com/office/powerpoint/2010/main" spd="slow" advTm="1133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Classic model for CF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0999" y="1143000"/>
            <a:ext cx="8763001" cy="54102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Matrix factorization (MF):</a:t>
            </a:r>
          </a:p>
          <a:p>
            <a:endParaRPr lang="en-US" altLang="zh-CN" sz="2800" b="1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endParaRPr lang="en-US" altLang="zh-CN" sz="2800" b="1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spcBef>
                <a:spcPts val="1200"/>
              </a:spcBef>
            </a:pPr>
            <a:endParaRPr lang="en-US" altLang="zh-CN" sz="2800" b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8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Minimization formulation:</a:t>
            </a:r>
          </a:p>
          <a:p>
            <a:endParaRPr lang="en-US" altLang="zh-CN" sz="2800" b="1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endParaRPr lang="en-US" altLang="zh-CN" sz="2800" b="1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/>
            <a:r>
              <a:rPr lang="en-US" altLang="zh-CN" sz="2500" dirty="0" smtClean="0">
                <a:latin typeface="Corbel" panose="020B0503020204020204" pitchFamily="34" charset="0"/>
                <a:ea typeface="ＭＳ Ｐゴシック" pitchFamily="34" charset="-128"/>
                <a:cs typeface="Arial" pitchFamily="34" charset="0"/>
              </a:rPr>
              <a:t>Usually solved by gradient descend algorithm (batch mode)</a:t>
            </a:r>
            <a:endParaRPr lang="en-US" altLang="zh-CN" sz="2500" dirty="0">
              <a:latin typeface="Corbel" panose="020B0503020204020204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365760" lvl="1" indent="0">
              <a:lnSpc>
                <a:spcPct val="90000"/>
              </a:lnSpc>
              <a:buNone/>
            </a:pPr>
            <a:endParaRPr lang="en-US" altLang="zh-CN" sz="25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700" dirty="0" smtClean="0">
              <a:solidFill>
                <a:srgbClr val="FF0000"/>
              </a:solidFill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dirty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700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0" y="1700775"/>
            <a:ext cx="8793244" cy="201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ounded Rectangle 35"/>
          <p:cNvSpPr/>
          <p:nvPr/>
        </p:nvSpPr>
        <p:spPr>
          <a:xfrm rot="5400000">
            <a:off x="3212632" y="1792780"/>
            <a:ext cx="452840" cy="806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ounded Rectangle 36"/>
          <p:cNvSpPr/>
          <p:nvPr/>
        </p:nvSpPr>
        <p:spPr>
          <a:xfrm>
            <a:off x="4072735" y="2196033"/>
            <a:ext cx="440907" cy="8489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ounded Rectangle 37"/>
          <p:cNvSpPr/>
          <p:nvPr/>
        </p:nvSpPr>
        <p:spPr>
          <a:xfrm>
            <a:off x="6453845" y="1969612"/>
            <a:ext cx="576075" cy="452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0"/>
          <a:stretch/>
        </p:blipFill>
        <p:spPr bwMode="auto">
          <a:xfrm>
            <a:off x="5224884" y="1201510"/>
            <a:ext cx="1651416" cy="40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43" y="4389125"/>
            <a:ext cx="5631785" cy="83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圓角矩形圖說文字 27"/>
          <p:cNvSpPr/>
          <p:nvPr/>
        </p:nvSpPr>
        <p:spPr>
          <a:xfrm>
            <a:off x="1848716" y="5307053"/>
            <a:ext cx="2573135" cy="426247"/>
          </a:xfrm>
          <a:prstGeom prst="wedgeRoundRectCallout">
            <a:avLst>
              <a:gd name="adj1" fmla="val -29515"/>
              <a:gd name="adj2" fmla="val -83271"/>
              <a:gd name="adj3" fmla="val 16667"/>
            </a:avLst>
          </a:prstGeom>
          <a:solidFill>
            <a:srgbClr val="7BA79D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TW" kern="0" dirty="0" smtClean="0">
                <a:solidFill>
                  <a:sysClr val="window" lastClr="FFFFFF"/>
                </a:solidFill>
                <a:latin typeface="Corbel" panose="020B0503020204020204" pitchFamily="34" charset="0"/>
                <a:ea typeface="新細明體"/>
              </a:rPr>
              <a:t>Sum of squared error</a:t>
            </a:r>
            <a:endParaRPr lang="en-US" altLang="zh-TW" kern="0" dirty="0">
              <a:solidFill>
                <a:sysClr val="window" lastClr="FFFFFF"/>
              </a:solidFill>
              <a:latin typeface="Corbel" panose="020B0503020204020204" pitchFamily="34" charset="0"/>
              <a:ea typeface="新細明體"/>
            </a:endParaRPr>
          </a:p>
        </p:txBody>
      </p:sp>
      <p:sp>
        <p:nvSpPr>
          <p:cNvPr id="26" name="圓角矩形圖說文字 27"/>
          <p:cNvSpPr/>
          <p:nvPr/>
        </p:nvSpPr>
        <p:spPr>
          <a:xfrm>
            <a:off x="4770968" y="5298949"/>
            <a:ext cx="2604597" cy="403225"/>
          </a:xfrm>
          <a:prstGeom prst="wedgeRoundRectCallout">
            <a:avLst>
              <a:gd name="adj1" fmla="val -36638"/>
              <a:gd name="adj2" fmla="val -83000"/>
              <a:gd name="adj3" fmla="val 16667"/>
            </a:avLst>
          </a:prstGeom>
          <a:solidFill>
            <a:srgbClr val="7BA79D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/>
            <a:r>
              <a:rPr lang="en-US" altLang="zh-TW" kern="0" dirty="0">
                <a:solidFill>
                  <a:sysClr val="window" lastClr="FFFFFF"/>
                </a:solidFill>
                <a:latin typeface="Corbel" panose="020B0503020204020204" pitchFamily="34" charset="0"/>
                <a:ea typeface="新細明體"/>
              </a:rPr>
              <a:t>Regularization terms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843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272"/>
    </mc:Choice>
    <mc:Fallback xmlns="">
      <p:transition spd="slow" advTm="1142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Limitations of MF for </a:t>
            </a:r>
            <a:r>
              <a:rPr lang="en-US" altLang="zh-CN" sz="4000" dirty="0" err="1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QoS</a:t>
            </a:r>
            <a:r>
              <a:rPr lang="en-US" altLang="zh-CN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 prediction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0999" y="1143000"/>
            <a:ext cx="8763001" cy="54102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Limitation 1: </a:t>
            </a:r>
            <a:r>
              <a:rPr lang="en-US" altLang="zh-CN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skewed </a:t>
            </a:r>
            <a:r>
              <a:rPr lang="en-US" altLang="zh-CN" sz="280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QoS</a:t>
            </a:r>
            <a:r>
              <a:rPr lang="en-US" altLang="zh-CN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value </a:t>
            </a:r>
            <a:r>
              <a:rPr lang="en-US" altLang="zh-CN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distributions</a:t>
            </a:r>
          </a:p>
          <a:p>
            <a:pPr lvl="1"/>
            <a:r>
              <a:rPr lang="en-US" altLang="zh-CN" sz="2500" dirty="0" smtClean="0">
                <a:latin typeface="Corbel" panose="020B0503020204020204" pitchFamily="34" charset="0"/>
                <a:ea typeface="ＭＳ Ｐゴシック" pitchFamily="34" charset="-128"/>
                <a:cs typeface="Arial" pitchFamily="34" charset="0"/>
              </a:rPr>
              <a:t>Mismatch with the probabilistic assumption for MF</a:t>
            </a:r>
          </a:p>
          <a:p>
            <a:pPr lvl="1"/>
            <a:r>
              <a:rPr lang="en-US" altLang="zh-CN" sz="2500" dirty="0" smtClean="0">
                <a:latin typeface="Corbel" panose="020B0503020204020204" pitchFamily="34" charset="0"/>
                <a:ea typeface="ＭＳ Ｐゴシック" pitchFamily="34" charset="-128"/>
                <a:cs typeface="Arial" pitchFamily="34" charset="0"/>
              </a:rPr>
              <a:t>Degrade its prediction accuracy</a:t>
            </a:r>
          </a:p>
          <a:p>
            <a:pPr lvl="1"/>
            <a:endParaRPr lang="en-US" altLang="zh-CN" sz="2500" dirty="0">
              <a:latin typeface="Corbel" panose="020B0503020204020204" pitchFamily="34" charset="0"/>
              <a:ea typeface="ＭＳ Ｐゴシック" pitchFamily="34" charset="-128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Corbel" panose="020B0503020204020204" pitchFamily="34" charset="0"/>
              <a:ea typeface="ＭＳ Ｐゴシック" pitchFamily="34" charset="-128"/>
              <a:cs typeface="Arial" pitchFamily="34" charset="0"/>
            </a:endParaRPr>
          </a:p>
          <a:p>
            <a:pPr lvl="1"/>
            <a:endParaRPr lang="en-US" altLang="zh-CN" sz="2500" dirty="0">
              <a:latin typeface="Corbel" panose="020B0503020204020204" pitchFamily="34" charset="0"/>
              <a:ea typeface="ＭＳ Ｐゴシック" pitchFamily="34" charset="-128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Corbel" panose="020B0503020204020204" pitchFamily="34" charset="0"/>
              <a:ea typeface="ＭＳ Ｐゴシック" pitchFamily="34" charset="-128"/>
              <a:cs typeface="Arial" pitchFamily="34" charset="0"/>
            </a:endParaRPr>
          </a:p>
          <a:p>
            <a:pPr marL="320040" lvl="1" indent="-320040">
              <a:spcBef>
                <a:spcPts val="12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zh-CN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Limitation </a:t>
            </a:r>
            <a:r>
              <a:rPr lang="en-US" altLang="zh-CN" sz="28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2: </a:t>
            </a:r>
            <a:r>
              <a:rPr lang="en-US" altLang="zh-CN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altLang="zh-CN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ime </a:t>
            </a:r>
            <a:r>
              <a:rPr lang="en-US" altLang="zh-CN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varying </a:t>
            </a:r>
            <a:r>
              <a:rPr lang="en-US" altLang="zh-CN" sz="280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QoS</a:t>
            </a:r>
            <a:r>
              <a:rPr lang="en-US" altLang="zh-CN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values</a:t>
            </a:r>
          </a:p>
          <a:p>
            <a:pPr lvl="1"/>
            <a:r>
              <a:rPr lang="en-US" altLang="zh-CN" sz="2500" dirty="0" smtClean="0">
                <a:latin typeface="Corbel" panose="020B0503020204020204" pitchFamily="34" charset="0"/>
                <a:ea typeface="ＭＳ Ｐゴシック" pitchFamily="34" charset="-128"/>
                <a:cs typeface="Arial" pitchFamily="34" charset="0"/>
              </a:rPr>
              <a:t>Existing </a:t>
            </a:r>
            <a:r>
              <a:rPr lang="en-US" altLang="zh-CN" sz="2500" dirty="0" err="1" smtClean="0">
                <a:latin typeface="Corbel" panose="020B0503020204020204" pitchFamily="34" charset="0"/>
                <a:ea typeface="ＭＳ Ｐゴシック" pitchFamily="34" charset="-128"/>
                <a:cs typeface="Arial" pitchFamily="34" charset="0"/>
              </a:rPr>
              <a:t>QoS</a:t>
            </a:r>
            <a:r>
              <a:rPr lang="en-US" altLang="zh-CN" sz="2500" dirty="0" smtClean="0">
                <a:latin typeface="Corbel" panose="020B0503020204020204" pitchFamily="34" charset="0"/>
                <a:ea typeface="ＭＳ Ｐゴシック" pitchFamily="34" charset="-128"/>
                <a:cs typeface="Arial" pitchFamily="34" charset="0"/>
              </a:rPr>
              <a:t> values can be continuously updated</a:t>
            </a:r>
          </a:p>
          <a:p>
            <a:pPr lvl="1"/>
            <a:r>
              <a:rPr lang="en-US" altLang="zh-CN" sz="2500" dirty="0" smtClean="0">
                <a:latin typeface="Corbel" panose="020B0503020204020204" pitchFamily="34" charset="0"/>
                <a:ea typeface="ＭＳ Ｐゴシック" pitchFamily="34" charset="-128"/>
                <a:cs typeface="Arial" pitchFamily="34" charset="0"/>
              </a:rPr>
              <a:t>However, MF work offline, and cannot adapt to new observed </a:t>
            </a:r>
            <a:r>
              <a:rPr lang="en-US" altLang="zh-CN" sz="2500" dirty="0" err="1" smtClean="0">
                <a:latin typeface="Corbel" panose="020B0503020204020204" pitchFamily="34" charset="0"/>
                <a:ea typeface="ＭＳ Ｐゴシック" pitchFamily="34" charset="-128"/>
                <a:cs typeface="Arial" pitchFamily="34" charset="0"/>
              </a:rPr>
              <a:t>QoS</a:t>
            </a:r>
            <a:r>
              <a:rPr lang="en-US" altLang="zh-CN" sz="2500" dirty="0" smtClean="0">
                <a:latin typeface="Corbel" panose="020B0503020204020204" pitchFamily="34" charset="0"/>
                <a:ea typeface="ＭＳ Ｐゴシック" pitchFamily="34" charset="-128"/>
                <a:cs typeface="Arial" pitchFamily="34" charset="0"/>
              </a:rPr>
              <a:t> values</a:t>
            </a:r>
            <a:endParaRPr lang="en-US" altLang="zh-CN" sz="2500" dirty="0">
              <a:latin typeface="Corbel" panose="020B0503020204020204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365760" lvl="1" indent="0">
              <a:lnSpc>
                <a:spcPct val="90000"/>
              </a:lnSpc>
              <a:buNone/>
            </a:pPr>
            <a:endParaRPr lang="en-US" altLang="zh-CN" sz="25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700" dirty="0" smtClean="0">
              <a:solidFill>
                <a:srgbClr val="FF0000"/>
              </a:solidFill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dirty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700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2043" y="2699305"/>
            <a:ext cx="1681163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32" y="2703502"/>
            <a:ext cx="3629448" cy="140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73" y="2728770"/>
            <a:ext cx="3669775" cy="139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031952" y="4049258"/>
            <a:ext cx="16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Response Time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72661" y="404925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Throughput</a:t>
            </a:r>
          </a:p>
        </p:txBody>
      </p:sp>
      <p:sp>
        <p:nvSpPr>
          <p:cNvPr id="18" name="Rectangle 1"/>
          <p:cNvSpPr/>
          <p:nvPr/>
        </p:nvSpPr>
        <p:spPr>
          <a:xfrm>
            <a:off x="5540319" y="2618062"/>
            <a:ext cx="2189085" cy="149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3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272"/>
    </mc:Choice>
    <mc:Fallback xmlns="">
      <p:transition spd="slow" advTm="1142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Limitations of MF for </a:t>
            </a:r>
            <a:r>
              <a:rPr lang="en-US" altLang="zh-CN" sz="4000" dirty="0" err="1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QoS</a:t>
            </a:r>
            <a:r>
              <a:rPr lang="en-US" altLang="zh-CN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 prediction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645980" cy="54102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Limitation </a:t>
            </a:r>
            <a:r>
              <a:rPr lang="en-US" altLang="zh-CN" sz="28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3: </a:t>
            </a:r>
            <a:r>
              <a:rPr lang="en-US" altLang="zh-CN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scalability on new users and services</a:t>
            </a:r>
          </a:p>
          <a:p>
            <a:pPr lvl="1"/>
            <a:r>
              <a:rPr lang="en-US" altLang="zh-CN" sz="2500" dirty="0" smtClean="0">
                <a:latin typeface="Corbel" panose="020B0503020204020204" pitchFamily="34" charset="0"/>
                <a:ea typeface="ＭＳ Ｐゴシック" pitchFamily="34" charset="-128"/>
                <a:cs typeface="Arial" pitchFamily="34" charset="0"/>
              </a:rPr>
              <a:t>Users and services may join or leave the environment</a:t>
            </a:r>
          </a:p>
          <a:p>
            <a:pPr lvl="1"/>
            <a:r>
              <a:rPr lang="en-US" altLang="zh-CN" sz="2500" dirty="0" smtClean="0">
                <a:latin typeface="Corbel" panose="020B0503020204020204" pitchFamily="34" charset="0"/>
                <a:ea typeface="ＭＳ Ｐゴシック" pitchFamily="34" charset="-128"/>
                <a:cs typeface="Arial" pitchFamily="34" charset="0"/>
              </a:rPr>
              <a:t>MF works on a matrix with a fixed size, not scalable</a:t>
            </a:r>
          </a:p>
          <a:p>
            <a:pPr lvl="1"/>
            <a:endParaRPr lang="en-US" altLang="zh-CN" sz="2500" dirty="0" smtClean="0">
              <a:latin typeface="Corbel" panose="020B0503020204020204" pitchFamily="34" charset="0"/>
              <a:ea typeface="ＭＳ Ｐゴシック" pitchFamily="34" charset="-128"/>
              <a:cs typeface="Arial" pitchFamily="34" charset="0"/>
            </a:endParaRPr>
          </a:p>
          <a:p>
            <a:r>
              <a:rPr lang="en-US" altLang="zh-CN" sz="28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How </a:t>
            </a:r>
            <a:r>
              <a:rPr lang="en-US" altLang="zh-CN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to address these limitations?</a:t>
            </a:r>
          </a:p>
          <a:p>
            <a:pPr lvl="1"/>
            <a:r>
              <a:rPr lang="en-US" altLang="zh-CN" sz="2500" dirty="0">
                <a:latin typeface="Corbel" panose="020B0503020204020204" pitchFamily="34" charset="0"/>
                <a:ea typeface="ＭＳ Ｐゴシック" pitchFamily="34" charset="-128"/>
                <a:cs typeface="Arial" pitchFamily="34" charset="0"/>
              </a:rPr>
              <a:t>Our approach: adaptive matrix </a:t>
            </a:r>
            <a:r>
              <a:rPr lang="en-US" altLang="zh-CN" sz="2500" dirty="0" smtClean="0">
                <a:latin typeface="Corbel" panose="020B0503020204020204" pitchFamily="34" charset="0"/>
                <a:ea typeface="ＭＳ Ｐゴシック" pitchFamily="34" charset="-128"/>
                <a:cs typeface="Arial" pitchFamily="34" charset="0"/>
              </a:rPr>
              <a:t>factorization</a:t>
            </a:r>
          </a:p>
          <a:p>
            <a:pPr lvl="1"/>
            <a:r>
              <a:rPr lang="en-US" altLang="zh-CN" sz="2500" dirty="0" smtClean="0">
                <a:latin typeface="Corbel" panose="020B0503020204020204" pitchFamily="34" charset="0"/>
                <a:ea typeface="ＭＳ Ｐゴシック" pitchFamily="34" charset="-128"/>
                <a:cs typeface="Arial" pitchFamily="34" charset="0"/>
              </a:rPr>
              <a:t>Aim to meet the requirements of being online, accurate, and scalable</a:t>
            </a:r>
            <a:endParaRPr lang="en-US" altLang="zh-CN" sz="2500" dirty="0">
              <a:latin typeface="Corbel" panose="020B0503020204020204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365760" lvl="1" indent="0">
              <a:lnSpc>
                <a:spcPct val="90000"/>
              </a:lnSpc>
              <a:buNone/>
            </a:pPr>
            <a:endParaRPr lang="en-US" altLang="zh-CN" sz="25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700" dirty="0" smtClean="0">
              <a:solidFill>
                <a:srgbClr val="FF0000"/>
              </a:solidFill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dirty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700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16</a:t>
            </a:fld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36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272"/>
    </mc:Choice>
    <mc:Fallback xmlns="">
      <p:transition spd="slow" advTm="1142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Adaptive 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Matrix 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Factorization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Algorithm overview</a:t>
            </a:r>
          </a:p>
          <a:p>
            <a:pPr lvl="2"/>
            <a:endParaRPr lang="en-US" altLang="zh-CN" sz="22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17</a:t>
            </a:fld>
            <a:endParaRPr lang="zh-TW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1382073667"/>
              </p:ext>
            </p:extLst>
          </p:nvPr>
        </p:nvGraphicFramePr>
        <p:xfrm>
          <a:off x="1038740" y="1892800"/>
          <a:ext cx="6248400" cy="2938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54" y="5179356"/>
            <a:ext cx="7035296" cy="131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961930" y="5387655"/>
            <a:ext cx="2265895" cy="9985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89085" y="5387655"/>
            <a:ext cx="1922055" cy="9985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343040" y="5310394"/>
            <a:ext cx="2649945" cy="1075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46605" y="5118820"/>
            <a:ext cx="2035465" cy="13722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0800000">
            <a:off x="728444" y="2086358"/>
            <a:ext cx="228625" cy="2239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rot="10800000">
            <a:off x="1154857" y="2852925"/>
            <a:ext cx="228625" cy="2239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10800000">
            <a:off x="1550225" y="3621025"/>
            <a:ext cx="228625" cy="2239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 rot="10800000">
            <a:off x="1960460" y="4389125"/>
            <a:ext cx="228625" cy="2239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4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7"/>
    </mc:Choice>
    <mc:Fallback xmlns="">
      <p:transition xmlns:p14="http://schemas.microsoft.com/office/powerpoint/2010/main" spd="slow" advTm="21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Box-Cox transformation (to address limitation 1) </a:t>
            </a:r>
          </a:p>
          <a:p>
            <a:pPr lvl="1"/>
            <a:r>
              <a:rPr lang="en-US" altLang="zh-CN" sz="2500" dirty="0">
                <a:latin typeface="Corbel" panose="020B0503020204020204" pitchFamily="34" charset="0"/>
                <a:ea typeface="ＭＳ Ｐゴシック" pitchFamily="34" charset="-128"/>
                <a:cs typeface="Arial" pitchFamily="34" charset="0"/>
              </a:rPr>
              <a:t>Stabilize data variance</a:t>
            </a:r>
          </a:p>
          <a:p>
            <a:pPr lvl="1"/>
            <a:r>
              <a:rPr lang="en-US" altLang="zh-CN" sz="2500" dirty="0">
                <a:latin typeface="Corbel" panose="020B0503020204020204" pitchFamily="34" charset="0"/>
                <a:ea typeface="ＭＳ Ｐゴシック" pitchFamily="34" charset="-128"/>
                <a:cs typeface="Arial" pitchFamily="34" charset="0"/>
              </a:rPr>
              <a:t>Rank-preserving</a:t>
            </a:r>
          </a:p>
          <a:p>
            <a:endParaRPr lang="en-US" altLang="zh-CN" sz="28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400" dirty="0" smtClean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18</a:t>
            </a:fld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78480" y="4866702"/>
            <a:ext cx="762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77880" y="2900270"/>
            <a:ext cx="1681163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645980" cy="70407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Key Techniques 1: Data Transformation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17" y="2904467"/>
            <a:ext cx="3629448" cy="140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810" y="2929735"/>
            <a:ext cx="3669775" cy="139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85745" y="2124149"/>
            <a:ext cx="2189085" cy="298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35093" y="4250223"/>
            <a:ext cx="16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Response Time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8498" y="425022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Throughput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836" y="1628443"/>
            <a:ext cx="4051782" cy="87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62" y="5042929"/>
            <a:ext cx="3666156" cy="129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810" y="5042929"/>
            <a:ext cx="3641011" cy="129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838145" y="4812499"/>
            <a:ext cx="2189085" cy="298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35092" y="6362498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Time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83713" y="636249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Throughput</a:t>
            </a:r>
          </a:p>
        </p:txBody>
      </p:sp>
      <p:sp>
        <p:nvSpPr>
          <p:cNvPr id="22" name="Rectangle 1"/>
          <p:cNvSpPr/>
          <p:nvPr/>
        </p:nvSpPr>
        <p:spPr>
          <a:xfrm>
            <a:off x="5540319" y="2857357"/>
            <a:ext cx="2189085" cy="149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379975" y="4465935"/>
            <a:ext cx="522771" cy="538589"/>
            <a:chOff x="4578565" y="495077"/>
            <a:chExt cx="420154" cy="420154"/>
          </a:xfrm>
        </p:grpSpPr>
        <p:sp>
          <p:nvSpPr>
            <p:cNvPr id="25" name="下箭头 24"/>
            <p:cNvSpPr/>
            <p:nvPr/>
          </p:nvSpPr>
          <p:spPr>
            <a:xfrm>
              <a:off x="4578565" y="495077"/>
              <a:ext cx="420154" cy="420154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7BA79D">
                <a:alpha val="90000"/>
              </a:srgbClr>
            </a:solidFill>
            <a:ln w="25400" cap="flat" cmpd="sng" algn="ctr">
              <a:solidFill>
                <a:srgbClr val="4F81BD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下箭头 4"/>
            <p:cNvSpPr/>
            <p:nvPr/>
          </p:nvSpPr>
          <p:spPr>
            <a:xfrm>
              <a:off x="4673100" y="495077"/>
              <a:ext cx="231084" cy="3161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9839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659"/>
    </mc:Choice>
    <mc:Fallback xmlns="">
      <p:transition spd="slow" advTm="896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 animBg="1"/>
      <p:bldP spid="5" grpId="0"/>
      <p:bldP spid="13" grpId="0"/>
      <p:bldP spid="17" grpId="0" animBg="1"/>
      <p:bldP spid="18" grpId="0"/>
      <p:bldP spid="19" grpId="0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Online learning (to address limitation 2)</a:t>
            </a:r>
          </a:p>
          <a:p>
            <a:pPr lvl="1"/>
            <a:r>
              <a:rPr lang="en-US" altLang="zh-CN" sz="2100" dirty="0">
                <a:latin typeface="Corbel" panose="020B0503020204020204" pitchFamily="34" charset="0"/>
                <a:ea typeface="SimSun-ExtB" pitchFamily="49" charset="-122"/>
                <a:cs typeface="Arial" pitchFamily="34" charset="0"/>
              </a:rPr>
              <a:t>Stochastic gradient descent (SGD)</a:t>
            </a:r>
          </a:p>
          <a:p>
            <a:pPr lvl="1"/>
            <a:r>
              <a:rPr lang="en-US" altLang="zh-CN" sz="2400" dirty="0" smtClean="0">
                <a:latin typeface="Corbel" panose="020B0503020204020204" pitchFamily="34" charset="0"/>
                <a:ea typeface="SimSun-ExtB" pitchFamily="49" charset="-122"/>
                <a:cs typeface="Arial" pitchFamily="34" charset="0"/>
              </a:rPr>
              <a:t>Adapt to each newly observed data sample </a:t>
            </a:r>
          </a:p>
          <a:p>
            <a:pPr lvl="1"/>
            <a:r>
              <a:rPr lang="en-US" altLang="zh-CN" sz="2400" dirty="0" smtClean="0">
                <a:latin typeface="Corbel" panose="020B0503020204020204" pitchFamily="34" charset="0"/>
                <a:ea typeface="SimSun-ExtB" pitchFamily="49" charset="-122"/>
                <a:cs typeface="Arial" pitchFamily="34" charset="0"/>
              </a:rPr>
              <a:t>Update a user vector and a service vector at each step</a:t>
            </a:r>
          </a:p>
          <a:p>
            <a:pPr lvl="1"/>
            <a:endParaRPr lang="en-US" altLang="zh-CN" sz="2400" dirty="0">
              <a:latin typeface="Corbel" panose="020B0503020204020204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anose="020B0503020204020204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>
              <a:latin typeface="Corbel" panose="020B0503020204020204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anose="020B0503020204020204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>
              <a:latin typeface="Corbel" panose="020B0503020204020204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400" dirty="0" smtClean="0">
              <a:latin typeface="Corbel" panose="020B0503020204020204" pitchFamily="34" charset="0"/>
              <a:ea typeface="SimSun-ExtB" pitchFamily="49" charset="-122"/>
              <a:cs typeface="Arial" pitchFamily="34" charset="0"/>
            </a:endParaRPr>
          </a:p>
          <a:p>
            <a:pPr lvl="1">
              <a:spcBef>
                <a:spcPts val="1800"/>
              </a:spcBef>
            </a:pPr>
            <a:r>
              <a:rPr lang="en-US" altLang="zh-CN" sz="2400" b="1" dirty="0" smtClean="0">
                <a:latin typeface="Corbel" panose="020B0503020204020204" pitchFamily="34" charset="0"/>
                <a:ea typeface="SimSun-ExtB" pitchFamily="49" charset="-122"/>
                <a:cs typeface="Arial" pitchFamily="34" charset="0"/>
              </a:rPr>
              <a:t>Extensible to new users and services</a:t>
            </a:r>
            <a:endParaRPr lang="en-US" altLang="zh-CN" sz="2400" b="1" dirty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78480" y="4366518"/>
            <a:ext cx="762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645980" cy="70407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Key Techniques </a:t>
            </a:r>
            <a:r>
              <a:rPr lang="en-US" altLang="zh-CN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2: Online Learning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7" name="圓角矩形圖說文字 27"/>
          <p:cNvSpPr/>
          <p:nvPr/>
        </p:nvSpPr>
        <p:spPr>
          <a:xfrm>
            <a:off x="5703602" y="5070647"/>
            <a:ext cx="2577629" cy="537678"/>
          </a:xfrm>
          <a:prstGeom prst="wedgeRoundRectCallout">
            <a:avLst>
              <a:gd name="adj1" fmla="val -64398"/>
              <a:gd name="adj2" fmla="val -4454"/>
              <a:gd name="adj3" fmla="val 16667"/>
            </a:avLst>
          </a:prstGeom>
          <a:solidFill>
            <a:srgbClr val="7BA79D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/>
            <a:r>
              <a:rPr lang="en-US" altLang="zh-TW" sz="2000" kern="0" dirty="0" smtClean="0">
                <a:solidFill>
                  <a:sysClr val="window" lastClr="FFFFFF"/>
                </a:solidFill>
                <a:latin typeface="Corbel" panose="020B0503020204020204" pitchFamily="34" charset="0"/>
                <a:ea typeface="新細明體"/>
              </a:rPr>
              <a:t>SGD update rules</a:t>
            </a:r>
            <a:endParaRPr lang="en-US" altLang="zh-TW" sz="2000" kern="0" dirty="0">
              <a:solidFill>
                <a:sysClr val="window" lastClr="FFFFFF"/>
              </a:solidFill>
              <a:latin typeface="Corbel" panose="020B0503020204020204" pitchFamily="34" charset="0"/>
              <a:ea typeface="新細明體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99" y="4968516"/>
            <a:ext cx="4158689" cy="71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76024"/>
              </p:ext>
            </p:extLst>
          </p:nvPr>
        </p:nvGraphicFramePr>
        <p:xfrm>
          <a:off x="1946455" y="3798555"/>
          <a:ext cx="551675" cy="7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75"/>
              </a:tblGrid>
              <a:tr h="3663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63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8317"/>
              </p:ext>
            </p:extLst>
          </p:nvPr>
        </p:nvGraphicFramePr>
        <p:xfrm>
          <a:off x="3636275" y="3798555"/>
          <a:ext cx="551675" cy="7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75"/>
              </a:tblGrid>
              <a:tr h="3663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63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977384"/>
              </p:ext>
            </p:extLst>
          </p:nvPr>
        </p:nvGraphicFramePr>
        <p:xfrm>
          <a:off x="2791365" y="3798555"/>
          <a:ext cx="551675" cy="7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75"/>
              </a:tblGrid>
              <a:tr h="366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663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0803"/>
              </p:ext>
            </p:extLst>
          </p:nvPr>
        </p:nvGraphicFramePr>
        <p:xfrm>
          <a:off x="4481185" y="3798555"/>
          <a:ext cx="551675" cy="7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75"/>
              </a:tblGrid>
              <a:tr h="366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663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703032"/>
              </p:ext>
            </p:extLst>
          </p:nvPr>
        </p:nvGraphicFramePr>
        <p:xfrm>
          <a:off x="1077145" y="3798555"/>
          <a:ext cx="551675" cy="7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75"/>
              </a:tblGrid>
              <a:tr h="3663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63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59374"/>
              </p:ext>
            </p:extLst>
          </p:nvPr>
        </p:nvGraphicFramePr>
        <p:xfrm>
          <a:off x="5326095" y="3798555"/>
          <a:ext cx="551675" cy="7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75"/>
              </a:tblGrid>
              <a:tr h="3663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63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16079"/>
              </p:ext>
            </p:extLst>
          </p:nvPr>
        </p:nvGraphicFramePr>
        <p:xfrm>
          <a:off x="7284750" y="3798555"/>
          <a:ext cx="551675" cy="7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75"/>
              </a:tblGrid>
              <a:tr h="3663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63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20513"/>
              </p:ext>
            </p:extLst>
          </p:nvPr>
        </p:nvGraphicFramePr>
        <p:xfrm>
          <a:off x="6171005" y="3798555"/>
          <a:ext cx="551675" cy="7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75"/>
              </a:tblGrid>
              <a:tr h="3663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63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1655025" y="4028985"/>
            <a:ext cx="228625" cy="2239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2538340" y="4028980"/>
            <a:ext cx="228625" cy="2239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3383250" y="4028985"/>
            <a:ext cx="228625" cy="2239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4228160" y="4028980"/>
            <a:ext cx="228625" cy="2239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>
            <a:off x="5073070" y="4035485"/>
            <a:ext cx="228625" cy="2239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/>
          <p:cNvSpPr/>
          <p:nvPr/>
        </p:nvSpPr>
        <p:spPr>
          <a:xfrm>
            <a:off x="5917980" y="4035485"/>
            <a:ext cx="228625" cy="2239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>
            <a:off x="6878105" y="4045913"/>
            <a:ext cx="228625" cy="2239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圓角矩形圖說文字 27"/>
          <p:cNvSpPr/>
          <p:nvPr/>
        </p:nvSpPr>
        <p:spPr>
          <a:xfrm>
            <a:off x="904336" y="3044951"/>
            <a:ext cx="1844342" cy="537670"/>
          </a:xfrm>
          <a:prstGeom prst="wedgeRoundRectCallout">
            <a:avLst>
              <a:gd name="adj1" fmla="val -35557"/>
              <a:gd name="adj2" fmla="val 81539"/>
              <a:gd name="adj3" fmla="val 16667"/>
            </a:avLst>
          </a:prstGeom>
          <a:solidFill>
            <a:srgbClr val="7BA79D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/>
            <a:r>
              <a:rPr lang="en-US" altLang="zh-TW" sz="2000" kern="0" dirty="0" smtClean="0">
                <a:solidFill>
                  <a:sysClr val="window" lastClr="FFFFFF"/>
                </a:solidFill>
                <a:latin typeface="Corbel" panose="020B0503020204020204" pitchFamily="34" charset="0"/>
                <a:ea typeface="新細明體"/>
              </a:rPr>
              <a:t>Online mode</a:t>
            </a:r>
            <a:endParaRPr lang="en-US" altLang="zh-TW" sz="2000" kern="0" dirty="0">
              <a:solidFill>
                <a:sysClr val="window" lastClr="FFFFFF"/>
              </a:solidFill>
              <a:latin typeface="Corbel" panose="020B0503020204020204" pitchFamily="34" charset="0"/>
              <a:ea typeface="新細明體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075" y="2175754"/>
            <a:ext cx="1276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760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119"/>
    </mc:Choice>
    <mc:Fallback xmlns="">
      <p:transition spd="slow" advTm="77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Outline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Introduction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 err="1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QoS</a:t>
            </a:r>
            <a:r>
              <a:rPr lang="en-US" altLang="zh-CN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 Prediction Problem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Collaborative Filtering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Adaptive Matrix Factorization</a:t>
            </a:r>
          </a:p>
          <a:p>
            <a:pPr>
              <a:lnSpc>
                <a:spcPct val="125000"/>
              </a:lnSpc>
            </a:pPr>
            <a:r>
              <a:rPr lang="en-US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Experiments</a:t>
            </a:r>
          </a:p>
          <a:p>
            <a:pPr>
              <a:lnSpc>
                <a:spcPct val="125000"/>
              </a:lnSpc>
            </a:pPr>
            <a:r>
              <a:rPr lang="en-US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Conclusion </a:t>
            </a:r>
            <a:r>
              <a:rPr lang="en-US" sz="2800" b="1" dirty="0">
                <a:latin typeface="Arial" pitchFamily="34" charset="0"/>
                <a:ea typeface="Microsoft JhengHei" pitchFamily="34" charset="-120"/>
                <a:cs typeface="Arial" pitchFamily="34" charset="0"/>
              </a:rPr>
              <a:t>&amp; Future Work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43"/>
    </mc:Choice>
    <mc:Fallback xmlns="">
      <p:transition spd="slow" advTm="3464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r>
              <a:rPr lang="en-US" altLang="zh-CN" sz="3000" b="1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Adaptive weights </a:t>
            </a:r>
            <a:r>
              <a:rPr lang="en-US" altLang="zh-CN" sz="3000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(to address limitation 3)</a:t>
            </a:r>
          </a:p>
          <a:p>
            <a:pPr lvl="1"/>
            <a:r>
              <a:rPr lang="en-US" altLang="zh-CN" sz="2400" dirty="0">
                <a:latin typeface="Corbel" panose="020B0503020204020204" pitchFamily="34" charset="0"/>
                <a:ea typeface="SimSun-ExtB" pitchFamily="49" charset="-122"/>
                <a:cs typeface="Arial" pitchFamily="34" charset="0"/>
              </a:rPr>
              <a:t>Become robust </a:t>
            </a:r>
          </a:p>
          <a:p>
            <a:pPr lvl="2"/>
            <a:r>
              <a:rPr lang="en-US" altLang="zh-CN" sz="2100" dirty="0" smtClean="0">
                <a:latin typeface="Corbel" panose="020B0503020204020204" pitchFamily="34" charset="0"/>
                <a:ea typeface="SimSun-ExtB" pitchFamily="49" charset="-122"/>
                <a:cs typeface="Arial" pitchFamily="34" charset="0"/>
              </a:rPr>
              <a:t>Existing users and services keep stable</a:t>
            </a:r>
          </a:p>
          <a:p>
            <a:pPr lvl="2"/>
            <a:r>
              <a:rPr lang="en-US" altLang="zh-CN" sz="2100" dirty="0" smtClean="0">
                <a:latin typeface="Corbel" panose="020B0503020204020204" pitchFamily="34" charset="0"/>
                <a:ea typeface="SimSun-ExtB" pitchFamily="49" charset="-122"/>
                <a:cs typeface="Arial" pitchFamily="34" charset="0"/>
              </a:rPr>
              <a:t>New users and services converge fast</a:t>
            </a:r>
          </a:p>
          <a:p>
            <a:pPr lvl="1"/>
            <a:r>
              <a:rPr lang="en-US" altLang="zh-CN" sz="2400" dirty="0">
                <a:latin typeface="Corbel" panose="020B0503020204020204" pitchFamily="34" charset="0"/>
                <a:ea typeface="SimSun-ExtB" pitchFamily="49" charset="-122"/>
                <a:cs typeface="Arial" pitchFamily="34" charset="0"/>
              </a:rPr>
              <a:t>Unique learning rate for each user/service</a:t>
            </a:r>
          </a:p>
          <a:p>
            <a:pPr lvl="1"/>
            <a:r>
              <a:rPr lang="en-US" altLang="zh-CN" sz="2400" dirty="0">
                <a:latin typeface="Corbel" panose="020B0503020204020204" pitchFamily="34" charset="0"/>
                <a:ea typeface="SimSun-ExtB" pitchFamily="49" charset="-122"/>
                <a:cs typeface="Arial" pitchFamily="34" charset="0"/>
              </a:rPr>
              <a:t>Large for new vectors, small for converged vectors</a:t>
            </a: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400" dirty="0" smtClean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20</a:t>
            </a:fld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78480" y="6083825"/>
            <a:ext cx="762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645980" cy="70407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Key Techniques </a:t>
            </a:r>
            <a:r>
              <a:rPr lang="en-US" altLang="zh-CN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3: Adaptive Weights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25" y="5656490"/>
            <a:ext cx="3979854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3443095" y="5611067"/>
            <a:ext cx="460860" cy="621498"/>
          </a:xfrm>
          <a:prstGeom prst="roundRect">
            <a:avLst/>
          </a:prstGeom>
          <a:noFill/>
          <a:ln w="38100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042216" y="4092861"/>
            <a:ext cx="2720990" cy="1333199"/>
            <a:chOff x="1843877" y="2046420"/>
            <a:chExt cx="2720990" cy="133319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882" y="2046420"/>
              <a:ext cx="641909" cy="641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882" y="2737710"/>
              <a:ext cx="641909" cy="641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245" y="2046420"/>
              <a:ext cx="641909" cy="641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877" y="2737710"/>
              <a:ext cx="641909" cy="641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Arrow Connector 4"/>
            <p:cNvCxnSpPr>
              <a:stCxn id="23" idx="3"/>
              <a:endCxn id="2052" idx="1"/>
            </p:cNvCxnSpPr>
            <p:nvPr/>
          </p:nvCxnSpPr>
          <p:spPr>
            <a:xfrm>
              <a:off x="2487154" y="2367375"/>
              <a:ext cx="66072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4" idx="3"/>
              <a:endCxn id="20" idx="1"/>
            </p:cNvCxnSpPr>
            <p:nvPr/>
          </p:nvCxnSpPr>
          <p:spPr>
            <a:xfrm>
              <a:off x="2485786" y="3058665"/>
              <a:ext cx="66209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3920149" y="2123230"/>
              <a:ext cx="630860" cy="488289"/>
            </a:xfrm>
            <a:prstGeom prst="roundRect">
              <a:avLst/>
            </a:prstGeom>
            <a:noFill/>
            <a:ln w="38100"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99FF"/>
                  </a:solidFill>
                </a:rPr>
                <a:t>1.0</a:t>
              </a:r>
              <a:endParaRPr lang="en-US" dirty="0">
                <a:solidFill>
                  <a:srgbClr val="0099FF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934007" y="2814519"/>
              <a:ext cx="630860" cy="488289"/>
            </a:xfrm>
            <a:prstGeom prst="roundRect">
              <a:avLst/>
            </a:prstGeom>
            <a:noFill/>
            <a:ln w="38100"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99FF"/>
                  </a:solidFill>
                </a:rPr>
                <a:t>1.5</a:t>
              </a:r>
              <a:endParaRPr lang="en-US" dirty="0">
                <a:solidFill>
                  <a:srgbClr val="0099FF"/>
                </a:solidFill>
              </a:endParaRPr>
            </a:p>
          </p:txBody>
        </p:sp>
      </p:grpSp>
      <p:sp>
        <p:nvSpPr>
          <p:cNvPr id="40" name="Left Arrow 39"/>
          <p:cNvSpPr/>
          <p:nvPr/>
        </p:nvSpPr>
        <p:spPr>
          <a:xfrm rot="10800000">
            <a:off x="2613996" y="4301851"/>
            <a:ext cx="228625" cy="2239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/>
          <p:cNvSpPr/>
          <p:nvPr/>
        </p:nvSpPr>
        <p:spPr>
          <a:xfrm rot="10800000">
            <a:off x="2613996" y="5012667"/>
            <a:ext cx="228625" cy="2239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61"/>
    </mc:Choice>
    <mc:Fallback xmlns="">
      <p:transition spd="slow" advTm="74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40" grpId="0" animBg="1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Outline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Introduction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QoS</a:t>
            </a: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 Prediction Problem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Collaborative Filtering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Adaptive Matrix Factorization</a:t>
            </a:r>
          </a:p>
          <a:p>
            <a:pPr>
              <a:lnSpc>
                <a:spcPct val="125000"/>
              </a:lnSpc>
            </a:pPr>
            <a:r>
              <a:rPr lang="en-US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Experiments</a:t>
            </a:r>
          </a:p>
          <a:p>
            <a:pPr>
              <a:lnSpc>
                <a:spcPct val="125000"/>
              </a:lnSpc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Conclusion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&amp; Future Work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085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43"/>
    </mc:Choice>
    <mc:Fallback xmlns="">
      <p:transition spd="slow" advTm="3464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914400" y="1470345"/>
            <a:ext cx="2057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Dataset collection</a:t>
            </a:r>
          </a:p>
          <a:p>
            <a:pPr lvl="1"/>
            <a:r>
              <a:rPr lang="en-US" altLang="zh-CN" sz="2400" b="1" dirty="0" smtClean="0">
                <a:latin typeface="Corbel" panose="020B0503020204020204" pitchFamily="34" charset="0"/>
                <a:ea typeface="SimSun-ExtB" pitchFamily="49" charset="-122"/>
                <a:cs typeface="Calibri" pitchFamily="34" charset="0"/>
              </a:rPr>
              <a:t>Response time (RT): </a:t>
            </a:r>
            <a:r>
              <a:rPr lang="en-US" altLang="zh-CN" sz="2400" dirty="0" smtClean="0">
                <a:latin typeface="Corbel" panose="020B0503020204020204" pitchFamily="34" charset="0"/>
                <a:ea typeface="SimSun-ExtB" pitchFamily="49" charset="-122"/>
                <a:cs typeface="Calibri" pitchFamily="34" charset="0"/>
              </a:rPr>
              <a:t>user-perceived delay of service invocation (sec)</a:t>
            </a:r>
          </a:p>
          <a:p>
            <a:pPr lvl="1"/>
            <a:r>
              <a:rPr lang="en-US" altLang="zh-CN" sz="2400" b="1" dirty="0" smtClean="0">
                <a:latin typeface="Corbel" panose="020B0503020204020204" pitchFamily="34" charset="0"/>
                <a:ea typeface="SimSun-ExtB" pitchFamily="49" charset="-122"/>
                <a:cs typeface="Calibri" pitchFamily="34" charset="0"/>
              </a:rPr>
              <a:t>Throughput (TP): </a:t>
            </a:r>
            <a:r>
              <a:rPr lang="en-US" altLang="zh-CN" sz="2400" dirty="0" smtClean="0">
                <a:latin typeface="Corbel" panose="020B0503020204020204" pitchFamily="34" charset="0"/>
                <a:ea typeface="SimSun-ExtB" pitchFamily="49" charset="-122"/>
                <a:cs typeface="Calibri" pitchFamily="34" charset="0"/>
              </a:rPr>
              <a:t>data transmission rate (kbps)</a:t>
            </a:r>
          </a:p>
          <a:p>
            <a:pPr lvl="1"/>
            <a:r>
              <a:rPr lang="en-US" altLang="zh-CN" sz="2400" b="1" dirty="0" smtClean="0">
                <a:latin typeface="Calibri" panose="020F0502020204030204" pitchFamily="34" charset="0"/>
                <a:ea typeface="SimSun-ExtB" pitchFamily="49" charset="-122"/>
                <a:cs typeface="Calibri" pitchFamily="34" charset="0"/>
              </a:rPr>
              <a:t>142 * 4500 * 64 </a:t>
            </a:r>
            <a:r>
              <a:rPr lang="en-US" altLang="zh-CN" sz="2400" b="1" dirty="0" err="1" smtClean="0">
                <a:latin typeface="Corbel" panose="020B0503020204020204" pitchFamily="34" charset="0"/>
                <a:ea typeface="SimSun-ExtB" pitchFamily="49" charset="-122"/>
                <a:cs typeface="Calibri" pitchFamily="34" charset="0"/>
              </a:rPr>
              <a:t>QoS</a:t>
            </a:r>
            <a:r>
              <a:rPr lang="en-US" altLang="zh-CN" sz="2400" b="1" dirty="0" smtClean="0">
                <a:latin typeface="Corbel" panose="020B0503020204020204" pitchFamily="34" charset="0"/>
                <a:ea typeface="SimSun-ExtB" pitchFamily="49" charset="-122"/>
                <a:cs typeface="Calibri" pitchFamily="34" charset="0"/>
              </a:rPr>
              <a:t> matrix</a:t>
            </a:r>
          </a:p>
          <a:p>
            <a:pPr lvl="2"/>
            <a:r>
              <a:rPr lang="en-US" altLang="zh-CN" sz="2100" dirty="0" smtClean="0">
                <a:latin typeface="Calibri" panose="020F0502020204030204" pitchFamily="34" charset="0"/>
                <a:ea typeface="SimSun-ExtB" pitchFamily="49" charset="-122"/>
                <a:cs typeface="Calibri" pitchFamily="34" charset="0"/>
              </a:rPr>
              <a:t>142</a:t>
            </a:r>
            <a:r>
              <a:rPr lang="en-US" altLang="zh-CN" sz="2100" dirty="0" smtClean="0">
                <a:latin typeface="Corbel" panose="020B0503020204020204" pitchFamily="34" charset="0"/>
                <a:ea typeface="SimSun-ExtB" pitchFamily="49" charset="-122"/>
                <a:cs typeface="Calibri" pitchFamily="34" charset="0"/>
              </a:rPr>
              <a:t> </a:t>
            </a:r>
            <a:r>
              <a:rPr lang="en-US" altLang="zh-CN" sz="2100" dirty="0">
                <a:latin typeface="Corbel" panose="020B0503020204020204" pitchFamily="34" charset="0"/>
                <a:ea typeface="SimSun-ExtB" pitchFamily="49" charset="-122"/>
                <a:cs typeface="Calibri" pitchFamily="34" charset="0"/>
              </a:rPr>
              <a:t>users (</a:t>
            </a:r>
            <a:r>
              <a:rPr lang="en-US" altLang="zh-CN" sz="2100" dirty="0" err="1">
                <a:latin typeface="Corbel" panose="020B0503020204020204" pitchFamily="34" charset="0"/>
                <a:ea typeface="SimSun-ExtB" pitchFamily="49" charset="-122"/>
                <a:cs typeface="Calibri" pitchFamily="34" charset="0"/>
              </a:rPr>
              <a:t>Planetlab</a:t>
            </a:r>
            <a:r>
              <a:rPr lang="en-US" altLang="zh-CN" sz="2100" dirty="0">
                <a:latin typeface="Corbel" panose="020B0503020204020204" pitchFamily="34" charset="0"/>
                <a:ea typeface="SimSun-ExtB" pitchFamily="49" charset="-122"/>
                <a:cs typeface="Calibri" pitchFamily="34" charset="0"/>
              </a:rPr>
              <a:t> </a:t>
            </a:r>
            <a:r>
              <a:rPr lang="en-US" altLang="zh-CN" sz="2100" dirty="0" smtClean="0">
                <a:latin typeface="Corbel" panose="020B0503020204020204" pitchFamily="34" charset="0"/>
                <a:ea typeface="SimSun-ExtB" pitchFamily="49" charset="-122"/>
                <a:cs typeface="Calibri" pitchFamily="34" charset="0"/>
              </a:rPr>
              <a:t>nodes)</a:t>
            </a:r>
          </a:p>
          <a:p>
            <a:pPr lvl="2"/>
            <a:r>
              <a:rPr lang="en-US" altLang="zh-CN" sz="2100" dirty="0" smtClean="0">
                <a:latin typeface="Calibri" panose="020F0502020204030204" pitchFamily="34" charset="0"/>
                <a:ea typeface="SimSun-ExtB" pitchFamily="49" charset="-122"/>
                <a:cs typeface="Calibri" pitchFamily="34" charset="0"/>
              </a:rPr>
              <a:t>4,500 </a:t>
            </a:r>
            <a:r>
              <a:rPr lang="en-US" altLang="zh-CN" sz="2100" dirty="0" smtClean="0">
                <a:latin typeface="Corbel" panose="020B0503020204020204" pitchFamily="34" charset="0"/>
                <a:ea typeface="SimSun-ExtB" pitchFamily="49" charset="-122"/>
                <a:cs typeface="Calibri" pitchFamily="34" charset="0"/>
              </a:rPr>
              <a:t>real-world Web services</a:t>
            </a:r>
          </a:p>
          <a:p>
            <a:pPr lvl="2"/>
            <a:r>
              <a:rPr lang="en-US" altLang="zh-CN" sz="2100" dirty="0" smtClean="0">
                <a:latin typeface="Calibri" panose="020F0502020204030204" pitchFamily="34" charset="0"/>
                <a:ea typeface="SimSun-ExtB" pitchFamily="49" charset="-122"/>
                <a:cs typeface="Calibri" pitchFamily="34" charset="0"/>
              </a:rPr>
              <a:t>64</a:t>
            </a:r>
            <a:r>
              <a:rPr lang="en-US" altLang="zh-CN" sz="2100" dirty="0" smtClean="0">
                <a:latin typeface="Corbel" panose="020B0503020204020204" pitchFamily="34" charset="0"/>
                <a:ea typeface="SimSun-ExtB" pitchFamily="49" charset="-122"/>
                <a:cs typeface="Calibri" pitchFamily="34" charset="0"/>
              </a:rPr>
              <a:t> time slices, at </a:t>
            </a:r>
            <a:r>
              <a:rPr lang="en-US" altLang="zh-CN" sz="2100" dirty="0" smtClean="0">
                <a:latin typeface="Calibri" panose="020F0502020204030204" pitchFamily="34" charset="0"/>
                <a:ea typeface="SimSun-ExtB" pitchFamily="49" charset="-122"/>
                <a:cs typeface="Calibri" pitchFamily="34" charset="0"/>
              </a:rPr>
              <a:t>15</a:t>
            </a:r>
            <a:r>
              <a:rPr lang="en-US" altLang="zh-CN" sz="2100" dirty="0" smtClean="0">
                <a:latin typeface="Corbel" panose="020B0503020204020204" pitchFamily="34" charset="0"/>
                <a:ea typeface="SimSun-ExtB" pitchFamily="49" charset="-122"/>
                <a:cs typeface="Calibri" pitchFamily="34" charset="0"/>
              </a:rPr>
              <a:t>min time interval </a:t>
            </a: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2"/>
            <a:endParaRPr lang="en-US" altLang="zh-CN" sz="21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400" dirty="0" smtClean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Experiments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22</a:t>
            </a:fld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21" y="4524094"/>
            <a:ext cx="2953600" cy="215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18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4"/>
    </mc:Choice>
    <mc:Fallback xmlns="">
      <p:transition spd="slow" advTm="60514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23</a:t>
            </a:fld>
            <a:endParaRPr lang="zh-TW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Evaluation Metrics</a:t>
            </a:r>
          </a:p>
          <a:p>
            <a:pPr lvl="1"/>
            <a:r>
              <a:rPr lang="en-US" altLang="zh-CN" sz="2400" b="1" dirty="0" smtClean="0">
                <a:latin typeface="Corbel" pitchFamily="34" charset="0"/>
                <a:ea typeface="ＭＳ Ｐゴシック" pitchFamily="34" charset="-128"/>
              </a:rPr>
              <a:t>MAE (Mean Absolute Error): </a:t>
            </a:r>
            <a:r>
              <a:rPr lang="en-US" altLang="zh-CN" sz="2400" dirty="0">
                <a:latin typeface="Corbel" pitchFamily="34" charset="0"/>
                <a:ea typeface="ＭＳ Ｐゴシック" pitchFamily="34" charset="-128"/>
              </a:rPr>
              <a:t>to measure the average prediction </a:t>
            </a:r>
            <a:r>
              <a:rPr lang="en-US" altLang="zh-CN" sz="2400" dirty="0" smtClean="0">
                <a:latin typeface="Corbel" pitchFamily="34" charset="0"/>
                <a:ea typeface="ＭＳ Ｐゴシック" pitchFamily="34" charset="-128"/>
              </a:rPr>
              <a:t>accuracy</a:t>
            </a:r>
          </a:p>
          <a:p>
            <a:pPr lvl="1"/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ＭＳ Ｐゴシック" pitchFamily="34" charset="-128"/>
            </a:endParaRPr>
          </a:p>
          <a:p>
            <a:pPr lvl="1"/>
            <a:r>
              <a:rPr lang="en-US" altLang="zh-CN" sz="2400" b="1" dirty="0">
                <a:latin typeface="Corbel" pitchFamily="34" charset="0"/>
                <a:ea typeface="ＭＳ Ｐゴシック" pitchFamily="34" charset="-128"/>
              </a:rPr>
              <a:t>MRE (Median Relative Error): </a:t>
            </a:r>
            <a:r>
              <a:rPr lang="en-US" altLang="zh-CN" sz="2400" dirty="0">
                <a:latin typeface="Corbel" pitchFamily="34" charset="0"/>
                <a:ea typeface="ＭＳ Ｐゴシック" pitchFamily="34" charset="-128"/>
              </a:rPr>
              <a:t>a key metric to identify the error effect of different magnitudes of prediction </a:t>
            </a:r>
            <a:r>
              <a:rPr lang="en-US" altLang="zh-CN" sz="2400" dirty="0" smtClean="0">
                <a:latin typeface="Corbel" pitchFamily="34" charset="0"/>
                <a:ea typeface="ＭＳ Ｐゴシック" pitchFamily="34" charset="-128"/>
              </a:rPr>
              <a:t>values</a:t>
            </a:r>
          </a:p>
          <a:p>
            <a:pPr lvl="1"/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ＭＳ Ｐゴシック" pitchFamily="34" charset="-128"/>
            </a:endParaRPr>
          </a:p>
          <a:p>
            <a:pPr lvl="1"/>
            <a:r>
              <a:rPr lang="en-US" altLang="zh-CN" sz="2400" b="1" dirty="0" smtClean="0">
                <a:latin typeface="Corbel" pitchFamily="34" charset="0"/>
                <a:ea typeface="ＭＳ Ｐゴシック" pitchFamily="34" charset="-128"/>
              </a:rPr>
              <a:t>NMRE </a:t>
            </a:r>
            <a:r>
              <a:rPr lang="en-US" altLang="zh-CN" sz="2400" b="1" dirty="0">
                <a:latin typeface="Corbel" pitchFamily="34" charset="0"/>
                <a:ea typeface="ＭＳ Ｐゴシック" pitchFamily="34" charset="-128"/>
              </a:rPr>
              <a:t>(Ninety-Percentile Relative Error</a:t>
            </a:r>
            <a:r>
              <a:rPr lang="en-US" altLang="zh-CN" sz="2400" b="1" dirty="0" smtClean="0">
                <a:latin typeface="Corbel" pitchFamily="34" charset="0"/>
                <a:ea typeface="ＭＳ Ｐゴシック" pitchFamily="34" charset="-128"/>
              </a:rPr>
              <a:t>)</a:t>
            </a:r>
            <a:r>
              <a:rPr lang="zh-CN" altLang="en-US" sz="2400" b="1" dirty="0" smtClean="0">
                <a:latin typeface="Corbel" pitchFamily="34" charset="0"/>
                <a:ea typeface="ＭＳ Ｐゴシック" pitchFamily="34" charset="-128"/>
              </a:rPr>
              <a:t>：</a:t>
            </a:r>
            <a:r>
              <a:rPr lang="en-US" altLang="zh-CN" sz="2400" b="1" dirty="0" smtClean="0">
                <a:latin typeface="Corbel" pitchFamily="34" charset="0"/>
                <a:ea typeface="ＭＳ Ｐゴシック" pitchFamily="34" charset="-128"/>
              </a:rPr>
              <a:t> </a:t>
            </a:r>
            <a:r>
              <a:rPr lang="en-US" altLang="zh-CN" sz="2400" dirty="0">
                <a:latin typeface="Corbel" pitchFamily="34" charset="0"/>
                <a:ea typeface="ＭＳ Ｐゴシック" pitchFamily="34" charset="-128"/>
              </a:rPr>
              <a:t>NPRE takes the 90th percentile of all the pairwise relative errors</a:t>
            </a:r>
          </a:p>
          <a:p>
            <a:pPr lvl="1"/>
            <a:endParaRPr lang="en-US" altLang="zh-CN" sz="2400" dirty="0" smtClean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Experiments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2" y="4211044"/>
            <a:ext cx="4495611" cy="67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236" y="2492600"/>
            <a:ext cx="3654668" cy="78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91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914400" y="1470345"/>
            <a:ext cx="2057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Performance Comparison</a:t>
            </a:r>
          </a:p>
          <a:p>
            <a:pPr lvl="1"/>
            <a:r>
              <a:rPr lang="en-US" altLang="zh-CN" sz="2400" b="1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Compared approaches: </a:t>
            </a:r>
          </a:p>
          <a:p>
            <a:pPr lvl="2"/>
            <a:r>
              <a:rPr lang="en-US" altLang="zh-CN" sz="2100" b="1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UPCC, IPCC, UIPCC: </a:t>
            </a:r>
            <a:r>
              <a:rPr lang="en-US" altLang="zh-CN" sz="2100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conventional CF baselines</a:t>
            </a:r>
          </a:p>
          <a:p>
            <a:pPr lvl="2"/>
            <a:r>
              <a:rPr lang="en-US" altLang="zh-CN" sz="2100" b="1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PMF: </a:t>
            </a:r>
            <a:r>
              <a:rPr lang="en-US" altLang="zh-CN" sz="2100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convectional matrix factorization approach</a:t>
            </a:r>
          </a:p>
          <a:p>
            <a:pPr lvl="2"/>
            <a:r>
              <a:rPr lang="en-US" altLang="zh-CN" sz="2100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These approaches cannot perform online</a:t>
            </a:r>
          </a:p>
          <a:p>
            <a:pPr lvl="1"/>
            <a:r>
              <a:rPr lang="en-US" altLang="zh-CN" sz="2400" b="1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Matrix </a:t>
            </a:r>
            <a:r>
              <a:rPr lang="en-US" altLang="zh-CN" sz="2400" b="1" dirty="0">
                <a:latin typeface="Corbel" pitchFamily="34" charset="0"/>
                <a:ea typeface="SimSun-ExtB" pitchFamily="49" charset="-122"/>
                <a:cs typeface="Arial" pitchFamily="34" charset="0"/>
              </a:rPr>
              <a:t>density: </a:t>
            </a:r>
            <a:r>
              <a:rPr lang="en-US" altLang="zh-CN" sz="2400" dirty="0">
                <a:latin typeface="Corbel" pitchFamily="34" charset="0"/>
                <a:ea typeface="SimSun-ExtB" pitchFamily="49" charset="-122"/>
                <a:cs typeface="Arial" pitchFamily="34" charset="0"/>
              </a:rPr>
              <a:t>means how many historical data we </a:t>
            </a:r>
            <a:r>
              <a:rPr lang="en-US" altLang="zh-CN" sz="2400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use</a:t>
            </a:r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2"/>
            <a:endParaRPr lang="en-US" altLang="zh-CN" sz="21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400" dirty="0" smtClean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Experiments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125920"/>
            <a:ext cx="2133600" cy="365125"/>
          </a:xfrm>
        </p:spPr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24</a:t>
            </a:fld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196343" y="4155950"/>
            <a:ext cx="512762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0" y="3736240"/>
            <a:ext cx="8909190" cy="280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462665" y="5121822"/>
            <a:ext cx="8563545" cy="2658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62665" y="6268019"/>
            <a:ext cx="8563545" cy="2658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24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737"/>
    </mc:Choice>
    <mc:Fallback xmlns="">
      <p:transition spd="slow" advTm="827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381000" y="1143000"/>
                <a:ext cx="8385048" cy="54102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b="1" dirty="0" smtClean="0">
                    <a:latin typeface="Arial" pitchFamily="34" charset="0"/>
                    <a:ea typeface="SimSun-ExtB" pitchFamily="49" charset="-122"/>
                    <a:cs typeface="Arial" pitchFamily="34" charset="0"/>
                  </a:rPr>
                  <a:t>Impact of data transformation</a:t>
                </a:r>
              </a:p>
              <a:p>
                <a:pPr lvl="1"/>
                <a:r>
                  <a:rPr lang="en-US" altLang="zh-CN" sz="2400" dirty="0" smtClean="0">
                    <a:latin typeface="Corbel" panose="020B0503020204020204" pitchFamily="34" charset="0"/>
                    <a:ea typeface="SimSun-ExtB" pitchFamily="49" charset="-122"/>
                    <a:cs typeface="Arial" pitchFamily="34" charset="0"/>
                  </a:rPr>
                  <a:t>Compared approaches</a:t>
                </a:r>
              </a:p>
              <a:p>
                <a:pPr lvl="2"/>
                <a:r>
                  <a:rPr lang="en-US" altLang="zh-CN" sz="2100" dirty="0" smtClean="0">
                    <a:latin typeface="Corbel" panose="020B0503020204020204" pitchFamily="34" charset="0"/>
                    <a:ea typeface="SimSun-ExtB" pitchFamily="49" charset="-122"/>
                    <a:cs typeface="Arial" pitchFamily="34" charset="0"/>
                  </a:rPr>
                  <a:t>PMF (without data transformation)</a:t>
                </a:r>
              </a:p>
              <a:p>
                <a:pPr lvl="2"/>
                <a:r>
                  <a:rPr lang="en-US" altLang="zh-CN" sz="2100" dirty="0" smtClean="0">
                    <a:latin typeface="Corbel" panose="020B0503020204020204" pitchFamily="34" charset="0"/>
                    <a:ea typeface="SimSun-ExtB" pitchFamily="49" charset="-122"/>
                    <a:cs typeface="Arial" pitchFamily="34" charset="0"/>
                  </a:rPr>
                  <a:t>AMF(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=1,</m:t>
                    </m:r>
                  </m:oMath>
                </a14:m>
                <a:r>
                  <a:rPr lang="en-US" altLang="zh-CN" sz="2100" dirty="0" smtClean="0">
                    <a:latin typeface="Corbel" panose="020B0503020204020204" pitchFamily="34" charset="0"/>
                    <a:ea typeface="SimSun-ExtB" pitchFamily="49" charset="-122"/>
                    <a:cs typeface="Arial" pitchFamily="34" charset="0"/>
                  </a:rPr>
                  <a:t> reduce to linear normalization)</a:t>
                </a:r>
              </a:p>
              <a:p>
                <a:pPr lvl="2"/>
                <a:r>
                  <a:rPr lang="en-US" altLang="zh-CN" sz="2100" dirty="0" smtClean="0">
                    <a:latin typeface="Corbel" panose="020B0503020204020204" pitchFamily="34" charset="0"/>
                    <a:ea typeface="SimSun-ExtB" pitchFamily="49" charset="-122"/>
                    <a:cs typeface="Arial" pitchFamily="34" charset="0"/>
                  </a:rPr>
                  <a:t>AMF (</a:t>
                </a:r>
                <a:r>
                  <a:rPr lang="zh-CN" altLang="en-US" sz="2100" dirty="0">
                    <a:latin typeface="Corbel" panose="020B0503020204020204" pitchFamily="34" charset="0"/>
                    <a:ea typeface="SimSun-ExtB" pitchFamily="49" charset="-122"/>
                    <a:cs typeface="Arial" pitchFamily="34" charset="0"/>
                  </a:rPr>
                  <a:t>𝛼 </a:t>
                </a:r>
                <a:r>
                  <a:rPr lang="en-US" altLang="zh-CN" sz="2100" dirty="0">
                    <a:latin typeface="Corbel" panose="020B0503020204020204" pitchFamily="34" charset="0"/>
                    <a:ea typeface="SimSun-ExtB" pitchFamily="49" charset="-122"/>
                    <a:cs typeface="Arial" pitchFamily="34" charset="0"/>
                  </a:rPr>
                  <a:t>can be tuned automatically </a:t>
                </a:r>
                <a:r>
                  <a:rPr lang="en-US" altLang="zh-CN" sz="2100" dirty="0" smtClean="0">
                    <a:latin typeface="Corbel" panose="020B0503020204020204" pitchFamily="34" charset="0"/>
                    <a:ea typeface="SimSun-ExtB" pitchFamily="49" charset="-122"/>
                    <a:cs typeface="Arial" pitchFamily="34" charset="0"/>
                  </a:rPr>
                  <a:t>)</a:t>
                </a:r>
              </a:p>
              <a:p>
                <a:pPr lvl="1"/>
                <a:endParaRPr lang="en-US" altLang="zh-CN" sz="2500" dirty="0" smtClean="0">
                  <a:latin typeface="Arial" pitchFamily="34" charset="0"/>
                  <a:ea typeface="SimSun-ExtB" pitchFamily="49" charset="-122"/>
                  <a:cs typeface="Arial" pitchFamily="34" charset="0"/>
                </a:endParaRPr>
              </a:p>
              <a:p>
                <a:endParaRPr lang="en-US" altLang="zh-CN" sz="2800" dirty="0" smtClean="0">
                  <a:latin typeface="Arial" pitchFamily="34" charset="0"/>
                  <a:ea typeface="SimSun-ExtB" pitchFamily="49" charset="-122"/>
                  <a:cs typeface="Arial" pitchFamily="34" charset="0"/>
                </a:endParaRPr>
              </a:p>
              <a:p>
                <a:pPr lvl="1"/>
                <a:endParaRPr lang="en-US" altLang="zh-CN" sz="2400" dirty="0">
                  <a:latin typeface="Corbel" pitchFamily="34" charset="0"/>
                  <a:ea typeface="SimSun-ExtB" pitchFamily="49" charset="-122"/>
                  <a:cs typeface="Arial" pitchFamily="34" charset="0"/>
                </a:endParaRPr>
              </a:p>
              <a:p>
                <a:pPr lvl="1"/>
                <a:endParaRPr lang="en-US" altLang="zh-CN" sz="2400" dirty="0" smtClean="0">
                  <a:latin typeface="Corbel" pitchFamily="34" charset="0"/>
                  <a:ea typeface="SimSun-ExtB" pitchFamily="49" charset="-122"/>
                  <a:cs typeface="Arial" pitchFamily="34" charset="0"/>
                </a:endParaRPr>
              </a:p>
              <a:p>
                <a:pPr lvl="1"/>
                <a:endParaRPr lang="en-US" altLang="zh-CN" sz="2400" dirty="0">
                  <a:latin typeface="Corbel" pitchFamily="34" charset="0"/>
                  <a:ea typeface="SimSun-ExtB" pitchFamily="49" charset="-122"/>
                  <a:cs typeface="Arial" pitchFamily="34" charset="0"/>
                </a:endParaRPr>
              </a:p>
              <a:p>
                <a:pPr lvl="1"/>
                <a:endParaRPr lang="en-US" altLang="zh-CN" sz="2400" dirty="0" smtClean="0">
                  <a:latin typeface="Corbel" pitchFamily="34" charset="0"/>
                  <a:ea typeface="SimSun-ExtB" pitchFamily="49" charset="-122"/>
                  <a:cs typeface="Arial" pitchFamily="34" charset="0"/>
                </a:endParaRPr>
              </a:p>
              <a:p>
                <a:pPr lvl="2"/>
                <a:endParaRPr lang="en-US" altLang="zh-CN" sz="2100" dirty="0">
                  <a:latin typeface="Corbel" pitchFamily="34" charset="0"/>
                  <a:ea typeface="SimSun-ExtB" pitchFamily="49" charset="-122"/>
                  <a:cs typeface="Arial" pitchFamily="34" charset="0"/>
                </a:endParaRPr>
              </a:p>
              <a:p>
                <a:pPr lvl="1"/>
                <a:endParaRPr lang="en-US" altLang="zh-CN" sz="2400" dirty="0" smtClean="0">
                  <a:latin typeface="Corbel" pitchFamily="34" charset="0"/>
                  <a:ea typeface="SimSun-ExtB" pitchFamily="49" charset="-122"/>
                  <a:cs typeface="Arial" pitchFamily="34" charset="0"/>
                </a:endParaRPr>
              </a:p>
              <a:p>
                <a:pPr lvl="1"/>
                <a:endParaRPr lang="en-US" altLang="zh-CN" sz="2500" dirty="0" smtClean="0">
                  <a:latin typeface="Arial" pitchFamily="34" charset="0"/>
                  <a:ea typeface="SimSun-ExtB" pitchFamily="49" charset="-122"/>
                  <a:cs typeface="Arial" pitchFamily="34" charset="0"/>
                </a:endParaRPr>
              </a:p>
              <a:p>
                <a:endParaRPr lang="en-US" altLang="zh-CN" sz="2800" dirty="0" smtClean="0">
                  <a:latin typeface="Arial" pitchFamily="34" charset="0"/>
                  <a:ea typeface="SimSun-ExtB" pitchFamily="49" charset="-122"/>
                  <a:cs typeface="Arial" pitchFamily="34" charset="0"/>
                </a:endParaRPr>
              </a:p>
              <a:p>
                <a:pPr lvl="1"/>
                <a:endParaRPr lang="en-US" altLang="zh-CN" sz="2500" dirty="0" smtClean="0">
                  <a:latin typeface="Arial" pitchFamily="34" charset="0"/>
                  <a:ea typeface="SimSun-ExtB" pitchFamily="49" charset="-122"/>
                  <a:cs typeface="Arial" pitchFamily="34" charset="0"/>
                </a:endParaRPr>
              </a:p>
              <a:p>
                <a:pPr marL="365760" lvl="1" indent="0">
                  <a:buNone/>
                </a:pPr>
                <a:endParaRPr lang="en-US" altLang="zh-CN" sz="2400" dirty="0" smtClean="0">
                  <a:latin typeface="Corbel" pitchFamily="34" charset="0"/>
                  <a:ea typeface="ＭＳ Ｐゴシック" pitchFamily="34" charset="-128"/>
                </a:endParaRPr>
              </a:p>
              <a:p>
                <a:pPr lvl="1"/>
                <a:endParaRPr lang="en-US" altLang="zh-CN" sz="2400" dirty="0">
                  <a:latin typeface="Corbel" pitchFamily="34" charset="0"/>
                  <a:ea typeface="ＭＳ Ｐゴシック" pitchFamily="34" charset="-128"/>
                </a:endParaRPr>
              </a:p>
              <a:p>
                <a:pPr lvl="1"/>
                <a:endParaRPr lang="en-US" altLang="zh-CN" sz="2500" b="1" dirty="0" smtClean="0">
                  <a:latin typeface="Arial" pitchFamily="34" charset="0"/>
                  <a:ea typeface="SimSun-ExtB" pitchFamily="49" charset="-122"/>
                  <a:cs typeface="Arial" pitchFamily="34" charset="0"/>
                </a:endParaRPr>
              </a:p>
              <a:p>
                <a:endParaRPr lang="en-US" altLang="zh-CN" sz="2800" b="1" dirty="0" smtClean="0">
                  <a:latin typeface="Arial" pitchFamily="34" charset="0"/>
                  <a:ea typeface="SimSun-ExtB" pitchFamily="49" charset="-122"/>
                  <a:cs typeface="Arial" pitchFamily="34" charset="0"/>
                </a:endParaRPr>
              </a:p>
              <a:p>
                <a:pPr lvl="1"/>
                <a:endParaRPr lang="en-US" altLang="zh-CN" sz="2500" b="1" dirty="0" smtClean="0">
                  <a:latin typeface="Arial" pitchFamily="34" charset="0"/>
                  <a:ea typeface="SimSun-ExtB" pitchFamily="49" charset="-122"/>
                  <a:cs typeface="Arial" pitchFamily="34" charset="0"/>
                </a:endParaRPr>
              </a:p>
              <a:p>
                <a:endParaRPr lang="en-US" altLang="zh-CN" sz="2800" b="1" dirty="0" smtClean="0">
                  <a:latin typeface="Arial" pitchFamily="34" charset="0"/>
                  <a:ea typeface="SimSun-ExtB" pitchFamily="49" charset="-122"/>
                  <a:cs typeface="Arial" pitchFamily="34" charset="0"/>
                </a:endParaRPr>
              </a:p>
              <a:p>
                <a:pPr marL="365760" lvl="1" indent="0">
                  <a:buNone/>
                </a:pPr>
                <a:endParaRPr lang="en-US" altLang="zh-CN" sz="2500" b="1" dirty="0" smtClean="0">
                  <a:latin typeface="Arial" pitchFamily="34" charset="0"/>
                  <a:ea typeface="SimSun-ExtB" pitchFamily="49" charset="-122"/>
                  <a:cs typeface="Arial" pitchFamily="34" charset="0"/>
                </a:endParaRPr>
              </a:p>
              <a:p>
                <a:endParaRPr lang="en-US" altLang="zh-CN" sz="2800" b="1" dirty="0" smtClean="0">
                  <a:latin typeface="Microsoft JhengHei" pitchFamily="34" charset="-120"/>
                  <a:ea typeface="Microsoft JhengHei" pitchFamily="34" charset="-120"/>
                  <a:cs typeface="Segoe UI" pitchFamily="34" charset="0"/>
                </a:endParaRPr>
              </a:p>
              <a:p>
                <a:pPr marL="365760" lvl="1" indent="0">
                  <a:lnSpc>
                    <a:spcPct val="110000"/>
                  </a:lnSpc>
                  <a:buNone/>
                </a:pPr>
                <a:endParaRPr lang="en-US" altLang="zh-CN" dirty="0" smtClean="0">
                  <a:latin typeface="Microsoft JhengHei" pitchFamily="34" charset="-120"/>
                  <a:ea typeface="Microsoft JhengHei" pitchFamily="34" charset="-120"/>
                  <a:cs typeface="Segoe UI" pitchFamily="34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zh-CN" dirty="0" smtClean="0">
                  <a:latin typeface="Microsoft JhengHei" pitchFamily="34" charset="-120"/>
                  <a:ea typeface="Microsoft JhengHei" pitchFamily="34" charset="-120"/>
                  <a:cs typeface="Segoe UI" pitchFamily="34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381000" y="1143000"/>
                <a:ext cx="8385048" cy="5410200"/>
              </a:xfrm>
              <a:blipFill rotWithShape="1">
                <a:blip r:embed="rId3"/>
                <a:stretch>
                  <a:fillRect l="-364" t="-1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76" y="1662370"/>
            <a:ext cx="3825107" cy="82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850" y="3467405"/>
            <a:ext cx="6446955" cy="265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Experiments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25</a:t>
            </a:fld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13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27"/>
    </mc:Choice>
    <mc:Fallback xmlns="">
      <p:transition spd="slow" advTm="60927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07160" y="1470345"/>
            <a:ext cx="2057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Efficiency </a:t>
            </a:r>
            <a:r>
              <a:rPr lang="en-US" altLang="zh-CN" sz="2800" b="1" dirty="0">
                <a:latin typeface="Arial" pitchFamily="34" charset="0"/>
                <a:ea typeface="SimSun-ExtB" pitchFamily="49" charset="-122"/>
                <a:cs typeface="Arial" pitchFamily="34" charset="0"/>
              </a:rPr>
              <a:t>a</a:t>
            </a:r>
            <a:r>
              <a:rPr lang="en-US" altLang="zh-CN" sz="2800" b="1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nalysis</a:t>
            </a:r>
          </a:p>
          <a:p>
            <a:pPr lvl="1"/>
            <a:r>
              <a:rPr lang="en-US" altLang="zh-CN" sz="2400" dirty="0" smtClean="0">
                <a:latin typeface="Corbel" panose="020B0503020204020204" pitchFamily="34" charset="0"/>
                <a:ea typeface="SimSun-ExtB" pitchFamily="49" charset="-122"/>
                <a:cs typeface="Arial" pitchFamily="34" charset="0"/>
              </a:rPr>
              <a:t>Compared approaches:</a:t>
            </a:r>
          </a:p>
          <a:p>
            <a:pPr lvl="2"/>
            <a:r>
              <a:rPr lang="en-US" altLang="zh-CN" sz="2200" dirty="0" smtClean="0">
                <a:latin typeface="Corbel" panose="020B0503020204020204" pitchFamily="34" charset="0"/>
                <a:ea typeface="SimSun-ExtB" pitchFamily="49" charset="-122"/>
                <a:cs typeface="Arial" pitchFamily="34" charset="0"/>
              </a:rPr>
              <a:t>UIPCC</a:t>
            </a:r>
          </a:p>
          <a:p>
            <a:pPr lvl="2"/>
            <a:r>
              <a:rPr lang="en-US" altLang="zh-CN" sz="2200" dirty="0" smtClean="0">
                <a:latin typeface="Corbel" panose="020B0503020204020204" pitchFamily="34" charset="0"/>
                <a:ea typeface="SimSun-ExtB" pitchFamily="49" charset="-122"/>
                <a:cs typeface="Arial" pitchFamily="34" charset="0"/>
              </a:rPr>
              <a:t>PMF</a:t>
            </a: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2"/>
            <a:endParaRPr lang="en-US" altLang="zh-CN" sz="21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400" dirty="0" smtClean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Experiments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26</a:t>
            </a:fld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60" y="3160165"/>
            <a:ext cx="5744026" cy="2841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圓角矩形圖說文字 27"/>
          <p:cNvSpPr/>
          <p:nvPr/>
        </p:nvSpPr>
        <p:spPr>
          <a:xfrm>
            <a:off x="2613345" y="2161635"/>
            <a:ext cx="2992984" cy="708904"/>
          </a:xfrm>
          <a:prstGeom prst="wedgeRoundRectCallout">
            <a:avLst>
              <a:gd name="adj1" fmla="val -50170"/>
              <a:gd name="adj2" fmla="val -18840"/>
              <a:gd name="adj3" fmla="val 16667"/>
            </a:avLst>
          </a:prstGeom>
          <a:solidFill>
            <a:srgbClr val="7BA79D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lvl="0">
              <a:lnSpc>
                <a:spcPct val="80000"/>
              </a:lnSpc>
            </a:pPr>
            <a:r>
              <a:rPr lang="en-US" altLang="zh-TW" sz="2000" kern="0" dirty="0" smtClean="0">
                <a:solidFill>
                  <a:sysClr val="window" lastClr="FFFFFF"/>
                </a:solidFill>
                <a:latin typeface="Corbel" panose="020B0503020204020204" pitchFamily="34" charset="0"/>
                <a:ea typeface="新細明體"/>
              </a:rPr>
              <a:t>Re-train the entire model </a:t>
            </a:r>
          </a:p>
          <a:p>
            <a:pPr lvl="0">
              <a:lnSpc>
                <a:spcPct val="80000"/>
              </a:lnSpc>
            </a:pPr>
            <a:r>
              <a:rPr lang="en-US" altLang="zh-TW" sz="2000" kern="0" dirty="0" smtClean="0">
                <a:solidFill>
                  <a:sysClr val="window" lastClr="FFFFFF"/>
                </a:solidFill>
                <a:latin typeface="Corbel" panose="020B0503020204020204" pitchFamily="34" charset="0"/>
                <a:ea typeface="新細明體"/>
              </a:rPr>
              <a:t>at each time slice</a:t>
            </a:r>
            <a:endParaRPr lang="en-US" altLang="zh-TW" sz="2000" kern="0" dirty="0">
              <a:solidFill>
                <a:sysClr val="window" lastClr="FFFFFF"/>
              </a:solidFill>
              <a:latin typeface="Corbel" pitchFamily="34" charset="0"/>
              <a:ea typeface="新細明體"/>
            </a:endParaRPr>
          </a:p>
        </p:txBody>
      </p:sp>
      <p:sp>
        <p:nvSpPr>
          <p:cNvPr id="13" name="圓角矩形圖說文字 27"/>
          <p:cNvSpPr/>
          <p:nvPr/>
        </p:nvSpPr>
        <p:spPr>
          <a:xfrm>
            <a:off x="6492250" y="5157225"/>
            <a:ext cx="2482464" cy="1045707"/>
          </a:xfrm>
          <a:prstGeom prst="wedgeRoundRectCallout">
            <a:avLst>
              <a:gd name="adj1" fmla="val -60116"/>
              <a:gd name="adj2" fmla="val -9586"/>
              <a:gd name="adj3" fmla="val 16667"/>
            </a:avLst>
          </a:prstGeom>
          <a:solidFill>
            <a:srgbClr val="7BA79D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zh-TW" sz="2000" kern="0" dirty="0" smtClean="0">
                <a:solidFill>
                  <a:sysClr val="window" lastClr="FFFFFF"/>
                </a:solidFill>
                <a:latin typeface="Corbel" panose="020B0503020204020204" pitchFamily="34" charset="0"/>
                <a:ea typeface="新細明體"/>
              </a:rPr>
              <a:t>AMF: continuously and incremental updating</a:t>
            </a:r>
            <a:endParaRPr lang="en-US" altLang="zh-TW" sz="2000" kern="0" dirty="0">
              <a:solidFill>
                <a:sysClr val="window" lastClr="FFFFFF"/>
              </a:solidFill>
              <a:latin typeface="Corbel" panose="020B0503020204020204" pitchFamily="34" charset="0"/>
              <a:ea typeface="新細明體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2190890" y="2200040"/>
            <a:ext cx="281645" cy="576075"/>
          </a:xfrm>
          <a:prstGeom prst="rightBrace">
            <a:avLst/>
          </a:prstGeom>
          <a:noFill/>
          <a:ln w="41275">
            <a:solidFill>
              <a:srgbClr val="7BA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05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57"/>
    </mc:Choice>
    <mc:Fallback xmlns="">
      <p:transition spd="slow" advTm="37157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0999" y="1143000"/>
            <a:ext cx="8453955" cy="4782325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Scalability analysis</a:t>
            </a:r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r>
              <a:rPr lang="en-US" altLang="zh-CN" sz="2400" dirty="0" smtClean="0">
                <a:latin typeface="Corbel" panose="020B0503020204020204" pitchFamily="34" charset="0"/>
                <a:ea typeface="SimSun-ExtB" pitchFamily="49" charset="-122"/>
                <a:cs typeface="Arial" pitchFamily="34" charset="0"/>
              </a:rPr>
              <a:t>80% of users and services at time slice 1 as existing users and services</a:t>
            </a:r>
          </a:p>
          <a:p>
            <a:pPr lvl="1"/>
            <a:r>
              <a:rPr lang="en-US" altLang="zh-CN" sz="2400" dirty="0" smtClean="0">
                <a:latin typeface="Corbel" panose="020B0503020204020204" pitchFamily="34" charset="0"/>
                <a:ea typeface="SimSun-ExtB" pitchFamily="49" charset="-122"/>
                <a:cs typeface="Arial" pitchFamily="34" charset="0"/>
              </a:rPr>
              <a:t>Add the remaining 20% into the model </a:t>
            </a: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400" dirty="0" smtClean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50" y="3190913"/>
            <a:ext cx="5153400" cy="231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Experiments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27</a:t>
            </a:fld>
            <a:endParaRPr lang="zh-TW" altLang="en-US" dirty="0"/>
          </a:p>
        </p:txBody>
      </p:sp>
      <p:sp>
        <p:nvSpPr>
          <p:cNvPr id="9" name="圓角矩形圖說文字 27"/>
          <p:cNvSpPr/>
          <p:nvPr/>
        </p:nvSpPr>
        <p:spPr>
          <a:xfrm>
            <a:off x="4187950" y="5694895"/>
            <a:ext cx="3686880" cy="614480"/>
          </a:xfrm>
          <a:prstGeom prst="wedgeRoundRectCallout">
            <a:avLst>
              <a:gd name="adj1" fmla="val -37735"/>
              <a:gd name="adj2" fmla="val -77580"/>
              <a:gd name="adj3" fmla="val 16667"/>
            </a:avLst>
          </a:prstGeom>
          <a:solidFill>
            <a:srgbClr val="7BA79D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zh-TW" sz="2000" kern="0" dirty="0" smtClean="0">
                <a:solidFill>
                  <a:sysClr val="window" lastClr="FFFFFF"/>
                </a:solidFill>
                <a:latin typeface="Corbel" panose="020B0503020204020204" pitchFamily="34" charset="0"/>
                <a:ea typeface="新細明體"/>
              </a:rPr>
              <a:t>Robust to new </a:t>
            </a:r>
            <a:r>
              <a:rPr lang="en-US" altLang="zh-TW" sz="2000" kern="0" dirty="0">
                <a:solidFill>
                  <a:sysClr val="window" lastClr="FFFFFF"/>
                </a:solidFill>
                <a:latin typeface="Corbel" panose="020B0503020204020204" pitchFamily="34" charset="0"/>
                <a:ea typeface="新細明體"/>
              </a:rPr>
              <a:t>users and services</a:t>
            </a:r>
          </a:p>
        </p:txBody>
      </p:sp>
      <p:sp>
        <p:nvSpPr>
          <p:cNvPr id="10" name="Rounded Rectangle 9"/>
          <p:cNvSpPr/>
          <p:nvPr/>
        </p:nvSpPr>
        <p:spPr>
          <a:xfrm rot="5400000">
            <a:off x="3901693" y="4448514"/>
            <a:ext cx="1459391" cy="34208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>
              <a:lnSpc>
                <a:spcPct val="80000"/>
              </a:lnSpc>
            </a:pPr>
            <a:endParaRPr lang="en-US" sz="2400" b="1" kern="0">
              <a:solidFill>
                <a:sysClr val="window" lastClr="FFFFFF"/>
              </a:solidFill>
              <a:latin typeface="Gill Sans MT" pitchFamily="34" charset="0"/>
              <a:ea typeface="新細明體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35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37"/>
    </mc:Choice>
    <mc:Fallback xmlns="">
      <p:transition xmlns:p14="http://schemas.microsoft.com/office/powerpoint/2010/main" spd="slow" advTm="73937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Outline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Introduction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QoS</a:t>
            </a: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 Prediction Problem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Collaborative Filtering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Adaptive Matrix Factorization</a:t>
            </a:r>
          </a:p>
          <a:p>
            <a:pPr>
              <a:lnSpc>
                <a:spcPct val="125000"/>
              </a:lnSpc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Experiments</a:t>
            </a:r>
          </a:p>
          <a:p>
            <a:pPr>
              <a:lnSpc>
                <a:spcPct val="125000"/>
              </a:lnSpc>
            </a:pPr>
            <a:r>
              <a:rPr lang="en-US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Conclusion </a:t>
            </a:r>
            <a:r>
              <a:rPr lang="en-US" sz="2800" b="1" dirty="0">
                <a:latin typeface="Arial" pitchFamily="34" charset="0"/>
                <a:ea typeface="Microsoft JhengHei" pitchFamily="34" charset="-120"/>
                <a:cs typeface="Arial" pitchFamily="34" charset="0"/>
              </a:rPr>
              <a:t>&amp; Future Work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666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43"/>
    </mc:Choice>
    <mc:Fallback xmlns="">
      <p:transition spd="slow" advTm="34643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07160" y="1470345"/>
            <a:ext cx="2057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Arial" pitchFamily="34" charset="0"/>
                <a:ea typeface="SimSun-ExtB" pitchFamily="49" charset="-122"/>
                <a:cs typeface="Arial" pitchFamily="34" charset="0"/>
              </a:rPr>
              <a:t>QoS</a:t>
            </a:r>
            <a:r>
              <a:rPr lang="en-US" altLang="zh-CN" sz="2800" b="1" dirty="0">
                <a:latin typeface="Arial" pitchFamily="34" charset="0"/>
                <a:ea typeface="SimSun-ExtB" pitchFamily="49" charset="-122"/>
                <a:cs typeface="Arial" pitchFamily="34" charset="0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prediction for candidate services</a:t>
            </a:r>
          </a:p>
          <a:p>
            <a:pPr lvl="1"/>
            <a:r>
              <a:rPr lang="en-US" altLang="zh-CN" sz="2400" dirty="0">
                <a:latin typeface="Corbel" pitchFamily="34" charset="0"/>
                <a:ea typeface="ＭＳ Ｐゴシック" pitchFamily="34" charset="-128"/>
              </a:rPr>
              <a:t>AMF: Adaptive Matrix </a:t>
            </a:r>
            <a:r>
              <a:rPr lang="en-US" altLang="zh-CN" sz="2400" dirty="0" smtClean="0">
                <a:latin typeface="Corbel" pitchFamily="34" charset="0"/>
                <a:ea typeface="ＭＳ Ｐゴシック" pitchFamily="34" charset="-128"/>
              </a:rPr>
              <a:t>Factorization</a:t>
            </a:r>
          </a:p>
          <a:p>
            <a:pPr lvl="1"/>
            <a:r>
              <a:rPr lang="en-US" altLang="zh-CN" sz="2400" dirty="0">
                <a:latin typeface="Corbel" pitchFamily="34" charset="0"/>
                <a:ea typeface="ＭＳ Ｐゴシック" pitchFamily="34" charset="-128"/>
                <a:cs typeface="Arial" pitchFamily="34" charset="0"/>
              </a:rPr>
              <a:t>Data transformation, online learning, and adaptive weights</a:t>
            </a:r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lvl="1"/>
            <a:r>
              <a:rPr lang="en-US" altLang="zh-CN" sz="2400" dirty="0" smtClean="0">
                <a:latin typeface="Corbel" pitchFamily="34" charset="0"/>
                <a:ea typeface="ＭＳ Ｐゴシック" pitchFamily="34" charset="-128"/>
              </a:rPr>
              <a:t>Online, accurate, and scalable</a:t>
            </a:r>
          </a:p>
          <a:p>
            <a:pPr>
              <a:spcBef>
                <a:spcPts val="1200"/>
              </a:spcBef>
            </a:pPr>
            <a:r>
              <a:rPr lang="en-US" altLang="zh-CN" sz="2800" b="1" dirty="0">
                <a:latin typeface="Arial" pitchFamily="34" charset="0"/>
                <a:ea typeface="SimSun-ExtB" pitchFamily="49" charset="-122"/>
                <a:cs typeface="Arial" pitchFamily="34" charset="0"/>
              </a:rPr>
              <a:t>Future work </a:t>
            </a:r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r>
              <a:rPr lang="en-US" altLang="zh-CN" sz="2400" dirty="0">
                <a:latin typeface="Corbel" pitchFamily="34" charset="0"/>
                <a:ea typeface="ＭＳ Ｐゴシック" pitchFamily="34" charset="-128"/>
              </a:rPr>
              <a:t>Implement </a:t>
            </a:r>
            <a:r>
              <a:rPr lang="en-US" altLang="zh-CN" sz="2400" dirty="0" smtClean="0">
                <a:latin typeface="Corbel" pitchFamily="34" charset="0"/>
                <a:ea typeface="ＭＳ Ｐゴシック" pitchFamily="34" charset="-128"/>
              </a:rPr>
              <a:t>our </a:t>
            </a:r>
            <a:r>
              <a:rPr lang="en-US" altLang="zh-CN" sz="2400" dirty="0" err="1" smtClean="0">
                <a:latin typeface="Corbel" pitchFamily="34" charset="0"/>
                <a:ea typeface="ＭＳ Ｐゴシック" pitchFamily="34" charset="-128"/>
              </a:rPr>
              <a:t>QoS</a:t>
            </a:r>
            <a:r>
              <a:rPr lang="en-US" altLang="zh-CN" sz="2400" dirty="0" smtClean="0">
                <a:latin typeface="Corbel" pitchFamily="34" charset="0"/>
                <a:ea typeface="ＭＳ Ｐゴシック" pitchFamily="34" charset="-128"/>
              </a:rPr>
              <a:t> prediction approach together with service adaptation mechanisms</a:t>
            </a:r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lvl="1"/>
            <a:r>
              <a:rPr lang="en-US" altLang="zh-CN" sz="2400" dirty="0" smtClean="0">
                <a:latin typeface="Corbel" pitchFamily="34" charset="0"/>
                <a:ea typeface="ＭＳ Ｐゴシック" pitchFamily="34" charset="-128"/>
                <a:cs typeface="Arial" pitchFamily="34" charset="0"/>
              </a:rPr>
              <a:t>Real-world evaluation on case studies</a:t>
            </a:r>
          </a:p>
          <a:p>
            <a:pPr lvl="1"/>
            <a:endParaRPr lang="en-US" altLang="zh-CN" sz="27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2"/>
            <a:endParaRPr lang="en-US" altLang="zh-CN" sz="21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400" dirty="0" smtClean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Conclusions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740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51"/>
    </mc:Choice>
    <mc:Fallback xmlns="">
      <p:transition spd="slow" advTm="3205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Service-based applications</a:t>
            </a:r>
            <a:r>
              <a:rPr lang="en-US" altLang="zh-CN" sz="2800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: built on a set of component services </a:t>
            </a: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pic>
        <p:nvPicPr>
          <p:cNvPr id="14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4" y="2200039"/>
            <a:ext cx="5226874" cy="288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55" y="5080415"/>
            <a:ext cx="6605870" cy="34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1500188" y="5444890"/>
            <a:ext cx="0" cy="34607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74925" y="5425840"/>
            <a:ext cx="0" cy="34448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99263" y="5444890"/>
            <a:ext cx="0" cy="34607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35363" y="5444890"/>
            <a:ext cx="0" cy="34607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000335" y="5868487"/>
            <a:ext cx="960592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Service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075675" y="5868487"/>
            <a:ext cx="960125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rbel" panose="020B0503020204020204" pitchFamily="34" charset="0"/>
              </a:rPr>
              <a:t>Service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151824" y="5868487"/>
            <a:ext cx="920911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Corbel" panose="020B0503020204020204" pitchFamily="34" charset="0"/>
              </a:rPr>
              <a:t>Service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17059" y="5872147"/>
            <a:ext cx="920101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Corbel" panose="020B0503020204020204" pitchFamily="34" charset="0"/>
              </a:rPr>
              <a:t>Service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" name="TextBox 1"/>
          <p:cNvSpPr txBox="1">
            <a:spLocks noChangeArrowheads="1"/>
          </p:cNvSpPr>
          <p:nvPr/>
        </p:nvSpPr>
        <p:spPr bwMode="auto">
          <a:xfrm>
            <a:off x="1038273" y="6438752"/>
            <a:ext cx="5338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[ref. http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://www.priceline.com]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57"/>
    </mc:Choice>
    <mc:Fallback xmlns="">
      <p:transition spd="slow" advTm="47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885120" y="4120290"/>
            <a:ext cx="7543800" cy="119055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latin typeface="Corbel" panose="020B0503020204020204" pitchFamily="34" charset="0"/>
                <a:ea typeface="微软雅黑" pitchFamily="34" charset="-122"/>
              </a:rPr>
              <a:t>Our data &amp; code are available at:</a:t>
            </a:r>
            <a:r>
              <a:rPr lang="en-US" altLang="zh-CN" sz="4000" dirty="0">
                <a:latin typeface="Calibri" panose="020F0502020204030204" pitchFamily="34" charset="0"/>
                <a:ea typeface="微软雅黑" pitchFamily="34" charset="-122"/>
              </a:rPr>
              <a:t/>
            </a:r>
            <a:br>
              <a:rPr lang="en-US" altLang="zh-CN" sz="4000" dirty="0">
                <a:latin typeface="Calibri" panose="020F0502020204030204" pitchFamily="34" charset="0"/>
                <a:ea typeface="微软雅黑" pitchFamily="34" charset="-122"/>
              </a:rPr>
            </a:br>
            <a:r>
              <a:rPr lang="en-US" altLang="zh-CN" sz="4000" b="0" u="sng" dirty="0">
                <a:latin typeface="Calibri" panose="020F0502020204030204" pitchFamily="34" charset="0"/>
                <a:ea typeface="微软雅黑" pitchFamily="34" charset="-122"/>
              </a:rPr>
              <a:t>http://wsdream.github.io/AMF</a:t>
            </a:r>
            <a:endParaRPr lang="zh-CN" altLang="en-US" sz="4000" b="0" u="sng" dirty="0">
              <a:latin typeface="Calibri" panose="020F0502020204030204" pitchFamily="34" charset="0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30</a:t>
            </a:fld>
            <a:endParaRPr lang="zh-TW" altLang="en-US" dirty="0"/>
          </a:p>
        </p:txBody>
      </p:sp>
      <p:sp>
        <p:nvSpPr>
          <p:cNvPr id="7" name="Rectangle 4"/>
          <p:cNvSpPr/>
          <p:nvPr/>
        </p:nvSpPr>
        <p:spPr>
          <a:xfrm>
            <a:off x="1805" y="3621026"/>
            <a:ext cx="9144000" cy="1536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4"/>
          <p:cNvSpPr txBox="1">
            <a:spLocks/>
          </p:cNvSpPr>
          <p:nvPr/>
        </p:nvSpPr>
        <p:spPr>
          <a:xfrm>
            <a:off x="769905" y="2430470"/>
            <a:ext cx="7543800" cy="753460"/>
          </a:xfrm>
          <a:prstGeom prst="rect">
            <a:avLst/>
          </a:prstGeom>
        </p:spPr>
        <p:txBody>
          <a:bodyPr vert="horz" anchor="b">
            <a:normAutofit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none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rbel" pitchFamily="34" charset="0"/>
                <a:ea typeface="微软雅黑" pitchFamily="34" charset="-122"/>
              </a:rPr>
              <a:t>Thank you!</a:t>
            </a:r>
            <a:endParaRPr lang="zh-CN" altLang="en-US" dirty="0">
              <a:latin typeface="Corbe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00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02"/>
    </mc:Choice>
    <mc:Fallback xmlns="">
      <p:transition spd="slow" advTm="2040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>
                <a:latin typeface="Arial" pitchFamily="34" charset="0"/>
                <a:ea typeface="Microsoft JhengHei" pitchFamily="34" charset="-120"/>
                <a:cs typeface="Arial" pitchFamily="34" charset="0"/>
              </a:rPr>
              <a:t>Redundant services: </a:t>
            </a:r>
            <a:r>
              <a:rPr lang="en-US" altLang="zh-CN" sz="2800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functionally-equivalent services provided in the cloud</a:t>
            </a:r>
          </a:p>
          <a:p>
            <a:pPr lvl="1"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20" y="2222544"/>
            <a:ext cx="7527380" cy="438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910350" y="2239118"/>
            <a:ext cx="1420812" cy="8445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408950" y="2239118"/>
            <a:ext cx="1420812" cy="8445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944062" y="2239118"/>
            <a:ext cx="1420813" cy="8445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910350" y="3594843"/>
            <a:ext cx="4502150" cy="641350"/>
          </a:xfrm>
          <a:prstGeom prst="roundRect">
            <a:avLst/>
          </a:prstGeom>
          <a:solidFill>
            <a:srgbClr val="7BA79D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rbel" panose="020B0503020204020204" pitchFamily="34" charset="0"/>
              </a:rPr>
              <a:t>Car rental s</a:t>
            </a:r>
            <a:r>
              <a:rPr lang="en-US" sz="2000" dirty="0" smtClean="0">
                <a:solidFill>
                  <a:schemeClr val="bg1"/>
                </a:solidFill>
                <a:latin typeface="Corbel" panose="020B0503020204020204" pitchFamily="34" charset="0"/>
              </a:rPr>
              <a:t>ervices 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provided by </a:t>
            </a:r>
          </a:p>
          <a:p>
            <a:pPr algn="ctr">
              <a:defRPr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different companies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486612" y="3158280"/>
            <a:ext cx="268288" cy="385763"/>
          </a:xfrm>
          <a:prstGeom prst="downArrow">
            <a:avLst/>
          </a:prstGeom>
          <a:solidFill>
            <a:srgbClr val="7BA79D"/>
          </a:solidFill>
          <a:ln>
            <a:solidFill>
              <a:srgbClr val="7B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983625" y="3170980"/>
            <a:ext cx="269875" cy="385763"/>
          </a:xfrm>
          <a:prstGeom prst="downArrow">
            <a:avLst/>
          </a:prstGeom>
          <a:solidFill>
            <a:srgbClr val="7BA79D"/>
          </a:solidFill>
          <a:ln>
            <a:solidFill>
              <a:srgbClr val="7B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520325" y="3158280"/>
            <a:ext cx="269875" cy="385763"/>
          </a:xfrm>
          <a:prstGeom prst="downArrow">
            <a:avLst/>
          </a:prstGeom>
          <a:solidFill>
            <a:srgbClr val="7BA79D"/>
          </a:solidFill>
          <a:ln>
            <a:solidFill>
              <a:srgbClr val="7B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48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29"/>
    </mc:Choice>
    <mc:Fallback xmlns="">
      <p:transition xmlns:p14="http://schemas.microsoft.com/office/powerpoint/2010/main" spd="slow" advTm="4362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2999"/>
            <a:ext cx="8415550" cy="55504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endParaRPr lang="en-US" altLang="zh-CN" sz="2800" b="1" dirty="0" smtClean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altLang="zh-CN" sz="2800" b="1" dirty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altLang="zh-CN" sz="2800" b="1" dirty="0" smtClean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altLang="zh-CN" sz="2800" b="1" dirty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altLang="zh-CN" sz="2800" b="1" dirty="0" smtClean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Quality-of-Service </a:t>
            </a:r>
            <a:r>
              <a:rPr lang="en-US" altLang="zh-CN" sz="2800" b="1" dirty="0">
                <a:latin typeface="Arial" pitchFamily="34" charset="0"/>
                <a:ea typeface="Microsoft JhengHei" pitchFamily="34" charset="-120"/>
                <a:cs typeface="Arial" pitchFamily="34" charset="0"/>
              </a:rPr>
              <a:t>(</a:t>
            </a:r>
            <a:r>
              <a:rPr lang="en-US" altLang="zh-CN" sz="2800" b="1" dirty="0" err="1">
                <a:latin typeface="Arial" pitchFamily="34" charset="0"/>
                <a:ea typeface="Microsoft JhengHei" pitchFamily="34" charset="-120"/>
                <a:cs typeface="Arial" pitchFamily="34" charset="0"/>
              </a:rPr>
              <a:t>QoS</a:t>
            </a:r>
            <a:r>
              <a:rPr lang="en-US" altLang="zh-CN" sz="2800" b="1" dirty="0">
                <a:latin typeface="Arial" pitchFamily="34" charset="0"/>
                <a:ea typeface="Microsoft JhengHei" pitchFamily="34" charset="-120"/>
                <a:cs typeface="Arial" pitchFamily="34" charset="0"/>
              </a:rPr>
              <a:t>): </a:t>
            </a:r>
            <a:r>
              <a:rPr lang="en-US" altLang="zh-CN" sz="2800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user requirements</a:t>
            </a:r>
            <a:endParaRPr lang="en-US" altLang="zh-CN" sz="2800" dirty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Corbel" pitchFamily="34" charset="0"/>
                <a:ea typeface="Microsoft JhengHei" pitchFamily="34" charset="-120"/>
                <a:cs typeface="Arial" pitchFamily="34" charset="0"/>
              </a:rPr>
              <a:t>Response time, throughput, failure probability 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Complex operating environment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latin typeface="Corbel" pitchFamily="34" charset="0"/>
                <a:ea typeface="Microsoft JhengHei" pitchFamily="34" charset="-120"/>
                <a:cs typeface="Arial" pitchFamily="34" charset="0"/>
              </a:rPr>
              <a:t>Service failures / SLA violations</a:t>
            </a:r>
            <a:endParaRPr lang="en-US" altLang="zh-CN" sz="2400" dirty="0">
              <a:latin typeface="Corbel" pitchFamily="34" charset="0"/>
              <a:ea typeface="Microsoft JhengHei" pitchFamily="34" charset="-12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grpSp>
        <p:nvGrpSpPr>
          <p:cNvPr id="29" name="Group 13"/>
          <p:cNvGrpSpPr/>
          <p:nvPr/>
        </p:nvGrpSpPr>
        <p:grpSpPr>
          <a:xfrm>
            <a:off x="609489" y="1108203"/>
            <a:ext cx="6874495" cy="2765160"/>
            <a:chOff x="1000335" y="1201510"/>
            <a:chExt cx="6874495" cy="2765160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170" y="1280419"/>
              <a:ext cx="6605660" cy="260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11"/>
            <p:cNvSpPr/>
            <p:nvPr/>
          </p:nvSpPr>
          <p:spPr>
            <a:xfrm>
              <a:off x="1000335" y="1201510"/>
              <a:ext cx="268835" cy="2765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3221029" y="2375568"/>
            <a:ext cx="621276" cy="500217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16"/>
          <p:cNvSpPr/>
          <p:nvPr/>
        </p:nvSpPr>
        <p:spPr>
          <a:xfrm>
            <a:off x="2721764" y="1877255"/>
            <a:ext cx="621276" cy="500217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16"/>
          <p:cNvSpPr/>
          <p:nvPr/>
        </p:nvSpPr>
        <p:spPr>
          <a:xfrm>
            <a:off x="3221029" y="1414491"/>
            <a:ext cx="621276" cy="500217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6185010" y="1132113"/>
            <a:ext cx="1382580" cy="23022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22"/>
          <p:cNvSpPr/>
          <p:nvPr/>
        </p:nvSpPr>
        <p:spPr>
          <a:xfrm>
            <a:off x="5839365" y="1512505"/>
            <a:ext cx="691290" cy="978278"/>
          </a:xfrm>
          <a:custGeom>
            <a:avLst/>
            <a:gdLst>
              <a:gd name="connsiteX0" fmla="*/ 0 w 691290"/>
              <a:gd name="connsiteY0" fmla="*/ 115217 h 978278"/>
              <a:gd name="connsiteX1" fmla="*/ 115217 w 691290"/>
              <a:gd name="connsiteY1" fmla="*/ 0 h 978278"/>
              <a:gd name="connsiteX2" fmla="*/ 576073 w 691290"/>
              <a:gd name="connsiteY2" fmla="*/ 0 h 978278"/>
              <a:gd name="connsiteX3" fmla="*/ 691290 w 691290"/>
              <a:gd name="connsiteY3" fmla="*/ 115217 h 978278"/>
              <a:gd name="connsiteX4" fmla="*/ 691290 w 691290"/>
              <a:gd name="connsiteY4" fmla="*/ 863061 h 978278"/>
              <a:gd name="connsiteX5" fmla="*/ 576073 w 691290"/>
              <a:gd name="connsiteY5" fmla="*/ 978278 h 978278"/>
              <a:gd name="connsiteX6" fmla="*/ 115217 w 691290"/>
              <a:gd name="connsiteY6" fmla="*/ 978278 h 978278"/>
              <a:gd name="connsiteX7" fmla="*/ 0 w 691290"/>
              <a:gd name="connsiteY7" fmla="*/ 863061 h 978278"/>
              <a:gd name="connsiteX8" fmla="*/ 0 w 691290"/>
              <a:gd name="connsiteY8" fmla="*/ 115217 h 978278"/>
              <a:gd name="connsiteX0" fmla="*/ 0 w 691290"/>
              <a:gd name="connsiteY0" fmla="*/ 115217 h 978278"/>
              <a:gd name="connsiteX1" fmla="*/ 115217 w 691290"/>
              <a:gd name="connsiteY1" fmla="*/ 0 h 978278"/>
              <a:gd name="connsiteX2" fmla="*/ 576073 w 691290"/>
              <a:gd name="connsiteY2" fmla="*/ 0 h 978278"/>
              <a:gd name="connsiteX3" fmla="*/ 691290 w 691290"/>
              <a:gd name="connsiteY3" fmla="*/ 115217 h 978278"/>
              <a:gd name="connsiteX4" fmla="*/ 691290 w 691290"/>
              <a:gd name="connsiteY4" fmla="*/ 863061 h 978278"/>
              <a:gd name="connsiteX5" fmla="*/ 576073 w 691290"/>
              <a:gd name="connsiteY5" fmla="*/ 978278 h 978278"/>
              <a:gd name="connsiteX6" fmla="*/ 115217 w 691290"/>
              <a:gd name="connsiteY6" fmla="*/ 978278 h 978278"/>
              <a:gd name="connsiteX7" fmla="*/ 36214 w 691290"/>
              <a:gd name="connsiteY7" fmla="*/ 826847 h 978278"/>
              <a:gd name="connsiteX8" fmla="*/ 0 w 691290"/>
              <a:gd name="connsiteY8" fmla="*/ 115217 h 978278"/>
              <a:gd name="connsiteX0" fmla="*/ 0 w 691290"/>
              <a:gd name="connsiteY0" fmla="*/ 115217 h 978278"/>
              <a:gd name="connsiteX1" fmla="*/ 115217 w 691290"/>
              <a:gd name="connsiteY1" fmla="*/ 0 h 978278"/>
              <a:gd name="connsiteX2" fmla="*/ 576073 w 691290"/>
              <a:gd name="connsiteY2" fmla="*/ 0 h 978278"/>
              <a:gd name="connsiteX3" fmla="*/ 691290 w 691290"/>
              <a:gd name="connsiteY3" fmla="*/ 115217 h 978278"/>
              <a:gd name="connsiteX4" fmla="*/ 691290 w 691290"/>
              <a:gd name="connsiteY4" fmla="*/ 863061 h 978278"/>
              <a:gd name="connsiteX5" fmla="*/ 576073 w 691290"/>
              <a:gd name="connsiteY5" fmla="*/ 978278 h 978278"/>
              <a:gd name="connsiteX6" fmla="*/ 124270 w 691290"/>
              <a:gd name="connsiteY6" fmla="*/ 905851 h 978278"/>
              <a:gd name="connsiteX7" fmla="*/ 36214 w 691290"/>
              <a:gd name="connsiteY7" fmla="*/ 826847 h 978278"/>
              <a:gd name="connsiteX8" fmla="*/ 0 w 691290"/>
              <a:gd name="connsiteY8" fmla="*/ 115217 h 97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1290" h="978278">
                <a:moveTo>
                  <a:pt x="0" y="115217"/>
                </a:moveTo>
                <a:cubicBezTo>
                  <a:pt x="0" y="51584"/>
                  <a:pt x="51584" y="0"/>
                  <a:pt x="115217" y="0"/>
                </a:cubicBezTo>
                <a:lnTo>
                  <a:pt x="576073" y="0"/>
                </a:lnTo>
                <a:cubicBezTo>
                  <a:pt x="639706" y="0"/>
                  <a:pt x="691290" y="51584"/>
                  <a:pt x="691290" y="115217"/>
                </a:cubicBezTo>
                <a:lnTo>
                  <a:pt x="691290" y="863061"/>
                </a:lnTo>
                <a:cubicBezTo>
                  <a:pt x="691290" y="926694"/>
                  <a:pt x="639706" y="978278"/>
                  <a:pt x="576073" y="978278"/>
                </a:cubicBezTo>
                <a:lnTo>
                  <a:pt x="124270" y="905851"/>
                </a:lnTo>
                <a:cubicBezTo>
                  <a:pt x="60637" y="905851"/>
                  <a:pt x="36214" y="890480"/>
                  <a:pt x="36214" y="826847"/>
                </a:cubicBezTo>
                <a:cubicBezTo>
                  <a:pt x="36214" y="577566"/>
                  <a:pt x="0" y="364498"/>
                  <a:pt x="0" y="1152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爆炸形 1 36"/>
          <p:cNvSpPr/>
          <p:nvPr/>
        </p:nvSpPr>
        <p:spPr>
          <a:xfrm>
            <a:off x="6492250" y="1799493"/>
            <a:ext cx="1613010" cy="1114697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Corbel" panose="020B0503020204020204" pitchFamily="34" charset="0"/>
              </a:rPr>
              <a:t>Failure</a:t>
            </a:r>
            <a:endParaRPr lang="zh-CN" altLang="en-US" sz="2000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5954580" y="2337163"/>
            <a:ext cx="4608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984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29"/>
    </mc:Choice>
    <mc:Fallback xmlns="">
      <p:transition xmlns:p14="http://schemas.microsoft.com/office/powerpoint/2010/main" spd="slow" advTm="436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41555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altLang="zh-CN" sz="2800" b="1" dirty="0" smtClean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 smtClean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b="1" dirty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sz="2800" b="1" dirty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Service adaptation:</a:t>
            </a:r>
            <a:r>
              <a:rPr lang="en-US" altLang="zh-CN" sz="2800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 switch a working service to a candidate service at runtime (e.g., </a:t>
            </a:r>
            <a:r>
              <a:rPr lang="en-US" altLang="zh-CN" sz="2800" i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B</a:t>
            </a:r>
            <a:r>
              <a:rPr lang="en-US" altLang="zh-CN" sz="2800" baseline="-25000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1</a:t>
            </a:r>
            <a:r>
              <a:rPr lang="en-US" altLang="zh-CN" sz="2800" dirty="0" smtClean="0">
                <a:latin typeface="Arial" pitchFamily="34" charset="0"/>
                <a:ea typeface="Microsoft JhengHei" pitchFamily="34" charset="-120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en-US" altLang="zh-CN" sz="2800" i="1" dirty="0" smtClean="0">
                <a:latin typeface="Arial" pitchFamily="34" charset="0"/>
                <a:ea typeface="Microsoft JhengHei" pitchFamily="34" charset="-120"/>
                <a:cs typeface="Arial" pitchFamily="34" charset="0"/>
                <a:sym typeface="Wingdings" panose="05000000000000000000" pitchFamily="2" charset="2"/>
              </a:rPr>
              <a:t>B</a:t>
            </a:r>
            <a:r>
              <a:rPr lang="en-US" altLang="zh-CN" sz="2800" baseline="-25000" dirty="0" smtClean="0">
                <a:latin typeface="Arial" pitchFamily="34" charset="0"/>
                <a:ea typeface="Microsoft JhengHei" pitchFamily="34" charset="-120"/>
                <a:cs typeface="Arial" pitchFamily="34" charset="0"/>
                <a:sym typeface="Wingdings" panose="05000000000000000000" pitchFamily="2" charset="2"/>
              </a:rPr>
              <a:t>2</a:t>
            </a:r>
            <a:r>
              <a:rPr lang="en-US" altLang="zh-CN" sz="2800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CN" sz="2500" dirty="0">
                <a:latin typeface="Corbel" panose="020B0503020204020204" pitchFamily="34" charset="0"/>
                <a:ea typeface="Microsoft JhengHei" pitchFamily="34" charset="-120"/>
                <a:cs typeface="Arial" pitchFamily="34" charset="0"/>
              </a:rPr>
              <a:t>Loose coupling and dynamic binding</a:t>
            </a:r>
          </a:p>
          <a:p>
            <a:pPr lvl="1">
              <a:lnSpc>
                <a:spcPct val="110000"/>
              </a:lnSpc>
            </a:pPr>
            <a:r>
              <a:rPr lang="en-US" altLang="zh-CN" sz="2500" dirty="0" smtClean="0">
                <a:latin typeface="Corbel" panose="020B0503020204020204" pitchFamily="34" charset="0"/>
                <a:ea typeface="Microsoft JhengHei" pitchFamily="34" charset="-120"/>
                <a:cs typeface="Arial" pitchFamily="34" charset="0"/>
              </a:rPr>
              <a:t>Make use of redundant services</a:t>
            </a:r>
          </a:p>
          <a:p>
            <a:pPr lvl="1">
              <a:lnSpc>
                <a:spcPct val="110000"/>
              </a:lnSpc>
            </a:pPr>
            <a:r>
              <a:rPr lang="en-US" altLang="zh-CN" sz="2500" dirty="0" smtClean="0">
                <a:latin typeface="Corbel" panose="020B0503020204020204" pitchFamily="34" charset="0"/>
                <a:ea typeface="Microsoft JhengHei" pitchFamily="34" charset="-120"/>
                <a:cs typeface="Arial" pitchFamily="34" charset="0"/>
              </a:rPr>
              <a:t>Become resilient against failures of component services</a:t>
            </a:r>
          </a:p>
          <a:p>
            <a:pPr lvl="1"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grpSp>
        <p:nvGrpSpPr>
          <p:cNvPr id="23" name="Group 13"/>
          <p:cNvGrpSpPr/>
          <p:nvPr/>
        </p:nvGrpSpPr>
        <p:grpSpPr>
          <a:xfrm>
            <a:off x="719093" y="1086295"/>
            <a:ext cx="6874495" cy="2765160"/>
            <a:chOff x="1000335" y="1201510"/>
            <a:chExt cx="6874495" cy="2765160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170" y="1280419"/>
              <a:ext cx="6605660" cy="260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11"/>
            <p:cNvSpPr/>
            <p:nvPr/>
          </p:nvSpPr>
          <p:spPr>
            <a:xfrm>
              <a:off x="1000335" y="1201510"/>
              <a:ext cx="268835" cy="2765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31" name="圆角矩形 16"/>
          <p:cNvSpPr/>
          <p:nvPr/>
        </p:nvSpPr>
        <p:spPr>
          <a:xfrm>
            <a:off x="6441438" y="1165205"/>
            <a:ext cx="1274161" cy="23022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16"/>
          <p:cNvSpPr/>
          <p:nvPr/>
        </p:nvSpPr>
        <p:spPr>
          <a:xfrm>
            <a:off x="2843775" y="2363299"/>
            <a:ext cx="621276" cy="50021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16"/>
          <p:cNvSpPr/>
          <p:nvPr/>
        </p:nvSpPr>
        <p:spPr>
          <a:xfrm>
            <a:off x="3343040" y="1892800"/>
            <a:ext cx="621276" cy="50021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504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29"/>
    </mc:Choice>
    <mc:Fallback xmlns="">
      <p:transition spd="slow" advTm="436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2999"/>
            <a:ext cx="8415550" cy="54736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Decisions for service adaptation</a:t>
            </a:r>
          </a:p>
          <a:p>
            <a:pPr lvl="1">
              <a:lnSpc>
                <a:spcPct val="110000"/>
              </a:lnSpc>
            </a:pPr>
            <a:r>
              <a:rPr lang="en-US" altLang="zh-CN" sz="2500" dirty="0" smtClean="0">
                <a:latin typeface="Corbel" panose="020B0503020204020204" pitchFamily="34" charset="0"/>
                <a:ea typeface="Microsoft JhengHei" pitchFamily="34" charset="-120"/>
                <a:cs typeface="Arial" pitchFamily="34" charset="0"/>
              </a:rPr>
              <a:t>When to trigger an adaptation action?</a:t>
            </a:r>
          </a:p>
          <a:p>
            <a:pPr lvl="1">
              <a:lnSpc>
                <a:spcPct val="110000"/>
              </a:lnSpc>
            </a:pPr>
            <a:r>
              <a:rPr lang="en-US" altLang="zh-CN" sz="2500" dirty="0" smtClean="0">
                <a:latin typeface="Corbel" panose="020B0503020204020204" pitchFamily="34" charset="0"/>
                <a:ea typeface="Microsoft JhengHei" pitchFamily="34" charset="-120"/>
                <a:cs typeface="Arial" pitchFamily="34" charset="0"/>
              </a:rPr>
              <a:t>Which working services to be replaced?</a:t>
            </a:r>
          </a:p>
          <a:p>
            <a:pPr lvl="1">
              <a:lnSpc>
                <a:spcPct val="110000"/>
              </a:lnSpc>
            </a:pPr>
            <a:r>
              <a:rPr lang="en-US" altLang="zh-CN" sz="2500" dirty="0" smtClean="0">
                <a:latin typeface="Corbel" panose="020B0503020204020204" pitchFamily="34" charset="0"/>
                <a:ea typeface="Microsoft JhengHei" pitchFamily="34" charset="-120"/>
                <a:cs typeface="Arial" pitchFamily="34" charset="0"/>
              </a:rPr>
              <a:t>Which candidate services to employ?</a:t>
            </a:r>
          </a:p>
          <a:p>
            <a:pPr lvl="1">
              <a:lnSpc>
                <a:spcPct val="110000"/>
              </a:lnSpc>
            </a:pPr>
            <a:endParaRPr lang="en-US" altLang="zh-CN" sz="2000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800" b="1" dirty="0">
                <a:latin typeface="Arial" pitchFamily="34" charset="0"/>
                <a:ea typeface="Microsoft JhengHei" pitchFamily="34" charset="-120"/>
                <a:cs typeface="Arial" pitchFamily="34" charset="0"/>
              </a:rPr>
              <a:t>Need </a:t>
            </a:r>
            <a:r>
              <a:rPr lang="en-US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available </a:t>
            </a:r>
            <a:r>
              <a:rPr lang="en-US" sz="2800" b="1" dirty="0" err="1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QoS</a:t>
            </a:r>
            <a:r>
              <a:rPr lang="en-US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ea typeface="Microsoft JhengHei" pitchFamily="34" charset="-120"/>
                <a:cs typeface="Arial" pitchFamily="34" charset="0"/>
              </a:rPr>
              <a:t>information of </a:t>
            </a:r>
            <a:r>
              <a:rPr lang="en-US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component services</a:t>
            </a:r>
          </a:p>
          <a:p>
            <a:pPr lvl="1">
              <a:lnSpc>
                <a:spcPct val="110000"/>
              </a:lnSpc>
            </a:pPr>
            <a:r>
              <a:rPr lang="en-US" sz="2500" dirty="0" err="1" smtClean="0">
                <a:latin typeface="Corbel" panose="020B0503020204020204" pitchFamily="34" charset="0"/>
                <a:ea typeface="Microsoft JhengHei" pitchFamily="34" charset="-120"/>
                <a:cs typeface="Arial" pitchFamily="34" charset="0"/>
              </a:rPr>
              <a:t>QoS</a:t>
            </a:r>
            <a:r>
              <a:rPr lang="en-US" sz="2500" dirty="0" smtClean="0">
                <a:latin typeface="Corbel" panose="020B0503020204020204" pitchFamily="34" charset="0"/>
                <a:ea typeface="Microsoft JhengHei" pitchFamily="34" charset="-120"/>
                <a:cs typeface="Arial" pitchFamily="34" charset="0"/>
              </a:rPr>
              <a:t> for </a:t>
            </a:r>
            <a:r>
              <a:rPr lang="en-US" sz="2500" dirty="0">
                <a:latin typeface="Corbel" panose="020B0503020204020204" pitchFamily="34" charset="0"/>
                <a:ea typeface="Microsoft JhengHei" pitchFamily="34" charset="-120"/>
                <a:cs typeface="Arial" pitchFamily="34" charset="0"/>
              </a:rPr>
              <a:t>working </a:t>
            </a:r>
            <a:r>
              <a:rPr lang="en-US" sz="2500" dirty="0" smtClean="0">
                <a:latin typeface="Corbel" panose="020B0503020204020204" pitchFamily="34" charset="0"/>
                <a:ea typeface="Microsoft JhengHei" pitchFamily="34" charset="-120"/>
                <a:cs typeface="Arial" pitchFamily="34" charset="0"/>
              </a:rPr>
              <a:t>services </a:t>
            </a:r>
          </a:p>
          <a:p>
            <a:pPr lvl="2">
              <a:lnSpc>
                <a:spcPct val="110000"/>
              </a:lnSpc>
            </a:pPr>
            <a:r>
              <a:rPr lang="en-US" sz="2200" b="1" dirty="0" smtClean="0">
                <a:latin typeface="Corbel" panose="020B0503020204020204" pitchFamily="34" charset="0"/>
                <a:ea typeface="Microsoft JhengHei" pitchFamily="34" charset="-120"/>
                <a:cs typeface="Arial" pitchFamily="34" charset="0"/>
              </a:rPr>
              <a:t>Existing work: </a:t>
            </a:r>
            <a:r>
              <a:rPr lang="en-US" sz="2200" dirty="0" smtClean="0">
                <a:latin typeface="Corbel" panose="020B0503020204020204" pitchFamily="34" charset="0"/>
                <a:ea typeface="Microsoft JhengHei" pitchFamily="34" charset="-120"/>
                <a:cs typeface="Arial" pitchFamily="34" charset="0"/>
              </a:rPr>
              <a:t>e.g., monitoring</a:t>
            </a:r>
            <a:endParaRPr lang="en-US" sz="2200" dirty="0">
              <a:latin typeface="Corbel" panose="020B0503020204020204" pitchFamily="34" charset="0"/>
              <a:ea typeface="Microsoft JhengHei" pitchFamily="34" charset="-120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500" dirty="0" err="1" smtClean="0">
                <a:latin typeface="Corbel" panose="020B0503020204020204" pitchFamily="34" charset="0"/>
                <a:ea typeface="Microsoft JhengHei" pitchFamily="34" charset="-120"/>
                <a:cs typeface="Arial" pitchFamily="34" charset="0"/>
              </a:rPr>
              <a:t>QoS</a:t>
            </a:r>
            <a:r>
              <a:rPr lang="en-US" sz="2500" dirty="0" smtClean="0">
                <a:latin typeface="Corbel" panose="020B0503020204020204" pitchFamily="34" charset="0"/>
                <a:ea typeface="Microsoft JhengHei" pitchFamily="34" charset="-120"/>
                <a:cs typeface="Arial" pitchFamily="34" charset="0"/>
              </a:rPr>
              <a:t> </a:t>
            </a:r>
            <a:r>
              <a:rPr lang="en-US" sz="2500" dirty="0">
                <a:latin typeface="Corbel" panose="020B0503020204020204" pitchFamily="34" charset="0"/>
                <a:ea typeface="Microsoft JhengHei" pitchFamily="34" charset="-120"/>
                <a:cs typeface="Arial" pitchFamily="34" charset="0"/>
              </a:rPr>
              <a:t>for candidate </a:t>
            </a:r>
            <a:r>
              <a:rPr lang="en-US" sz="2500" dirty="0" smtClean="0">
                <a:latin typeface="Corbel" panose="020B0503020204020204" pitchFamily="34" charset="0"/>
                <a:ea typeface="Microsoft JhengHei" pitchFamily="34" charset="-120"/>
                <a:cs typeface="Arial" pitchFamily="34" charset="0"/>
              </a:rPr>
              <a:t>services</a:t>
            </a:r>
          </a:p>
          <a:p>
            <a:pPr lvl="2">
              <a:lnSpc>
                <a:spcPct val="110000"/>
              </a:lnSpc>
            </a:pPr>
            <a:r>
              <a:rPr lang="en-US" sz="2200" b="1" dirty="0" smtClean="0">
                <a:latin typeface="Corbel" panose="020B0503020204020204" pitchFamily="34" charset="0"/>
                <a:ea typeface="Microsoft JhengHei" pitchFamily="34" charset="-120"/>
                <a:cs typeface="Arial" pitchFamily="34" charset="0"/>
              </a:rPr>
              <a:t>Our work: </a:t>
            </a:r>
            <a:r>
              <a:rPr lang="en-US" sz="2200" dirty="0" smtClean="0">
                <a:latin typeface="Corbel" panose="020B0503020204020204" pitchFamily="34" charset="0"/>
                <a:ea typeface="Microsoft JhengHei" pitchFamily="34" charset="-120"/>
                <a:cs typeface="Arial" pitchFamily="34" charset="0"/>
              </a:rPr>
              <a:t>unsolved problem</a:t>
            </a:r>
            <a:endParaRPr lang="en-US" sz="2200" dirty="0">
              <a:latin typeface="Corbel" panose="020B0503020204020204" pitchFamily="34" charset="0"/>
              <a:ea typeface="Microsoft JhengHei" pitchFamily="34" charset="-120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endParaRPr lang="en-US" sz="2500" b="1" dirty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pic>
        <p:nvPicPr>
          <p:cNvPr id="23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1316725"/>
            <a:ext cx="1738312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756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29"/>
    </mc:Choice>
    <mc:Fallback xmlns="">
      <p:transition spd="slow" advTm="436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Outline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Introduction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 err="1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QoS</a:t>
            </a:r>
            <a:r>
              <a:rPr lang="en-US" altLang="zh-CN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 Prediction Problem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Collaborative Filtering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Adaptive Matrix Factorization</a:t>
            </a:r>
          </a:p>
          <a:p>
            <a:pPr>
              <a:lnSpc>
                <a:spcPct val="125000"/>
              </a:lnSpc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Experiments</a:t>
            </a:r>
          </a:p>
          <a:p>
            <a:pPr>
              <a:lnSpc>
                <a:spcPct val="125000"/>
              </a:lnSpc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Conclusions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&amp; Future Work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462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43"/>
    </mc:Choice>
    <mc:Fallback xmlns="">
      <p:transition spd="slow" advTm="3464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Observations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24700"/>
            <a:ext cx="8492360" cy="5410200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Arial" pitchFamily="34" charset="0"/>
                <a:ea typeface="SimSun-ExtB" pitchFamily="49" charset="-122"/>
                <a:cs typeface="Arial" pitchFamily="34" charset="0"/>
              </a:rPr>
              <a:t>QoS</a:t>
            </a:r>
            <a:r>
              <a:rPr lang="en-US" altLang="zh-CN" sz="2800" b="1" dirty="0">
                <a:latin typeface="Arial" pitchFamily="34" charset="0"/>
                <a:ea typeface="SimSun-ExtB" pitchFamily="49" charset="-122"/>
                <a:cs typeface="Arial" pitchFamily="34" charset="0"/>
              </a:rPr>
              <a:t> Attributes</a:t>
            </a:r>
          </a:p>
          <a:p>
            <a:pPr lvl="1"/>
            <a:r>
              <a:rPr lang="en-US" altLang="zh-CN" sz="2400" b="1" dirty="0" smtClean="0">
                <a:latin typeface="Corbel" pitchFamily="34" charset="0"/>
                <a:ea typeface="Microsoft JhengHei" pitchFamily="34" charset="-120"/>
                <a:cs typeface="Arial" pitchFamily="34" charset="0"/>
              </a:rPr>
              <a:t>Dynamic: </a:t>
            </a:r>
            <a:endParaRPr lang="en-US" altLang="zh-CN" sz="2400" b="1" dirty="0">
              <a:latin typeface="Corbel" pitchFamily="34" charset="0"/>
              <a:ea typeface="Microsoft JhengHei" pitchFamily="34" charset="-120"/>
              <a:cs typeface="Arial" pitchFamily="34" charset="0"/>
            </a:endParaRPr>
          </a:p>
          <a:p>
            <a:pPr lvl="2">
              <a:spcBef>
                <a:spcPts val="600"/>
              </a:spcBef>
            </a:pPr>
            <a:r>
              <a:rPr lang="en-US" altLang="zh-CN" sz="2100" dirty="0">
                <a:latin typeface="Corbel" pitchFamily="34" charset="0"/>
                <a:ea typeface="SimSun-ExtB" pitchFamily="49" charset="-122"/>
                <a:cs typeface="Arial" pitchFamily="34" charset="0"/>
              </a:rPr>
              <a:t>Users are distributed </a:t>
            </a:r>
            <a:r>
              <a:rPr lang="en-US" altLang="zh-CN" sz="2100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worldwide</a:t>
            </a:r>
            <a:endParaRPr lang="en-US" altLang="zh-CN" sz="21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2">
              <a:spcBef>
                <a:spcPts val="600"/>
              </a:spcBef>
            </a:pPr>
            <a:r>
              <a:rPr lang="en-US" altLang="zh-CN" sz="2100" dirty="0">
                <a:latin typeface="Corbel" pitchFamily="34" charset="0"/>
                <a:ea typeface="SimSun-ExtB" pitchFamily="49" charset="-122"/>
                <a:cs typeface="Arial" pitchFamily="34" charset="0"/>
              </a:rPr>
              <a:t>The workload of service </a:t>
            </a:r>
            <a:r>
              <a:rPr lang="en-US" altLang="zh-CN" sz="2100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is varying</a:t>
            </a:r>
          </a:p>
          <a:p>
            <a:pPr lvl="2">
              <a:spcBef>
                <a:spcPts val="600"/>
              </a:spcBef>
            </a:pPr>
            <a:r>
              <a:rPr lang="en-US" altLang="zh-CN" sz="2100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Network </a:t>
            </a:r>
            <a:r>
              <a:rPr lang="en-US" altLang="zh-CN" sz="2100" dirty="0">
                <a:latin typeface="Corbel" pitchFamily="34" charset="0"/>
                <a:ea typeface="SimSun-ExtB" pitchFamily="49" charset="-122"/>
                <a:cs typeface="Arial" pitchFamily="34" charset="0"/>
              </a:rPr>
              <a:t>is dynamic</a:t>
            </a:r>
          </a:p>
          <a:p>
            <a:pPr lvl="1">
              <a:spcBef>
                <a:spcPts val="600"/>
              </a:spcBef>
            </a:pPr>
            <a:r>
              <a:rPr lang="en-US" altLang="zh-CN" sz="2400" b="1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User-specific:</a:t>
            </a:r>
          </a:p>
          <a:p>
            <a:pPr lvl="2">
              <a:spcBef>
                <a:spcPts val="600"/>
              </a:spcBef>
            </a:pPr>
            <a:r>
              <a:rPr lang="en-US" altLang="zh-CN" sz="2100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Different users may perceive different </a:t>
            </a:r>
            <a:r>
              <a:rPr lang="en-US" altLang="zh-CN" sz="2100" dirty="0" err="1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QoS</a:t>
            </a:r>
            <a:endParaRPr lang="en-US" altLang="zh-CN" sz="21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Monitor all QoS values: </a:t>
            </a:r>
            <a:r>
              <a:rPr lang="en-US" altLang="zh-CN" sz="2800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straightforward yet impractical 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latin typeface="Corbel" pitchFamily="34" charset="0"/>
                <a:ea typeface="Microsoft JhengHei" pitchFamily="34" charset="-120"/>
                <a:cs typeface="Arial" pitchFamily="34" charset="0"/>
              </a:rPr>
              <a:t>A large number of users as well as services</a:t>
            </a:r>
            <a:endParaRPr lang="en-US" altLang="zh-CN" sz="2400" dirty="0">
              <a:latin typeface="Corbel" pitchFamily="34" charset="0"/>
              <a:ea typeface="Microsoft JhengHei" pitchFamily="34" charset="-120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latin typeface="Corbel" pitchFamily="34" charset="0"/>
                <a:ea typeface="Microsoft JhengHei" pitchFamily="34" charset="-120"/>
                <a:cs typeface="Arial" pitchFamily="34" charset="0"/>
              </a:rPr>
              <a:t>Prohibitive overhead at runtime</a:t>
            </a:r>
            <a:endParaRPr lang="en-US" altLang="zh-CN" sz="2400" dirty="0">
              <a:latin typeface="Corbel" pitchFamily="34" charset="0"/>
              <a:ea typeface="Microsoft JhengHei" pitchFamily="34" charset="-12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700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673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340"/>
    </mc:Choice>
    <mc:Fallback xmlns="">
      <p:transition spd="slow" advTm="1133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4.3|5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1.2|0.6|1|43.8|0.4|0.8|1.8|0.7|8|6.1|17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1.2|0.6|1|43.8|0.4|0.8|1.8|0.7|8|6.1|17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1.2|0.6|1|43.8|0.4|0.8|1.8|0.7|8|6.1|17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2|0.1|0.1|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2.7|44|9.1|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6.1|1.9|2.1|16.5|1.2|6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3|0.3|0.3|43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0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37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8.7|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0.8|8.1|0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.4|6.6|0.5|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0.8|8.1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0.8|8.1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0.8|8.1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6|26|5.9|4.2|4|24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6|26|5.9|4.2|4|24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6|26|5.9|4.2|4|24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6|26|5.9|4.2|4|24.8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14649</TotalTime>
  <Words>1010</Words>
  <Application>Microsoft Office PowerPoint</Application>
  <PresentationFormat>全屏显示(4:3)</PresentationFormat>
  <Paragraphs>507</Paragraphs>
  <Slides>30</Slides>
  <Notes>7</Notes>
  <HiddenSlides>1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Median</vt:lpstr>
      <vt:lpstr>1_Median</vt:lpstr>
      <vt:lpstr>Towards Online, Accurate, and Scalable QoS Prediction for Runtime Service Adaptation</vt:lpstr>
      <vt:lpstr>Outline</vt:lpstr>
      <vt:lpstr>Introduction</vt:lpstr>
      <vt:lpstr>Introduction</vt:lpstr>
      <vt:lpstr>Introduction</vt:lpstr>
      <vt:lpstr>Introduction</vt:lpstr>
      <vt:lpstr>Introduction</vt:lpstr>
      <vt:lpstr>Outline</vt:lpstr>
      <vt:lpstr>Observations</vt:lpstr>
      <vt:lpstr>Challenges</vt:lpstr>
      <vt:lpstr>Outline</vt:lpstr>
      <vt:lpstr>Collaborative Filtering (CF)</vt:lpstr>
      <vt:lpstr>CF vs QoS Prediction</vt:lpstr>
      <vt:lpstr>Classic model for CF</vt:lpstr>
      <vt:lpstr>Limitations of MF for QoS prediction</vt:lpstr>
      <vt:lpstr>Limitations of MF for QoS prediction</vt:lpstr>
      <vt:lpstr>Adaptive Matrix Factorization</vt:lpstr>
      <vt:lpstr>Key Techniques 1: Data Transformation</vt:lpstr>
      <vt:lpstr>Key Techniques 2: Online Learning</vt:lpstr>
      <vt:lpstr>Key Techniques 3: Adaptive Weights</vt:lpstr>
      <vt:lpstr>Outline</vt:lpstr>
      <vt:lpstr>Experiments</vt:lpstr>
      <vt:lpstr>Experiments</vt:lpstr>
      <vt:lpstr>Experiments</vt:lpstr>
      <vt:lpstr>Experiments</vt:lpstr>
      <vt:lpstr>Experiments</vt:lpstr>
      <vt:lpstr>Experiments</vt:lpstr>
      <vt:lpstr>Outline</vt:lpstr>
      <vt:lpstr>Conclusions</vt:lpstr>
      <vt:lpstr>Our data &amp; code are available at: http://wsdream.github.io/AMF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grant</dc:creator>
  <cp:lastModifiedBy>jmzhu</cp:lastModifiedBy>
  <cp:revision>2331</cp:revision>
  <cp:lastPrinted>2014-05-13T00:47:23Z</cp:lastPrinted>
  <dcterms:created xsi:type="dcterms:W3CDTF">2006-08-16T00:00:00Z</dcterms:created>
  <dcterms:modified xsi:type="dcterms:W3CDTF">2014-07-09T05:48:25Z</dcterms:modified>
</cp:coreProperties>
</file>